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7" r:id="rId2"/>
    <p:sldId id="262" r:id="rId3"/>
    <p:sldId id="258" r:id="rId4"/>
    <p:sldId id="259" r:id="rId5"/>
    <p:sldId id="298" r:id="rId6"/>
    <p:sldId id="299" r:id="rId7"/>
    <p:sldId id="302" r:id="rId8"/>
    <p:sldId id="261" r:id="rId9"/>
    <p:sldId id="295" r:id="rId10"/>
    <p:sldId id="296" r:id="rId11"/>
    <p:sldId id="297" r:id="rId12"/>
    <p:sldId id="300" r:id="rId13"/>
    <p:sldId id="301" r:id="rId14"/>
    <p:sldId id="256" r:id="rId15"/>
    <p:sldId id="278" r:id="rId16"/>
  </p:sldIdLst>
  <p:sldSz cx="9144000" cy="5143500" type="screen16x9"/>
  <p:notesSz cx="6858000" cy="9144000"/>
  <p:embeddedFontLst>
    <p:embeddedFont>
      <p:font typeface="Short Stack" panose="020B0604020202020204" charset="0"/>
      <p:regular r:id="rId18"/>
    </p:embeddedFont>
    <p:embeddedFont>
      <p:font typeface="Amatic SC" panose="020B0604020202020204" charset="-79"/>
      <p:regular r:id="rId19"/>
      <p:bold r:id="rId20"/>
    </p:embeddedFont>
    <p:embeddedFont>
      <p:font typeface="Wingdings 3" panose="05040102010807070707" pitchFamily="18" charset="2"/>
      <p:regular r:id="rId21"/>
    </p:embeddedFont>
    <p:embeddedFont>
      <p:font typeface="Oswald" panose="02000503000000000000" pitchFamily="2" charset="0"/>
      <p:regular r:id="rId22"/>
      <p:bold r:id="rId23"/>
    </p:embeddedFont>
    <p:embeddedFont>
      <p:font typeface="Quicksand" panose="020B0604020202020204" charset="0"/>
      <p:regular r:id="rId24"/>
      <p:bold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2909" autoAdjust="0"/>
  </p:normalViewPr>
  <p:slideViewPr>
    <p:cSldViewPr snapToGrid="0">
      <p:cViewPr varScale="1">
        <p:scale>
          <a:sx n="97" d="100"/>
          <a:sy n="97" d="100"/>
        </p:scale>
        <p:origin x="105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635648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197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7909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87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196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931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67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44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9773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8725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4480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82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78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446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02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8">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14"/>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BÁO </a:t>
            </a:r>
            <a:r>
              <a:rPr lang="en"/>
              <a:t>CÁO </a:t>
            </a:r>
            <a:r>
              <a:rPr lang="en" smtClean="0"/>
              <a:t>ĐỒ ÁN MÔN H</a:t>
            </a:r>
            <a:r>
              <a:rPr lang="en" b="0" smtClean="0"/>
              <a:t>Ọ</a:t>
            </a:r>
            <a:r>
              <a:rPr lang="en" smtClean="0"/>
              <a:t>C</a:t>
            </a:r>
            <a:r>
              <a:rPr lang="en" dirty="0"/>
              <a:t/>
            </a:r>
            <a:br>
              <a:rPr lang="en" dirty="0"/>
            </a:br>
            <a:r>
              <a:rPr lang="en" sz="3200" dirty="0"/>
              <a:t>ĐỀ TÀI : </a:t>
            </a:r>
            <a:r>
              <a:rPr lang="en" sz="3200"/>
              <a:t>QUẢN </a:t>
            </a:r>
            <a:r>
              <a:rPr lang="en" sz="3200" smtClean="0"/>
              <a:t>LÝ HỆ TH</a:t>
            </a:r>
            <a:r>
              <a:rPr lang="en" sz="3200" b="0" smtClean="0"/>
              <a:t>Ố</a:t>
            </a:r>
            <a:r>
              <a:rPr lang="en" sz="3200" smtClean="0"/>
              <a:t>NG </a:t>
            </a:r>
            <a:r>
              <a:rPr lang="en" sz="3200"/>
              <a:t>TIÊM </a:t>
            </a:r>
            <a:r>
              <a:rPr lang="en" sz="3200" smtClean="0"/>
              <a:t>CHỦNG VNVC</a:t>
            </a:r>
            <a:endParaRPr dirty="0"/>
          </a:p>
        </p:txBody>
      </p:sp>
      <p:sp>
        <p:nvSpPr>
          <p:cNvPr id="703" name="Google Shape;703;p1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a:t>
            </a:fld>
            <a:endParaRPr/>
          </a:p>
        </p:txBody>
      </p:sp>
      <p:sp>
        <p:nvSpPr>
          <p:cNvPr id="13" name="Subtitle 2">
            <a:extLst>
              <a:ext uri="{FF2B5EF4-FFF2-40B4-BE49-F238E27FC236}">
                <a16:creationId xmlns="" xmlns:a16="http://schemas.microsoft.com/office/drawing/2014/main" id="{86DD0A5D-43A1-4A39-988D-CDF99DC918AB}"/>
              </a:ext>
            </a:extLst>
          </p:cNvPr>
          <p:cNvSpPr txBox="1">
            <a:spLocks/>
          </p:cNvSpPr>
          <p:nvPr/>
        </p:nvSpPr>
        <p:spPr>
          <a:xfrm>
            <a:off x="152121" y="1915929"/>
            <a:ext cx="4145504" cy="385762"/>
          </a:xfrm>
          <a:prstGeom prst="rect">
            <a:avLst/>
          </a:prstGeom>
          <a:noFill/>
          <a:ln>
            <a:noFill/>
          </a:ln>
        </p:spPr>
        <p:txBody>
          <a:bodyPr spcFirstLastPara="1" vert="horz" wrap="square" lIns="91440" tIns="45720" rIns="91440" bIns="45720" rtlCol="0" anchor="t" anchorCtr="0">
            <a:noAutofit/>
          </a:bodyPr>
          <a:lstStyle>
            <a:defPPr marR="0" lvl="0" algn="l" rtl="0">
              <a:lnSpc>
                <a:spcPct val="100000"/>
              </a:lnSpc>
              <a:spcBef>
                <a:spcPts val="0"/>
              </a:spcBef>
              <a:spcAft>
                <a:spcPts val="0"/>
              </a:spcAft>
            </a:defPPr>
            <a:lvl1pPr marL="0" marR="0" lvl="0" indent="0" algn="l"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2100" b="0" i="0" u="none" strike="noStrike" kern="1200" cap="none">
                <a:solidFill>
                  <a:schemeClr val="bg2">
                    <a:lumMod val="75000"/>
                  </a:schemeClr>
                </a:solidFill>
                <a:effectLst/>
                <a:latin typeface="+mn-lt"/>
                <a:ea typeface="+mn-ea"/>
                <a:cs typeface="+mn-cs"/>
                <a:sym typeface="Quicksand"/>
              </a:defRPr>
            </a:lvl1pPr>
            <a:lvl2pPr marL="457200" marR="0" lvl="1"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800" b="0" i="0" u="none" strike="noStrike" kern="1200" cap="none">
                <a:solidFill>
                  <a:schemeClr val="tx1">
                    <a:tint val="75000"/>
                  </a:schemeClr>
                </a:solidFill>
                <a:effectLst/>
                <a:latin typeface="+mn-lt"/>
                <a:ea typeface="+mn-ea"/>
                <a:cs typeface="+mn-cs"/>
                <a:sym typeface="Quicksand"/>
              </a:defRPr>
            </a:lvl2pPr>
            <a:lvl3pPr marL="914400" marR="0" lvl="2"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600" b="0" i="0" u="none" strike="noStrike" kern="1200" cap="none">
                <a:solidFill>
                  <a:schemeClr val="tx1">
                    <a:tint val="75000"/>
                  </a:schemeClr>
                </a:solidFill>
                <a:effectLst/>
                <a:latin typeface="+mn-lt"/>
                <a:ea typeface="+mn-ea"/>
                <a:cs typeface="+mn-cs"/>
                <a:sym typeface="Quicksand"/>
              </a:defRPr>
            </a:lvl3pPr>
            <a:lvl4pPr marL="1371600" marR="0" lvl="3"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4pPr>
            <a:lvl5pPr marL="1828800" marR="0" lvl="4"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5pPr>
            <a:lvl6pPr marL="2286000" marR="0" lvl="5"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6pPr>
            <a:lvl7pPr marL="2743200" marR="0" lvl="6"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7pPr>
            <a:lvl8pPr marL="3200400" marR="0" lvl="7"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8pPr>
            <a:lvl9pPr marL="3657600" marR="0" lvl="8" indent="0" algn="ctr" defTabSz="457200" rtl="0" eaLnBrk="1" latinLnBrk="0" hangingPunct="1">
              <a:lnSpc>
                <a:spcPct val="115000"/>
              </a:lnSpc>
              <a:spcBef>
                <a:spcPct val="20000"/>
              </a:spcBef>
              <a:spcAft>
                <a:spcPts val="600"/>
              </a:spcAft>
              <a:buClr>
                <a:schemeClr val="tx1"/>
              </a:buClr>
              <a:buSzPct val="80000"/>
              <a:buFont typeface="Wingdings 3" panose="05040102010807070707" pitchFamily="18" charset="2"/>
              <a:buNone/>
              <a:defRPr sz="1400" b="0" i="0" u="none" strike="noStrike" kern="1200" cap="none">
                <a:solidFill>
                  <a:schemeClr val="tx1">
                    <a:tint val="75000"/>
                  </a:schemeClr>
                </a:solidFill>
                <a:effectLst/>
                <a:latin typeface="+mn-lt"/>
                <a:ea typeface="+mn-ea"/>
                <a:cs typeface="+mn-cs"/>
                <a:sym typeface="Quicksand"/>
              </a:defRPr>
            </a:lvl9pPr>
          </a:lstStyle>
          <a:p>
            <a:r>
              <a:rPr lang="en-US" sz="1400" dirty="0">
                <a:solidFill>
                  <a:schemeClr val="tx1"/>
                </a:solidFill>
                <a:latin typeface="Times New Roman" panose="02020603050405020304" pitchFamily="18" charset="0"/>
                <a:cs typeface="Times New Roman" panose="02020603050405020304" pitchFamily="18" charset="0"/>
              </a:rPr>
              <a:t>GV </a:t>
            </a:r>
            <a:r>
              <a:rPr lang="en-US" sz="1400" dirty="0" err="1">
                <a:solidFill>
                  <a:schemeClr val="tx1"/>
                </a:solidFill>
                <a:latin typeface="Times New Roman" panose="02020603050405020304" pitchFamily="18" charset="0"/>
                <a:cs typeface="Times New Roman" panose="02020603050405020304" pitchFamily="18" charset="0"/>
              </a:rPr>
              <a:t>hướng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dẫn</a:t>
            </a:r>
            <a:r>
              <a:rPr lang="en-US" sz="1400" dirty="0">
                <a:solidFill>
                  <a:schemeClr val="tx1"/>
                </a:solidFill>
                <a:latin typeface="Times New Roman" panose="02020603050405020304" pitchFamily="18" charset="0"/>
                <a:cs typeface="Times New Roman" panose="02020603050405020304" pitchFamily="18" charset="0"/>
              </a:rPr>
              <a:t> :                THS. </a:t>
            </a:r>
            <a:r>
              <a:rPr lang="en-US" sz="1400" dirty="0" err="1">
                <a:solidFill>
                  <a:schemeClr val="tx1"/>
                </a:solidFill>
                <a:latin typeface="Times New Roman" panose="02020603050405020304" pitchFamily="18" charset="0"/>
                <a:cs typeface="Times New Roman" panose="02020603050405020304" pitchFamily="18" charset="0"/>
              </a:rPr>
              <a:t>Nguyễn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Thị</a:t>
            </a:r>
            <a:r>
              <a:rPr lang="en-US" sz="1400" dirty="0">
                <a:solidFill>
                  <a:schemeClr val="tx1"/>
                </a:solidFill>
                <a:latin typeface="Times New Roman" panose="02020603050405020304" pitchFamily="18" charset="0"/>
                <a:cs typeface="Times New Roman" panose="02020603050405020304" pitchFamily="18" charset="0"/>
              </a:rPr>
              <a:t> Anh </a:t>
            </a:r>
            <a:r>
              <a:rPr lang="en-US" sz="1400" dirty="0" err="1">
                <a:solidFill>
                  <a:schemeClr val="tx1"/>
                </a:solidFill>
                <a:latin typeface="Times New Roman" panose="02020603050405020304" pitchFamily="18" charset="0"/>
                <a:cs typeface="Times New Roman" panose="02020603050405020304" pitchFamily="18" charset="0"/>
              </a:rPr>
              <a:t>Thư</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8" name="Subtitle 2">
            <a:extLst>
              <a:ext uri="{FF2B5EF4-FFF2-40B4-BE49-F238E27FC236}">
                <a16:creationId xmlns="" xmlns:a16="http://schemas.microsoft.com/office/drawing/2014/main" id="{2934C55E-C2E8-4FD1-A7E9-5564B334D9BC}"/>
              </a:ext>
            </a:extLst>
          </p:cNvPr>
          <p:cNvSpPr txBox="1">
            <a:spLocks/>
          </p:cNvSpPr>
          <p:nvPr/>
        </p:nvSpPr>
        <p:spPr>
          <a:xfrm>
            <a:off x="217436" y="2316706"/>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dirty="0">
                <a:solidFill>
                  <a:schemeClr val="tx1"/>
                </a:solidFill>
                <a:latin typeface="Times New Roman" panose="02020603050405020304" pitchFamily="18" charset="0"/>
                <a:cs typeface="Times New Roman" panose="02020603050405020304" pitchFamily="18" charset="0"/>
              </a:rPr>
              <a:t>  SV </a:t>
            </a:r>
            <a:r>
              <a:rPr lang="en-US" sz="1400" dirty="0" err="1">
                <a:solidFill>
                  <a:schemeClr val="tx1"/>
                </a:solidFill>
                <a:latin typeface="Times New Roman" panose="02020603050405020304" pitchFamily="18" charset="0"/>
                <a:cs typeface="Times New Roman" panose="02020603050405020304" pitchFamily="18" charset="0"/>
              </a:rPr>
              <a:t>thực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hiện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Bùi</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Văn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Tân</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9" name="Subtitle 2">
            <a:extLst>
              <a:ext uri="{FF2B5EF4-FFF2-40B4-BE49-F238E27FC236}">
                <a16:creationId xmlns="" xmlns:a16="http://schemas.microsoft.com/office/drawing/2014/main" id="{3FEB5429-3B48-40A7-A62C-67C7336D992D}"/>
              </a:ext>
            </a:extLst>
          </p:cNvPr>
          <p:cNvSpPr txBox="1">
            <a:spLocks/>
          </p:cNvSpPr>
          <p:nvPr/>
        </p:nvSpPr>
        <p:spPr>
          <a:xfrm>
            <a:off x="2064592" y="2625148"/>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dirty="0" err="1">
                <a:solidFill>
                  <a:schemeClr val="tx1"/>
                </a:solidFill>
                <a:latin typeface="Times New Roman" panose="02020603050405020304" pitchFamily="18" charset="0"/>
                <a:cs typeface="Times New Roman" panose="02020603050405020304" pitchFamily="18" charset="0"/>
              </a:rPr>
              <a:t>Nguyễn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Công</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Chí</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20" name="Subtitle 2">
            <a:extLst>
              <a:ext uri="{FF2B5EF4-FFF2-40B4-BE49-F238E27FC236}">
                <a16:creationId xmlns="" xmlns:a16="http://schemas.microsoft.com/office/drawing/2014/main" id="{CA259EA0-A800-46A2-9FE2-1596E360848E}"/>
              </a:ext>
            </a:extLst>
          </p:cNvPr>
          <p:cNvSpPr txBox="1">
            <a:spLocks/>
          </p:cNvSpPr>
          <p:nvPr/>
        </p:nvSpPr>
        <p:spPr>
          <a:xfrm>
            <a:off x="2064592" y="2948036"/>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dirty="0" err="1">
                <a:solidFill>
                  <a:schemeClr val="tx1"/>
                </a:solidFill>
                <a:latin typeface="Times New Roman" panose="02020603050405020304" pitchFamily="18" charset="0"/>
                <a:cs typeface="Times New Roman" panose="02020603050405020304" pitchFamily="18" charset="0"/>
              </a:rPr>
              <a:t>Võ</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Văn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Trí</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21" name="Subtitle 2">
            <a:extLst>
              <a:ext uri="{FF2B5EF4-FFF2-40B4-BE49-F238E27FC236}">
                <a16:creationId xmlns="" xmlns:a16="http://schemas.microsoft.com/office/drawing/2014/main" id="{CC999329-EEB3-49DE-9C44-62B51D1ED7F0}"/>
              </a:ext>
            </a:extLst>
          </p:cNvPr>
          <p:cNvSpPr txBox="1">
            <a:spLocks/>
          </p:cNvSpPr>
          <p:nvPr/>
        </p:nvSpPr>
        <p:spPr>
          <a:xfrm>
            <a:off x="2064592" y="3217976"/>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dirty="0" err="1">
                <a:solidFill>
                  <a:schemeClr val="tx1"/>
                </a:solidFill>
                <a:latin typeface="Times New Roman" panose="02020603050405020304" pitchFamily="18" charset="0"/>
                <a:cs typeface="Times New Roman" panose="02020603050405020304" pitchFamily="18" charset="0"/>
              </a:rPr>
              <a:t>Huỳnh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Xuân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Lãm</a:t>
            </a:r>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22" name="Subtitle 2">
            <a:extLst>
              <a:ext uri="{FF2B5EF4-FFF2-40B4-BE49-F238E27FC236}">
                <a16:creationId xmlns="" xmlns:a16="http://schemas.microsoft.com/office/drawing/2014/main" id="{230ECB19-FF66-4072-99F0-B7ACBBD400C7}"/>
              </a:ext>
            </a:extLst>
          </p:cNvPr>
          <p:cNvSpPr txBox="1">
            <a:spLocks/>
          </p:cNvSpPr>
          <p:nvPr/>
        </p:nvSpPr>
        <p:spPr>
          <a:xfrm>
            <a:off x="2064592" y="3563074"/>
            <a:ext cx="4226792" cy="38576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1400" dirty="0" err="1">
                <a:solidFill>
                  <a:schemeClr val="tx1"/>
                </a:solidFill>
                <a:latin typeface="Times New Roman" panose="02020603050405020304" pitchFamily="18" charset="0"/>
                <a:cs typeface="Times New Roman" panose="02020603050405020304" pitchFamily="18" charset="0"/>
              </a:rPr>
              <a:t>Hồ</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Ngọc</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Thống</a:t>
            </a: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1028" name="Picture 4" descr="Tiêm vắc xin mũi 3 ra sao, các biện pháp chống dịch sắp tới? - Tuổi Trẻ  Online">
            <a:extLst>
              <a:ext uri="{FF2B5EF4-FFF2-40B4-BE49-F238E27FC236}">
                <a16:creationId xmlns="" xmlns:a16="http://schemas.microsoft.com/office/drawing/2014/main" id="{B56CB663-E51E-4726-8CD4-6F2EADED8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4970" y="1289841"/>
            <a:ext cx="5009029" cy="28252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animEffect transition="in" filter="fade">
                                      <p:cBhvr>
                                        <p:cTn id="7" dur="1000"/>
                                        <p:tgtEl>
                                          <p:spTgt spid="13">
                                            <p:bg/>
                                          </p:spTgt>
                                        </p:tgtEl>
                                      </p:cBhvr>
                                    </p:animEffect>
                                    <p:anim calcmode="lin" valueType="num">
                                      <p:cBhvr>
                                        <p:cTn id="8" dur="1000" fill="hold"/>
                                        <p:tgtEl>
                                          <p:spTgt spid="13">
                                            <p:bg/>
                                          </p:spTgt>
                                        </p:tgtEl>
                                        <p:attrNameLst>
                                          <p:attrName>ppt_x</p:attrName>
                                        </p:attrNameLst>
                                      </p:cBhvr>
                                      <p:tavLst>
                                        <p:tav tm="0">
                                          <p:val>
                                            <p:strVal val="#ppt_x"/>
                                          </p:val>
                                        </p:tav>
                                        <p:tav tm="100000">
                                          <p:val>
                                            <p:strVal val="#ppt_x"/>
                                          </p:val>
                                        </p:tav>
                                      </p:tavLst>
                                    </p:anim>
                                    <p:anim calcmode="lin" valueType="num">
                                      <p:cBhvr>
                                        <p:cTn id="9" dur="1000" fill="hold"/>
                                        <p:tgtEl>
                                          <p:spTgt spid="1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animEffect transition="in" filter="fade">
                                      <p:cBhvr>
                                        <p:cTn id="14" dur="1000"/>
                                        <p:tgtEl>
                                          <p:spTgt spid="13">
                                            <p:txEl>
                                              <p:pRg st="0" end="0"/>
                                            </p:txEl>
                                          </p:spTgt>
                                        </p:tgtEl>
                                      </p:cBhvr>
                                    </p:animEffect>
                                    <p:anim calcmode="lin" valueType="num">
                                      <p:cBhvr>
                                        <p:cTn id="1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8" grpId="0"/>
      <p:bldP spid="19" grpId="0"/>
      <p:bldP spid="20" grpId="0"/>
      <p:bldP spid="21" grpId="0"/>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966086" y="40708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SƠ ĐỒ USE CASE</a:t>
            </a:r>
            <a:endParaRPr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TextBox 5">
            <a:extLst>
              <a:ext uri="{FF2B5EF4-FFF2-40B4-BE49-F238E27FC236}">
                <a16:creationId xmlns="" xmlns:a16="http://schemas.microsoft.com/office/drawing/2014/main" id="{FAE0094B-04F4-4B14-B50A-B5EC50835B26}"/>
              </a:ext>
            </a:extLst>
          </p:cNvPr>
          <p:cNvSpPr txBox="1"/>
          <p:nvPr/>
        </p:nvSpPr>
        <p:spPr>
          <a:xfrm>
            <a:off x="2277596" y="4595961"/>
            <a:ext cx="4629150" cy="307777"/>
          </a:xfrm>
          <a:prstGeom prst="rect">
            <a:avLst/>
          </a:prstGeom>
          <a:noFill/>
        </p:spPr>
        <p:txBody>
          <a:bodyPr wrap="square">
            <a:spAutoFit/>
          </a:bodyPr>
          <a:lstStyle/>
          <a:p>
            <a:r>
              <a:rPr lang="en-US" i="1" dirty="0" err="1"/>
              <a:t>Sơ</a:t>
            </a:r>
            <a:r>
              <a:rPr lang="en-US" i="1" dirty="0"/>
              <a:t> </a:t>
            </a:r>
            <a:r>
              <a:rPr lang="en-US" i="1" dirty="0" err="1"/>
              <a:t>đồ</a:t>
            </a:r>
            <a:r>
              <a:rPr lang="en-US" i="1" dirty="0"/>
              <a:t> </a:t>
            </a:r>
            <a:r>
              <a:rPr lang="en-US" i="1" dirty="0" err="1"/>
              <a:t>Usecase</a:t>
            </a:r>
            <a:r>
              <a:rPr lang="en-US" i="1" dirty="0"/>
              <a:t> </a:t>
            </a:r>
            <a:r>
              <a:rPr lang="en-US" i="1" dirty="0" err="1"/>
              <a:t>phân</a:t>
            </a:r>
            <a:r>
              <a:rPr lang="en-US" i="1" dirty="0"/>
              <a:t> </a:t>
            </a:r>
            <a:r>
              <a:rPr lang="en-US" i="1" dirty="0" err="1"/>
              <a:t>rã</a:t>
            </a:r>
            <a:r>
              <a:rPr lang="en-US" i="1" dirty="0"/>
              <a:t> </a:t>
            </a:r>
            <a:r>
              <a:rPr lang="en-US" i="1" dirty="0" err="1"/>
              <a:t>của</a:t>
            </a:r>
            <a:r>
              <a:rPr lang="en-US" i="1" dirty="0"/>
              <a:t> </a:t>
            </a:r>
            <a:r>
              <a:rPr lang="en-US" i="1" dirty="0" err="1"/>
              <a:t>Act_ThuKho</a:t>
            </a:r>
            <a:endParaRPr lang="en-GB"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90" y="1270650"/>
            <a:ext cx="8150331" cy="2670730"/>
          </a:xfrm>
          <a:prstGeom prst="rect">
            <a:avLst/>
          </a:prstGeom>
        </p:spPr>
      </p:pic>
    </p:spTree>
    <p:extLst>
      <p:ext uri="{BB962C8B-B14F-4D97-AF65-F5344CB8AC3E}">
        <p14:creationId xmlns:p14="http://schemas.microsoft.com/office/powerpoint/2010/main" val="493571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SƠ ĐỒ USE CASE</a:t>
            </a:r>
            <a:endParaRPr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TextBox 6">
            <a:extLst>
              <a:ext uri="{FF2B5EF4-FFF2-40B4-BE49-F238E27FC236}">
                <a16:creationId xmlns="" xmlns:a16="http://schemas.microsoft.com/office/drawing/2014/main" id="{6B52D8E7-8364-4740-99E3-4A12A9C146DA}"/>
              </a:ext>
            </a:extLst>
          </p:cNvPr>
          <p:cNvSpPr txBox="1"/>
          <p:nvPr/>
        </p:nvSpPr>
        <p:spPr>
          <a:xfrm>
            <a:off x="2582302" y="4835227"/>
            <a:ext cx="4629150" cy="307777"/>
          </a:xfrm>
          <a:prstGeom prst="rect">
            <a:avLst/>
          </a:prstGeom>
          <a:noFill/>
        </p:spPr>
        <p:txBody>
          <a:bodyPr wrap="square">
            <a:spAutoFit/>
          </a:bodyPr>
          <a:lstStyle/>
          <a:p>
            <a:r>
              <a:rPr lang="en-US" i="1" dirty="0" err="1"/>
              <a:t>Sơ</a:t>
            </a:r>
            <a:r>
              <a:rPr lang="en-US" i="1" dirty="0"/>
              <a:t> </a:t>
            </a:r>
            <a:r>
              <a:rPr lang="en-US" i="1" dirty="0" err="1"/>
              <a:t>đồ</a:t>
            </a:r>
            <a:r>
              <a:rPr lang="en-US" i="1" dirty="0"/>
              <a:t> </a:t>
            </a:r>
            <a:r>
              <a:rPr lang="en-US" i="1" dirty="0" err="1"/>
              <a:t>Usecase</a:t>
            </a:r>
            <a:r>
              <a:rPr lang="en-US" i="1" dirty="0"/>
              <a:t> </a:t>
            </a:r>
            <a:r>
              <a:rPr lang="en-US" i="1" dirty="0" err="1"/>
              <a:t>phân</a:t>
            </a:r>
            <a:r>
              <a:rPr lang="en-US" i="1" dirty="0"/>
              <a:t> </a:t>
            </a:r>
            <a:r>
              <a:rPr lang="en-US" i="1" dirty="0" err="1"/>
              <a:t>rã</a:t>
            </a:r>
            <a:r>
              <a:rPr lang="en-US" i="1" dirty="0"/>
              <a:t> </a:t>
            </a:r>
            <a:r>
              <a:rPr lang="en-US" i="1" dirty="0" err="1"/>
              <a:t>của</a:t>
            </a:r>
            <a:r>
              <a:rPr lang="en-US" i="1" dirty="0"/>
              <a:t> </a:t>
            </a:r>
            <a:r>
              <a:rPr lang="en-US" i="1" dirty="0" err="1"/>
              <a:t>Act_NhanVien</a:t>
            </a:r>
            <a:endParaRPr lang="en-GB" i="1" dirty="0"/>
          </a:p>
        </p:txBody>
      </p:sp>
      <p:pic>
        <p:nvPicPr>
          <p:cNvPr id="6" name="Picture 5" descr="Không có mô tả."/>
          <p:cNvPicPr/>
          <p:nvPr/>
        </p:nvPicPr>
        <p:blipFill rotWithShape="1">
          <a:blip r:embed="rId3">
            <a:extLst>
              <a:ext uri="{28A0092B-C50C-407E-A947-70E740481C1C}">
                <a14:useLocalDpi xmlns:a14="http://schemas.microsoft.com/office/drawing/2010/main" val="0"/>
              </a:ext>
            </a:extLst>
          </a:blip>
          <a:srcRect l="1114" t="1772" r="1387" b="1353"/>
          <a:stretch/>
        </p:blipFill>
        <p:spPr bwMode="auto">
          <a:xfrm>
            <a:off x="1419306" y="599585"/>
            <a:ext cx="6480285" cy="41862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4549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9485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SƠ ĐỒ CLASS</a:t>
            </a:r>
            <a:endParaRPr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6" name="Picture 5" descr="Không có mô tả."/>
          <p:cNvPicPr/>
          <p:nvPr/>
        </p:nvPicPr>
        <p:blipFill rotWithShape="1">
          <a:blip r:embed="rId3">
            <a:extLst>
              <a:ext uri="{28A0092B-C50C-407E-A947-70E740481C1C}">
                <a14:useLocalDpi xmlns:a14="http://schemas.microsoft.com/office/drawing/2010/main" val="0"/>
              </a:ext>
            </a:extLst>
          </a:blip>
          <a:srcRect l="2297" t="2218" r="1762" b="2042"/>
          <a:stretch/>
        </p:blipFill>
        <p:spPr bwMode="auto">
          <a:xfrm>
            <a:off x="2073165" y="394998"/>
            <a:ext cx="5234151" cy="474850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741853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7029292" y="137886"/>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213438" y="293759"/>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1420112" y="241032"/>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8789187" y="62068"/>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741" name="Google Shape;741;p19"/>
          <p:cNvSpPr txBox="1">
            <a:spLocks noGrp="1"/>
          </p:cNvSpPr>
          <p:nvPr>
            <p:ph type="ctrTitle" idx="4294967295"/>
          </p:nvPr>
        </p:nvSpPr>
        <p:spPr>
          <a:xfrm>
            <a:off x="1377177" y="337612"/>
            <a:ext cx="6147600" cy="839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lt1"/>
                </a:solidFill>
              </a:rPr>
              <a:t>3.KẾT LUẬN</a:t>
            </a:r>
            <a:endParaRPr sz="6000" dirty="0">
              <a:solidFill>
                <a:schemeClr val="lt1"/>
              </a:solidFill>
            </a:endParaRPr>
          </a:p>
        </p:txBody>
      </p:sp>
      <p:pic>
        <p:nvPicPr>
          <p:cNvPr id="1026" name="Picture 2" descr="3 nguyên tắc vàng trong kỹ năng thuyết trình bằng Powerpoint">
            <a:extLst>
              <a:ext uri="{FF2B5EF4-FFF2-40B4-BE49-F238E27FC236}">
                <a16:creationId xmlns="" xmlns:a16="http://schemas.microsoft.com/office/drawing/2014/main" id="{DEAEAEC0-5F71-410F-894B-27569F6B2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75" y="1887482"/>
            <a:ext cx="4495775" cy="267745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 xmlns:a16="http://schemas.microsoft.com/office/drawing/2014/main" id="{C4CA67F9-6832-4009-A72B-4F040BFDBE51}"/>
              </a:ext>
            </a:extLst>
          </p:cNvPr>
          <p:cNvSpPr txBox="1"/>
          <p:nvPr/>
        </p:nvSpPr>
        <p:spPr>
          <a:xfrm>
            <a:off x="-464527" y="972659"/>
            <a:ext cx="4917488" cy="954107"/>
          </a:xfrm>
          <a:prstGeom prst="rect">
            <a:avLst/>
          </a:prstGeom>
          <a:noFill/>
        </p:spPr>
        <p:txBody>
          <a:bodyPr wrap="square">
            <a:spAutoFit/>
          </a:bodyPr>
          <a:lstStyle/>
          <a:p>
            <a:pPr marL="914400"/>
            <a:endParaRPr lang="en-US"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914400"/>
            <a:r>
              <a:rPr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rPr>
              <a:t>- Có thêm kiến thức về cơ sở dữ liệu và ngôn ngữ lập trình C#</a:t>
            </a:r>
            <a:endParaRPr lang="en-US">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914400"/>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 xmlns:a16="http://schemas.microsoft.com/office/drawing/2014/main" id="{C4CA67F9-6832-4009-A72B-4F040BFDBE51}"/>
              </a:ext>
            </a:extLst>
          </p:cNvPr>
          <p:cNvSpPr txBox="1"/>
          <p:nvPr/>
        </p:nvSpPr>
        <p:spPr>
          <a:xfrm>
            <a:off x="-464527" y="1825601"/>
            <a:ext cx="5036502" cy="523220"/>
          </a:xfrm>
          <a:prstGeom prst="rect">
            <a:avLst/>
          </a:prstGeom>
          <a:noFill/>
        </p:spPr>
        <p:txBody>
          <a:bodyPr wrap="square">
            <a:spAutoFit/>
          </a:bodyPr>
          <a:lstStyle/>
          <a:p>
            <a:pPr marL="914400"/>
            <a:r>
              <a:rPr lang="en-US">
                <a:solidFill>
                  <a:schemeClr val="bg1"/>
                </a:solidFill>
                <a:latin typeface="Times New Roman" panose="02020603050405020304" pitchFamily="18" charset="0"/>
                <a:ea typeface="Calibri" panose="020F0502020204030204" pitchFamily="34" charset="0"/>
                <a:cs typeface="Times New Roman" panose="02020603050405020304" pitchFamily="18" charset="0"/>
              </a:rPr>
              <a:t>- Xây dựng được hệ thống tiêm chủng quản lý được các nhân viên, khách hàng, nhà cung cấp và gói tiêm </a:t>
            </a:r>
          </a:p>
        </p:txBody>
      </p:sp>
      <p:sp>
        <p:nvSpPr>
          <p:cNvPr id="13" name="TextBox 12">
            <a:extLst>
              <a:ext uri="{FF2B5EF4-FFF2-40B4-BE49-F238E27FC236}">
                <a16:creationId xmlns="" xmlns:a16="http://schemas.microsoft.com/office/drawing/2014/main" id="{C4CA67F9-6832-4009-A72B-4F040BFDBE51}"/>
              </a:ext>
            </a:extLst>
          </p:cNvPr>
          <p:cNvSpPr txBox="1"/>
          <p:nvPr/>
        </p:nvSpPr>
        <p:spPr>
          <a:xfrm>
            <a:off x="-464527" y="2498581"/>
            <a:ext cx="5036502" cy="307777"/>
          </a:xfrm>
          <a:prstGeom prst="rect">
            <a:avLst/>
          </a:prstGeom>
          <a:noFill/>
        </p:spPr>
        <p:txBody>
          <a:bodyPr wrap="square">
            <a:spAutoFit/>
          </a:bodyPr>
          <a:lstStyle/>
          <a:p>
            <a:pPr marL="914400"/>
            <a:r>
              <a:rPr lang="en-US"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Hoàn thành được một số chức năng đề ra </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095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3" name="Google Shape;189;p15">
            <a:extLst>
              <a:ext uri="{FF2B5EF4-FFF2-40B4-BE49-F238E27FC236}">
                <a16:creationId xmlns="" xmlns:a16="http://schemas.microsoft.com/office/drawing/2014/main" id="{78CD62A7-ABF3-4B09-85F3-B6BE1FF92085}"/>
              </a:ext>
            </a:extLst>
          </p:cNvPr>
          <p:cNvSpPr txBox="1">
            <a:spLocks/>
          </p:cNvSpPr>
          <p:nvPr/>
        </p:nvSpPr>
        <p:spPr>
          <a:xfrm>
            <a:off x="3627343" y="1492633"/>
            <a:ext cx="546623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1pPr>
            <a:lvl2pPr marR="0" lvl="1"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2pPr>
            <a:lvl3pPr marR="0" lvl="2"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3pPr>
            <a:lvl4pPr marR="0" lvl="3"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4pPr>
            <a:lvl5pPr marR="0" lvl="4"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5pPr>
            <a:lvl6pPr marR="0" lvl="5"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6pPr>
            <a:lvl7pPr marR="0" lvl="6"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7pPr>
            <a:lvl8pPr marR="0" lvl="7"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8pPr>
            <a:lvl9pPr marR="0" lvl="8" algn="ctr" rtl="0">
              <a:lnSpc>
                <a:spcPct val="80000"/>
              </a:lnSpc>
              <a:spcBef>
                <a:spcPts val="0"/>
              </a:spcBef>
              <a:spcAft>
                <a:spcPts val="0"/>
              </a:spcAft>
              <a:buClr>
                <a:schemeClr val="lt1"/>
              </a:buClr>
              <a:buSzPts val="6000"/>
              <a:buFont typeface="Amatic SC"/>
              <a:buNone/>
              <a:defRPr sz="6000" b="1" i="0" u="none" strike="noStrike" cap="none">
                <a:solidFill>
                  <a:schemeClr val="lt1"/>
                </a:solidFill>
                <a:latin typeface="Amatic SC"/>
                <a:ea typeface="Amatic SC"/>
                <a:cs typeface="Amatic SC"/>
                <a:sym typeface="Amatic SC"/>
              </a:defRPr>
            </a:lvl9pPr>
          </a:lstStyle>
          <a:p>
            <a:pPr algn="l"/>
            <a:r>
              <a:rPr lang="en-US" b="0" dirty="0">
                <a:solidFill>
                  <a:schemeClr val="bg1"/>
                </a:solidFill>
              </a:rPr>
              <a:t>4. DEMO</a:t>
            </a:r>
          </a:p>
          <a:p>
            <a:pPr algn="l"/>
            <a:endParaRPr lang="en-US" dirty="0">
              <a:solidFill>
                <a:schemeClr val="bg1"/>
              </a:solidFill>
            </a:endParaRPr>
          </a:p>
        </p:txBody>
      </p:sp>
      <p:pic>
        <p:nvPicPr>
          <p:cNvPr id="11" name="Picture 4" descr="Phân tích chính sách (Policy analysis) là gì? Tại sao phải phân tích chính  sách?">
            <a:extLst>
              <a:ext uri="{FF2B5EF4-FFF2-40B4-BE49-F238E27FC236}">
                <a16:creationId xmlns="" xmlns:a16="http://schemas.microsoft.com/office/drawing/2014/main" id="{50222A75-ADCB-43A1-94C8-248EACF47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848" y="1796868"/>
            <a:ext cx="4438303" cy="2487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923" name="Google Shape;923;p35"/>
          <p:cNvSpPr txBox="1">
            <a:spLocks noGrp="1"/>
          </p:cNvSpPr>
          <p:nvPr>
            <p:ph type="ctrTitle" idx="4294967295"/>
          </p:nvPr>
        </p:nvSpPr>
        <p:spPr>
          <a:xfrm>
            <a:off x="1392600" y="2140129"/>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924" name="Google Shape;924;p35"/>
          <p:cNvSpPr txBox="1">
            <a:spLocks noGrp="1"/>
          </p:cNvSpPr>
          <p:nvPr>
            <p:ph type="subTitle" idx="4294967295"/>
          </p:nvPr>
        </p:nvSpPr>
        <p:spPr>
          <a:xfrm>
            <a:off x="1392600" y="3010287"/>
            <a:ext cx="6593700" cy="101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800" b="1" dirty="0"/>
              <a:t>Any questions?</a:t>
            </a:r>
            <a:endParaRPr sz="1800" b="1" dirty="0"/>
          </a:p>
        </p:txBody>
      </p:sp>
      <p:sp>
        <p:nvSpPr>
          <p:cNvPr id="925" name="Google Shape;925;p35"/>
          <p:cNvSpPr/>
          <p:nvPr/>
        </p:nvSpPr>
        <p:spPr>
          <a:xfrm>
            <a:off x="4039248" y="927032"/>
            <a:ext cx="1300413" cy="114978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7061199" y="352267"/>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1473006">
            <a:off x="536506" y="599427"/>
            <a:ext cx="952095" cy="92740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1420112" y="241032"/>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8109402" y="93299"/>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741" name="Google Shape;741;p19"/>
          <p:cNvSpPr txBox="1">
            <a:spLocks noGrp="1"/>
          </p:cNvSpPr>
          <p:nvPr>
            <p:ph type="ctrTitle" idx="4294967295"/>
          </p:nvPr>
        </p:nvSpPr>
        <p:spPr>
          <a:xfrm>
            <a:off x="1377177" y="337612"/>
            <a:ext cx="6147600" cy="839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smtClean="0">
                <a:solidFill>
                  <a:schemeClr val="lt1"/>
                </a:solidFill>
              </a:rPr>
              <a:t>N</a:t>
            </a:r>
            <a:r>
              <a:rPr lang="en" sz="6000" b="0" smtClean="0">
                <a:solidFill>
                  <a:schemeClr val="lt1"/>
                </a:solidFill>
              </a:rPr>
              <a:t>Ộ</a:t>
            </a:r>
            <a:r>
              <a:rPr lang="en" sz="6000" smtClean="0">
                <a:solidFill>
                  <a:schemeClr val="lt1"/>
                </a:solidFill>
              </a:rPr>
              <a:t>I DUNG</a:t>
            </a:r>
            <a:endParaRPr sz="6000" dirty="0">
              <a:solidFill>
                <a:schemeClr val="lt1"/>
              </a:solidFill>
            </a:endParaRPr>
          </a:p>
        </p:txBody>
      </p:sp>
      <p:sp>
        <p:nvSpPr>
          <p:cNvPr id="10" name="Google Shape;189;p15">
            <a:extLst>
              <a:ext uri="{FF2B5EF4-FFF2-40B4-BE49-F238E27FC236}">
                <a16:creationId xmlns="" xmlns:a16="http://schemas.microsoft.com/office/drawing/2014/main" id="{D0012F83-A865-43DE-88AE-BAF0634B859C}"/>
              </a:ext>
            </a:extLst>
          </p:cNvPr>
          <p:cNvSpPr txBox="1">
            <a:spLocks/>
          </p:cNvSpPr>
          <p:nvPr/>
        </p:nvSpPr>
        <p:spPr>
          <a:xfrm>
            <a:off x="880215" y="1171524"/>
            <a:ext cx="5074500"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400" dirty="0">
                <a:solidFill>
                  <a:schemeClr val="bg1"/>
                </a:solidFill>
                <a:latin typeface="Oswald" panose="00000500000000000000" pitchFamily="2" charset="0"/>
              </a:rPr>
              <a:t>1</a:t>
            </a:r>
            <a:r>
              <a:rPr lang="en-US" sz="3400">
                <a:solidFill>
                  <a:schemeClr val="bg1"/>
                </a:solidFill>
                <a:latin typeface="Oswald" panose="00000500000000000000" pitchFamily="2" charset="0"/>
              </a:rPr>
              <a:t>. </a:t>
            </a:r>
            <a:r>
              <a:rPr lang="en-US" sz="3400" smtClean="0">
                <a:solidFill>
                  <a:schemeClr val="bg1"/>
                </a:solidFill>
                <a:latin typeface="Oswald" panose="00000500000000000000" pitchFamily="2" charset="0"/>
              </a:rPr>
              <a:t>Mô Tả</a:t>
            </a:r>
            <a:endParaRPr lang="en-US" sz="3400" dirty="0">
              <a:solidFill>
                <a:schemeClr val="bg1"/>
              </a:solidFill>
              <a:latin typeface="Oswald" panose="00000500000000000000" pitchFamily="2" charset="0"/>
            </a:endParaRPr>
          </a:p>
          <a:p>
            <a:endParaRPr lang="en-US" sz="3400" dirty="0">
              <a:solidFill>
                <a:schemeClr val="bg1"/>
              </a:solidFill>
              <a:latin typeface="Oswald" panose="00000500000000000000" pitchFamily="2" charset="0"/>
            </a:endParaRPr>
          </a:p>
        </p:txBody>
      </p:sp>
      <p:pic>
        <p:nvPicPr>
          <p:cNvPr id="11" name="Picture 2" descr="Cách viết bảng mô tả công việc chuyên nghiệp nhất">
            <a:extLst>
              <a:ext uri="{FF2B5EF4-FFF2-40B4-BE49-F238E27FC236}">
                <a16:creationId xmlns="" xmlns:a16="http://schemas.microsoft.com/office/drawing/2014/main" id="{E22D89CF-419B-43A0-9BCC-51A189F89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387" y="1804073"/>
            <a:ext cx="1913848" cy="10808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3112BE13-78D5-4155-9A2D-8CDFB6F7611E}"/>
              </a:ext>
            </a:extLst>
          </p:cNvPr>
          <p:cNvSpPr txBox="1"/>
          <p:nvPr/>
        </p:nvSpPr>
        <p:spPr>
          <a:xfrm>
            <a:off x="880009" y="3277853"/>
            <a:ext cx="4572000" cy="615553"/>
          </a:xfrm>
          <a:prstGeom prst="rect">
            <a:avLst/>
          </a:prstGeom>
          <a:noFill/>
        </p:spPr>
        <p:txBody>
          <a:bodyPr wrap="square">
            <a:spAutoFit/>
          </a:bodyPr>
          <a:lstStyle/>
          <a:p>
            <a:r>
              <a:rPr lang="en" sz="3400" dirty="0">
                <a:solidFill>
                  <a:schemeClr val="bg1"/>
                </a:solidFill>
                <a:latin typeface="Oswald" panose="00000500000000000000" pitchFamily="2" charset="0"/>
              </a:rPr>
              <a:t>2</a:t>
            </a:r>
            <a:r>
              <a:rPr lang="en" sz="3400" b="0" dirty="0">
                <a:solidFill>
                  <a:schemeClr val="bg1"/>
                </a:solidFill>
                <a:latin typeface="Oswald" panose="00000500000000000000" pitchFamily="2" charset="0"/>
              </a:rPr>
              <a:t>. </a:t>
            </a:r>
            <a:r>
              <a:rPr lang="en" sz="3400" b="0">
                <a:solidFill>
                  <a:schemeClr val="bg1"/>
                </a:solidFill>
                <a:latin typeface="Oswald" panose="00000500000000000000" pitchFamily="2" charset="0"/>
              </a:rPr>
              <a:t>PHÂN TÍCH &amp; THIẾT KẾ</a:t>
            </a:r>
            <a:endParaRPr lang="en-US" sz="3400" dirty="0">
              <a:solidFill>
                <a:schemeClr val="bg1"/>
              </a:solidFill>
              <a:latin typeface="Oswald" panose="00000500000000000000" pitchFamily="2" charset="0"/>
            </a:endParaRPr>
          </a:p>
        </p:txBody>
      </p:sp>
      <p:pic>
        <p:nvPicPr>
          <p:cNvPr id="13" name="Picture 4" descr="Phân tích chính sách (Policy analysis) là gì? Tại sao phải phân tích chính  sách?">
            <a:extLst>
              <a:ext uri="{FF2B5EF4-FFF2-40B4-BE49-F238E27FC236}">
                <a16:creationId xmlns="" xmlns:a16="http://schemas.microsoft.com/office/drawing/2014/main" id="{5641F124-6B01-4C96-B797-5D2DCB822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009" y="3893406"/>
            <a:ext cx="1913849" cy="107250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 xmlns:a16="http://schemas.microsoft.com/office/drawing/2014/main" id="{A4961EAB-3283-491B-9F38-2B72ABAB859C}"/>
              </a:ext>
            </a:extLst>
          </p:cNvPr>
          <p:cNvSpPr txBox="1"/>
          <p:nvPr/>
        </p:nvSpPr>
        <p:spPr>
          <a:xfrm>
            <a:off x="5375673" y="1085743"/>
            <a:ext cx="4572000" cy="615553"/>
          </a:xfrm>
          <a:prstGeom prst="rect">
            <a:avLst/>
          </a:prstGeom>
          <a:noFill/>
        </p:spPr>
        <p:txBody>
          <a:bodyPr wrap="square">
            <a:spAutoFit/>
          </a:bodyPr>
          <a:lstStyle/>
          <a:p>
            <a:r>
              <a:rPr lang="en" sz="3400" b="0" dirty="0">
                <a:solidFill>
                  <a:schemeClr val="bg1"/>
                </a:solidFill>
                <a:latin typeface="Oswald" panose="00000500000000000000" pitchFamily="2" charset="0"/>
              </a:rPr>
              <a:t>3</a:t>
            </a:r>
            <a:r>
              <a:rPr lang="en" sz="3400" b="0">
                <a:solidFill>
                  <a:schemeClr val="bg1"/>
                </a:solidFill>
                <a:latin typeface="Oswald" panose="00000500000000000000" pitchFamily="2" charset="0"/>
              </a:rPr>
              <a:t>. </a:t>
            </a:r>
            <a:r>
              <a:rPr lang="en" sz="3400">
                <a:solidFill>
                  <a:schemeClr val="bg1"/>
                </a:solidFill>
                <a:latin typeface="Oswald" panose="00000500000000000000" pitchFamily="2" charset="0"/>
              </a:rPr>
              <a:t>Kết Luận</a:t>
            </a:r>
            <a:endParaRPr lang="en-US" sz="3400" dirty="0">
              <a:solidFill>
                <a:schemeClr val="bg1"/>
              </a:solidFill>
              <a:latin typeface="Oswald" panose="00000500000000000000" pitchFamily="2" charset="0"/>
            </a:endParaRPr>
          </a:p>
        </p:txBody>
      </p:sp>
      <p:pic>
        <p:nvPicPr>
          <p:cNvPr id="15" name="Picture 6" descr="Thiết kế là gì? Ngành thiết kế đồ họa và những điều cần biết">
            <a:extLst>
              <a:ext uri="{FF2B5EF4-FFF2-40B4-BE49-F238E27FC236}">
                <a16:creationId xmlns="" xmlns:a16="http://schemas.microsoft.com/office/drawing/2014/main" id="{FB235061-D300-4A8E-A457-2C2FCC6C87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6695" y="1767453"/>
            <a:ext cx="1906604" cy="108085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 xmlns:a16="http://schemas.microsoft.com/office/drawing/2014/main" id="{FAE3879C-BD82-4B05-9C58-0358141235DA}"/>
              </a:ext>
            </a:extLst>
          </p:cNvPr>
          <p:cNvSpPr txBox="1"/>
          <p:nvPr/>
        </p:nvSpPr>
        <p:spPr>
          <a:xfrm>
            <a:off x="5375673" y="3311750"/>
            <a:ext cx="4572000" cy="615553"/>
          </a:xfrm>
          <a:prstGeom prst="rect">
            <a:avLst/>
          </a:prstGeom>
          <a:noFill/>
        </p:spPr>
        <p:txBody>
          <a:bodyPr wrap="square">
            <a:spAutoFit/>
          </a:bodyPr>
          <a:lstStyle/>
          <a:p>
            <a:r>
              <a:rPr lang="en" sz="3400" dirty="0">
                <a:solidFill>
                  <a:schemeClr val="bg1"/>
                </a:solidFill>
                <a:latin typeface="Oswald" panose="00000500000000000000" pitchFamily="2" charset="0"/>
              </a:rPr>
              <a:t>4. DEMO</a:t>
            </a:r>
            <a:endParaRPr lang="en-US" sz="3400" dirty="0">
              <a:solidFill>
                <a:schemeClr val="bg1"/>
              </a:solidFill>
              <a:latin typeface="Oswald" panose="00000500000000000000" pitchFamily="2" charset="0"/>
            </a:endParaRPr>
          </a:p>
        </p:txBody>
      </p:sp>
      <p:pic>
        <p:nvPicPr>
          <p:cNvPr id="17" name="Picture 8" descr="Demo là gì?">
            <a:extLst>
              <a:ext uri="{FF2B5EF4-FFF2-40B4-BE49-F238E27FC236}">
                <a16:creationId xmlns="" xmlns:a16="http://schemas.microsoft.com/office/drawing/2014/main" id="{75E2EA10-FA52-4234-ABE2-633FC5D0A6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4292" y="3850317"/>
            <a:ext cx="1913848" cy="1080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5"/>
          <p:cNvSpPr txBox="1">
            <a:spLocks noGrp="1"/>
          </p:cNvSpPr>
          <p:nvPr>
            <p:ph type="ctrTitle" idx="4294967295"/>
          </p:nvPr>
        </p:nvSpPr>
        <p:spPr>
          <a:xfrm>
            <a:off x="1275124" y="116750"/>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6000" dirty="0">
                <a:solidFill>
                  <a:schemeClr val="tx2">
                    <a:lumMod val="50000"/>
                  </a:schemeClr>
                </a:solidFill>
              </a:rPr>
              <a:t>MÔ TẢ</a:t>
            </a:r>
          </a:p>
        </p:txBody>
      </p:sp>
      <p:sp>
        <p:nvSpPr>
          <p:cNvPr id="711" name="Google Shape;711;p1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7" name="TextBox 6">
            <a:extLst>
              <a:ext uri="{FF2B5EF4-FFF2-40B4-BE49-F238E27FC236}">
                <a16:creationId xmlns="" xmlns:a16="http://schemas.microsoft.com/office/drawing/2014/main" id="{11240D61-D8C8-4706-9743-2AF6BBB3C7DE}"/>
              </a:ext>
            </a:extLst>
          </p:cNvPr>
          <p:cNvSpPr txBox="1"/>
          <p:nvPr/>
        </p:nvSpPr>
        <p:spPr>
          <a:xfrm>
            <a:off x="1141282" y="1063307"/>
            <a:ext cx="7147263" cy="3231654"/>
          </a:xfrm>
          <a:prstGeom prst="rect">
            <a:avLst/>
          </a:prstGeom>
          <a:noFill/>
        </p:spPr>
        <p:txBody>
          <a:bodyPr wrap="square">
            <a:spAutoFit/>
          </a:bodyPr>
          <a:lstStyle/>
          <a:p>
            <a:r>
              <a:rPr lang="en-US" sz="1200"/>
              <a:t> </a:t>
            </a:r>
            <a:r>
              <a:rPr lang="en-US" sz="1200" smtClean="0"/>
              <a:t>          Xây </a:t>
            </a:r>
            <a:r>
              <a:rPr lang="en-US" sz="1200"/>
              <a:t>dựng hệ thống tiêm chủng VNVC gồm các hoạt động như: quản lý thông tin nhân viên, quản lý thông tin khách hàng, quản lý thông tin nhà cung cấp, quản lý đăng ký tiêm, hủy đơn đăng ký, đổi trả vacxin   </a:t>
            </a:r>
            <a:endParaRPr lang="en-US" sz="1200" smtClean="0"/>
          </a:p>
          <a:p>
            <a:endParaRPr lang="en-US" sz="1200"/>
          </a:p>
          <a:p>
            <a:r>
              <a:rPr lang="en-US" sz="1200"/>
              <a:t>           Khách hàng khi vào hệ thống tiêm chủng, nhân viên sẽ có nhiệm vụ tư vấn các gói vacxin cho khách hàng. Sau khi đã chọn được vacxin cần tiêm, khách sẽ đến quầy đăng ký tiêm. Trước khi tiến hành việc tiêm chủng thì khách hàng phải đăng ký loại vacxin hoặc gói tiêm. Về quá trình đăng ký tiêm, khách hàng phải kê khai đầy đủ thêm thông tin của khách hàng và cả thân thân để tiện cho việc quản lý theo dõi khách hàng sau này</a:t>
            </a:r>
            <a:r>
              <a:rPr lang="en-US" sz="1200" smtClean="0"/>
              <a:t>.</a:t>
            </a:r>
          </a:p>
          <a:p>
            <a:endParaRPr lang="en-US" sz="1200"/>
          </a:p>
          <a:p>
            <a:r>
              <a:rPr lang="en-US" sz="1200"/>
              <a:t>          Trong suốt quá trình làm đơn đăng ký tiêm nếu như khách hàng có yêu cầu hủy đơn đăng ký thì nhân viên sẽ tiếp nhận thông tin và hủy đơn theo yêu cầu của khách, dù cho hóa đơn đã được thanh toán. </a:t>
            </a:r>
            <a:r>
              <a:rPr lang="vi-VN" sz="1200"/>
              <a:t>  </a:t>
            </a:r>
            <a:endParaRPr lang="en-US" sz="1200" smtClean="0"/>
          </a:p>
          <a:p>
            <a:endParaRPr lang="en-US" sz="1200"/>
          </a:p>
          <a:p>
            <a:r>
              <a:rPr lang="en-US" sz="1200"/>
              <a:t>          </a:t>
            </a:r>
            <a:r>
              <a:rPr lang="en-US" sz="1200" smtClean="0"/>
              <a:t>Khi </a:t>
            </a:r>
            <a:r>
              <a:rPr lang="en-US" sz="1200"/>
              <a:t>có yêu cầu hết hàng hay thêm mới vắc xin </a:t>
            </a:r>
            <a:r>
              <a:rPr lang="vi-VN" sz="1200"/>
              <a:t>thì nhân </a:t>
            </a:r>
            <a:r>
              <a:rPr lang="en-US" sz="1200"/>
              <a:t>viên </a:t>
            </a:r>
            <a:r>
              <a:rPr lang="vi-VN" sz="1200"/>
              <a:t>sẽ nhập hàng từ các nhà cung cấp. </a:t>
            </a:r>
            <a:r>
              <a:rPr lang="en-US" sz="1200"/>
              <a:t>Thông tin về hàng cần nhập phải được lưu lại để bộ phận kế toán có thể thống kê tình hình kinh doanh của hệ thống. </a:t>
            </a:r>
            <a:endParaRPr lang="en-US" sz="120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65099" y="1125442"/>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4"/>
                </a:solidFill>
              </a:rPr>
              <a:t>2.</a:t>
            </a:r>
            <a:endParaRPr dirty="0">
              <a:solidFill>
                <a:schemeClr val="accent4"/>
              </a:solidFill>
            </a:endParaRPr>
          </a:p>
          <a:p>
            <a:pPr marL="0" lvl="0" indent="0" algn="ctr" rtl="0">
              <a:spcBef>
                <a:spcPts val="0"/>
              </a:spcBef>
              <a:spcAft>
                <a:spcPts val="0"/>
              </a:spcAft>
              <a:buNone/>
            </a:pPr>
            <a:r>
              <a:rPr lang="en" dirty="0"/>
              <a:t>PHÂN TÍCH</a:t>
            </a:r>
            <a:br>
              <a:rPr lang="en" dirty="0"/>
            </a:br>
            <a:r>
              <a:rPr lang="en" dirty="0"/>
              <a:t>&amp; THIẾT KẾ</a:t>
            </a:r>
            <a:endParaRPr dirty="0"/>
          </a:p>
        </p:txBody>
      </p:sp>
      <p:pic>
        <p:nvPicPr>
          <p:cNvPr id="2052" name="Picture 4" descr="Cách xây dựng trang giới thiệu ấn tượng và truyền cảm hứng">
            <a:extLst>
              <a:ext uri="{FF2B5EF4-FFF2-40B4-BE49-F238E27FC236}">
                <a16:creationId xmlns="" xmlns:a16="http://schemas.microsoft.com/office/drawing/2014/main" id="{C1678EEA-2B8C-475F-88F9-0C4320F03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1074" y="0"/>
            <a:ext cx="5052926" cy="51176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109083" y="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MÔ hình ER</a:t>
            </a:r>
            <a:endParaRPr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3" name="Picture 2">
            <a:extLst>
              <a:ext uri="{FF2B5EF4-FFF2-40B4-BE49-F238E27FC236}">
                <a16:creationId xmlns="" xmlns:a16="http://schemas.microsoft.com/office/drawing/2014/main" id="{502C7D28-F51D-405E-9574-A9E76976DA8A}"/>
              </a:ext>
            </a:extLst>
          </p:cNvPr>
          <p:cNvPicPr>
            <a:picLocks noChangeAspect="1"/>
          </p:cNvPicPr>
          <p:nvPr/>
        </p:nvPicPr>
        <p:blipFill>
          <a:blip r:embed="rId3"/>
          <a:stretch>
            <a:fillRect/>
          </a:stretch>
        </p:blipFill>
        <p:spPr>
          <a:xfrm>
            <a:off x="987723" y="550200"/>
            <a:ext cx="7168504" cy="4593300"/>
          </a:xfrm>
          <a:prstGeom prst="rect">
            <a:avLst/>
          </a:prstGeom>
        </p:spPr>
      </p:pic>
    </p:spTree>
    <p:extLst>
      <p:ext uri="{BB962C8B-B14F-4D97-AF65-F5344CB8AC3E}">
        <p14:creationId xmlns:p14="http://schemas.microsoft.com/office/powerpoint/2010/main" val="4276939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957421" y="0"/>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mtClean="0"/>
              <a:t> </a:t>
            </a:r>
            <a:r>
              <a:rPr lang="en" dirty="0"/>
              <a:t>MÔ HÌNH QUAN HỆ</a:t>
            </a:r>
            <a:endParaRPr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6146" name="Picture 2" descr="No description available.">
            <a:extLst>
              <a:ext uri="{FF2B5EF4-FFF2-40B4-BE49-F238E27FC236}">
                <a16:creationId xmlns="" xmlns:a16="http://schemas.microsoft.com/office/drawing/2014/main" id="{0A35AA68-08FA-4299-9E15-78AB7AD30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598" y="550200"/>
            <a:ext cx="7436847" cy="436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427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6567" y="-76172"/>
            <a:ext cx="7090815"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SƠ ĐỒ USE CASE</a:t>
            </a:r>
            <a:endParaRPr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6" name="Picture 5">
            <a:extLst>
              <a:ext uri="{FF2B5EF4-FFF2-40B4-BE49-F238E27FC236}">
                <a16:creationId xmlns="" xmlns:a16="http://schemas.microsoft.com/office/drawing/2014/main" id="{05E9ED41-0C95-431B-99B3-9E4F6230975E}"/>
              </a:ext>
            </a:extLst>
          </p:cNvPr>
          <p:cNvPicPr/>
          <p:nvPr/>
        </p:nvPicPr>
        <p:blipFill>
          <a:blip r:embed="rId3"/>
          <a:stretch>
            <a:fillRect/>
          </a:stretch>
        </p:blipFill>
        <p:spPr>
          <a:xfrm>
            <a:off x="639408" y="474028"/>
            <a:ext cx="7865131" cy="4552722"/>
          </a:xfrm>
          <a:prstGeom prst="rect">
            <a:avLst/>
          </a:prstGeom>
        </p:spPr>
      </p:pic>
    </p:spTree>
    <p:extLst>
      <p:ext uri="{BB962C8B-B14F-4D97-AF65-F5344CB8AC3E}">
        <p14:creationId xmlns:p14="http://schemas.microsoft.com/office/powerpoint/2010/main" val="508364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4" y="325849"/>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SƠ ĐỒ USE CASE</a:t>
            </a:r>
            <a:endParaRPr dirty="0"/>
          </a:p>
        </p:txBody>
      </p:sp>
      <p:sp>
        <p:nvSpPr>
          <p:cNvPr id="730" name="Google Shape;730;p1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8" name="TextBox 7">
            <a:extLst>
              <a:ext uri="{FF2B5EF4-FFF2-40B4-BE49-F238E27FC236}">
                <a16:creationId xmlns="" xmlns:a16="http://schemas.microsoft.com/office/drawing/2014/main" id="{39F9C186-11B5-418A-922A-42701FBF4449}"/>
              </a:ext>
            </a:extLst>
          </p:cNvPr>
          <p:cNvSpPr txBox="1"/>
          <p:nvPr/>
        </p:nvSpPr>
        <p:spPr>
          <a:xfrm>
            <a:off x="2531750" y="4270017"/>
            <a:ext cx="4629150" cy="523220"/>
          </a:xfrm>
          <a:prstGeom prst="rect">
            <a:avLst/>
          </a:prstGeom>
          <a:noFill/>
        </p:spPr>
        <p:txBody>
          <a:bodyPr wrap="square">
            <a:spAutoFit/>
          </a:bodyPr>
          <a:lstStyle/>
          <a:p>
            <a:r>
              <a:rPr lang="en-US" i="1" dirty="0" err="1"/>
              <a:t>Sơ</a:t>
            </a:r>
            <a:r>
              <a:rPr lang="en-US" i="1" dirty="0"/>
              <a:t> </a:t>
            </a:r>
            <a:r>
              <a:rPr lang="en-US" i="1" dirty="0" err="1"/>
              <a:t>đồ</a:t>
            </a:r>
            <a:r>
              <a:rPr lang="en-US" i="1" dirty="0"/>
              <a:t> </a:t>
            </a:r>
            <a:r>
              <a:rPr lang="en-US" i="1" dirty="0" err="1"/>
              <a:t>Usecase</a:t>
            </a:r>
            <a:r>
              <a:rPr lang="en-US" i="1" dirty="0"/>
              <a:t> </a:t>
            </a:r>
            <a:r>
              <a:rPr lang="en-US" i="1" dirty="0" err="1"/>
              <a:t>phân</a:t>
            </a:r>
            <a:r>
              <a:rPr lang="en-US" i="1" dirty="0"/>
              <a:t> </a:t>
            </a:r>
            <a:r>
              <a:rPr lang="en-US" i="1" dirty="0" err="1"/>
              <a:t>rã</a:t>
            </a:r>
            <a:r>
              <a:rPr lang="en-US" i="1" dirty="0"/>
              <a:t> </a:t>
            </a:r>
            <a:r>
              <a:rPr lang="en-US" i="1" dirty="0" err="1"/>
              <a:t>của</a:t>
            </a:r>
            <a:r>
              <a:rPr lang="en-US" i="1" dirty="0"/>
              <a:t> </a:t>
            </a:r>
            <a:r>
              <a:rPr lang="en-US" i="1" dirty="0" err="1"/>
              <a:t>Act_QuanLy</a:t>
            </a:r>
            <a:endParaRPr lang="en-US" i="1" dirty="0"/>
          </a:p>
          <a:p>
            <a:endParaRPr lang="en-GB" i="1" dirty="0"/>
          </a:p>
        </p:txBody>
      </p:sp>
      <p:pic>
        <p:nvPicPr>
          <p:cNvPr id="6" name="Picture 5"/>
          <p:cNvPicPr/>
          <p:nvPr/>
        </p:nvPicPr>
        <p:blipFill rotWithShape="1">
          <a:blip r:embed="rId3"/>
          <a:srcRect l="1393" t="2983" r="835" b="2656"/>
          <a:stretch/>
        </p:blipFill>
        <p:spPr bwMode="auto">
          <a:xfrm>
            <a:off x="802028" y="1355882"/>
            <a:ext cx="7475697" cy="2473598"/>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028375" y="37291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SƠ ĐỒ USE CASE</a:t>
            </a:r>
            <a:endParaRPr dirty="0"/>
          </a:p>
        </p:txBody>
      </p:sp>
      <p:sp>
        <p:nvSpPr>
          <p:cNvPr id="730" name="Google Shape;730;p18"/>
          <p:cNvSpPr txBox="1">
            <a:spLocks noGrp="1"/>
          </p:cNvSpPr>
          <p:nvPr>
            <p:ph type="sldNum" idx="12"/>
          </p:nvPr>
        </p:nvSpPr>
        <p:spPr>
          <a:xfrm>
            <a:off x="4276999"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6" name="TextBox 5">
            <a:extLst>
              <a:ext uri="{FF2B5EF4-FFF2-40B4-BE49-F238E27FC236}">
                <a16:creationId xmlns="" xmlns:a16="http://schemas.microsoft.com/office/drawing/2014/main" id="{69B9796E-DD84-4C70-8095-EEC773D39DB3}"/>
              </a:ext>
            </a:extLst>
          </p:cNvPr>
          <p:cNvSpPr txBox="1"/>
          <p:nvPr/>
        </p:nvSpPr>
        <p:spPr>
          <a:xfrm>
            <a:off x="2257400" y="4258265"/>
            <a:ext cx="4629150" cy="307777"/>
          </a:xfrm>
          <a:prstGeom prst="rect">
            <a:avLst/>
          </a:prstGeom>
          <a:noFill/>
        </p:spPr>
        <p:txBody>
          <a:bodyPr wrap="square">
            <a:spAutoFit/>
          </a:bodyPr>
          <a:lstStyle/>
          <a:p>
            <a:r>
              <a:rPr lang="en-US" i="1" dirty="0" err="1"/>
              <a:t>Sơ</a:t>
            </a:r>
            <a:r>
              <a:rPr lang="en-US" i="1" dirty="0"/>
              <a:t> </a:t>
            </a:r>
            <a:r>
              <a:rPr lang="en-US" i="1" dirty="0" err="1"/>
              <a:t>đồ</a:t>
            </a:r>
            <a:r>
              <a:rPr lang="en-US" i="1" dirty="0"/>
              <a:t> </a:t>
            </a:r>
            <a:r>
              <a:rPr lang="en-US" i="1" dirty="0" err="1"/>
              <a:t>Usecase</a:t>
            </a:r>
            <a:r>
              <a:rPr lang="en-US" i="1" dirty="0"/>
              <a:t> </a:t>
            </a:r>
            <a:r>
              <a:rPr lang="en-US" i="1" dirty="0" err="1"/>
              <a:t>phân</a:t>
            </a:r>
            <a:r>
              <a:rPr lang="en-US" i="1" dirty="0"/>
              <a:t> </a:t>
            </a:r>
            <a:r>
              <a:rPr lang="en-US" i="1" dirty="0" err="1"/>
              <a:t>rã</a:t>
            </a:r>
            <a:r>
              <a:rPr lang="en-US" i="1" dirty="0"/>
              <a:t> </a:t>
            </a:r>
            <a:r>
              <a:rPr lang="en-US" i="1" dirty="0" err="1"/>
              <a:t>của</a:t>
            </a:r>
            <a:r>
              <a:rPr lang="en-US" i="1" dirty="0"/>
              <a:t> </a:t>
            </a:r>
            <a:r>
              <a:rPr lang="en-US" i="1" dirty="0" err="1"/>
              <a:t>Act_KeToan</a:t>
            </a:r>
            <a:endParaRPr lang="en-GB" i="1" dirty="0"/>
          </a:p>
        </p:txBody>
      </p:sp>
      <p:pic>
        <p:nvPicPr>
          <p:cNvPr id="7" name="Picture 6"/>
          <p:cNvPicPr/>
          <p:nvPr/>
        </p:nvPicPr>
        <p:blipFill rotWithShape="1">
          <a:blip r:embed="rId3"/>
          <a:srcRect l="1296" t="3246" r="1032" b="2221"/>
          <a:stretch/>
        </p:blipFill>
        <p:spPr bwMode="auto">
          <a:xfrm>
            <a:off x="440761" y="1392160"/>
            <a:ext cx="8221176" cy="23970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114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387</Words>
  <Application>Microsoft Office PowerPoint</Application>
  <PresentationFormat>On-screen Show (16:9)</PresentationFormat>
  <Paragraphs>55</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Times New Roman</vt:lpstr>
      <vt:lpstr>Short Stack</vt:lpstr>
      <vt:lpstr>Amatic SC</vt:lpstr>
      <vt:lpstr>Arial</vt:lpstr>
      <vt:lpstr>Wingdings 3</vt:lpstr>
      <vt:lpstr>Oswald</vt:lpstr>
      <vt:lpstr>Quicksand</vt:lpstr>
      <vt:lpstr>Calibri</vt:lpstr>
      <vt:lpstr>Knight template</vt:lpstr>
      <vt:lpstr>BÁO CÁO ĐỒ ÁN MÔN HỌC ĐỀ TÀI : QUẢN LÝ HỆ THỐNG TIÊM CHỦNG VNVC</vt:lpstr>
      <vt:lpstr>NỘI DUNG</vt:lpstr>
      <vt:lpstr>MÔ TẢ</vt:lpstr>
      <vt:lpstr>2. PHÂN TÍCH &amp; THIẾT KẾ</vt:lpstr>
      <vt:lpstr>MÔ hình ER</vt:lpstr>
      <vt:lpstr> MÔ HÌNH QUAN HỆ</vt:lpstr>
      <vt:lpstr>SƠ ĐỒ USE CASE</vt:lpstr>
      <vt:lpstr>SƠ ĐỒ USE CASE</vt:lpstr>
      <vt:lpstr>SƠ ĐỒ USE CASE</vt:lpstr>
      <vt:lpstr>SƠ ĐỒ USE CASE</vt:lpstr>
      <vt:lpstr>SƠ ĐỒ USE CASE</vt:lpstr>
      <vt:lpstr>SƠ ĐỒ CLASS</vt:lpstr>
      <vt:lpstr>3.KẾT LUẬN</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Tân Bùi Văn</dc:creator>
  <cp:lastModifiedBy>Microsoft account</cp:lastModifiedBy>
  <cp:revision>39</cp:revision>
  <dcterms:modified xsi:type="dcterms:W3CDTF">2022-01-07T15:17:04Z</dcterms:modified>
</cp:coreProperties>
</file>