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9" r:id="rId2"/>
    <p:sldId id="258" r:id="rId3"/>
    <p:sldId id="300" r:id="rId4"/>
    <p:sldId id="257" r:id="rId5"/>
    <p:sldId id="301" r:id="rId6"/>
    <p:sldId id="302" r:id="rId7"/>
    <p:sldId id="303" r:id="rId8"/>
    <p:sldId id="304" r:id="rId9"/>
    <p:sldId id="305" r:id="rId10"/>
    <p:sldId id="306" r:id="rId11"/>
    <p:sldId id="290" r:id="rId12"/>
    <p:sldId id="307" r:id="rId13"/>
    <p:sldId id="308" r:id="rId14"/>
    <p:sldId id="309" r:id="rId15"/>
    <p:sldId id="310" r:id="rId16"/>
    <p:sldId id="312" r:id="rId17"/>
    <p:sldId id="314" r:id="rId18"/>
    <p:sldId id="315" r:id="rId19"/>
    <p:sldId id="317" r:id="rId20"/>
    <p:sldId id="313" r:id="rId21"/>
    <p:sldId id="295" r:id="rId22"/>
    <p:sldId id="318" r:id="rId23"/>
    <p:sldId id="280" r:id="rId24"/>
  </p:sldIdLst>
  <p:sldSz cx="9144000" cy="5143500" type="screen16x9"/>
  <p:notesSz cx="6858000" cy="9144000"/>
  <p:embeddedFontLst>
    <p:embeddedFont>
      <p:font typeface="Nixie One" panose="020B0604020202020204" charset="0"/>
      <p:regular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Roboto Slab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570FA9-D75E-4CC5-BEC2-1B616FA9FC0C}">
  <a:tblStyle styleId="{7A570FA9-D75E-4CC5-BEC2-1B616FA9F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80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54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21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96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10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2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4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0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2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83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850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38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6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9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84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1;p33">
            <a:extLst>
              <a:ext uri="{FF2B5EF4-FFF2-40B4-BE49-F238E27FC236}">
                <a16:creationId xmlns:a16="http://schemas.microsoft.com/office/drawing/2014/main" id="{597C0C6E-608A-4400-972E-8242FCBB1BA4}"/>
              </a:ext>
            </a:extLst>
          </p:cNvPr>
          <p:cNvSpPr txBox="1">
            <a:spLocks noGrp="1"/>
          </p:cNvSpPr>
          <p:nvPr/>
        </p:nvSpPr>
        <p:spPr>
          <a:xfrm>
            <a:off x="2982099" y="1315265"/>
            <a:ext cx="5857101" cy="6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Exo 2"/>
              <a:buNone/>
              <a:defRPr sz="4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BÁO CÁO ĐỒ </a:t>
            </a:r>
            <a:r>
              <a:rPr lang="en-US" dirty="0"/>
              <a:t>ÁN IOS</a:t>
            </a:r>
            <a:endParaRPr dirty="0"/>
          </a:p>
        </p:txBody>
      </p:sp>
      <p:sp>
        <p:nvSpPr>
          <p:cNvPr id="6" name="Google Shape;152;p33">
            <a:extLst>
              <a:ext uri="{FF2B5EF4-FFF2-40B4-BE49-F238E27FC236}">
                <a16:creationId xmlns:a16="http://schemas.microsoft.com/office/drawing/2014/main" id="{D5EF0141-1C87-40E8-B030-9BE1E17F7CFF}"/>
              </a:ext>
            </a:extLst>
          </p:cNvPr>
          <p:cNvSpPr txBox="1">
            <a:spLocks noGrp="1"/>
          </p:cNvSpPr>
          <p:nvPr/>
        </p:nvSpPr>
        <p:spPr>
          <a:xfrm>
            <a:off x="421683" y="3680738"/>
            <a:ext cx="4352100" cy="150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Condensed Light"/>
              <a:buNone/>
              <a:defRPr sz="28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Nhóm 10: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Nguyễn Khắc Danh (Nhóm tr</a:t>
            </a:r>
            <a:r>
              <a:rPr lang="vi-VN" dirty="0"/>
              <a:t>ư</a:t>
            </a:r>
            <a:r>
              <a:rPr lang="en-US" dirty="0"/>
              <a:t>ởng)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Nguyễn Mạnh Đức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Nguyễn Văn Thịnh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Trần Văn Lập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Nguyễn Thành Quân</a:t>
            </a:r>
          </a:p>
        </p:txBody>
      </p:sp>
      <p:cxnSp>
        <p:nvCxnSpPr>
          <p:cNvPr id="7" name="Google Shape;153;p33">
            <a:extLst>
              <a:ext uri="{FF2B5EF4-FFF2-40B4-BE49-F238E27FC236}">
                <a16:creationId xmlns:a16="http://schemas.microsoft.com/office/drawing/2014/main" id="{842A3E09-E20D-4DE0-AA70-660999C6ED14}"/>
              </a:ext>
            </a:extLst>
          </p:cNvPr>
          <p:cNvCxnSpPr/>
          <p:nvPr/>
        </p:nvCxnSpPr>
        <p:spPr>
          <a:xfrm>
            <a:off x="6415310" y="3575634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FD5DC7C-49BC-4C13-B93B-996E4D195C1F}"/>
              </a:ext>
            </a:extLst>
          </p:cNvPr>
          <p:cNvSpPr/>
          <p:nvPr/>
        </p:nvSpPr>
        <p:spPr>
          <a:xfrm>
            <a:off x="3679625" y="160628"/>
            <a:ext cx="547137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CAO ĐẲNG CÔNG NGHỆ THỦ ĐỨC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4C0E3-C060-49DA-9C01-DE732B8F45EA}"/>
              </a:ext>
            </a:extLst>
          </p:cNvPr>
          <p:cNvSpPr/>
          <p:nvPr/>
        </p:nvSpPr>
        <p:spPr>
          <a:xfrm>
            <a:off x="4847412" y="639395"/>
            <a:ext cx="313579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B45F2-BE39-4CBF-8567-743EEBF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1" y="74674"/>
            <a:ext cx="1518303" cy="1385056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Google Shape;151;p33">
            <a:extLst>
              <a:ext uri="{FF2B5EF4-FFF2-40B4-BE49-F238E27FC236}">
                <a16:creationId xmlns:a16="http://schemas.microsoft.com/office/drawing/2014/main" id="{8F27BA3E-7BEE-4B2A-B6F9-8EBC5FAA7C45}"/>
              </a:ext>
            </a:extLst>
          </p:cNvPr>
          <p:cNvSpPr txBox="1">
            <a:spLocks/>
          </p:cNvSpPr>
          <p:nvPr/>
        </p:nvSpPr>
        <p:spPr>
          <a:xfrm>
            <a:off x="3486758" y="2209703"/>
            <a:ext cx="5857101" cy="128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Chủ đề: </a:t>
            </a:r>
            <a:r>
              <a:rPr lang="en-US" sz="3600"/>
              <a:t>Ứng dụng game trả lời câu hỏi giải trí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671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687337" y="1587640"/>
            <a:ext cx="550870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Sơ đồ Database</a:t>
            </a:r>
            <a:endParaRPr sz="6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0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9E04-CEE9-4AC3-BE02-3DCAAAD6C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130;p14">
            <a:extLst>
              <a:ext uri="{FF2B5EF4-FFF2-40B4-BE49-F238E27FC236}">
                <a16:creationId xmlns:a16="http://schemas.microsoft.com/office/drawing/2014/main" id="{A7E728E8-A88F-4DDB-BDAB-5E5F68BDD9D7}"/>
              </a:ext>
            </a:extLst>
          </p:cNvPr>
          <p:cNvSpPr txBox="1"/>
          <p:nvPr/>
        </p:nvSpPr>
        <p:spPr>
          <a:xfrm>
            <a:off x="252467" y="57201"/>
            <a:ext cx="8639065" cy="59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tx1"/>
                </a:solidFill>
                <a:highlight>
                  <a:srgbClr val="94BF6E"/>
                </a:highlight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Sơ đồ Use Case</a:t>
            </a:r>
            <a:endParaRPr sz="2500" b="1" dirty="0">
              <a:solidFill>
                <a:srgbClr val="114454"/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23E2C-7E63-4196-B643-A071B9E7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0" y="1498846"/>
            <a:ext cx="8699998" cy="3504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6F199F-4F6B-46F8-AAC8-56B69A49E6E5}"/>
              </a:ext>
            </a:extLst>
          </p:cNvPr>
          <p:cNvSpPr txBox="1"/>
          <p:nvPr/>
        </p:nvSpPr>
        <p:spPr>
          <a:xfrm>
            <a:off x="145852" y="790961"/>
            <a:ext cx="861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Để thực hiện được ý tưởng nêu trên, dựa vào Use case đã thiết kế, nhóm chúng em đã thiết ra mô hình database như sau</a:t>
            </a:r>
            <a:endParaRPr kumimoji="0" lang="vi-VN" altLang="en-US" sz="2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7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 User: Chứa các thông tin của người chơi hiện tại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16D9CF-470A-4E72-AA32-CAD27E43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16110"/>
              </p:ext>
            </p:extLst>
          </p:nvPr>
        </p:nvGraphicFramePr>
        <p:xfrm>
          <a:off x="660157" y="1773896"/>
          <a:ext cx="8112135" cy="2507750"/>
        </p:xfrm>
        <a:graphic>
          <a:graphicData uri="http://schemas.openxmlformats.org/drawingml/2006/table">
            <a:tbl>
              <a:tblPr firstRow="1" firstCol="1" bandRow="1">
                <a:tableStyleId>{7A570FA9-D75E-4CC5-BEC2-1B616FA9FC0C}</a:tableStyleId>
              </a:tblPr>
              <a:tblGrid>
                <a:gridCol w="1998013">
                  <a:extLst>
                    <a:ext uri="{9D8B030D-6E8A-4147-A177-3AD203B41FA5}">
                      <a16:colId xmlns:a16="http://schemas.microsoft.com/office/drawing/2014/main" val="1059424124"/>
                    </a:ext>
                  </a:extLst>
                </a:gridCol>
                <a:gridCol w="4117118">
                  <a:extLst>
                    <a:ext uri="{9D8B030D-6E8A-4147-A177-3AD203B41FA5}">
                      <a16:colId xmlns:a16="http://schemas.microsoft.com/office/drawing/2014/main" val="2505264726"/>
                    </a:ext>
                  </a:extLst>
                </a:gridCol>
                <a:gridCol w="1997004">
                  <a:extLst>
                    <a:ext uri="{9D8B030D-6E8A-4147-A177-3AD203B41FA5}">
                      <a16:colId xmlns:a16="http://schemas.microsoft.com/office/drawing/2014/main" val="855239929"/>
                    </a:ext>
                  </a:extLst>
                </a:gridCol>
              </a:tblGrid>
              <a:tr h="50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Tên cột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Mô tả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Kiểu dữ liệu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927301"/>
                  </a:ext>
                </a:extLst>
              </a:tr>
              <a:tr h="50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userID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 của người chơi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17"/>
                  </a:ext>
                </a:extLst>
              </a:tr>
              <a:tr h="50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firstName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Họ và tên lót người chơi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617705"/>
                  </a:ext>
                </a:extLst>
              </a:tr>
              <a:tr h="50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lastName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Tên người chơi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322949"/>
                  </a:ext>
                </a:extLst>
              </a:tr>
              <a:tr h="501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phone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SDT người chơi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6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2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Scores: Chứa số điểm mà người chơi đạt được</a:t>
            </a: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16D9CF-470A-4E72-AA32-CAD27E43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2061"/>
              </p:ext>
            </p:extLst>
          </p:nvPr>
        </p:nvGraphicFramePr>
        <p:xfrm>
          <a:off x="660157" y="1773896"/>
          <a:ext cx="8112135" cy="2292584"/>
        </p:xfrm>
        <a:graphic>
          <a:graphicData uri="http://schemas.openxmlformats.org/drawingml/2006/table">
            <a:tbl>
              <a:tblPr firstRow="1" firstCol="1" bandRow="1">
                <a:tableStyleId>{7A570FA9-D75E-4CC5-BEC2-1B616FA9FC0C}</a:tableStyleId>
              </a:tblPr>
              <a:tblGrid>
                <a:gridCol w="1998013">
                  <a:extLst>
                    <a:ext uri="{9D8B030D-6E8A-4147-A177-3AD203B41FA5}">
                      <a16:colId xmlns:a16="http://schemas.microsoft.com/office/drawing/2014/main" val="1059424124"/>
                    </a:ext>
                  </a:extLst>
                </a:gridCol>
                <a:gridCol w="4117118">
                  <a:extLst>
                    <a:ext uri="{9D8B030D-6E8A-4147-A177-3AD203B41FA5}">
                      <a16:colId xmlns:a16="http://schemas.microsoft.com/office/drawing/2014/main" val="2505264726"/>
                    </a:ext>
                  </a:extLst>
                </a:gridCol>
                <a:gridCol w="1997004">
                  <a:extLst>
                    <a:ext uri="{9D8B030D-6E8A-4147-A177-3AD203B41FA5}">
                      <a16:colId xmlns:a16="http://schemas.microsoft.com/office/drawing/2014/main" val="855239929"/>
                    </a:ext>
                  </a:extLst>
                </a:gridCol>
              </a:tblGrid>
              <a:tr h="573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 cột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 dữ liệu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927301"/>
                  </a:ext>
                </a:extLst>
              </a:tr>
              <a:tr h="573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scoresID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điểm số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17"/>
                  </a:ext>
                </a:extLst>
              </a:tr>
              <a:tr h="573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scoresTotal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 số diểm người chơi đạt được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617705"/>
                  </a:ext>
                </a:extLst>
              </a:tr>
              <a:tr h="573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của người chơi, dùng để nhận biết điểm số này là của người chơi nào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32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Question: Chứa các thông tin của một câu hỏi</a:t>
            </a: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96C78E-3DA2-4DEC-9FF4-3F43E3607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67478"/>
              </p:ext>
            </p:extLst>
          </p:nvPr>
        </p:nvGraphicFramePr>
        <p:xfrm>
          <a:off x="634564" y="1724266"/>
          <a:ext cx="7759978" cy="3338388"/>
        </p:xfrm>
        <a:graphic>
          <a:graphicData uri="http://schemas.openxmlformats.org/drawingml/2006/table">
            <a:tbl>
              <a:tblPr firstRow="1" firstCol="1" bandRow="1">
                <a:tableStyleId>{7A570FA9-D75E-4CC5-BEC2-1B616FA9FC0C}</a:tableStyleId>
              </a:tblPr>
              <a:tblGrid>
                <a:gridCol w="1817112">
                  <a:extLst>
                    <a:ext uri="{9D8B030D-6E8A-4147-A177-3AD203B41FA5}">
                      <a16:colId xmlns:a16="http://schemas.microsoft.com/office/drawing/2014/main" val="3490332743"/>
                    </a:ext>
                  </a:extLst>
                </a:gridCol>
                <a:gridCol w="4490546">
                  <a:extLst>
                    <a:ext uri="{9D8B030D-6E8A-4147-A177-3AD203B41FA5}">
                      <a16:colId xmlns:a16="http://schemas.microsoft.com/office/drawing/2014/main" val="1146524743"/>
                    </a:ext>
                  </a:extLst>
                </a:gridCol>
                <a:gridCol w="1452320">
                  <a:extLst>
                    <a:ext uri="{9D8B030D-6E8A-4147-A177-3AD203B41FA5}">
                      <a16:colId xmlns:a16="http://schemas.microsoft.com/office/drawing/2014/main" val="4210511844"/>
                    </a:ext>
                  </a:extLst>
                </a:gridCol>
              </a:tblGrid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Tên cột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Mô tả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Kiểu dữ liệu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246357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 của câu hỏi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92419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Tên của câu hỏi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356832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questionContent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Nội dung câu hỏi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011248"/>
                  </a:ext>
                </a:extLst>
              </a:tr>
              <a:tr h="756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questionScores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Điểm số của câu hỏi (Nếu trả lời đúng thì cập nhật thêm điểm vào bảng Scores)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912408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questionAnswer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Vị trí câu trả lời đúng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142747"/>
                  </a:ext>
                </a:extLst>
              </a:tr>
              <a:tr h="7566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customerID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 của người chơi, dùng để xác định ai đang trả lời câu hỏi này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60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 Answer: Chứa các thông tin của một câu trả lời</a:t>
            </a: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DDD33-0696-4712-A65D-CB3D5924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28651"/>
              </p:ext>
            </p:extLst>
          </p:nvPr>
        </p:nvGraphicFramePr>
        <p:xfrm>
          <a:off x="924180" y="1894562"/>
          <a:ext cx="7595352" cy="3011975"/>
        </p:xfrm>
        <a:graphic>
          <a:graphicData uri="http://schemas.openxmlformats.org/drawingml/2006/table">
            <a:tbl>
              <a:tblPr firstRow="1" firstCol="1" bandRow="1">
                <a:tableStyleId>{7A570FA9-D75E-4CC5-BEC2-1B616FA9FC0C}</a:tableStyleId>
              </a:tblPr>
              <a:tblGrid>
                <a:gridCol w="1659545">
                  <a:extLst>
                    <a:ext uri="{9D8B030D-6E8A-4147-A177-3AD203B41FA5}">
                      <a16:colId xmlns:a16="http://schemas.microsoft.com/office/drawing/2014/main" val="3162617269"/>
                    </a:ext>
                  </a:extLst>
                </a:gridCol>
                <a:gridCol w="4514298">
                  <a:extLst>
                    <a:ext uri="{9D8B030D-6E8A-4147-A177-3AD203B41FA5}">
                      <a16:colId xmlns:a16="http://schemas.microsoft.com/office/drawing/2014/main" val="1836787337"/>
                    </a:ext>
                  </a:extLst>
                </a:gridCol>
                <a:gridCol w="1421509">
                  <a:extLst>
                    <a:ext uri="{9D8B030D-6E8A-4147-A177-3AD203B41FA5}">
                      <a16:colId xmlns:a16="http://schemas.microsoft.com/office/drawing/2014/main" val="234925497"/>
                    </a:ext>
                  </a:extLst>
                </a:gridCol>
              </a:tblGrid>
              <a:tr h="42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Tên cột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Mô tả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Kiểu dữ liệu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091925"/>
                  </a:ext>
                </a:extLst>
              </a:tr>
              <a:tr h="42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answerID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 của câu trả lời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45001"/>
                  </a:ext>
                </a:extLst>
              </a:tr>
              <a:tr h="42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answerName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Tên của câu trả lời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3025885"/>
                  </a:ext>
                </a:extLst>
              </a:tr>
              <a:tr h="42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Nội dung câu trả lời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877556"/>
                  </a:ext>
                </a:extLst>
              </a:tr>
              <a:tr h="425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answerNumber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Vị trí của câu trả lời trong câu hỏi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825301"/>
                  </a:ext>
                </a:extLst>
              </a:tr>
              <a:tr h="8828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questionID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ID của câu hỏi, dùng để xác định câu trả lời này thuộc câu hỏi nào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0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9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tả cách tính điểm</a:t>
            </a: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5CF4A-E866-4F13-B831-2CB0C39575DA}"/>
              </a:ext>
            </a:extLst>
          </p:cNvPr>
          <p:cNvSpPr txBox="1"/>
          <p:nvPr/>
        </p:nvSpPr>
        <p:spPr>
          <a:xfrm>
            <a:off x="945995" y="1782766"/>
            <a:ext cx="7833731" cy="166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người dùng trả lời 1 câu hỏi, hệ thống sẽ kiểm tra vị trí của câu hỏi và người dùng chọn (answerNumber) và vị trí câu trả lời đúng của câu hỏi (questionAnswer)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2 giá trị này trùng nhau tức là người dùng trả lời đúng, hệ thống sẽ cộng số điểm của câu hỏi (questionScores) vào tổng điểm số (scoresTotal)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2 giá trị này khác nhau tức là người dùng trả lời sai, trò chơi sẽ dừng lại và hệ thống sẽ thông báo tổng điểm số (scoresTotal) cho khách</a:t>
            </a:r>
          </a:p>
        </p:txBody>
      </p:sp>
    </p:spTree>
    <p:extLst>
      <p:ext uri="{BB962C8B-B14F-4D97-AF65-F5344CB8AC3E}">
        <p14:creationId xmlns:p14="http://schemas.microsoft.com/office/powerpoint/2010/main" val="10782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687337" y="1587640"/>
            <a:ext cx="550870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Khó khăn &amp;</a:t>
            </a:r>
            <a:br>
              <a:rPr lang="en-US" sz="6000"/>
            </a:br>
            <a:r>
              <a:rPr lang="en-US" sz="6000"/>
              <a:t>Thuận lợi</a:t>
            </a:r>
            <a:endParaRPr sz="6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78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9E04-CEE9-4AC3-BE02-3DCAAAD6C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130;p14">
            <a:extLst>
              <a:ext uri="{FF2B5EF4-FFF2-40B4-BE49-F238E27FC236}">
                <a16:creationId xmlns:a16="http://schemas.microsoft.com/office/drawing/2014/main" id="{A7E728E8-A88F-4DDB-BDAB-5E5F68BDD9D7}"/>
              </a:ext>
            </a:extLst>
          </p:cNvPr>
          <p:cNvSpPr txBox="1"/>
          <p:nvPr/>
        </p:nvSpPr>
        <p:spPr>
          <a:xfrm>
            <a:off x="298150" y="0"/>
            <a:ext cx="8639065" cy="59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highlight>
                  <a:srgbClr val="94BF6E"/>
                </a:highlight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Khó khăn</a:t>
            </a:r>
            <a:endParaRPr lang="vi-VN" sz="1200" b="1" dirty="0">
              <a:solidFill>
                <a:srgbClr val="114454"/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</p:txBody>
      </p:sp>
      <p:sp>
        <p:nvSpPr>
          <p:cNvPr id="8" name="Google Shape;130;p14">
            <a:extLst>
              <a:ext uri="{FF2B5EF4-FFF2-40B4-BE49-F238E27FC236}">
                <a16:creationId xmlns:a16="http://schemas.microsoft.com/office/drawing/2014/main" id="{42BEE7D8-2D11-47EB-89BB-3DB78AF0D3FB}"/>
              </a:ext>
            </a:extLst>
          </p:cNvPr>
          <p:cNvSpPr txBox="1"/>
          <p:nvPr/>
        </p:nvSpPr>
        <p:spPr>
          <a:xfrm>
            <a:off x="192994" y="657922"/>
            <a:ext cx="8639065" cy="34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 khăn trong bước đầu cài đặt máy ảo, một số bạn máy hoàn toàn không thể chạy được máy ảo, có bạn thì bị hư máy tính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 trạng dịch nghiêm trọng, các hoạt động cho thuê máy tính cũng ngừng hoạt động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 ảo chảy khá giật, đôi khi tự tắt máy dẫn đến làm hỏng bài đang làm</a:t>
            </a:r>
            <a:endParaRPr lang="en-US" sz="18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 gặp trực tiếp để trao đổi được cũng như hỏi ý kiến tham khảo từ giảng viên.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 hạn chế trong việc tìm đọc tài liệu bằng tiếng anh.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 đồ án các môn khác làm cho chúng em không thể làm hết tất cả các môn được</a:t>
            </a:r>
            <a:endParaRPr lang="en-US" sz="18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9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9E04-CEE9-4AC3-BE02-3DCAAAD6C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130;p14">
            <a:extLst>
              <a:ext uri="{FF2B5EF4-FFF2-40B4-BE49-F238E27FC236}">
                <a16:creationId xmlns:a16="http://schemas.microsoft.com/office/drawing/2014/main" id="{A7E728E8-A88F-4DDB-BDAB-5E5F68BDD9D7}"/>
              </a:ext>
            </a:extLst>
          </p:cNvPr>
          <p:cNvSpPr txBox="1"/>
          <p:nvPr/>
        </p:nvSpPr>
        <p:spPr>
          <a:xfrm>
            <a:off x="298150" y="0"/>
            <a:ext cx="8639065" cy="59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highlight>
                  <a:srgbClr val="94BF6E"/>
                </a:highlight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Thuận lợi</a:t>
            </a:r>
            <a:endParaRPr lang="vi-VN" sz="1200" b="1" dirty="0">
              <a:solidFill>
                <a:srgbClr val="114454"/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</p:txBody>
      </p:sp>
      <p:sp>
        <p:nvSpPr>
          <p:cNvPr id="8" name="Google Shape;130;p14">
            <a:extLst>
              <a:ext uri="{FF2B5EF4-FFF2-40B4-BE49-F238E27FC236}">
                <a16:creationId xmlns:a16="http://schemas.microsoft.com/office/drawing/2014/main" id="{42BEE7D8-2D11-47EB-89BB-3DB78AF0D3FB}"/>
              </a:ext>
            </a:extLst>
          </p:cNvPr>
          <p:cNvSpPr txBox="1"/>
          <p:nvPr/>
        </p:nvSpPr>
        <p:spPr>
          <a:xfrm>
            <a:off x="192994" y="657922"/>
            <a:ext cx="8639065" cy="34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 nhóm trong những lần họp khá là nghiêm túc 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thành viên nắm lượng kiến thức đủ để hoàn thành khối lượng công việc được giao.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 liệu nhiều trên mạng cùng với sự hướng dẫn tận tình của giảng viên</a:t>
            </a:r>
          </a:p>
        </p:txBody>
      </p:sp>
    </p:spTree>
    <p:extLst>
      <p:ext uri="{BB962C8B-B14F-4D97-AF65-F5344CB8AC3E}">
        <p14:creationId xmlns:p14="http://schemas.microsoft.com/office/powerpoint/2010/main" val="23583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65;p35">
            <a:extLst>
              <a:ext uri="{FF2B5EF4-FFF2-40B4-BE49-F238E27FC236}">
                <a16:creationId xmlns:a16="http://schemas.microsoft.com/office/drawing/2014/main" id="{114A4276-8E67-4F72-9B01-DF753D3896BB}"/>
              </a:ext>
            </a:extLst>
          </p:cNvPr>
          <p:cNvSpPr txBox="1">
            <a:spLocks noGrp="1"/>
          </p:cNvSpPr>
          <p:nvPr/>
        </p:nvSpPr>
        <p:spPr>
          <a:xfrm>
            <a:off x="3369798" y="2171795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Exo 2"/>
              <a:buNone/>
              <a:defRPr sz="30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62" name="Google Shape;166;p35">
            <a:hlinkClick r:id="rId3" action="ppaction://hlinksldjump"/>
            <a:extLst>
              <a:ext uri="{FF2B5EF4-FFF2-40B4-BE49-F238E27FC236}">
                <a16:creationId xmlns:a16="http://schemas.microsoft.com/office/drawing/2014/main" id="{23D3B848-5C7D-423B-8C3A-E1F4C94E979E}"/>
              </a:ext>
            </a:extLst>
          </p:cNvPr>
          <p:cNvSpPr txBox="1">
            <a:spLocks noGrp="1"/>
          </p:cNvSpPr>
          <p:nvPr/>
        </p:nvSpPr>
        <p:spPr>
          <a:xfrm>
            <a:off x="2089329" y="258686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" name="Google Shape;167;p35">
            <a:extLst>
              <a:ext uri="{FF2B5EF4-FFF2-40B4-BE49-F238E27FC236}">
                <a16:creationId xmlns:a16="http://schemas.microsoft.com/office/drawing/2014/main" id="{DB3120B8-61F4-49B3-A637-1BAD6BEAA38A}"/>
              </a:ext>
            </a:extLst>
          </p:cNvPr>
          <p:cNvSpPr txBox="1">
            <a:spLocks noGrp="1"/>
          </p:cNvSpPr>
          <p:nvPr/>
        </p:nvSpPr>
        <p:spPr>
          <a:xfrm>
            <a:off x="170987" y="274798"/>
            <a:ext cx="217753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Đặt vấn đề, ý tưởng đồ án</a:t>
            </a:r>
            <a:endParaRPr/>
          </a:p>
        </p:txBody>
      </p:sp>
      <p:sp>
        <p:nvSpPr>
          <p:cNvPr id="64" name="Google Shape;168;p35">
            <a:extLst>
              <a:ext uri="{FF2B5EF4-FFF2-40B4-BE49-F238E27FC236}">
                <a16:creationId xmlns:a16="http://schemas.microsoft.com/office/drawing/2014/main" id="{750B6EDC-F86A-4408-9CEC-AA54AC73EC14}"/>
              </a:ext>
            </a:extLst>
          </p:cNvPr>
          <p:cNvSpPr txBox="1">
            <a:spLocks noGrp="1"/>
          </p:cNvSpPr>
          <p:nvPr/>
        </p:nvSpPr>
        <p:spPr>
          <a:xfrm>
            <a:off x="674369" y="68660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Nêu lên mục đích thực hiện đồ án</a:t>
            </a:r>
            <a:endParaRPr dirty="0"/>
          </a:p>
        </p:txBody>
      </p:sp>
      <p:sp>
        <p:nvSpPr>
          <p:cNvPr id="65" name="Google Shape;169;p35">
            <a:hlinkClick r:id="rId4" action="ppaction://hlinksldjump"/>
            <a:extLst>
              <a:ext uri="{FF2B5EF4-FFF2-40B4-BE49-F238E27FC236}">
                <a16:creationId xmlns:a16="http://schemas.microsoft.com/office/drawing/2014/main" id="{4041385D-DF05-4A1F-BE68-D04B61F9596A}"/>
              </a:ext>
            </a:extLst>
          </p:cNvPr>
          <p:cNvSpPr txBox="1">
            <a:spLocks noGrp="1"/>
          </p:cNvSpPr>
          <p:nvPr/>
        </p:nvSpPr>
        <p:spPr>
          <a:xfrm>
            <a:off x="2102371" y="64414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" name="Google Shape;170;p35">
            <a:hlinkClick r:id="rId5" action="ppaction://hlinksldjump"/>
            <a:extLst>
              <a:ext uri="{FF2B5EF4-FFF2-40B4-BE49-F238E27FC236}">
                <a16:creationId xmlns:a16="http://schemas.microsoft.com/office/drawing/2014/main" id="{76F15797-F04C-4450-9E2E-026A290AE159}"/>
              </a:ext>
            </a:extLst>
          </p:cNvPr>
          <p:cNvSpPr txBox="1">
            <a:spLocks noGrp="1"/>
          </p:cNvSpPr>
          <p:nvPr/>
        </p:nvSpPr>
        <p:spPr>
          <a:xfrm>
            <a:off x="2089329" y="1615500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" name="Google Shape;171;p35">
            <a:hlinkClick r:id="rId6" action="ppaction://hlinksldjump"/>
            <a:extLst>
              <a:ext uri="{FF2B5EF4-FFF2-40B4-BE49-F238E27FC236}">
                <a16:creationId xmlns:a16="http://schemas.microsoft.com/office/drawing/2014/main" id="{02555FE0-248B-4DCB-AE81-E90FCE45A2D8}"/>
              </a:ext>
            </a:extLst>
          </p:cNvPr>
          <p:cNvSpPr txBox="1">
            <a:spLocks noGrp="1"/>
          </p:cNvSpPr>
          <p:nvPr/>
        </p:nvSpPr>
        <p:spPr>
          <a:xfrm>
            <a:off x="5905931" y="219233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" name="Google Shape;172;p35">
            <a:hlinkClick r:id="rId7" action="ppaction://hlinksldjump"/>
            <a:extLst>
              <a:ext uri="{FF2B5EF4-FFF2-40B4-BE49-F238E27FC236}">
                <a16:creationId xmlns:a16="http://schemas.microsoft.com/office/drawing/2014/main" id="{9005596A-4ABC-4680-A554-2654D947F2D9}"/>
              </a:ext>
            </a:extLst>
          </p:cNvPr>
          <p:cNvSpPr txBox="1">
            <a:spLocks noGrp="1"/>
          </p:cNvSpPr>
          <p:nvPr/>
        </p:nvSpPr>
        <p:spPr>
          <a:xfrm>
            <a:off x="5905931" y="321202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" name="Google Shape;173;p35">
            <a:hlinkClick r:id="" action="ppaction://noaction"/>
            <a:extLst>
              <a:ext uri="{FF2B5EF4-FFF2-40B4-BE49-F238E27FC236}">
                <a16:creationId xmlns:a16="http://schemas.microsoft.com/office/drawing/2014/main" id="{64985D5B-9165-4F3E-BFEE-5B26A8BEB397}"/>
              </a:ext>
            </a:extLst>
          </p:cNvPr>
          <p:cNvSpPr txBox="1">
            <a:spLocks noGrp="1"/>
          </p:cNvSpPr>
          <p:nvPr/>
        </p:nvSpPr>
        <p:spPr>
          <a:xfrm>
            <a:off x="5905931" y="423172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" name="Google Shape;174;p35">
            <a:extLst>
              <a:ext uri="{FF2B5EF4-FFF2-40B4-BE49-F238E27FC236}">
                <a16:creationId xmlns:a16="http://schemas.microsoft.com/office/drawing/2014/main" id="{0B9C4E79-993A-4D33-90BC-A8E829030303}"/>
              </a:ext>
            </a:extLst>
          </p:cNvPr>
          <p:cNvSpPr txBox="1">
            <a:spLocks noGrp="1"/>
          </p:cNvSpPr>
          <p:nvPr/>
        </p:nvSpPr>
        <p:spPr>
          <a:xfrm>
            <a:off x="374219" y="124099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lượt về phần mềm</a:t>
            </a:r>
            <a:endParaRPr/>
          </a:p>
        </p:txBody>
      </p:sp>
      <p:sp>
        <p:nvSpPr>
          <p:cNvPr id="71" name="Google Shape;175;p35">
            <a:extLst>
              <a:ext uri="{FF2B5EF4-FFF2-40B4-BE49-F238E27FC236}">
                <a16:creationId xmlns:a16="http://schemas.microsoft.com/office/drawing/2014/main" id="{6477B454-CC76-4811-9BF2-A571FEC766F3}"/>
              </a:ext>
            </a:extLst>
          </p:cNvPr>
          <p:cNvSpPr txBox="1">
            <a:spLocks noGrp="1"/>
          </p:cNvSpPr>
          <p:nvPr/>
        </p:nvSpPr>
        <p:spPr>
          <a:xfrm>
            <a:off x="674369" y="165280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Mô tả sơ lược về </a:t>
            </a:r>
            <a:r>
              <a:rPr lang="en-US"/>
              <a:t>game show trả lời câu hỏi</a:t>
            </a:r>
            <a:endParaRPr lang="vi-VN" dirty="0"/>
          </a:p>
        </p:txBody>
      </p:sp>
      <p:sp>
        <p:nvSpPr>
          <p:cNvPr id="72" name="Google Shape;176;p35">
            <a:extLst>
              <a:ext uri="{FF2B5EF4-FFF2-40B4-BE49-F238E27FC236}">
                <a16:creationId xmlns:a16="http://schemas.microsoft.com/office/drawing/2014/main" id="{F6861229-D6E6-4A85-AE0C-7B5C4E9767C8}"/>
              </a:ext>
            </a:extLst>
          </p:cNvPr>
          <p:cNvSpPr txBox="1">
            <a:spLocks noGrp="1"/>
          </p:cNvSpPr>
          <p:nvPr/>
        </p:nvSpPr>
        <p:spPr>
          <a:xfrm>
            <a:off x="374219" y="2214481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UseCase</a:t>
            </a:r>
            <a:endParaRPr/>
          </a:p>
        </p:txBody>
      </p:sp>
      <p:sp>
        <p:nvSpPr>
          <p:cNvPr id="73" name="Google Shape;177;p35">
            <a:extLst>
              <a:ext uri="{FF2B5EF4-FFF2-40B4-BE49-F238E27FC236}">
                <a16:creationId xmlns:a16="http://schemas.microsoft.com/office/drawing/2014/main" id="{F7243C33-41DA-4F5A-9CDA-EFE35C7D9699}"/>
              </a:ext>
            </a:extLst>
          </p:cNvPr>
          <p:cNvSpPr txBox="1">
            <a:spLocks noGrp="1"/>
          </p:cNvSpPr>
          <p:nvPr/>
        </p:nvSpPr>
        <p:spPr>
          <a:xfrm>
            <a:off x="674369" y="262628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mô tả Use case</a:t>
            </a:r>
            <a:endParaRPr/>
          </a:p>
        </p:txBody>
      </p:sp>
      <p:sp>
        <p:nvSpPr>
          <p:cNvPr id="74" name="Google Shape;178;p35">
            <a:extLst>
              <a:ext uri="{FF2B5EF4-FFF2-40B4-BE49-F238E27FC236}">
                <a16:creationId xmlns:a16="http://schemas.microsoft.com/office/drawing/2014/main" id="{1B91EF82-06A2-481E-9158-C50676FE951F}"/>
              </a:ext>
            </a:extLst>
          </p:cNvPr>
          <p:cNvSpPr txBox="1">
            <a:spLocks noGrp="1"/>
          </p:cNvSpPr>
          <p:nvPr/>
        </p:nvSpPr>
        <p:spPr>
          <a:xfrm>
            <a:off x="6795481" y="1969531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75" name="Google Shape;179;p35">
            <a:extLst>
              <a:ext uri="{FF2B5EF4-FFF2-40B4-BE49-F238E27FC236}">
                <a16:creationId xmlns:a16="http://schemas.microsoft.com/office/drawing/2014/main" id="{42C1451E-0980-45F0-A3D5-D96F0C57E58A}"/>
              </a:ext>
            </a:extLst>
          </p:cNvPr>
          <p:cNvSpPr txBox="1">
            <a:spLocks noGrp="1"/>
          </p:cNvSpPr>
          <p:nvPr/>
        </p:nvSpPr>
        <p:spPr>
          <a:xfrm>
            <a:off x="6763477" y="240093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Database</a:t>
            </a:r>
            <a:endParaRPr dirty="0"/>
          </a:p>
        </p:txBody>
      </p:sp>
      <p:sp>
        <p:nvSpPr>
          <p:cNvPr id="76" name="Google Shape;180;p35">
            <a:extLst>
              <a:ext uri="{FF2B5EF4-FFF2-40B4-BE49-F238E27FC236}">
                <a16:creationId xmlns:a16="http://schemas.microsoft.com/office/drawing/2014/main" id="{618997A6-7213-4129-AF46-70466B4163C7}"/>
              </a:ext>
            </a:extLst>
          </p:cNvPr>
          <p:cNvSpPr txBox="1">
            <a:spLocks noGrp="1"/>
          </p:cNvSpPr>
          <p:nvPr/>
        </p:nvSpPr>
        <p:spPr>
          <a:xfrm>
            <a:off x="6795481" y="287224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Khó khăn và thuận lợi</a:t>
            </a:r>
            <a:endParaRPr/>
          </a:p>
        </p:txBody>
      </p:sp>
      <p:sp>
        <p:nvSpPr>
          <p:cNvPr id="77" name="Google Shape;181;p35">
            <a:extLst>
              <a:ext uri="{FF2B5EF4-FFF2-40B4-BE49-F238E27FC236}">
                <a16:creationId xmlns:a16="http://schemas.microsoft.com/office/drawing/2014/main" id="{D022B2E1-E09B-46D8-994E-A379A6F883D5}"/>
              </a:ext>
            </a:extLst>
          </p:cNvPr>
          <p:cNvSpPr txBox="1">
            <a:spLocks noGrp="1"/>
          </p:cNvSpPr>
          <p:nvPr/>
        </p:nvSpPr>
        <p:spPr>
          <a:xfrm>
            <a:off x="6795481" y="328404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Nêu rõ khó khan và thuận lời đút kết được</a:t>
            </a:r>
            <a:endParaRPr dirty="0"/>
          </a:p>
        </p:txBody>
      </p:sp>
      <p:sp>
        <p:nvSpPr>
          <p:cNvPr id="78" name="Google Shape;182;p35">
            <a:extLst>
              <a:ext uri="{FF2B5EF4-FFF2-40B4-BE49-F238E27FC236}">
                <a16:creationId xmlns:a16="http://schemas.microsoft.com/office/drawing/2014/main" id="{AF9F0D06-3D49-49D5-9574-F4377827D276}"/>
              </a:ext>
            </a:extLst>
          </p:cNvPr>
          <p:cNvSpPr txBox="1">
            <a:spLocks noGrp="1"/>
          </p:cNvSpPr>
          <p:nvPr/>
        </p:nvSpPr>
        <p:spPr>
          <a:xfrm>
            <a:off x="6795481" y="3884498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Báo cáo công việc</a:t>
            </a:r>
            <a:endParaRPr/>
          </a:p>
        </p:txBody>
      </p:sp>
      <p:sp>
        <p:nvSpPr>
          <p:cNvPr id="79" name="Google Shape;183;p35">
            <a:extLst>
              <a:ext uri="{FF2B5EF4-FFF2-40B4-BE49-F238E27FC236}">
                <a16:creationId xmlns:a16="http://schemas.microsoft.com/office/drawing/2014/main" id="{283D2244-0E14-4838-923A-A2775680C96B}"/>
              </a:ext>
            </a:extLst>
          </p:cNvPr>
          <p:cNvSpPr txBox="1">
            <a:spLocks noGrp="1"/>
          </p:cNvSpPr>
          <p:nvPr/>
        </p:nvSpPr>
        <p:spPr>
          <a:xfrm>
            <a:off x="6795481" y="4296302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Roboto Condensed Light"/>
              <a:buNone/>
              <a:defRPr sz="9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Công việc của các thành viên trong nhóm</a:t>
            </a:r>
            <a:endParaRPr dirty="0"/>
          </a:p>
        </p:txBody>
      </p:sp>
      <p:cxnSp>
        <p:nvCxnSpPr>
          <p:cNvPr id="80" name="Google Shape;184;p35">
            <a:extLst>
              <a:ext uri="{FF2B5EF4-FFF2-40B4-BE49-F238E27FC236}">
                <a16:creationId xmlns:a16="http://schemas.microsoft.com/office/drawing/2014/main" id="{432F9A24-3225-4769-BAFA-7E46B527B584}"/>
              </a:ext>
            </a:extLst>
          </p:cNvPr>
          <p:cNvCxnSpPr/>
          <p:nvPr/>
        </p:nvCxnSpPr>
        <p:spPr>
          <a:xfrm>
            <a:off x="3281148" y="73145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185;p35">
            <a:extLst>
              <a:ext uri="{FF2B5EF4-FFF2-40B4-BE49-F238E27FC236}">
                <a16:creationId xmlns:a16="http://schemas.microsoft.com/office/drawing/2014/main" id="{8AACED58-F310-4112-81EE-7462848B51A8}"/>
              </a:ext>
            </a:extLst>
          </p:cNvPr>
          <p:cNvCxnSpPr/>
          <p:nvPr/>
        </p:nvCxnSpPr>
        <p:spPr>
          <a:xfrm>
            <a:off x="5845873" y="3204545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687337" y="1587640"/>
            <a:ext cx="550870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Báo cáo công việc</a:t>
            </a:r>
            <a:endParaRPr sz="6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97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9E04-CEE9-4AC3-BE02-3DCAAAD6C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130;p14">
            <a:extLst>
              <a:ext uri="{FF2B5EF4-FFF2-40B4-BE49-F238E27FC236}">
                <a16:creationId xmlns:a16="http://schemas.microsoft.com/office/drawing/2014/main" id="{A7E728E8-A88F-4DDB-BDAB-5E5F68BDD9D7}"/>
              </a:ext>
            </a:extLst>
          </p:cNvPr>
          <p:cNvSpPr txBox="1"/>
          <p:nvPr/>
        </p:nvSpPr>
        <p:spPr>
          <a:xfrm>
            <a:off x="298150" y="0"/>
            <a:ext cx="8639065" cy="59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highlight>
                  <a:srgbClr val="94BF6E"/>
                </a:highlight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 Báo cáo công việc</a:t>
            </a:r>
            <a:endParaRPr lang="vi-VN" sz="1200" b="1" dirty="0">
              <a:solidFill>
                <a:srgbClr val="114454"/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78D5C7-80E1-4F70-A0C6-1DF487259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9077"/>
              </p:ext>
            </p:extLst>
          </p:nvPr>
        </p:nvGraphicFramePr>
        <p:xfrm>
          <a:off x="446049" y="743414"/>
          <a:ext cx="8363414" cy="4389120"/>
        </p:xfrm>
        <a:graphic>
          <a:graphicData uri="http://schemas.openxmlformats.org/drawingml/2006/table">
            <a:tbl>
              <a:tblPr>
                <a:tableStyleId>{7A570FA9-D75E-4CC5-BEC2-1B616FA9FC0C}</a:tableStyleId>
              </a:tblPr>
              <a:tblGrid>
                <a:gridCol w="546673">
                  <a:extLst>
                    <a:ext uri="{9D8B030D-6E8A-4147-A177-3AD203B41FA5}">
                      <a16:colId xmlns:a16="http://schemas.microsoft.com/office/drawing/2014/main" val="3566395924"/>
                    </a:ext>
                  </a:extLst>
                </a:gridCol>
                <a:gridCol w="1915800">
                  <a:extLst>
                    <a:ext uri="{9D8B030D-6E8A-4147-A177-3AD203B41FA5}">
                      <a16:colId xmlns:a16="http://schemas.microsoft.com/office/drawing/2014/main" val="4210614821"/>
                    </a:ext>
                  </a:extLst>
                </a:gridCol>
                <a:gridCol w="3544085">
                  <a:extLst>
                    <a:ext uri="{9D8B030D-6E8A-4147-A177-3AD203B41FA5}">
                      <a16:colId xmlns:a16="http://schemas.microsoft.com/office/drawing/2014/main" val="3921733346"/>
                    </a:ext>
                  </a:extLst>
                </a:gridCol>
                <a:gridCol w="970126">
                  <a:extLst>
                    <a:ext uri="{9D8B030D-6E8A-4147-A177-3AD203B41FA5}">
                      <a16:colId xmlns:a16="http://schemas.microsoft.com/office/drawing/2014/main" val="2593915622"/>
                    </a:ext>
                  </a:extLst>
                </a:gridCol>
                <a:gridCol w="1386730">
                  <a:extLst>
                    <a:ext uri="{9D8B030D-6E8A-4147-A177-3AD203B41FA5}">
                      <a16:colId xmlns:a16="http://schemas.microsoft.com/office/drawing/2014/main" val="1767080662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Stt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Họ và tên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Công việc đã thực hiện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Nhóm đánh giá</a:t>
                      </a:r>
                    </a:p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(Tính theo %)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Chữ ký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extLst>
                  <a:ext uri="{0D108BD9-81ED-4DB2-BD59-A6C34878D82A}">
                    <a16:rowId xmlns:a16="http://schemas.microsoft.com/office/drawing/2014/main" val="1921849126"/>
                  </a:ext>
                </a:extLst>
              </a:tr>
              <a:tr h="877824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Cao Trung Hiếu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Phân công công việc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Vẽ sơ đồ Use Case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Thiết Kế PowerPoint thuyết trình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DailyScrum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code phần: Hiển Thị các câu hỏi</a:t>
                      </a:r>
                    </a:p>
                    <a:p>
                      <a:pPr algn="just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extLst>
                  <a:ext uri="{0D108BD9-81ED-4DB2-BD59-A6C34878D82A}">
                    <a16:rowId xmlns:a16="http://schemas.microsoft.com/office/drawing/2014/main" val="33923164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Võ Thành Đạt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Thiết kế CSDL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Báo cáo cuối kỳ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code phần:  Nhận câu hỏi và so sánh với đáp án</a:t>
                      </a:r>
                    </a:p>
                    <a:p>
                      <a:pPr marL="228600" algn="just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extLst>
                  <a:ext uri="{0D108BD9-81ED-4DB2-BD59-A6C34878D82A}">
                    <a16:rowId xmlns:a16="http://schemas.microsoft.com/office/drawing/2014/main" val="4255294185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Lê Trung Hiếu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Mô tả SDS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code phần: Thiết kế CSDL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extLst>
                  <a:ext uri="{0D108BD9-81ED-4DB2-BD59-A6C34878D82A}">
                    <a16:rowId xmlns:a16="http://schemas.microsoft.com/office/drawing/2014/main" val="335548067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Trần Quang Vinh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Mô tả SRS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code phần:  Hỗ trợ Hiếu viết code</a:t>
                      </a:r>
                    </a:p>
                    <a:p>
                      <a:pPr marL="457200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extLst>
                  <a:ext uri="{0D108BD9-81ED-4DB2-BD59-A6C34878D82A}">
                    <a16:rowId xmlns:a16="http://schemas.microsoft.com/office/drawing/2014/main" val="38135265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Trần Hữu Phúc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Test Case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Lên kế hoạch cho việc phát triền phần mềm.</a:t>
                      </a: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7620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Viết code phần: Giao diện chức năng</a:t>
                      </a:r>
                    </a:p>
                    <a:p>
                      <a:pPr marL="457200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vi-VN" sz="1200">
                          <a:solidFill>
                            <a:schemeClr val="bg1"/>
                          </a:solidFill>
                          <a:effectLst/>
                        </a:rPr>
                        <a:t>20%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47700" algn="l"/>
                        </a:tabLs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1732" marR="31732" marT="0" marB="0"/>
                </a:tc>
                <a:extLst>
                  <a:ext uri="{0D108BD9-81ED-4DB2-BD59-A6C34878D82A}">
                    <a16:rowId xmlns:a16="http://schemas.microsoft.com/office/drawing/2014/main" val="96720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9E04-CEE9-4AC3-BE02-3DCAAAD6C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Google Shape;130;p14">
            <a:extLst>
              <a:ext uri="{FF2B5EF4-FFF2-40B4-BE49-F238E27FC236}">
                <a16:creationId xmlns:a16="http://schemas.microsoft.com/office/drawing/2014/main" id="{A7E728E8-A88F-4DDB-BDAB-5E5F68BDD9D7}"/>
              </a:ext>
            </a:extLst>
          </p:cNvPr>
          <p:cNvSpPr txBox="1"/>
          <p:nvPr/>
        </p:nvSpPr>
        <p:spPr>
          <a:xfrm>
            <a:off x="298150" y="0"/>
            <a:ext cx="8639065" cy="59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highlight>
                  <a:srgbClr val="94BF6E"/>
                </a:highlight>
                <a:latin typeface="Times New Roman" panose="02020603050405020304" pitchFamily="18" charset="0"/>
                <a:ea typeface="Nixie One"/>
                <a:cs typeface="Times New Roman" panose="02020603050405020304" pitchFamily="18" charset="0"/>
                <a:sym typeface="Nixie One"/>
              </a:rPr>
              <a:t>Lời xin lỗi</a:t>
            </a:r>
            <a:endParaRPr lang="vi-VN" sz="1200" b="1" dirty="0">
              <a:solidFill>
                <a:srgbClr val="114454"/>
              </a:solidFill>
              <a:latin typeface="Times New Roman" panose="02020603050405020304" pitchFamily="18" charset="0"/>
              <a:ea typeface="Nixie One"/>
              <a:cs typeface="Times New Roman" panose="02020603050405020304" pitchFamily="18" charset="0"/>
              <a:sym typeface="Nixie One"/>
            </a:endParaRPr>
          </a:p>
        </p:txBody>
      </p:sp>
      <p:sp>
        <p:nvSpPr>
          <p:cNvPr id="7" name="Google Shape;130;p14">
            <a:extLst>
              <a:ext uri="{FF2B5EF4-FFF2-40B4-BE49-F238E27FC236}">
                <a16:creationId xmlns:a16="http://schemas.microsoft.com/office/drawing/2014/main" id="{BD2910A4-8124-4024-821D-3F206B159F90}"/>
              </a:ext>
            </a:extLst>
          </p:cNvPr>
          <p:cNvSpPr txBox="1"/>
          <p:nvPr/>
        </p:nvSpPr>
        <p:spPr>
          <a:xfrm>
            <a:off x="192994" y="657922"/>
            <a:ext cx="8639065" cy="34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 em thật lòng rất xin lỗi thầy vì đã không hoàn thành kịp đồ án đúng hẹn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 em thừa nhận là chúng em đã quá thờ ơ trong việc thực hiện đồ án môn Ios của thầy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 em xin nhận mọi sự trừng phạt thầy dành cho chúng em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"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 em xin cảm ơn và cũng xin lỗi thầy </a:t>
            </a:r>
            <a:endParaRPr lang="en-US" sz="180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2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For Follow Us ^^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“Have a good day for you !”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850887" y="1587640"/>
            <a:ext cx="534515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Đặt vấn đề</a:t>
            </a:r>
            <a:br>
              <a:rPr lang="en-US" sz="6000"/>
            </a:br>
            <a:r>
              <a:rPr lang="en-US" sz="6000"/>
              <a:t>Ý tưởng đồ án</a:t>
            </a:r>
            <a:endParaRPr sz="6000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</a:t>
            </a:r>
            <a:endParaRPr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3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Đặt vấn đề</a:t>
            </a:r>
            <a:endParaRPr sz="2000" dirty="0"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6521" y="2411604"/>
            <a:ext cx="8617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Thế giới đã bước vào kỷ nguyên công nghệ 4.0, cùng với đó là mức độ làm việc cũng như căng thẳng của con người ngày một tăng cao. </a:t>
            </a:r>
            <a:endParaRPr kumimoji="0" lang="en-US" altLang="en-US" sz="2000" b="1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Nắm bắt được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 tế </a:t>
            </a: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và tâm lý đó, nhóm chúng tôi đã lên ý tưởng xây dựng một chương trình game show nhỏ </a:t>
            </a:r>
            <a:r>
              <a:rPr lang="en-US" altLang="en-US" sz="2000" b="1">
                <a:solidFill>
                  <a:srgbClr val="202124"/>
                </a:solidFill>
                <a:latin typeface="inherit"/>
              </a:rPr>
              <a:t>về đề tài trả lời câu hỏi</a:t>
            </a: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xả stress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tăng cường IQ</a:t>
            </a: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trên nền tảng Ios.</a:t>
            </a: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Ý tưởng đồ án</a:t>
            </a:r>
            <a:endParaRPr sz="2000" dirty="0"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6521" y="2411604"/>
            <a:ext cx="861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b="1">
                <a:solidFill>
                  <a:srgbClr val="202124"/>
                </a:solidFill>
                <a:latin typeface="inherit"/>
              </a:rPr>
              <a:t>X</a:t>
            </a:r>
            <a:r>
              <a:rPr kumimoji="0" lang="vi-VN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ây dựng một chương trình game show</a:t>
            </a:r>
            <a:r>
              <a:rPr lang="en-US" altLang="en-US" sz="2000" b="1">
                <a:solidFill>
                  <a:srgbClr val="202124"/>
                </a:solidFill>
                <a:latin typeface="inherit"/>
              </a:rPr>
              <a:t> trả lời câu hỏi, tính điểm cho người chơi, cũng như là thông báo số vòng tối đa mà người chơi đó đã đạt được</a:t>
            </a:r>
            <a:endParaRPr kumimoji="0" lang="vi-V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850887" y="1587640"/>
            <a:ext cx="534515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Sơ lượt về phần mềm</a:t>
            </a:r>
            <a:endParaRPr sz="6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Sơ lượt về phần mềm</a:t>
            </a:r>
            <a:endParaRPr sz="2000" dirty="0"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6521" y="2411604"/>
            <a:ext cx="8617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b="1">
                <a:solidFill>
                  <a:srgbClr val="202124"/>
                </a:solidFill>
                <a:latin typeface="inherit"/>
              </a:rPr>
              <a:t>Ứng dụng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game “Trả lời câu hỏi”, được nhóm 7 quan sát từ tình hình thực tế ngoài xã hội, bàn bạc và chốt ý kiến về việc xây dựng ứng dụng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Ứng dụng không chỉ giúp người dùng giải trí, mà còn giảm căng thẳng, cũng như là nâng cao tính hiểu biết</a:t>
            </a:r>
            <a:endParaRPr kumimoji="0" lang="vi-V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A34AB2-A466-40C7-99BB-64774DF7B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2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3687337" y="1587640"/>
            <a:ext cx="5508701" cy="2450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Sơ đồ Use Case</a:t>
            </a:r>
            <a:endParaRPr sz="6000" dirty="0"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03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bg1"/>
                </a:solidFill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-Để có thể xây dựng được ứng dụng, nhóm tiến hành xây dựng, tìm hiếu và góp ý lẫn nhau, và đã xây dựng nên một mô hình Use case các chức năng cho ứng dụng</a:t>
            </a:r>
            <a:endParaRPr sz="1500">
              <a:solidFill>
                <a:schemeClr val="bg1"/>
              </a:solidFill>
              <a:latin typeface="Times New Roman" panose="02020603050405020304" pitchFamily="18" charset="0"/>
              <a:ea typeface="Roboto Slab"/>
              <a:cs typeface="Times New Roman" panose="02020603050405020304" pitchFamily="18" charset="0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6E9B8EFA-1D93-487F-B2B6-A71FBB86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6" y="260195"/>
            <a:ext cx="4277074" cy="444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02642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1205</Words>
  <Application>Microsoft Office PowerPoint</Application>
  <PresentationFormat>On-screen Show (16:9)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Nixie One</vt:lpstr>
      <vt:lpstr>Exo 2</vt:lpstr>
      <vt:lpstr>Fira Sans Extra Condensed Medium</vt:lpstr>
      <vt:lpstr>Wingdings</vt:lpstr>
      <vt:lpstr>Arial</vt:lpstr>
      <vt:lpstr>Roboto Condensed Light</vt:lpstr>
      <vt:lpstr>inherit</vt:lpstr>
      <vt:lpstr>Roboto Slab</vt:lpstr>
      <vt:lpstr>Times New Roman</vt:lpstr>
      <vt:lpstr>Warwick template</vt:lpstr>
      <vt:lpstr>PowerPoint Presentation</vt:lpstr>
      <vt:lpstr>PowerPoint Presentation</vt:lpstr>
      <vt:lpstr>Đặt vấn đề Ý tưởng đồ án</vt:lpstr>
      <vt:lpstr>Đặt vấn đề</vt:lpstr>
      <vt:lpstr>Ý tưởng đồ án</vt:lpstr>
      <vt:lpstr>Sơ lượt về phần mềm</vt:lpstr>
      <vt:lpstr>Sơ lượt về phần mềm</vt:lpstr>
      <vt:lpstr>Sơ đồ Use Case</vt:lpstr>
      <vt:lpstr>PowerPoint Presentation</vt:lpstr>
      <vt:lpstr>Sơ đồ Database</vt:lpstr>
      <vt:lpstr>PowerPoint Presentation</vt:lpstr>
      <vt:lpstr>Bảng User: Chứa các thông tin của người chơi hiện tại</vt:lpstr>
      <vt:lpstr>Bảng Scores: Chứa số điểm mà người chơi đạt được</vt:lpstr>
      <vt:lpstr>Bảng Question: Chứa các thông tin của một câu hỏi</vt:lpstr>
      <vt:lpstr>Bảng Answer: Chứa các thông tin của một câu trả lời</vt:lpstr>
      <vt:lpstr>Mô tả cách tính điểm</vt:lpstr>
      <vt:lpstr>Khó khăn &amp; Thuận lợi</vt:lpstr>
      <vt:lpstr>PowerPoint Presentation</vt:lpstr>
      <vt:lpstr>PowerPoint Presentation</vt:lpstr>
      <vt:lpstr>Báo cáo công việc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45</cp:revision>
  <dcterms:modified xsi:type="dcterms:W3CDTF">2021-06-22T08:19:59Z</dcterms:modified>
</cp:coreProperties>
</file>