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7010400" cy="9296400"/>
  <p:embeddedFontLst>
    <p:embeddedFont>
      <p:font typeface="Arial Narrow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ArialNarrow-bold.fntdata"/><Relationship Id="rId10" Type="http://schemas.openxmlformats.org/officeDocument/2006/relationships/slide" Target="slides/slide6.xml"/><Relationship Id="rId21" Type="http://schemas.openxmlformats.org/officeDocument/2006/relationships/font" Target="fonts/ArialNarrow-regular.fntdata"/><Relationship Id="rId13" Type="http://schemas.openxmlformats.org/officeDocument/2006/relationships/slide" Target="slides/slide9.xml"/><Relationship Id="rId24" Type="http://schemas.openxmlformats.org/officeDocument/2006/relationships/font" Target="fonts/ArialNarrow-boldItalic.fntdata"/><Relationship Id="rId12" Type="http://schemas.openxmlformats.org/officeDocument/2006/relationships/slide" Target="slides/slide8.xml"/><Relationship Id="rId23" Type="http://schemas.openxmlformats.org/officeDocument/2006/relationships/font" Target="fonts/ArialNarrow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70337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80" lvl="0" marL="4572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680"/>
              <a:buFont typeface="Noto Sans Symbols"/>
              <a:buChar char="■"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27660" lvl="1" marL="9144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7237" y="1004887"/>
            <a:ext cx="7569200" cy="5229225"/>
          </a:xfrm>
          <a:prstGeom prst="rect">
            <a:avLst/>
          </a:prstGeom>
          <a:gradFill>
            <a:gsLst>
              <a:gs pos="0">
                <a:srgbClr val="FCFEBC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647700" y="153987"/>
            <a:ext cx="8189912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80" lvl="0" marL="4572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680"/>
              <a:buFont typeface="Noto Sans Symbols"/>
              <a:buChar char="■"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27660" lvl="1" marL="9144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D60093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3" name="Shape 13"/>
          <p:cNvSpPr txBox="1"/>
          <p:nvPr/>
        </p:nvSpPr>
        <p:spPr>
          <a:xfrm>
            <a:off x="763587" y="987425"/>
            <a:ext cx="7566025" cy="139700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476BB3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13715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63587" y="1008062"/>
            <a:ext cx="7524750" cy="5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Times New Roman"/>
              <a:buNone/>
            </a:pPr>
            <a:r>
              <a:rPr b="1" i="0" lang="en-US" sz="54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 trình trên Windows với</a:t>
            </a:r>
            <a:r>
              <a:rPr b="1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Microsoft® .NET</a:t>
            </a:r>
            <a:b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4600" u="none" cap="none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	              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Giảng viên : Hồ Hoàn Kiếm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Constructors trong C#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Phương thức đặc biệt trong lớp.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-279400" lvl="0" marL="279400" marR="0" rtl="0" algn="l">
              <a:lnSpc>
                <a:spcPct val="1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 gọi  khi đối tượng được tạo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9400" lvl="0" marL="279400" marR="0" rtl="0" algn="l">
              <a:lnSpc>
                <a:spcPct val="1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Dùng để khởi dựng đối tượng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9400" lvl="0" marL="279400" marR="0" rtl="0" algn="l">
              <a:lnSpc>
                <a:spcPct val="1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Cùng tên với tên lớp .</a:t>
            </a:r>
            <a:endParaRPr/>
          </a:p>
          <a:p>
            <a:pPr indent="-279400" lvl="0" marL="279400" marR="0" rtl="0" algn="l">
              <a:lnSpc>
                <a:spcPct val="1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Không có giá trị trả về.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Constructors trong C#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KhachHang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mMaKH;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mTenKH;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KhachHang()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{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mKH = 0;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mTenKH = “ABC”;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Constructor có thể có tham số 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Constructors trong C#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KhachHang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mMaKH;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mTenKH; 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KhachHang() {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mKH = 0; mTenKH = “ABC”;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KhachHang(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MaKH,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TenKH) 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{ 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mKH = MaKH;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mTenKH = TenKH;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Static Constructor 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Gọi một lần duy nhất trước khi đối tượng được tạo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9400" lvl="0" marL="279400" marR="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Không có tham số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KhachHang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public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KhachHang() {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mKH = 0; mTenKH = “ABC”;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KhachHang() 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{ 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// Các câu lệnh…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Constructor 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 dụng khi các thành phần trong lớp là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9400" lvl="0" marL="279400" marR="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Không cần thiết tạo đối tượng cho lớp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KhachHang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private static int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mMaKH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public static string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mTenKH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public static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In() {    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// Các câu lệnh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       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private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KhachHang() {		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Destructors trong C#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 gọi  bởi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Garbage Collector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 gọi tự động khi đối tượng được hủy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KhachHang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public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KhachHang() {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mKH = 0; mTenKH = “ABC”;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~KhachHang()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{ 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// Các câu lệnh…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endParaRPr/>
          </a:p>
          <a:p>
            <a:pPr indent="-279400" lvl="0" marL="2794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Overloading Methods .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phương thức có cùng tên , khác danh sách tham số hoặc kiểu tham số .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public void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In() 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{    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// Các câu lệnh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1371600" y="3683000"/>
            <a:ext cx="4572000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b="1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In(</a:t>
            </a:r>
            <a:r>
              <a:rPr b="1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s) </a:t>
            </a:r>
            <a:endParaRPr/>
          </a:p>
          <a:p>
            <a:pPr indent="0" lvl="0" marL="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</a:t>
            </a:r>
            <a:endParaRPr/>
          </a:p>
          <a:p>
            <a:pPr indent="0" lvl="0" marL="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// Các câu lệnh</a:t>
            </a:r>
            <a:endParaRPr/>
          </a:p>
          <a:p>
            <a:pPr indent="0" lvl="0" marL="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1397000" y="5029200"/>
            <a:ext cx="4572000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b="1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In(</a:t>
            </a:r>
            <a:r>
              <a:rPr b="1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s) </a:t>
            </a:r>
            <a:endParaRPr/>
          </a:p>
          <a:p>
            <a:pPr indent="0" lvl="0" marL="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</a:t>
            </a:r>
            <a:endParaRPr/>
          </a:p>
          <a:p>
            <a:pPr indent="0" lvl="0" marL="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// Các câu lệnh</a:t>
            </a:r>
            <a:endParaRPr/>
          </a:p>
          <a:p>
            <a:pPr indent="0" lvl="0" marL="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Lập trình hướng đối trượng trong C#</a:t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Namespace, Lớp và Đối tượng.</a:t>
            </a:r>
            <a:endParaRPr/>
          </a:p>
          <a:p>
            <a:pPr indent="-279400" lvl="0" marL="279400" marR="0" rtl="0" algn="l">
              <a:lnSpc>
                <a:spcPct val="12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thành phần của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Đối tượng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9400" lvl="0" marL="279400" marR="0" rtl="0" algn="l">
              <a:lnSpc>
                <a:spcPct val="12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và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Destructors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  <a:p>
            <a:pPr indent="-279400" lvl="0" marL="279400" marR="0" rtl="0" algn="l">
              <a:lnSpc>
                <a:spcPct val="12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Nạp chồng phương thức (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Overloading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79400" lvl="0" marL="279400" marR="0" rtl="0" algn="l">
              <a:lnSpc>
                <a:spcPct val="12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phương thức chồng toán tử (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Operator Overloading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).</a:t>
            </a:r>
            <a:endParaRPr/>
          </a:p>
          <a:p>
            <a:pPr indent="-279400" lvl="0" marL="279400" marR="0" rtl="0" algn="l">
              <a:lnSpc>
                <a:spcPct val="12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Viết lại các thành phần của lớp (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Overriding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79400" lvl="0" marL="279400" marR="0" rtl="0" algn="l">
              <a:lnSpc>
                <a:spcPct val="12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 thừa (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Namespace .</a:t>
            </a:r>
            <a:endParaRPr/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Tránh sự trùng lắp khi đặt tên lớp.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-279400" lvl="0" marL="2794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 lý mã được dễ dàng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9400" lvl="0" marL="2794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Giảm bớt sự phức tạp khi chạy với các ứng dụng khác </a:t>
            </a:r>
            <a:endParaRPr/>
          </a:p>
          <a:p>
            <a:pPr indent="-279400" lvl="0" marL="2794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namespace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Tên_Namespace </a:t>
            </a:r>
            <a:b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279400" lvl="0" marL="2794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//Khai báo các lớp…</a:t>
            </a:r>
            <a:endParaRPr/>
          </a:p>
          <a:p>
            <a:pPr indent="-279400" lvl="0" marL="2794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/>
          </a:p>
          <a:p>
            <a:pPr indent="-279400" lvl="0" marL="2794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thể khai báo các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namespace, class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…,bên trong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namespace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khác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Namespace</a:t>
            </a:r>
            <a:endParaRPr/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 1 :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Sample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class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class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-279400" lvl="0" marL="279400" marR="0" rtl="0" algn="l">
              <a:lnSpc>
                <a:spcPct val="8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Font typeface="Arial Narrow"/>
              <a:buNone/>
            </a:pP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Namespace</a:t>
            </a:r>
            <a:endParaRPr/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 2 :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Sample_2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 class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namspace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Sample_3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//….	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</a:pPr>
            <a:r>
              <a:rPr b="1" i="0" lang="en-US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Lớp và Đối tượng </a:t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Khai báo :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class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Tên_lớp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//khai báo các thành phần…      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Ví dụ :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KhachHang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private int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mMaKhachHang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private string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mTenKhachHang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;      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</a:pPr>
            <a:r>
              <a:rPr b="1" i="0" lang="en-US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0" i="0" lang="en-US" sz="3000" u="none" cap="none" strike="noStrik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Lớp và Đối tượng</a:t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977900" y="1447800"/>
            <a:ext cx="710565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54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KhachHang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//Các thành phần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//Các phương thức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22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In()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//Các câu lệnh…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  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32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</a:pPr>
            <a:r>
              <a:rPr b="1" i="0" lang="en-US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Các thành phần trong Lớp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977900" y="1447800"/>
            <a:ext cx="7105650" cy="469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Thành phần của lớp </a:t>
            </a:r>
            <a:b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khai báo với từ khóa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static. 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KhachHang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private static int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mMaKH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public static string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mTenKH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public static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In() {    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// Các câu lệnh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       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 dụng : TênLớp.TênThànhPhần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ví dụ :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KhachHang.mTenKH = 1;  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     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KhachHang.In() 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647700" y="14287"/>
            <a:ext cx="8189912" cy="841375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Narrow"/>
              <a:buNone/>
            </a:pPr>
            <a:r>
              <a:rPr b="1" i="0" lang="en-US" sz="3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0" i="0" lang="en-US" sz="3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Các thành phần trong Lớp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977900" y="1447800"/>
            <a:ext cx="7105650" cy="469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Thành phần của đối tượng : </a:t>
            </a:r>
            <a:b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KhachHang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private int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mMaKH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public string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mTenKH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public void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In() {    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// Các câu lệnh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       </a:t>
            </a:r>
            <a:endParaRPr/>
          </a:p>
          <a:p>
            <a:pPr indent="-279400" lvl="0" marL="27940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79400" lvl="0" marL="27940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 dụng : TênĐốiTượng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TênThànhPhần</a:t>
            </a:r>
            <a:endParaRPr/>
          </a:p>
          <a:p>
            <a:pPr indent="-279400" lvl="0" marL="279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SzPts val="14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ví dụ : KhachHang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objKH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new KhachHang()</a:t>
            </a:r>
            <a:endParaRPr b="1" i="0" sz="2000" u="none" cap="none" strike="noStrik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79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D60093"/>
              </a:buClr>
              <a:buFont typeface="Noto Sans Symbols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        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objKH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In()</a:t>
            </a:r>
            <a:r>
              <a:rPr b="1" i="0" lang="en-US" sz="2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; objKH.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mTenKH = “ABC”;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009EA1"/>
      </a:lt2>
      <a:accent1>
        <a:srgbClr val="C1FEF9"/>
      </a:accent1>
      <a:accent2>
        <a:srgbClr val="DC0081"/>
      </a:accent2>
      <a:accent3>
        <a:srgbClr val="FFFFFF"/>
      </a:accent3>
      <a:accent4>
        <a:srgbClr val="C1FEF9"/>
      </a:accent4>
      <a:accent5>
        <a:srgbClr val="DC0081"/>
      </a:accent5>
      <a:accent6>
        <a:srgbClr val="FFFFFF"/>
      </a:accent6>
      <a:hlink>
        <a:srgbClr val="618FFD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