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010400" cy="9296400"/>
  <p:embeddedFontLst>
    <p:embeddedFont>
      <p:font typeface="Arial Narr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rialNarrow-bold.fntdata"/><Relationship Id="rId10" Type="http://schemas.openxmlformats.org/officeDocument/2006/relationships/slide" Target="slides/slide6.xml"/><Relationship Id="rId21" Type="http://schemas.openxmlformats.org/officeDocument/2006/relationships/font" Target="fonts/ArialNarrow-regular.fntdata"/><Relationship Id="rId13" Type="http://schemas.openxmlformats.org/officeDocument/2006/relationships/slide" Target="slides/slide9.xml"/><Relationship Id="rId24" Type="http://schemas.openxmlformats.org/officeDocument/2006/relationships/font" Target="fonts/ArialNarrow-boldItalic.fntdata"/><Relationship Id="rId12" Type="http://schemas.openxmlformats.org/officeDocument/2006/relationships/slide" Target="slides/slide8.xml"/><Relationship Id="rId23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7237" y="1004887"/>
            <a:ext cx="7569200" cy="5229225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763587" y="987425"/>
            <a:ext cx="7566025" cy="139700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476BB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3715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63587" y="1008062"/>
            <a:ext cx="752475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trên Windows với</a:t>
            </a: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Microsoft® .NET</a:t>
            </a: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Giảng viên : Hồ Hoàn Kiếm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Constructors trong C#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 thức đặc biệt trong lớp.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79400" lvl="0" marL="279400" marR="0" rtl="0" algn="l">
              <a:lnSpc>
                <a:spcPct val="1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gọi  khi đối tượng được tạo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để khởi dựng đối tượng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Cùng tên với tên lớp .</a:t>
            </a:r>
            <a:endParaRPr/>
          </a:p>
          <a:p>
            <a:pPr indent="-279400" lvl="0" marL="279400" marR="0" rtl="0" algn="l">
              <a:lnSpc>
                <a:spcPct val="1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có giá trị trả về.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Constructors trong C#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mMaKH;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mTenKH;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mKH = 0;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mTenKH = “ABC”;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có thể có tham số 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Constructors trong C#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mMaKH;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mTenKH;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 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mKH = 0; mTenKH = “ABC”;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MaKH,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TenKH)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mKH = MaKH;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mTenKH = TenKH;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Static Constructor 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Gọi một lần duy nhất trước khi đối tượng được tạo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có tham số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public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mKH = 0; mTenKH = “ABC”;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KhachHang()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lệnh…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Constructor 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khi các thành phần trong lớp là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cần thiết tạo đối tượng cho lớp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 static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mMaKH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static string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static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In() {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     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private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 {		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Destructors trong C#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gọi  bởi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Garbage Collector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gọi tự động khi đối tượng được hủy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public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 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mKH = 0; mTenKH = “ABC”;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~KhachHang()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lệnh…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Overloading Methods .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phương thức có cùng tên , khác danh sách tham số hoặc kiểu tham số .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void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In()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371600" y="3683000"/>
            <a:ext cx="45720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</a:t>
            </a:r>
            <a:r>
              <a:rPr b="1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s) 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397000" y="5029200"/>
            <a:ext cx="45720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</a:t>
            </a:r>
            <a:r>
              <a:rPr b="1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s) 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Lập trình hướng đối trượng trong C#</a:t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Namespace, Lớp và Đối tượng.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thành phần của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Đối tượng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Destructors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Nạp chồng phương thức (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phương thức chồng toán tử (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Operator Overloading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lại các thành phần của lớp (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 thừa (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Namespace .</a:t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Tránh sự trùng lắp khi đặt tên lớp.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mã được dễ dàng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Giảm bớt sự phức tạp khi chạy với các ứng dụng khác 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namespace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Tên_Namespace </a:t>
            </a:r>
            <a:b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//Khai báo các lớp…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khai báo các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namespace, class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…,bên trong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namespace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Namespace</a:t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 1 :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Sample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Namespace</a:t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 2 :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Sample_2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namspace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Sample_3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//….	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Lớp và Đối tượng </a:t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Khai báo :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class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Tên_lớp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//khai báo các thành phần…      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Ví dụ :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mMaKhachHang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private string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mTenKhachHang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      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Lớp và Đối tượng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//Các thành phần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//Các phương thức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In()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//Các câu lệnh…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 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thành phần trong Lớp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77900" y="1447800"/>
            <a:ext cx="710565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Thành phần của lớp </a:t>
            </a:r>
            <a:b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khai báo với từ khóa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static.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private static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mMaKH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static string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static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In() {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  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: TênLớp.TênThànhPhần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ví dụ :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KhachHang.mTenKH = 1; 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KhachHang.In() 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thành phần trong Lớp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77900" y="1447800"/>
            <a:ext cx="710565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Thành phần của đối tượng : </a:t>
            </a:r>
            <a:b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private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mMaKH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string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void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In() {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  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: TênĐốiTượng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TênThànhPhần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ví dụ : KhachHang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objKH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new KhachHang()</a:t>
            </a:r>
            <a:endParaRPr b="1" i="0" sz="20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  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objKH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In()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; objKH.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 = “ABC”;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C1FEF9"/>
      </a:accent4>
      <a:accent5>
        <a:srgbClr val="DC0081"/>
      </a:accent5>
      <a:accent6>
        <a:srgbClr val="FFFFFF"/>
      </a:accent6>
      <a:hlink>
        <a:srgbClr val="618FFD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