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010400" cy="9296400"/>
  <p:embeddedFontLs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1456D4-D255-48D8-A88E-057A7CA5C881}">
  <a:tblStyle styleId="{F71456D4-D255-48D8-A88E-057A7CA5C8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150937" y="1103312"/>
            <a:ext cx="67643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 [1]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906462" y="2192337"/>
            <a:ext cx="25034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MessageBox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435100" y="3132137"/>
            <a:ext cx="5656262" cy="95567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 for showing Messagebox: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MessageBox.Show(“[Message]”); 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927100" y="4152900"/>
            <a:ext cx="74041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 method is overloaded in twelve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more ways to give more functionality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150937" y="1103312"/>
            <a:ext cx="67643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 [2]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206500" y="2462212"/>
            <a:ext cx="307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MessageBoxButtons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206500" y="3119437"/>
            <a:ext cx="2813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MessageBoxIcon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117600" y="4492625"/>
            <a:ext cx="4213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MessageBoxDefaultButton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155700" y="3792537"/>
            <a:ext cx="3306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MessageBoxOptions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MessageBoxButton</a:t>
            </a:r>
            <a:endParaRPr/>
          </a:p>
        </p:txBody>
      </p:sp>
      <p:graphicFrame>
        <p:nvGraphicFramePr>
          <p:cNvPr id="184" name="Shape 184"/>
          <p:cNvGraphicFramePr/>
          <p:nvPr/>
        </p:nvGraphicFramePr>
        <p:xfrm>
          <a:off x="22860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{F71456D4-D255-48D8-A88E-057A7CA5C881}</a:tableStyleId>
              </a:tblPr>
              <a:tblGrid>
                <a:gridCol w="4114800"/>
              </a:tblGrid>
              <a:tr h="51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 Name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AbortRetryIgnore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OKCancel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RetryCancel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YesNo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YesNoCancel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MessageBoxIcon</a:t>
            </a:r>
            <a:endParaRPr/>
          </a:p>
        </p:txBody>
      </p:sp>
      <p:grpSp>
        <p:nvGrpSpPr>
          <p:cNvPr id="191" name="Shape 191"/>
          <p:cNvGrpSpPr/>
          <p:nvPr/>
        </p:nvGrpSpPr>
        <p:grpSpPr>
          <a:xfrm>
            <a:off x="977900" y="1993900"/>
            <a:ext cx="7105650" cy="4010026"/>
            <a:chOff x="1219200" y="1554162"/>
            <a:chExt cx="6705600" cy="3751263"/>
          </a:xfrm>
        </p:grpSpPr>
        <p:sp>
          <p:nvSpPr>
            <p:cNvPr id="192" name="Shape 192"/>
            <p:cNvSpPr txBox="1"/>
            <p:nvPr/>
          </p:nvSpPr>
          <p:spPr>
            <a:xfrm>
              <a:off x="4572000" y="478790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219200" y="478790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None </a:t>
              </a: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4572000" y="4270375"/>
              <a:ext cx="3352800" cy="5175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219200" y="4270375"/>
              <a:ext cx="3352800" cy="5175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Information </a:t>
              </a: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4572000" y="375285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219200" y="375285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Hand </a:t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4572000" y="3235325"/>
              <a:ext cx="3352800" cy="5175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Warning </a:t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219200" y="3235325"/>
              <a:ext cx="3352800" cy="5175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Exclamation </a:t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4572000" y="271780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 </a:t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219200" y="2717800"/>
              <a:ext cx="3352800" cy="5175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Error </a:t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572000" y="2071687"/>
              <a:ext cx="3352800" cy="6461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 </a:t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1219200" y="2071687"/>
              <a:ext cx="3352800" cy="6461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Asterisk</a:t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572000" y="1554162"/>
              <a:ext cx="3352800" cy="51752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 Name</a:t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219200" y="1554162"/>
              <a:ext cx="3352800" cy="51752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 Name</a:t>
              </a:r>
              <a:endParaRPr/>
            </a:p>
          </p:txBody>
        </p:sp>
        <p:cxnSp>
          <p:nvCxnSpPr>
            <p:cNvPr id="206" name="Shape 206"/>
            <p:cNvCxnSpPr/>
            <p:nvPr/>
          </p:nvCxnSpPr>
          <p:spPr>
            <a:xfrm>
              <a:off x="1219200" y="1554162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219200" y="2071687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1219200" y="2717800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219200" y="3235325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219200" y="3752850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219200" y="4270375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1219200" y="4787900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219200" y="5305425"/>
              <a:ext cx="6705600" cy="0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1219200" y="1554162"/>
              <a:ext cx="0" cy="3751262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4572000" y="1554162"/>
              <a:ext cx="0" cy="3751262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7924800" y="1554162"/>
              <a:ext cx="0" cy="3751262"/>
            </a:xfrm>
            <a:prstGeom prst="straightConnector1">
              <a:avLst/>
            </a:prstGeom>
            <a:noFill/>
            <a:ln cap="rnd" cmpd="sng" w="12700">
              <a:solidFill>
                <a:srgbClr val="FF99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871537" y="12938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MessageBoxOptions</a:t>
            </a:r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2286000" y="25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{F71456D4-D255-48D8-A88E-057A7CA5C881}</a:tableStyleId>
              </a:tblPr>
              <a:tblGrid>
                <a:gridCol w="4114800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 Name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DefaultDesktopOnly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RightAlign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RtlReading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ServiceNotification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935037" y="1271587"/>
            <a:ext cx="731996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MessageBoxDefaultButton</a:t>
            </a:r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2260600" y="275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{F71456D4-D255-48D8-A88E-057A7CA5C881}</a:tableStyleId>
              </a:tblPr>
              <a:tblGrid>
                <a:gridCol w="4114800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 Name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64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876300" y="1320800"/>
            <a:ext cx="701992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 Effects in WinForms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50900" y="2840037"/>
            <a:ext cx="33766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Transparent Forms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850900" y="3678237"/>
            <a:ext cx="2881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Docking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850900" y="4440237"/>
            <a:ext cx="31988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Anchoring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850900" y="5278437"/>
            <a:ext cx="31781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Inheritance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150937" y="1103312"/>
            <a:ext cx="70437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Transparent Forms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819400" y="2667000"/>
            <a:ext cx="2209800" cy="1100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8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Opacity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384300" y="4452937"/>
            <a:ext cx="3348037" cy="5286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this.Opacity = 0.83;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1150937" y="1103312"/>
            <a:ext cx="65103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Anchoring</a:t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14389" l="4417" r="38458" t="35388"/>
          <a:stretch/>
        </p:blipFill>
        <p:spPr>
          <a:xfrm>
            <a:off x="2733675" y="1778000"/>
            <a:ext cx="4124325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38860" l="8602" r="59271" t="11222"/>
          <a:stretch/>
        </p:blipFill>
        <p:spPr>
          <a:xfrm>
            <a:off x="749300" y="3581400"/>
            <a:ext cx="2079625" cy="25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31999" l="10291" r="59020" t="18722"/>
          <a:stretch/>
        </p:blipFill>
        <p:spPr>
          <a:xfrm>
            <a:off x="6400800" y="3736975"/>
            <a:ext cx="1982787" cy="2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 rot="1740000">
            <a:off x="2667000" y="4343400"/>
            <a:ext cx="990600" cy="137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0099FF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/>
          <p:nvPr/>
        </p:nvSpPr>
        <p:spPr>
          <a:xfrm rot="-2220000">
            <a:off x="5522912" y="4267200"/>
            <a:ext cx="1143000" cy="121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0099FF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36600" y="2794000"/>
            <a:ext cx="1676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Anchored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6794500" y="2882900"/>
            <a:ext cx="1828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not Anchored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1150937" y="1103312"/>
            <a:ext cx="63452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 Inheritance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079500" y="2244725"/>
            <a:ext cx="4305300" cy="828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80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Visual Inheritance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854200" y="3462337"/>
            <a:ext cx="3530600" cy="51911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base Form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854200" y="4148137"/>
            <a:ext cx="3787775" cy="51911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at various places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1854200" y="4870450"/>
            <a:ext cx="6273800" cy="94615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changes to be made in the inherited form</a:t>
            </a:r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1092200" y="3340100"/>
            <a:ext cx="762000" cy="2133600"/>
            <a:chOff x="1524000" y="3276600"/>
            <a:chExt cx="762000" cy="2133600"/>
          </a:xfrm>
        </p:grpSpPr>
        <p:cxnSp>
          <p:nvCxnSpPr>
            <p:cNvPr id="273" name="Shape 273"/>
            <p:cNvCxnSpPr/>
            <p:nvPr/>
          </p:nvCxnSpPr>
          <p:spPr>
            <a:xfrm>
              <a:off x="1524000" y="3276600"/>
              <a:ext cx="0" cy="21336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1524000" y="4343400"/>
              <a:ext cx="7620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1524000" y="5410200"/>
              <a:ext cx="7620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1524000" y="3657600"/>
              <a:ext cx="7620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1003300" y="2930525"/>
            <a:ext cx="2701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PrintDocument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868362" y="4441825"/>
            <a:ext cx="3494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PrintPreviewControl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229100" y="3143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18054" l="3575" r="94035" t="77777"/>
          <a:stretch/>
        </p:blipFill>
        <p:spPr>
          <a:xfrm>
            <a:off x="6400800" y="2209800"/>
            <a:ext cx="1584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4162425" y="318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24537" l="3568" r="94062" t="71527"/>
          <a:stretch/>
        </p:blipFill>
        <p:spPr>
          <a:xfrm>
            <a:off x="6477000" y="4114800"/>
            <a:ext cx="15240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884237" y="1141412"/>
            <a:ext cx="70056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Printing Support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3530600" y="1943100"/>
            <a:ext cx="281940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 rot="-60000">
            <a:off x="3962400" y="4943475"/>
            <a:ext cx="1860550" cy="588962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02150" y="337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378325" y="3397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24537" l="3125" r="93576" t="71527"/>
          <a:stretch/>
        </p:blipFill>
        <p:spPr>
          <a:xfrm>
            <a:off x="4073525" y="3092450"/>
            <a:ext cx="14001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130300" y="2563812"/>
            <a:ext cx="20621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CC"/>
              </a:buClr>
              <a:buFont typeface="arial"/>
              <a:buNone/>
            </a:pPr>
            <a:r>
              <a:rPr b="1" i="0" lang="en-US" sz="2800" u="none">
                <a:solidFill>
                  <a:srgbClr val="FF99CC"/>
                </a:solidFill>
                <a:latin typeface="arial"/>
                <a:ea typeface="arial"/>
                <a:cs typeface="arial"/>
                <a:sym typeface="arial"/>
              </a:rPr>
              <a:t>AutoZoom 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6502400" y="3465512"/>
            <a:ext cx="16891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6578600" y="2805112"/>
            <a:ext cx="1906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</a:t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6616700" y="4191000"/>
            <a:ext cx="12319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Font typeface="arial"/>
              <a:buNone/>
            </a:pPr>
            <a:r>
              <a:rPr b="1" i="0" lang="en-US" sz="28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1206500" y="4583112"/>
            <a:ext cx="1865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StartPage </a:t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1117600" y="3906837"/>
            <a:ext cx="23002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8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UseAntiAlias </a:t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168400" y="3271837"/>
            <a:ext cx="119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0" i="0" lang="en-US" sz="28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Zoom </a:t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213100" y="5595937"/>
            <a:ext cx="3074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InvalidatePreview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998537" y="1141412"/>
            <a:ext cx="68151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PrintPreviewControl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02150" y="337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378325" y="3397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150937" y="1103312"/>
            <a:ext cx="74501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Dialog Boxes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74700" y="2093912"/>
            <a:ext cx="1093787" cy="519112"/>
          </a:xfrm>
          <a:prstGeom prst="rect">
            <a:avLst/>
          </a:prstGeom>
          <a:gradFill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752600" y="5105400"/>
            <a:ext cx="1433512" cy="38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8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Modal </a:t>
            </a:r>
          </a:p>
        </p:txBody>
      </p:sp>
      <p:sp>
        <p:nvSpPr>
          <p:cNvPr id="66" name="Shape 66"/>
          <p:cNvSpPr/>
          <p:nvPr/>
        </p:nvSpPr>
        <p:spPr>
          <a:xfrm>
            <a:off x="4910137" y="5095875"/>
            <a:ext cx="1766887" cy="38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8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Modeless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346325" y="3570287"/>
            <a:ext cx="4162425" cy="519112"/>
          </a:xfrm>
          <a:prstGeom prst="rect">
            <a:avLst/>
          </a:prstGeom>
          <a:gradFill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Presentation)</a:t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 flipH="1">
            <a:off x="2667000" y="4038600"/>
            <a:ext cx="1311275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69" name="Shape 69"/>
          <p:cNvCxnSpPr/>
          <p:nvPr/>
        </p:nvCxnSpPr>
        <p:spPr>
          <a:xfrm>
            <a:off x="3962400" y="4038600"/>
            <a:ext cx="1457325" cy="685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70" name="Shape 70"/>
          <p:cNvSpPr txBox="1"/>
          <p:nvPr/>
        </p:nvSpPr>
        <p:spPr>
          <a:xfrm>
            <a:off x="2057400" y="1981200"/>
            <a:ext cx="6216650" cy="1158875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display information and messages for 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user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means of accepting user-input </a:t>
            </a:r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1866900" y="2387600"/>
            <a:ext cx="442912" cy="158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502150" y="337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378325" y="3397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Dialog Types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62000" y="2133600"/>
            <a:ext cx="6400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Dialog (by definition)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461000" y="3079750"/>
            <a:ext cx="290036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OpenFileDialog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PageSetUpDialog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SaveFileDialog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PrintPreviewDialog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PrintDialog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066800" y="2819400"/>
            <a:ext cx="3048000" cy="914400"/>
          </a:xfrm>
          <a:prstGeom prst="rect">
            <a:avLst/>
          </a:prstGeom>
          <a:solidFill>
            <a:srgbClr val="99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dialog boxes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066800" y="4191000"/>
            <a:ext cx="3048000" cy="914400"/>
          </a:xfrm>
          <a:prstGeom prst="rect">
            <a:avLst/>
          </a:prstGeom>
          <a:solidFill>
            <a:srgbClr val="99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dialog boxes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076700" y="4419600"/>
            <a:ext cx="13589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502150" y="337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78325" y="3397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4C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971800" y="1981200"/>
            <a:ext cx="2819400" cy="58896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28625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171950" y="3143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47454" l="2951" r="93576" t="48664"/>
          <a:stretch/>
        </p:blipFill>
        <p:spPr>
          <a:xfrm>
            <a:off x="3810000" y="2762250"/>
            <a:ext cx="14478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5778500" y="5295900"/>
            <a:ext cx="301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CheckFileExists 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11200" y="5545137"/>
            <a:ext cx="2044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arial"/>
              <a:buNone/>
            </a:pPr>
            <a:r>
              <a:rPr b="1" i="0" lang="en-US" sz="28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DefaultExt 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248400" y="3589337"/>
            <a:ext cx="18081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 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927100" y="4899025"/>
            <a:ext cx="1985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FileNames 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00800" y="2216150"/>
            <a:ext cx="1428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1" i="0" lang="en-US" sz="36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Filter 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867400" y="4683125"/>
            <a:ext cx="2540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</a:pPr>
            <a:r>
              <a:rPr b="0" i="0" lang="en-US" sz="2800" u="none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InitialDirectory 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889000" y="2768600"/>
            <a:ext cx="1944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Font typeface="arial"/>
              <a:buNone/>
            </a:pPr>
            <a:r>
              <a:rPr b="0" i="0" lang="en-US" sz="2800" u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MutiSelect 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85800" y="3500437"/>
            <a:ext cx="32734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ReadOnlyChecked 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562600" y="4198937"/>
            <a:ext cx="2955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0" i="0" lang="en-US" sz="28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RestoreDirectory 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00100" y="4287837"/>
            <a:ext cx="1906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CC"/>
              </a:buClr>
              <a:buFont typeface="arial"/>
              <a:buNone/>
            </a:pPr>
            <a:r>
              <a:rPr b="0" i="0" lang="en-US" sz="2800" u="none">
                <a:solidFill>
                  <a:srgbClr val="FF99CC"/>
                </a:solidFill>
                <a:latin typeface="arial"/>
                <a:ea typeface="arial"/>
                <a:cs typeface="arial"/>
                <a:sym typeface="arial"/>
              </a:rPr>
              <a:t>ShowHelp 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791200" y="2979737"/>
            <a:ext cx="27574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ShowReadOnly 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OpenFileDialog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921000" y="1917700"/>
            <a:ext cx="2819400" cy="58896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28625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171950" y="3143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0972" l="3182" r="93922" t="55323"/>
          <a:stretch/>
        </p:blipFill>
        <p:spPr>
          <a:xfrm>
            <a:off x="3543300" y="2790825"/>
            <a:ext cx="1447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321300" y="2932112"/>
            <a:ext cx="30527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Font typeface="arial"/>
              <a:buNone/>
            </a:pP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AllowVectorFonts 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072062" y="4011612"/>
            <a:ext cx="3211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arial"/>
              <a:buNone/>
            </a:pPr>
            <a:r>
              <a:rPr b="0" i="0" lang="en-US" sz="28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AllowVerticalFonts 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223000" y="5164137"/>
            <a:ext cx="11350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6332537" y="5640387"/>
            <a:ext cx="9953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arial"/>
              <a:buNone/>
            </a:pPr>
            <a:r>
              <a:rPr b="0" i="0" lang="en-US" sz="2800" u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rPr>
              <a:t>Font 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121400" y="4660900"/>
            <a:ext cx="16462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MaxSize 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000" y="4567237"/>
            <a:ext cx="1549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0" i="0" lang="en-US" sz="28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MinSize 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448300" y="3525837"/>
            <a:ext cx="20256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0" i="0" lang="en-US" sz="28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ShowColor 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38200" y="3957637"/>
            <a:ext cx="22590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ShowEffects 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838200" y="5281612"/>
            <a:ext cx="1906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Font typeface="arial"/>
              <a:buNone/>
            </a:pPr>
            <a:r>
              <a:rPr b="0" i="0" lang="en-US" sz="2800" u="non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ShowHelp 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FontDialog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171950" y="31194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37731" l="3259" r="93749" t="58564"/>
          <a:stretch/>
        </p:blipFill>
        <p:spPr>
          <a:xfrm>
            <a:off x="3810000" y="2962275"/>
            <a:ext cx="16002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143000" y="2743200"/>
            <a:ext cx="2124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arial"/>
              <a:buNone/>
            </a:pPr>
            <a:r>
              <a:rPr b="0" i="0" lang="en-US" sz="2800" u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rPr>
              <a:t>AllFullOpen 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502400" y="3043237"/>
            <a:ext cx="17478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Font typeface="arial"/>
              <a:buNone/>
            </a:pPr>
            <a:r>
              <a:rPr b="0" i="0" lang="en-US" sz="2800" u="non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AnyColor 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231900" y="3983037"/>
            <a:ext cx="11350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</a:pPr>
            <a:r>
              <a:rPr b="0" i="0" lang="en-US" sz="2800" u="none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355725" y="5157787"/>
            <a:ext cx="24415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Font typeface="arial"/>
              <a:buNone/>
            </a:pPr>
            <a:r>
              <a:rPr b="0" i="0" lang="en-US" sz="28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CustonColors 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889500" y="5114925"/>
            <a:ext cx="17287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FullOpen 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667500" y="4216400"/>
            <a:ext cx="1905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ShowHelp</a:t>
            </a:r>
            <a:r>
              <a:rPr b="0" i="0" lang="en-US" sz="2800" u="none">
                <a:solidFill>
                  <a:srgbClr val="CC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429000" y="4189412"/>
            <a:ext cx="26590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SolidColorOnly 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276600" y="2057400"/>
            <a:ext cx="2819400" cy="58896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ColorDialog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Sử dụng controls trong C#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825500" y="2463800"/>
            <a:ext cx="2819400" cy="58896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 rot="-1740000">
            <a:off x="6078537" y="3616325"/>
            <a:ext cx="1860550" cy="58896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1" i="1" lang="en-US" sz="3200" u="sng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8625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162425" y="3181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229100" y="31480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44444" l="3125" r="93896" t="52122"/>
          <a:stretch/>
        </p:blipFill>
        <p:spPr>
          <a:xfrm>
            <a:off x="4356100" y="2832100"/>
            <a:ext cx="1524000" cy="127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850900" y="3271837"/>
            <a:ext cx="25003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CreatePrompt 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74700" y="4068762"/>
            <a:ext cx="29543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OverwritePrompt</a:t>
            </a:r>
            <a:r>
              <a:rPr b="0" i="0" lang="en-US" sz="2800" u="none">
                <a:solidFill>
                  <a:srgbClr val="CC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223000" y="4945062"/>
            <a:ext cx="1804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OpenFile 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150937" y="1103312"/>
            <a:ext cx="7793037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SaveFileDialog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