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010400" cy="9296400"/>
  <p:embeddedFontLst>
    <p:embeddedFont>
      <p:font typeface="Arial Narrow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  <p:embeddedFont>
      <p:font typeface="Book Antiqu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47D8D4-FD02-4DB7-ADF5-7748F3CD085A}">
  <a:tblStyle styleId="{2F47D8D4-FD02-4DB7-ADF5-7748F3CD08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22" Type="http://schemas.openxmlformats.org/officeDocument/2006/relationships/font" Target="fonts/ArialNarrow-italic.fntdata"/><Relationship Id="rId21" Type="http://schemas.openxmlformats.org/officeDocument/2006/relationships/font" Target="fonts/ArialNarrow-bold.fntdata"/><Relationship Id="rId24" Type="http://schemas.openxmlformats.org/officeDocument/2006/relationships/font" Target="fonts/Tahoma-regular.fntdata"/><Relationship Id="rId23" Type="http://schemas.openxmlformats.org/officeDocument/2006/relationships/font" Target="fonts/ArialNarr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okAntiqua-regular.fntdata"/><Relationship Id="rId25" Type="http://schemas.openxmlformats.org/officeDocument/2006/relationships/font" Target="fonts/Tahoma-bold.fntdata"/><Relationship Id="rId28" Type="http://schemas.openxmlformats.org/officeDocument/2006/relationships/font" Target="fonts/BookAntiqua-italic.fntdata"/><Relationship Id="rId27" Type="http://schemas.openxmlformats.org/officeDocument/2006/relationships/font" Target="fonts/BookAntiqu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okAntiqu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7237" y="1004887"/>
            <a:ext cx="7569200" cy="5229225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763587" y="987425"/>
            <a:ext cx="7566025" cy="139700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476BB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3715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63587" y="1008062"/>
            <a:ext cx="752475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trên Windows với</a:t>
            </a: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Microsoft® .NET</a:t>
            </a: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Giảng viên : Hồ Hoàn Kiếm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ToolBar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87400" y="1841500"/>
            <a:ext cx="749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It is situated immediately below the menu bar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buttons in a ToolBar are analogous to the items in a menu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828800" y="2757487"/>
            <a:ext cx="8256587" cy="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88656" l="0" r="0" t="6481"/>
          <a:stretch/>
        </p:blipFill>
        <p:spPr>
          <a:xfrm>
            <a:off x="762000" y="1341437"/>
            <a:ext cx="7469187" cy="4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4305300" y="2614612"/>
            <a:ext cx="8256587" cy="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14581" l="3125" r="93634" t="82560"/>
          <a:stretch/>
        </p:blipFill>
        <p:spPr>
          <a:xfrm>
            <a:off x="3467100" y="2882900"/>
            <a:ext cx="11001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800100" y="3848100"/>
            <a:ext cx="7912100" cy="225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Different button appearance options: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252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DropDownButton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Separator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ToggleButton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864100" y="2895600"/>
            <a:ext cx="3027362" cy="71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ToolBar control icon as in ToolBox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 Level and Control Level Validations</a:t>
            </a:r>
            <a:b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889000" y="1258887"/>
            <a:ext cx="66468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Validate data in all the fields in the form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889000" y="1822450"/>
            <a:ext cx="6224587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Enable and Disable controls based on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user input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0925" y="2895600"/>
            <a:ext cx="3571875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21000">
                      <a:srgbClr val="0819FB"/>
                    </a:gs>
                    <a:gs pos="35000">
                      <a:srgbClr val="1A8D48"/>
                    </a:gs>
                    <a:gs pos="52000">
                      <a:srgbClr val="FFFF00"/>
                    </a:gs>
                    <a:gs pos="72999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latin typeface="Arial"/>
              </a:rPr>
              <a:t>Main Events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889000" y="3530600"/>
            <a:ext cx="17494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KeyPress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889000" y="4064000"/>
            <a:ext cx="18176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KeyDown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889000" y="4611687"/>
            <a:ext cx="1350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/>
        </p:nvGraphicFramePr>
        <p:xfrm>
          <a:off x="787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{2F47D8D4-FD02-4DB7-ADF5-7748F3CD085A}</a:tableStyleId>
              </a:tblPr>
              <a:tblGrid>
                <a:gridCol w="3200400"/>
                <a:gridCol w="5181600"/>
              </a:tblGrid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 Narro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Errors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 Narro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Description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130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Syntax Error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Occurs when we enter an incorrect line of code such as a mistake in typing a keyword, missing punctuation, or an incorrectly specified variable.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7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Run-time Error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Occurs when a command attempts to perform an invalid action.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100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Logic Error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Occurs when an application executes without syntax errors or run-time errors, but the results are not which were intended.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60" name="Shape 160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 of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ErrorProvider Control</a:t>
            </a:r>
            <a:br>
              <a:rPr b="1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150937" y="1103312"/>
            <a:ext cx="77930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7" name="Shape 167"/>
          <p:cNvGraphicFramePr/>
          <p:nvPr/>
        </p:nvGraphicFramePr>
        <p:xfrm>
          <a:off x="1841500" y="401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{2F47D8D4-FD02-4DB7-ADF5-7748F3CD085A}</a:tableStyleId>
              </a:tblPr>
              <a:tblGrid>
                <a:gridCol w="3200400"/>
                <a:gridCol w="2438400"/>
              </a:tblGrid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Properties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42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BlinkRate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GetError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BlinkStyle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SetError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42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ContainerControl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Icon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900" y="2654300"/>
            <a:ext cx="1295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762000" y="1270000"/>
            <a:ext cx="70104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ErrorProvider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 can be used to display an error icon when the user enters invalid data.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br>
              <a:rPr b="1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75" name="Shape 175"/>
          <p:cNvSpPr/>
          <p:nvPr/>
        </p:nvSpPr>
        <p:spPr>
          <a:xfrm rot="-180000">
            <a:off x="4216400" y="2235200"/>
            <a:ext cx="1905000" cy="10239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FFFFFF"/>
                </a:solidFill>
                <a:latin typeface="Arial"/>
              </a:rPr>
              <a:t>throw</a:t>
            </a:r>
          </a:p>
        </p:txBody>
      </p:sp>
      <p:sp>
        <p:nvSpPr>
          <p:cNvPr id="176" name="Shape 176"/>
          <p:cNvSpPr/>
          <p:nvPr/>
        </p:nvSpPr>
        <p:spPr>
          <a:xfrm>
            <a:off x="1016000" y="2006600"/>
            <a:ext cx="676275" cy="1238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21000">
                      <a:srgbClr val="0819FB"/>
                    </a:gs>
                    <a:gs pos="35000">
                      <a:srgbClr val="1A8D48"/>
                    </a:gs>
                    <a:gs pos="52000">
                      <a:srgbClr val="FFFF00"/>
                    </a:gs>
                    <a:gs pos="72999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latin typeface="Arial"/>
              </a:rPr>
              <a:t>try</a:t>
            </a:r>
          </a:p>
        </p:txBody>
      </p:sp>
      <p:sp>
        <p:nvSpPr>
          <p:cNvPr id="177" name="Shape 177"/>
          <p:cNvSpPr/>
          <p:nvPr/>
        </p:nvSpPr>
        <p:spPr>
          <a:xfrm rot="540000">
            <a:off x="2235200" y="2082800"/>
            <a:ext cx="1524000" cy="12525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8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"/>
              </a:rPr>
              <a:t>catch</a:t>
            </a:r>
          </a:p>
        </p:txBody>
      </p:sp>
      <p:sp>
        <p:nvSpPr>
          <p:cNvPr id="178" name="Shape 178"/>
          <p:cNvSpPr/>
          <p:nvPr/>
        </p:nvSpPr>
        <p:spPr>
          <a:xfrm>
            <a:off x="6350000" y="1854200"/>
            <a:ext cx="2209800" cy="1847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Arial"/>
              </a:rPr>
              <a:t>finally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06437" y="1282700"/>
            <a:ext cx="7866062" cy="519112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can be handled with the help of : 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800" y="3530600"/>
            <a:ext cx="7162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SDI Application</a:t>
            </a: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1150937" y="1155700"/>
            <a:ext cx="77930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SDI (1)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885950" y="19431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16434" l="14410" r="10588" t="20832"/>
          <a:stretch/>
        </p:blipFill>
        <p:spPr>
          <a:xfrm>
            <a:off x="762000" y="1828800"/>
            <a:ext cx="53721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x="6540500" y="2489200"/>
            <a:ext cx="1828800" cy="914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1663700"/>
            <a:ext cx="492125" cy="13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6781800" y="3886200"/>
            <a:ext cx="20574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SDI application can have only one active window at a time</a:t>
            </a:r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16434" l="14410" r="10588" t="20832"/>
          <a:stretch/>
        </p:blipFill>
        <p:spPr>
          <a:xfrm>
            <a:off x="1066800" y="2921000"/>
            <a:ext cx="53721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/>
          <p:nvPr/>
        </p:nvSpPr>
        <p:spPr>
          <a:xfrm>
            <a:off x="2057400" y="4419600"/>
            <a:ext cx="369570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21000">
                      <a:srgbClr val="0819FB"/>
                    </a:gs>
                    <a:gs pos="35000">
                      <a:srgbClr val="1A8D48"/>
                    </a:gs>
                    <a:gs pos="52000">
                      <a:srgbClr val="FFFF00"/>
                    </a:gs>
                    <a:gs pos="72999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latin typeface="Arial"/>
              </a:rPr>
              <a:t>Active Window</a:t>
            </a:r>
          </a:p>
        </p:txBody>
      </p:sp>
      <p:sp>
        <p:nvSpPr>
          <p:cNvPr id="38" name="Shape 38"/>
          <p:cNvSpPr/>
          <p:nvPr/>
        </p:nvSpPr>
        <p:spPr>
          <a:xfrm>
            <a:off x="2590800" y="2438400"/>
            <a:ext cx="169545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21000">
                      <a:srgbClr val="0819FB"/>
                    </a:gs>
                    <a:gs pos="35000">
                      <a:srgbClr val="1A8D48"/>
                    </a:gs>
                    <a:gs pos="52000">
                      <a:srgbClr val="FFFF00"/>
                    </a:gs>
                    <a:gs pos="72999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latin typeface="Arial"/>
              </a:rPr>
              <a:t>Closed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MDI Application</a:t>
            </a:r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1150937" y="1155700"/>
            <a:ext cx="77930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</a:pPr>
            <a:r>
              <a:rPr b="1" i="0" lang="en-US" sz="30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MDI (2)</a:t>
            </a:r>
            <a:endParaRPr/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b="4083" l="0" r="0" t="0"/>
          <a:stretch/>
        </p:blipFill>
        <p:spPr>
          <a:xfrm>
            <a:off x="660400" y="1790700"/>
            <a:ext cx="5776912" cy="3763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Shape 46"/>
          <p:cNvGrpSpPr/>
          <p:nvPr/>
        </p:nvGrpSpPr>
        <p:grpSpPr>
          <a:xfrm>
            <a:off x="2895600" y="3352800"/>
            <a:ext cx="5397500" cy="2846387"/>
            <a:chOff x="2895600" y="3352800"/>
            <a:chExt cx="5791200" cy="2846387"/>
          </a:xfrm>
        </p:grpSpPr>
        <p:sp>
          <p:nvSpPr>
            <p:cNvPr id="47" name="Shape 47"/>
            <p:cNvSpPr txBox="1"/>
            <p:nvPr/>
          </p:nvSpPr>
          <p:spPr>
            <a:xfrm>
              <a:off x="6400800" y="5030787"/>
              <a:ext cx="2286000" cy="1168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Inner Window (or)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Child Window</a:t>
              </a:r>
              <a:endParaRPr/>
            </a:p>
          </p:txBody>
        </p:sp>
        <p:cxnSp>
          <p:nvCxnSpPr>
            <p:cNvPr id="48" name="Shape 48"/>
            <p:cNvCxnSpPr/>
            <p:nvPr/>
          </p:nvCxnSpPr>
          <p:spPr>
            <a:xfrm rot="10800000">
              <a:off x="2895600" y="3352800"/>
              <a:ext cx="3962400" cy="22860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  <p:grpSp>
        <p:nvGrpSpPr>
          <p:cNvPr id="49" name="Shape 49"/>
          <p:cNvGrpSpPr/>
          <p:nvPr/>
        </p:nvGrpSpPr>
        <p:grpSpPr>
          <a:xfrm>
            <a:off x="5041900" y="2273300"/>
            <a:ext cx="3263900" cy="2311400"/>
            <a:chOff x="5105400" y="2667000"/>
            <a:chExt cx="3581400" cy="2311400"/>
          </a:xfrm>
        </p:grpSpPr>
        <p:sp>
          <p:nvSpPr>
            <p:cNvPr id="50" name="Shape 50"/>
            <p:cNvSpPr txBox="1"/>
            <p:nvPr/>
          </p:nvSpPr>
          <p:spPr>
            <a:xfrm>
              <a:off x="6400800" y="3505200"/>
              <a:ext cx="2286000" cy="1473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Outer Window (or)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Parent Window</a:t>
              </a:r>
              <a:endParaRPr/>
            </a:p>
          </p:txBody>
        </p:sp>
        <p:cxnSp>
          <p:nvCxnSpPr>
            <p:cNvPr id="51" name="Shape 51"/>
            <p:cNvCxnSpPr/>
            <p:nvPr/>
          </p:nvCxnSpPr>
          <p:spPr>
            <a:xfrm rot="10800000">
              <a:off x="5105400" y="2667000"/>
              <a:ext cx="1295400" cy="9906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MDI Application</a:t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24332" l="4687" r="57646" t="25165"/>
          <a:stretch/>
        </p:blipFill>
        <p:spPr>
          <a:xfrm>
            <a:off x="5397500" y="1851025"/>
            <a:ext cx="28702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Designing an MDI application</a:t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24110" l="3916" r="57394" t="24000"/>
          <a:stretch/>
        </p:blipFill>
        <p:spPr>
          <a:xfrm>
            <a:off x="1092200" y="1835150"/>
            <a:ext cx="2947987" cy="29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24100" y="5346700"/>
            <a:ext cx="2362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IsMdiContainer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4356100" y="5346700"/>
            <a:ext cx="12684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true</a:t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200400" y="3962400"/>
            <a:ext cx="2819400" cy="45720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488C4"/>
              </a:gs>
              <a:gs pos="52999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MDI Application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Activating and Deactivating Windows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4638" l="0" r="0" t="0"/>
          <a:stretch/>
        </p:blipFill>
        <p:spPr>
          <a:xfrm>
            <a:off x="901700" y="1727200"/>
            <a:ext cx="5791200" cy="449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Shape 70"/>
          <p:cNvGrpSpPr/>
          <p:nvPr/>
        </p:nvGrpSpPr>
        <p:grpSpPr>
          <a:xfrm>
            <a:off x="5715000" y="1905000"/>
            <a:ext cx="2641600" cy="1016000"/>
            <a:chOff x="5715000" y="1905000"/>
            <a:chExt cx="3048000" cy="1016000"/>
          </a:xfrm>
        </p:grpSpPr>
        <p:sp>
          <p:nvSpPr>
            <p:cNvPr id="71" name="Shape 71"/>
            <p:cNvSpPr txBox="1"/>
            <p:nvPr/>
          </p:nvSpPr>
          <p:spPr>
            <a:xfrm>
              <a:off x="6858000" y="1905000"/>
              <a:ext cx="1905000" cy="1016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Deactivate child window</a:t>
              </a:r>
              <a:endParaRPr/>
            </a:p>
          </p:txBody>
        </p:sp>
        <p:cxnSp>
          <p:nvCxnSpPr>
            <p:cNvPr id="72" name="Shape 72"/>
            <p:cNvCxnSpPr/>
            <p:nvPr/>
          </p:nvCxnSpPr>
          <p:spPr>
            <a:xfrm rot="10800000">
              <a:off x="5715000" y="2743200"/>
              <a:ext cx="990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  <p:grpSp>
        <p:nvGrpSpPr>
          <p:cNvPr id="73" name="Shape 73"/>
          <p:cNvGrpSpPr/>
          <p:nvPr/>
        </p:nvGrpSpPr>
        <p:grpSpPr>
          <a:xfrm>
            <a:off x="5334000" y="3048000"/>
            <a:ext cx="2895600" cy="1625600"/>
            <a:chOff x="5486400" y="3048000"/>
            <a:chExt cx="2895600" cy="1625600"/>
          </a:xfrm>
        </p:grpSpPr>
        <p:sp>
          <p:nvSpPr>
            <p:cNvPr id="74" name="Shape 74"/>
            <p:cNvSpPr txBox="1"/>
            <p:nvPr/>
          </p:nvSpPr>
          <p:spPr>
            <a:xfrm>
              <a:off x="6934200" y="3657600"/>
              <a:ext cx="1447800" cy="1016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Active child window</a:t>
              </a:r>
              <a:endParaRPr/>
            </a:p>
          </p:txBody>
        </p:sp>
        <p:cxnSp>
          <p:nvCxnSpPr>
            <p:cNvPr id="75" name="Shape 75"/>
            <p:cNvCxnSpPr/>
            <p:nvPr/>
          </p:nvCxnSpPr>
          <p:spPr>
            <a:xfrm rot="10800000">
              <a:off x="5486400" y="3048000"/>
              <a:ext cx="1447800" cy="12192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MDI Application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31800" y="1460500"/>
            <a:ext cx="405765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21000">
                      <a:srgbClr val="0819FB"/>
                    </a:gs>
                    <a:gs pos="35000">
                      <a:srgbClr val="1A8D48"/>
                    </a:gs>
                    <a:gs pos="52000">
                      <a:srgbClr val="FFFF00"/>
                    </a:gs>
                    <a:gs pos="72999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latin typeface="Arial"/>
              </a:rPr>
              <a:t>Types of Menu </a:t>
            </a:r>
          </a:p>
        </p:txBody>
      </p:sp>
      <p:sp>
        <p:nvSpPr>
          <p:cNvPr id="82" name="Shape 82"/>
          <p:cNvSpPr/>
          <p:nvPr/>
        </p:nvSpPr>
        <p:spPr>
          <a:xfrm>
            <a:off x="914400" y="2489200"/>
            <a:ext cx="268605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atin typeface="Arial"/>
              </a:rPr>
              <a:t>MainMenu</a:t>
            </a:r>
          </a:p>
        </p:txBody>
      </p:sp>
      <p:sp>
        <p:nvSpPr>
          <p:cNvPr id="83" name="Shape 83"/>
          <p:cNvSpPr/>
          <p:nvPr/>
        </p:nvSpPr>
        <p:spPr>
          <a:xfrm>
            <a:off x="5619750" y="1422400"/>
            <a:ext cx="268605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atin typeface="Arial"/>
              </a:rPr>
              <a:t>ContextMenu</a:t>
            </a:r>
          </a:p>
        </p:txBody>
      </p:sp>
      <p:sp>
        <p:nvSpPr>
          <p:cNvPr id="84" name="Shape 84"/>
          <p:cNvSpPr/>
          <p:nvPr/>
        </p:nvSpPr>
        <p:spPr>
          <a:xfrm>
            <a:off x="4286250" y="2589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2990850" y="17160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57550" l="4687" r="58160" t="25461"/>
          <a:stretch/>
        </p:blipFill>
        <p:spPr>
          <a:xfrm>
            <a:off x="990600" y="3340100"/>
            <a:ext cx="33528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0" y="2312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52314" l="14236" r="65450" t="35646"/>
          <a:stretch/>
        </p:blipFill>
        <p:spPr>
          <a:xfrm>
            <a:off x="5803900" y="2235200"/>
            <a:ext cx="2133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308100" y="5092700"/>
            <a:ext cx="2286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 MDI form during design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654675" y="3889375"/>
            <a:ext cx="2498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with the control at runtime</a:t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4419600" y="1727200"/>
            <a:ext cx="10668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2" name="Shape 92"/>
          <p:cNvCxnSpPr/>
          <p:nvPr/>
        </p:nvCxnSpPr>
        <p:spPr>
          <a:xfrm>
            <a:off x="2057400" y="2032000"/>
            <a:ext cx="0" cy="533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Main Menu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679450" y="1295400"/>
            <a:ext cx="78803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Displays a menu at runtime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MainMenu can be created in two ways: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800600" y="2597150"/>
            <a:ext cx="35814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MainMenu control, and menu designer at design time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57550" l="4687" r="58160" t="25461"/>
          <a:stretch/>
        </p:blipFill>
        <p:spPr>
          <a:xfrm>
            <a:off x="1244600" y="2438400"/>
            <a:ext cx="3352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397000" y="4267200"/>
            <a:ext cx="4114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an instance of the MainMenu class at runtime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11200" y="2667000"/>
            <a:ext cx="30480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FFF200"/>
                    </a:gs>
                    <a:gs pos="44999">
                      <a:srgbClr val="FF7A00"/>
                    </a:gs>
                    <a:gs pos="69999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Arial"/>
              </a:rPr>
              <a:t>1</a:t>
            </a:r>
          </a:p>
        </p:txBody>
      </p:sp>
      <p:sp>
        <p:nvSpPr>
          <p:cNvPr id="103" name="Shape 103"/>
          <p:cNvSpPr/>
          <p:nvPr/>
        </p:nvSpPr>
        <p:spPr>
          <a:xfrm>
            <a:off x="787400" y="4267200"/>
            <a:ext cx="30480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FFF200"/>
                    </a:gs>
                    <a:gs pos="44999">
                      <a:srgbClr val="FF7A00"/>
                    </a:gs>
                    <a:gs pos="69999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Arial"/>
              </a:rPr>
              <a:t>2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44600" y="5021262"/>
            <a:ext cx="5281612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MainMenu myMainMenu = new MainMenu();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this.Menu = myMainMenu;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Main Menu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1193800" y="1849437"/>
            <a:ext cx="2819400" cy="588962"/>
          </a:xfrm>
          <a:prstGeom prst="rect">
            <a:avLst/>
          </a:prstGeom>
          <a:solidFill>
            <a:srgbClr val="FFD5EA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Book Antiqua"/>
              <a:buNone/>
            </a:pPr>
            <a:r>
              <a:rPr b="1" i="1" lang="en-US" sz="3200" u="sng">
                <a:solidFill>
                  <a:srgbClr val="993300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946400" y="4724400"/>
            <a:ext cx="2819400" cy="57943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Book Antiqua"/>
              <a:buNone/>
            </a:pPr>
            <a:r>
              <a:rPr b="1" i="1" lang="en-US" sz="32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rPr>
              <a:t>EVENTS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489200" y="5638800"/>
            <a:ext cx="1219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Font typeface="Times New Roman"/>
              <a:buNone/>
            </a:pPr>
            <a:r>
              <a:rPr b="1" i="0" lang="en-US" sz="28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 rot="-180000">
            <a:off x="5537200" y="5562600"/>
            <a:ext cx="14747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949"/>
              </a:buClr>
              <a:buFont typeface="Times New Roman"/>
              <a:buNone/>
            </a:pPr>
            <a:r>
              <a:rPr b="1" i="0" lang="en-US" sz="2800" u="none">
                <a:solidFill>
                  <a:srgbClr val="FF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Popup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089400" y="5638800"/>
            <a:ext cx="1371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 flipH="1" rot="60000">
            <a:off x="2794000" y="3278187"/>
            <a:ext cx="11541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949"/>
              </a:buClr>
              <a:buFont typeface="Times New Roman"/>
              <a:buNone/>
            </a:pPr>
            <a:r>
              <a:rPr b="1" i="0" lang="en-US" sz="2800" u="none">
                <a:solidFill>
                  <a:srgbClr val="FF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685800" y="3022600"/>
            <a:ext cx="16589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ShortCut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 rot="-60000">
            <a:off x="5802312" y="3262312"/>
            <a:ext cx="2362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Font typeface="Times New Roman"/>
              <a:buNone/>
            </a:pP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PerformSelect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2641600" y="2590800"/>
            <a:ext cx="1219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Font typeface="Times New Roman"/>
              <a:buNone/>
            </a:pPr>
            <a:r>
              <a:rPr b="1" i="0" lang="en-US" sz="28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 rot="-60000">
            <a:off x="5918200" y="2667000"/>
            <a:ext cx="23098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Font typeface="Times New Roman"/>
              <a:buNone/>
            </a:pPr>
            <a:r>
              <a:rPr b="1" i="0" lang="en-US" sz="28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PerformClick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461000" y="1828800"/>
            <a:ext cx="2819400" cy="58896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Book Antiqua"/>
              <a:buNone/>
            </a:pPr>
            <a:r>
              <a:rPr b="1" i="1" lang="en-US" sz="3200" u="sng">
                <a:solidFill>
                  <a:srgbClr val="993300"/>
                </a:solidFill>
                <a:latin typeface="Book Antiqua"/>
                <a:ea typeface="Book Antiqua"/>
                <a:cs typeface="Book Antiqua"/>
                <a:sym typeface="Book Antiqua"/>
              </a:rPr>
              <a:t>METHODS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736600" y="3606800"/>
            <a:ext cx="160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647700" y="4089400"/>
            <a:ext cx="2438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ShowShortCut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125537" y="1003300"/>
            <a:ext cx="77930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</a:pPr>
            <a:r>
              <a:rPr b="1" i="0" lang="en-US" sz="30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MenuItems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Context Menu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762000" y="1473200"/>
            <a:ext cx="7656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menus give users access to frequently used commands by clicking the right mouse button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menus are created with the help of the ContextMenu control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14598" l="3819" r="94314" t="82638"/>
          <a:stretch/>
        </p:blipFill>
        <p:spPr>
          <a:xfrm>
            <a:off x="2044700" y="4254500"/>
            <a:ext cx="1509712" cy="113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52314" l="14236" r="65450" t="35646"/>
          <a:stretch/>
        </p:blipFill>
        <p:spPr>
          <a:xfrm>
            <a:off x="4686300" y="3886200"/>
            <a:ext cx="2641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C1FEF9"/>
      </a:accent4>
      <a:accent5>
        <a:srgbClr val="DC0081"/>
      </a:accent5>
      <a:accent6>
        <a:srgbClr val="FFFFFF"/>
      </a:accent6>
      <a:hlink>
        <a:srgbClr val="618FFD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