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10234600" cy="70993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4435475" cy="354012"/>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5797550" y="0"/>
            <a:ext cx="4435475" cy="354012"/>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1022350" y="3371850"/>
            <a:ext cx="8189912" cy="31940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6743700"/>
            <a:ext cx="4435475" cy="354012"/>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5797550" y="6743700"/>
            <a:ext cx="4435475" cy="354012"/>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4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9" name="Shape 19"/>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lstStyle>
            <a:lvl1pPr indent="0" lvl="0" marL="0" marR="0" rtl="0" algn="l">
              <a:spcBef>
                <a:spcPts val="420"/>
              </a:spcBef>
              <a:spcAft>
                <a:spcPts val="0"/>
              </a:spcAft>
              <a:buClr>
                <a:schemeClr val="accent1"/>
              </a:buClr>
              <a:buSzPts val="1365"/>
              <a:buFont typeface="Noto Sans Symbols"/>
              <a:buNone/>
              <a:defRPr b="1" i="0" sz="2100" u="none" cap="none" strike="noStrike">
                <a:solidFill>
                  <a:schemeClr val="accent2"/>
                </a:solidFill>
                <a:latin typeface="Arial"/>
                <a:ea typeface="Arial"/>
                <a:cs typeface="Arial"/>
                <a:sym typeface="Arial"/>
              </a:defRPr>
            </a:lvl1pPr>
            <a:lvl2pPr indent="-325438" lvl="1" marL="669925"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50838" lvl="2" marL="102235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315913" lvl="3" marL="133985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39725" lvl="4" marL="16811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339725" lvl="5" marL="21383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339725" lvl="6" marL="25955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339725" lvl="7" marL="30527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339724" lvl="8" marL="35099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20" name="Shape 20"/>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1" name="Shape 21"/>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2" name="Shape 2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3" name="Shape 7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4" name="Shape 7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5" name="Shape 7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6" name="Shape 7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7" name="Shape 7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8" name="Shape 78"/>
        <p:cNvGrpSpPr/>
        <p:nvPr/>
      </p:nvGrpSpPr>
      <p:grpSpPr>
        <a:xfrm>
          <a:off x="0" y="0"/>
          <a:ext cx="0" cy="0"/>
          <a:chOff x="0" y="0"/>
          <a:chExt cx="0" cy="0"/>
        </a:xfrm>
      </p:grpSpPr>
      <p:sp>
        <p:nvSpPr>
          <p:cNvPr id="79" name="Shape 7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0" name="Shape 80"/>
          <p:cNvSpPr txBox="1"/>
          <p:nvPr>
            <p:ph idx="1" type="body"/>
          </p:nvPr>
        </p:nvSpPr>
        <p:spPr>
          <a:xfrm>
            <a:off x="457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1" name="Shape 81"/>
          <p:cNvSpPr txBox="1"/>
          <p:nvPr>
            <p:ph idx="2" type="body"/>
          </p:nvPr>
        </p:nvSpPr>
        <p:spPr>
          <a:xfrm>
            <a:off x="4648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2" name="Shape 82"/>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3" name="Shape 83"/>
        <p:cNvGrpSpPr/>
        <p:nvPr/>
      </p:nvGrpSpPr>
      <p:grpSpPr>
        <a:xfrm>
          <a:off x="0" y="0"/>
          <a:ext cx="0" cy="0"/>
          <a:chOff x="0" y="0"/>
          <a:chExt cx="0" cy="0"/>
        </a:xfrm>
      </p:grpSpPr>
      <p:sp>
        <p:nvSpPr>
          <p:cNvPr id="84" name="Shape 8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5" name="Shape 8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accent1"/>
              </a:buClr>
              <a:buSzPts val="1300"/>
              <a:buFont typeface="Noto Sans Symbols"/>
              <a:buNone/>
              <a:defRPr b="1" i="0" sz="2000" u="none" cap="none" strike="noStrike">
                <a:solidFill>
                  <a:schemeClr val="accent2"/>
                </a:solidFill>
                <a:latin typeface="Arial"/>
                <a:ea typeface="Arial"/>
                <a:cs typeface="Arial"/>
                <a:sym typeface="Arial"/>
              </a:defRPr>
            </a:lvl1pPr>
            <a:lvl2pPr indent="-228600" lvl="1" marL="914400" marR="0" rtl="0" algn="l">
              <a:spcBef>
                <a:spcPts val="360"/>
              </a:spcBef>
              <a:spcAft>
                <a:spcPts val="0"/>
              </a:spcAft>
              <a:buClr>
                <a:schemeClr val="accent2"/>
              </a:buClr>
              <a:buSzPts val="1080"/>
              <a:buFont typeface="Noto Sans Symbols"/>
              <a:buNone/>
              <a:defRPr b="1" i="0" sz="1800" u="none" cap="none" strike="noStrike">
                <a:solidFill>
                  <a:schemeClr val="accent2"/>
                </a:solidFill>
                <a:latin typeface="Arial"/>
                <a:ea typeface="Arial"/>
                <a:cs typeface="Arial"/>
                <a:sym typeface="Arial"/>
              </a:defRPr>
            </a:lvl2pPr>
            <a:lvl3pPr indent="-228600" lvl="2" marL="1371600" marR="0" rtl="0" algn="l">
              <a:spcBef>
                <a:spcPts val="320"/>
              </a:spcBef>
              <a:spcAft>
                <a:spcPts val="0"/>
              </a:spcAft>
              <a:buClr>
                <a:schemeClr val="accent1"/>
              </a:buClr>
              <a:buSzPts val="1040"/>
              <a:buFont typeface="Noto Sans Symbols"/>
              <a:buNone/>
              <a:defRPr b="1" i="0" sz="1600" u="none" cap="none" strike="noStrike">
                <a:solidFill>
                  <a:schemeClr val="accent2"/>
                </a:solidFill>
                <a:latin typeface="Arial"/>
                <a:ea typeface="Arial"/>
                <a:cs typeface="Arial"/>
                <a:sym typeface="Arial"/>
              </a:defRPr>
            </a:lvl3pPr>
            <a:lvl4pPr indent="-228600" lvl="3" marL="1828800" marR="0" rtl="0" algn="l">
              <a:spcBef>
                <a:spcPts val="280"/>
              </a:spcBef>
              <a:spcAft>
                <a:spcPts val="0"/>
              </a:spcAft>
              <a:buClr>
                <a:schemeClr val="accent2"/>
              </a:buClr>
              <a:buSzPts val="980"/>
              <a:buFont typeface="Noto Sans Symbols"/>
              <a:buNone/>
              <a:defRPr b="1" i="0" sz="1400" u="none" cap="none" strike="noStrike">
                <a:solidFill>
                  <a:schemeClr val="accent2"/>
                </a:solidFill>
                <a:latin typeface="Arial"/>
                <a:ea typeface="Arial"/>
                <a:cs typeface="Arial"/>
                <a:sym typeface="Arial"/>
              </a:defRPr>
            </a:lvl4pPr>
            <a:lvl5pPr indent="-228600" lvl="4" marL="22860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5pPr>
            <a:lvl6pPr indent="-228600" lvl="5" marL="27432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6pPr>
            <a:lvl7pPr indent="-228600" lvl="6" marL="32004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7pPr>
            <a:lvl8pPr indent="-228600" lvl="7" marL="36576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8pPr>
            <a:lvl9pPr indent="-228600" lvl="8" marL="41148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9pPr>
          </a:lstStyle>
          <a:p/>
        </p:txBody>
      </p:sp>
      <p:sp>
        <p:nvSpPr>
          <p:cNvPr id="86" name="Shape 86"/>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4" name="Shape 34"/>
          <p:cNvSpPr txBox="1"/>
          <p:nvPr>
            <p:ph idx="1" type="body"/>
          </p:nvPr>
        </p:nvSpPr>
        <p:spPr>
          <a:xfrm>
            <a:off x="228601" y="1295400"/>
            <a:ext cx="8648700"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5" name="Shape 35"/>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5" name="Shape 45"/>
        <p:cNvGrpSpPr/>
        <p:nvPr/>
      </p:nvGrpSpPr>
      <p:grpSpPr>
        <a:xfrm>
          <a:off x="0" y="0"/>
          <a:ext cx="0" cy="0"/>
          <a:chOff x="0" y="0"/>
          <a:chExt cx="0" cy="0"/>
        </a:xfrm>
      </p:grpSpPr>
      <p:sp>
        <p:nvSpPr>
          <p:cNvPr id="46" name="Shape 46"/>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47" name="Shape 4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8" name="Shape 48"/>
        <p:cNvGrpSpPr/>
        <p:nvPr/>
      </p:nvGrpSpPr>
      <p:grpSpPr>
        <a:xfrm>
          <a:off x="0" y="0"/>
          <a:ext cx="0" cy="0"/>
          <a:chOff x="0" y="0"/>
          <a:chExt cx="0" cy="0"/>
        </a:xfrm>
      </p:grpSpPr>
      <p:sp>
        <p:nvSpPr>
          <p:cNvPr id="49" name="Shape 49"/>
          <p:cNvSpPr txBox="1"/>
          <p:nvPr>
            <p:ph type="title"/>
          </p:nvPr>
        </p:nvSpPr>
        <p:spPr>
          <a:xfrm rot="5400000">
            <a:off x="4733925" y="2219325"/>
            <a:ext cx="5791200" cy="211455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0" name="Shape 50"/>
          <p:cNvSpPr txBox="1"/>
          <p:nvPr>
            <p:ph idx="1" type="body"/>
          </p:nvPr>
        </p:nvSpPr>
        <p:spPr>
          <a:xfrm rot="5400000">
            <a:off x="428625" y="180975"/>
            <a:ext cx="5791200" cy="619125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1" name="Shape 51"/>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2" name="Shape 52"/>
        <p:cNvGrpSpPr/>
        <p:nvPr/>
      </p:nvGrpSpPr>
      <p:grpSpPr>
        <a:xfrm>
          <a:off x="0" y="0"/>
          <a:ext cx="0" cy="0"/>
          <a:chOff x="0" y="0"/>
          <a:chExt cx="0" cy="0"/>
        </a:xfrm>
      </p:grpSpPr>
      <p:sp>
        <p:nvSpPr>
          <p:cNvPr id="53" name="Shape 5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4" name="Shape 54"/>
          <p:cNvSpPr txBox="1"/>
          <p:nvPr>
            <p:ph idx="1" type="body"/>
          </p:nvPr>
        </p:nvSpPr>
        <p:spPr>
          <a:xfrm rot="5400000">
            <a:off x="2056606" y="-496094"/>
            <a:ext cx="5029200" cy="8612187"/>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5" name="Shape 5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6" name="Shape 56"/>
        <p:cNvGrpSpPr/>
        <p:nvPr/>
      </p:nvGrpSpPr>
      <p:grpSpPr>
        <a:xfrm>
          <a:off x="0" y="0"/>
          <a:ext cx="0" cy="0"/>
          <a:chOff x="0" y="0"/>
          <a:chExt cx="0" cy="0"/>
        </a:xfrm>
      </p:grpSpPr>
      <p:sp>
        <p:nvSpPr>
          <p:cNvPr id="57" name="Shape 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8" name="Shape 5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accent1"/>
              </a:buClr>
              <a:buSzPts val="2080"/>
              <a:buFont typeface="Noto Sans Symbols"/>
              <a:buNone/>
              <a:defRPr b="1" i="0" sz="3200" u="none" cap="none" strike="noStrike">
                <a:solidFill>
                  <a:schemeClr val="accent2"/>
                </a:solidFill>
                <a:latin typeface="Arial"/>
                <a:ea typeface="Arial"/>
                <a:cs typeface="Arial"/>
                <a:sym typeface="Arial"/>
              </a:defRPr>
            </a:lvl1pPr>
            <a:lvl2pPr indent="0" lvl="1" marL="457200" marR="0" rtl="0" algn="l">
              <a:spcBef>
                <a:spcPts val="560"/>
              </a:spcBef>
              <a:spcAft>
                <a:spcPts val="0"/>
              </a:spcAft>
              <a:buClr>
                <a:schemeClr val="accent2"/>
              </a:buClr>
              <a:buSzPts val="1680"/>
              <a:buFont typeface="Noto Sans Symbols"/>
              <a:buNone/>
              <a:defRPr b="1" i="0" sz="2800" u="none" cap="none" strike="noStrike">
                <a:solidFill>
                  <a:schemeClr val="accent2"/>
                </a:solidFill>
                <a:latin typeface="Arial"/>
                <a:ea typeface="Arial"/>
                <a:cs typeface="Arial"/>
                <a:sym typeface="Arial"/>
              </a:defRPr>
            </a:lvl2pPr>
            <a:lvl3pPr indent="0" lvl="2" marL="9144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Noto Sans Symbols"/>
              <a:buNone/>
              <a:defRPr b="1" i="0" sz="2000" u="none" cap="none" strike="noStrike">
                <a:solidFill>
                  <a:schemeClr val="accent2"/>
                </a:solidFill>
                <a:latin typeface="Arial"/>
                <a:ea typeface="Arial"/>
                <a:cs typeface="Arial"/>
                <a:sym typeface="Arial"/>
              </a:defRPr>
            </a:lvl4pPr>
            <a:lvl5pPr indent="0" lvl="4" marL="18288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5pPr>
            <a:lvl6pPr indent="0" lvl="5" marL="22860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6pPr>
            <a:lvl7pPr indent="0" lvl="6" marL="27432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7pPr>
            <a:lvl8pPr indent="0" lvl="7" marL="32004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8pPr>
            <a:lvl9pPr indent="0" lvl="8" marL="36576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9pPr>
          </a:lstStyle>
          <a:p/>
        </p:txBody>
      </p:sp>
      <p:sp>
        <p:nvSpPr>
          <p:cNvPr id="59" name="Shape 5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0" name="Shape 6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63" name="Shape 6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60680" lvl="0" marL="457200" marR="0" rtl="0" algn="l">
              <a:spcBef>
                <a:spcPts val="640"/>
              </a:spcBef>
              <a:spcAft>
                <a:spcPts val="0"/>
              </a:spcAft>
              <a:buClr>
                <a:schemeClr val="accent1"/>
              </a:buClr>
              <a:buSzPts val="2080"/>
              <a:buFont typeface="Noto Sans Symbols"/>
              <a:buChar char="■"/>
              <a:defRPr b="1" i="0" sz="3200" u="none" cap="none" strike="noStrike">
                <a:solidFill>
                  <a:schemeClr val="accent2"/>
                </a:solidFill>
                <a:latin typeface="Arial"/>
                <a:ea typeface="Arial"/>
                <a:cs typeface="Arial"/>
                <a:sym typeface="Arial"/>
              </a:defRPr>
            </a:lvl1pPr>
            <a:lvl2pPr indent="-335280" lvl="1" marL="914400" marR="0" rtl="0" algn="l">
              <a:spcBef>
                <a:spcPts val="560"/>
              </a:spcBef>
              <a:spcAft>
                <a:spcPts val="0"/>
              </a:spcAft>
              <a:buClr>
                <a:schemeClr val="accent2"/>
              </a:buClr>
              <a:buSzPts val="1680"/>
              <a:buFont typeface="Noto Sans Symbols"/>
              <a:buChar char="❑"/>
              <a:defRPr b="1" i="0" sz="2800" u="none" cap="none" strike="noStrike">
                <a:solidFill>
                  <a:schemeClr val="accent2"/>
                </a:solidFill>
                <a:latin typeface="Arial"/>
                <a:ea typeface="Arial"/>
                <a:cs typeface="Arial"/>
                <a:sym typeface="Arial"/>
              </a:defRPr>
            </a:lvl2pPr>
            <a:lvl3pPr indent="-327660" lvl="2" marL="13716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1" i="0" sz="2000" u="none" cap="none" strike="noStrike">
                <a:solidFill>
                  <a:schemeClr val="accent2"/>
                </a:solidFill>
                <a:latin typeface="Arial"/>
                <a:ea typeface="Arial"/>
                <a:cs typeface="Arial"/>
                <a:sym typeface="Arial"/>
              </a:defRPr>
            </a:lvl4pPr>
            <a:lvl5pPr indent="-323850" lvl="4" marL="22860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9pPr>
          </a:lstStyle>
          <a:p/>
        </p:txBody>
      </p:sp>
      <p:sp>
        <p:nvSpPr>
          <p:cNvPr id="64" name="Shape 6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5" name="Shape 6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0" name="Shape 7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1.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609600" y="1219200"/>
            <a:ext cx="7924800"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lim="524288"/>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11" name="Shape 11"/>
          <p:cNvCxnSpPr/>
          <p:nvPr/>
        </p:nvCxnSpPr>
        <p:spPr>
          <a:xfrm>
            <a:off x="1981200" y="3962400"/>
            <a:ext cx="6511925" cy="0"/>
          </a:xfrm>
          <a:prstGeom prst="straightConnector1">
            <a:avLst/>
          </a:prstGeom>
          <a:noFill/>
          <a:ln cap="flat" cmpd="sng" w="19050">
            <a:solidFill>
              <a:schemeClr val="accent1"/>
            </a:solidFill>
            <a:prstDash val="solid"/>
            <a:miter lim="800000"/>
            <a:headEnd len="med" w="med" type="none"/>
            <a:tailEnd len="med" w="med" type="none"/>
          </a:ln>
        </p:spPr>
      </p:cxnSp>
      <p:sp>
        <p:nvSpPr>
          <p:cNvPr id="12" name="Shape 12"/>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13" name="Shape 1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4" name="Shape 14"/>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5" name="Shape 15"/>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Shape 24"/>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5" name="Shape 25"/>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6" name="Shape 26"/>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7" name="Shape 27"/>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8" name="Shape 28"/>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9" name="Shape 29"/>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0" name="Shape 30"/>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1" name="Shape 31"/>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 accent1="accent1" accent2="accent2" accent3="accent3" accent4="accent4" accent5="accent5" accent6="accent6" bg1="lt1" bg2="dk2" tx1="dk1" tx2="lt2" folHlink="folHlink" hlink="hlink"/>
  <p:sldLayoutIdLst>
    <p:sldLayoutId id="2147483649"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Shape 37"/>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8" name="Shape 38"/>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9" name="Shape 39"/>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0" name="Shape 40"/>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1" name="Shape 41"/>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 name="Shape 42"/>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 name="Shape 43"/>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44" name="Shape 44"/>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Shape 91"/>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Arimo"/>
              <a:buNone/>
            </a:pPr>
            <a:r>
              <a:rPr b="1" i="0" lang="en-US" sz="4400" u="none" cap="none" strike="noStrike">
                <a:solidFill>
                  <a:schemeClr val="dk2"/>
                </a:solidFill>
                <a:latin typeface="Arimo"/>
                <a:ea typeface="Arimo"/>
                <a:cs typeface="Arimo"/>
                <a:sym typeface="Arimo"/>
              </a:rPr>
              <a:t>LẬP TRÌNH HƯỚNG ĐỐI TƯỢNG VỚI C#</a:t>
            </a:r>
            <a:endParaRPr/>
          </a:p>
        </p:txBody>
      </p:sp>
      <p:sp>
        <p:nvSpPr>
          <p:cNvPr id="92" name="Shape 92"/>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
        <p:nvSpPr>
          <p:cNvPr id="93" name="Shape 93"/>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65"/>
              <a:buFont typeface="Noto Sans Symbols"/>
              <a:buNone/>
            </a:pPr>
            <a:r>
              <a:t/>
            </a:r>
            <a:endParaRPr b="1" i="0" sz="2100" u="none" cap="none" strike="noStrike">
              <a:solidFill>
                <a:schemeClr val="accent2"/>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5" name="Shape 155"/>
        <p:cNvGrpSpPr/>
        <p:nvPr/>
      </p:nvGrpSpPr>
      <p:grpSpPr>
        <a:xfrm>
          <a:off x="0" y="0"/>
          <a:ext cx="0" cy="0"/>
          <a:chOff x="0" y="0"/>
          <a:chExt cx="0" cy="0"/>
        </a:xfrm>
      </p:grpSpPr>
      <p:sp>
        <p:nvSpPr>
          <p:cNvPr id="156" name="Shape 156"/>
          <p:cNvSpPr txBox="1"/>
          <p:nvPr>
            <p:ph type="title"/>
          </p:nvPr>
        </p:nvSpPr>
        <p:spPr>
          <a:xfrm>
            <a:off x="228600" y="381000"/>
            <a:ext cx="8410575" cy="5334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Gọi phương thức với phiên bản của lớp cơ sở </a:t>
            </a:r>
            <a:endParaRPr/>
          </a:p>
        </p:txBody>
      </p:sp>
      <p:sp>
        <p:nvSpPr>
          <p:cNvPr id="157" name="Shape 157"/>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170"/>
              <a:buFont typeface="Noto Sans Symbols"/>
              <a:buChar char="■"/>
            </a:pPr>
            <a:r>
              <a:rPr b="1" i="0" lang="en-US" sz="1800" u="none" cap="none" strike="noStrike">
                <a:solidFill>
                  <a:schemeClr val="dk1"/>
                </a:solidFill>
                <a:latin typeface="Arial"/>
                <a:ea typeface="Arial"/>
                <a:cs typeface="Arial"/>
                <a:sym typeface="Arial"/>
              </a:rPr>
              <a:t>C# có một cú pháp đặc biệt để cho phép trong lớp dẫn xuất có thể triệu gọi phương thức với phiên bản được cài đặt ở lớp cơ sở: base.&lt;MethodName&gt;(). </a:t>
            </a:r>
            <a:endParaRPr/>
          </a:p>
          <a:p>
            <a:pPr indent="-342900" lvl="0" marL="342900" marR="0" rtl="0" algn="l">
              <a:lnSpc>
                <a:spcPct val="80000"/>
              </a:lnSpc>
              <a:spcBef>
                <a:spcPts val="360"/>
              </a:spcBef>
              <a:spcAft>
                <a:spcPts val="0"/>
              </a:spcAft>
              <a:buClr>
                <a:schemeClr val="accent1"/>
              </a:buClr>
              <a:buSzPts val="1170"/>
              <a:buFont typeface="Noto Sans Symbols"/>
              <a:buChar char="■"/>
            </a:pPr>
            <a:r>
              <a:rPr b="1" i="0" lang="en-US" sz="1800" u="none" cap="none" strike="noStrike">
                <a:solidFill>
                  <a:schemeClr val="dk1"/>
                </a:solidFill>
                <a:latin typeface="Arial"/>
                <a:ea typeface="Arial"/>
                <a:cs typeface="Arial"/>
                <a:sym typeface="Arial"/>
              </a:rPr>
              <a:t>Ví dụ:</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class Student</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public virtual void Dispaly()</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Console.WriteLine(“Thong tin chung cua sinh vien...”);</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class ITStudent: Student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public override void Display()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base.Display();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Console.WriteLine(“Thong tin rieng doi voi sinh vien CNTT....”);</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accent1"/>
              </a:buClr>
              <a:buSzPts val="1170"/>
              <a:buFont typeface="Noto Sans Symbols"/>
              <a:buChar char="■"/>
            </a:pPr>
            <a:r>
              <a:rPr b="1" i="0" lang="en-US" sz="1800" u="none" cap="none" strike="noStrike">
                <a:solidFill>
                  <a:schemeClr val="dk1"/>
                </a:solidFill>
                <a:latin typeface="Arial"/>
                <a:ea typeface="Arial"/>
                <a:cs typeface="Arial"/>
                <a:sym typeface="Arial"/>
              </a:rPr>
              <a:t>Lưu ý: cách gọi base.&lt;MethodName&gt;() để gọi mọi phương thức của lớp cơ sở có thể được sử dụng cho bất kỳ phương thức nào trong lớp dẫn xuất, chứ không nhất thiết là trong cùng phương thức được ghi đè.</a:t>
            </a:r>
            <a:endParaRPr/>
          </a:p>
        </p:txBody>
      </p:sp>
      <p:sp>
        <p:nvSpPr>
          <p:cNvPr id="158" name="Shape 158"/>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2" name="Shape 162"/>
        <p:cNvGrpSpPr/>
        <p:nvPr/>
      </p:nvGrpSpPr>
      <p:grpSpPr>
        <a:xfrm>
          <a:off x="0" y="0"/>
          <a:ext cx="0" cy="0"/>
          <a:chOff x="0" y="0"/>
          <a:chExt cx="0" cy="0"/>
        </a:xfrm>
      </p:grpSpPr>
      <p:sp>
        <p:nvSpPr>
          <p:cNvPr id="163" name="Shape 163"/>
          <p:cNvSpPr txBox="1"/>
          <p:nvPr>
            <p:ph type="title"/>
          </p:nvPr>
        </p:nvSpPr>
        <p:spPr>
          <a:xfrm>
            <a:off x="228600" y="304800"/>
            <a:ext cx="75088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Lớp trừu tượng và hàm trừu tượng </a:t>
            </a:r>
            <a:endParaRPr/>
          </a:p>
        </p:txBody>
      </p:sp>
      <p:sp>
        <p:nvSpPr>
          <p:cNvPr id="164" name="Shape 164"/>
          <p:cNvSpPr txBox="1"/>
          <p:nvPr>
            <p:ph idx="1" type="body"/>
          </p:nvPr>
        </p:nvSpPr>
        <p:spPr>
          <a:xfrm>
            <a:off x="228600" y="10668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Lớp đối tượng và hàm được khai báo là abstract. </a:t>
            </a:r>
            <a:endParaRPr/>
          </a:p>
          <a:p>
            <a:pPr indent="-342900" lvl="0" marL="342900" marR="0" rtl="0" algn="l">
              <a:lnSpc>
                <a:spcPct val="8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Lớp trừu tượng: không được tạo thể hiện, hàm trừu tượng không có phần cài đặt, và phải được ghi đè bởi một hàm không trừu tượng trong lớp dẫn xuất (hàm trừu tượng mặc nhiên được xem là virtual trong lớp cơ sở). </a:t>
            </a:r>
            <a:endParaRPr/>
          </a:p>
          <a:p>
            <a:pPr indent="-342900" lvl="0" marL="342900" marR="0" rtl="0" algn="l">
              <a:lnSpc>
                <a:spcPct val="8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Trong một lớp trừu tượng, chỉ có thể được khai báo trường dữ liệu thành phần và các chữ ký của phương thức, không có phần cài đặt của phương thức. </a:t>
            </a:r>
            <a:endParaRPr/>
          </a:p>
          <a:p>
            <a:pPr indent="-342900" lvl="0" marL="342900" marR="0" rtl="0" algn="l">
              <a:lnSpc>
                <a:spcPct val="8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Ví dụ:</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abstract class SinhVien</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private bool damaged = false; // field</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public abstract decimal DiemTrungBinh(); </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 abstract method</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t>
            </a:r>
            <a:endParaRPr/>
          </a:p>
        </p:txBody>
      </p:sp>
      <p:sp>
        <p:nvSpPr>
          <p:cNvPr id="165" name="Shape 165"/>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9" name="Shape 169"/>
        <p:cNvGrpSpPr/>
        <p:nvPr/>
      </p:nvGrpSpPr>
      <p:grpSpPr>
        <a:xfrm>
          <a:off x="0" y="0"/>
          <a:ext cx="0" cy="0"/>
          <a:chOff x="0" y="0"/>
          <a:chExt cx="0" cy="0"/>
        </a:xfrm>
      </p:grpSpPr>
      <p:sp>
        <p:nvSpPr>
          <p:cNvPr id="170" name="Shape 170"/>
          <p:cNvSpPr txBox="1"/>
          <p:nvPr>
            <p:ph type="title"/>
          </p:nvPr>
        </p:nvSpPr>
        <p:spPr>
          <a:xfrm>
            <a:off x="228600" y="381000"/>
            <a:ext cx="86868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2"/>
              </a:buClr>
              <a:buSzPts val="2800"/>
              <a:buFont typeface="Arimo"/>
              <a:buNone/>
            </a:pPr>
            <a:r>
              <a:rPr b="1" i="0" lang="en-US" sz="2800" u="none" cap="none" strike="noStrike">
                <a:solidFill>
                  <a:schemeClr val="dk2"/>
                </a:solidFill>
                <a:latin typeface="Arimo"/>
                <a:ea typeface="Arimo"/>
                <a:cs typeface="Arimo"/>
                <a:sym typeface="Arimo"/>
              </a:rPr>
              <a:t>Lớp bị niêm phong và phương thức bị niêm phong</a:t>
            </a:r>
            <a:r>
              <a:rPr b="1" i="0" lang="en-US" sz="3200" u="none" cap="none" strike="noStrike">
                <a:solidFill>
                  <a:schemeClr val="dk2"/>
                </a:solidFill>
                <a:latin typeface="Arimo"/>
                <a:ea typeface="Arimo"/>
                <a:cs typeface="Arimo"/>
                <a:sym typeface="Arimo"/>
              </a:rPr>
              <a:t> </a:t>
            </a:r>
            <a:endParaRPr/>
          </a:p>
        </p:txBody>
      </p:sp>
      <p:sp>
        <p:nvSpPr>
          <p:cNvPr id="171" name="Shape 171"/>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1" i="0" lang="en-US" sz="2000" u="none" cap="none" strike="noStrike">
                <a:solidFill>
                  <a:schemeClr val="dk1"/>
                </a:solidFill>
                <a:latin typeface="Arial"/>
                <a:ea typeface="Arial"/>
                <a:cs typeface="Arial"/>
                <a:sym typeface="Arial"/>
              </a:rPr>
              <a:t>Lớp bị niêm phong (sealed class) là lớp không được dẫn xuất. Phương thức bị niêm phong (sealed method) là phương thức không thể được ghi đè ở lớp dẫn xuất.</a:t>
            </a:r>
            <a:r>
              <a:rPr b="1" i="0" lang="en-US" sz="1400" u="none" cap="none" strike="noStrike">
                <a:solidFill>
                  <a:schemeClr val="dk1"/>
                </a:solidFill>
                <a:latin typeface="Arial"/>
                <a:ea typeface="Arial"/>
                <a:cs typeface="Arial"/>
                <a:sym typeface="Arial"/>
              </a:rPr>
              <a:t> </a:t>
            </a:r>
            <a:endParaRPr/>
          </a:p>
          <a:p>
            <a:pPr indent="-342900" lvl="0" marL="342900" marR="0" rtl="0" algn="l">
              <a:lnSpc>
                <a:spcPct val="80000"/>
              </a:lnSpc>
              <a:spcBef>
                <a:spcPts val="360"/>
              </a:spcBef>
              <a:spcAft>
                <a:spcPts val="0"/>
              </a:spcAft>
              <a:buClr>
                <a:schemeClr val="accent1"/>
              </a:buClr>
              <a:buSzPts val="1170"/>
              <a:buFont typeface="Noto Sans Symbols"/>
              <a:buChar char="■"/>
            </a:pPr>
            <a:r>
              <a:rPr b="1" i="0" lang="en-US" sz="1800" u="none" cap="none" strike="noStrike">
                <a:solidFill>
                  <a:schemeClr val="dk1"/>
                </a:solidFill>
                <a:latin typeface="Arial"/>
                <a:ea typeface="Arial"/>
                <a:cs typeface="Arial"/>
                <a:sym typeface="Arial"/>
              </a:rPr>
              <a:t>Ví dụ về lớp bị niêm phong:</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sealed class FinalClass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cai dat cho lop FinalClas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class DerivedClass : FinalClass // LOI KHI BIEN DICH!!!</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accent1"/>
              </a:buClr>
              <a:buSzPts val="1170"/>
              <a:buFont typeface="Noto Sans Symbols"/>
              <a:buChar char="■"/>
            </a:pPr>
            <a:r>
              <a:rPr b="1" i="0" lang="en-US" sz="1800" u="none" cap="none" strike="noStrike">
                <a:solidFill>
                  <a:schemeClr val="dk1"/>
                </a:solidFill>
                <a:latin typeface="Arial"/>
                <a:ea typeface="Arial"/>
                <a:cs typeface="Arial"/>
                <a:sym typeface="Arial"/>
              </a:rPr>
              <a:t>Ví dụ về phương thức bị niêm phong:</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class MyClass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public sealed override void FinalMethod()</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cai dat cho phuong thuc bi niem phong</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class DerivedClass : MyClass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public override void FinalMethod() {} // LOI KHI BIEN DICH</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a:t>
            </a:r>
            <a:endParaRPr/>
          </a:p>
        </p:txBody>
      </p:sp>
      <p:sp>
        <p:nvSpPr>
          <p:cNvPr id="172" name="Shape 172"/>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6" name="Shape 176"/>
        <p:cNvGrpSpPr/>
        <p:nvPr/>
      </p:nvGrpSpPr>
      <p:grpSpPr>
        <a:xfrm>
          <a:off x="0" y="0"/>
          <a:ext cx="0" cy="0"/>
          <a:chOff x="0" y="0"/>
          <a:chExt cx="0" cy="0"/>
        </a:xfrm>
      </p:grpSpPr>
      <p:sp>
        <p:nvSpPr>
          <p:cNvPr id="177" name="Shape 17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Nạp chồng toán tử </a:t>
            </a:r>
            <a:endParaRPr/>
          </a:p>
        </p:txBody>
      </p:sp>
      <p:sp>
        <p:nvSpPr>
          <p:cNvPr id="178" name="Shape 178"/>
          <p:cNvSpPr txBox="1"/>
          <p:nvPr>
            <p:ph idx="1" type="body"/>
          </p:nvPr>
        </p:nvSpPr>
        <p:spPr>
          <a:xfrm>
            <a:off x="228600" y="10668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Cú pháp nạp chồng toán tử:</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public static &lt;return type&gt; operator &lt;op&gt; (parameter list)</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//cai dat ma lenh o day</a:t>
            </a:r>
            <a:endParaRPr/>
          </a:p>
          <a:p>
            <a:pPr indent="-325437" lvl="1" marL="669925" marR="0" rtl="0" algn="l">
              <a:lnSpc>
                <a:spcPct val="8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56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Các quy tắc: </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Bắt buộc phải có bổ từ truy cập public và static.</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Kiểu dữ liệu trả về là kiểu lớp đối tượng khi làm việc với các lớp đối tượng. Kiểu dữ liệu trả về không được là void.</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op là toán tử hai ngôi, một ngôi (unary), hoặc toán tử quan hệ. Cả hai toán tử == và != phải được cài đặt theo cặp.</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1" i="0" lang="en-US" sz="2400" u="none" cap="none" strike="noStrike">
                <a:solidFill>
                  <a:schemeClr val="dk1"/>
                </a:solidFill>
                <a:latin typeface="Arial"/>
                <a:ea typeface="Arial"/>
                <a:cs typeface="Arial"/>
                <a:sym typeface="Arial"/>
              </a:rPr>
              <a:t>Các toán tử hai ngôi yêu cầu hai đối số, toán tử một ngôi chỉ yêu cầu một đối số.. </a:t>
            </a:r>
            <a:endParaRPr/>
          </a:p>
        </p:txBody>
      </p:sp>
      <p:sp>
        <p:nvSpPr>
          <p:cNvPr id="179" name="Shape 179"/>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 name="Shape 183"/>
        <p:cNvGrpSpPr/>
        <p:nvPr/>
      </p:nvGrpSpPr>
      <p:grpSpPr>
        <a:xfrm>
          <a:off x="0" y="0"/>
          <a:ext cx="0" cy="0"/>
          <a:chOff x="0" y="0"/>
          <a:chExt cx="0" cy="0"/>
        </a:xfrm>
      </p:grpSpPr>
      <p:sp>
        <p:nvSpPr>
          <p:cNvPr id="184" name="Shape 18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Nạp chồng toán tử</a:t>
            </a:r>
            <a:endParaRPr/>
          </a:p>
        </p:txBody>
      </p:sp>
      <p:sp>
        <p:nvSpPr>
          <p:cNvPr id="185" name="Shape 185"/>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Ví dụ dưới đây xây dựng một lớp mô phỏng kiểu dữ liệu số phức với cách sử dụng các phép toán +, - đơn giản:</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public class ComplexNumber</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private int real;</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private int imaginary;</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public ComplexNumber() : this(0, 0) // constructor</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public ComplexNumber(int r, int i) // constructor</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real = r;</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imaginary = i;</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p:txBody>
      </p:sp>
      <p:sp>
        <p:nvSpPr>
          <p:cNvPr id="186" name="Shape 186"/>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0" name="Shape 190"/>
        <p:cNvGrpSpPr/>
        <p:nvPr/>
      </p:nvGrpSpPr>
      <p:grpSpPr>
        <a:xfrm>
          <a:off x="0" y="0"/>
          <a:ext cx="0" cy="0"/>
          <a:chOff x="0" y="0"/>
          <a:chExt cx="0" cy="0"/>
        </a:xfrm>
      </p:grpSpPr>
      <p:sp>
        <p:nvSpPr>
          <p:cNvPr id="191" name="Shape 19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Nạp chồng toán tử</a:t>
            </a:r>
            <a:endParaRPr/>
          </a:p>
        </p:txBody>
      </p:sp>
      <p:sp>
        <p:nvSpPr>
          <p:cNvPr id="192" name="Shape 192"/>
          <p:cNvSpPr txBox="1"/>
          <p:nvPr>
            <p:ph idx="1" type="body"/>
          </p:nvPr>
        </p:nvSpPr>
        <p:spPr>
          <a:xfrm>
            <a:off x="352425" y="1066800"/>
            <a:ext cx="86868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040"/>
              <a:buFont typeface="Noto Sans Symbols"/>
              <a:buChar char="■"/>
            </a:pPr>
            <a:r>
              <a:rPr b="1" i="0" lang="en-US" sz="1600" u="none" cap="none" strike="noStrike">
                <a:solidFill>
                  <a:schemeClr val="dk1"/>
                </a:solidFill>
                <a:latin typeface="Arial"/>
                <a:ea typeface="Arial"/>
                <a:cs typeface="Arial"/>
                <a:sym typeface="Arial"/>
              </a:rPr>
              <a:t>Ví dụ: tiếp theo</a:t>
            </a:r>
            <a:endParaRPr/>
          </a:p>
          <a:p>
            <a:pPr indent="-342900" lvl="0" marL="342900" marR="0" rtl="0" algn="l">
              <a:lnSpc>
                <a:spcPct val="80000"/>
              </a:lnSpc>
              <a:spcBef>
                <a:spcPts val="36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 Ghi de phuong thuc ToString()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de hien thi so ao theo dang thong thuong:</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public override string ToString()</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	return(System.String.Format("{0} + {1}i", real, imaginary));</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 Nap chong toan tu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public static ComplexNumber operator+(ComplexNumber a,</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ComplexNumber b)</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	return new ComplexNumber(a.real + b.real,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a.imaginary + b.imaginary);</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 Nap chong toan tu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public static ComplexNumber operator-(ComplexNumber a,</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ComplexNumber b)</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	return new ComplexNumber(a.real - b.real,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a.imaginary - b.imaginary);</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280"/>
              </a:spcBef>
              <a:spcAft>
                <a:spcPts val="0"/>
              </a:spcAft>
              <a:buClr>
                <a:schemeClr val="accent1"/>
              </a:buClr>
              <a:buSzPts val="910"/>
              <a:buFont typeface="Noto Sans Symbols"/>
              <a:buNone/>
            </a:pPr>
            <a:r>
              <a:rPr b="1" i="0" lang="en-US" sz="1400" u="none" cap="none" strike="noStrike">
                <a:solidFill>
                  <a:schemeClr val="dk1"/>
                </a:solidFill>
                <a:latin typeface="Courier New"/>
                <a:ea typeface="Courier New"/>
                <a:cs typeface="Courier New"/>
                <a:sym typeface="Courier New"/>
              </a:rPr>
              <a:t> </a:t>
            </a:r>
            <a:endParaRPr/>
          </a:p>
        </p:txBody>
      </p:sp>
      <p:sp>
        <p:nvSpPr>
          <p:cNvPr id="193" name="Shape 193"/>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7" name="Shape 197"/>
        <p:cNvGrpSpPr/>
        <p:nvPr/>
      </p:nvGrpSpPr>
      <p:grpSpPr>
        <a:xfrm>
          <a:off x="0" y="0"/>
          <a:ext cx="0" cy="0"/>
          <a:chOff x="0" y="0"/>
          <a:chExt cx="0" cy="0"/>
        </a:xfrm>
      </p:grpSpPr>
      <p:sp>
        <p:nvSpPr>
          <p:cNvPr id="198" name="Shape 19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Nạp chồng toán tử</a:t>
            </a:r>
            <a:endParaRPr/>
          </a:p>
        </p:txBody>
      </p:sp>
      <p:sp>
        <p:nvSpPr>
          <p:cNvPr id="199" name="Shape 199"/>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Ví dụ: tiếp theo</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class TestComplexNumber</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static void Main()</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ComplexNumber a = new ComplexNumber(10, 12);</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ComplexNumber b = new ComplexNumber(8, 9);</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System.Console.WriteLine("a = {0}", a.ToString());</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System.Console.WriteLine("b = {0}", b.ToString());</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ComplexNumber c = a + b;</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System.Console.WriteLine("c = a + b = {0}", c.ToString());</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ComplexNumber d = a - b;</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System.Console.WriteLine("d = a - b = {0}", d.ToString());</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a:t>
            </a:r>
            <a:endParaRPr/>
          </a:p>
        </p:txBody>
      </p:sp>
      <p:sp>
        <p:nvSpPr>
          <p:cNvPr id="200" name="Shape 200"/>
          <p:cNvSpPr txBox="1"/>
          <p:nvPr/>
        </p:nvSpPr>
        <p:spPr>
          <a:xfrm>
            <a:off x="8267700" y="6477000"/>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4" name="Shape 204"/>
        <p:cNvGrpSpPr/>
        <p:nvPr/>
      </p:nvGrpSpPr>
      <p:grpSpPr>
        <a:xfrm>
          <a:off x="0" y="0"/>
          <a:ext cx="0" cy="0"/>
          <a:chOff x="0" y="0"/>
          <a:chExt cx="0" cy="0"/>
        </a:xfrm>
      </p:grpSpPr>
      <p:sp>
        <p:nvSpPr>
          <p:cNvPr id="205" name="Shape 20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Nạp chồng toán tử</a:t>
            </a:r>
            <a:endParaRPr/>
          </a:p>
        </p:txBody>
      </p:sp>
      <p:sp>
        <p:nvSpPr>
          <p:cNvPr id="206" name="Shape 206"/>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Ví dụ: Như chương trình minh họa, sau khi nạp chồng toán tử + và -, bạn có thể sử dụng hai phép toán + và – đối với dữ liệu ComplexNumber một cách trực tiếp. Ở đây, kết quả nhận được sẽ là:</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 = 10 + 12i</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b = 8 + 9i</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c = a + b = 18 + 21i</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d = a - b = 2 + 3i</a:t>
            </a:r>
            <a:endParaRPr/>
          </a:p>
        </p:txBody>
      </p:sp>
      <p:sp>
        <p:nvSpPr>
          <p:cNvPr id="207" name="Shape 207"/>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7" name="Shape 97"/>
        <p:cNvGrpSpPr/>
        <p:nvPr/>
      </p:nvGrpSpPr>
      <p:grpSpPr>
        <a:xfrm>
          <a:off x="0" y="0"/>
          <a:ext cx="0" cy="0"/>
          <a:chOff x="0" y="0"/>
          <a:chExt cx="0" cy="0"/>
        </a:xfrm>
      </p:grpSpPr>
      <p:sp>
        <p:nvSpPr>
          <p:cNvPr id="98" name="Shape 9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NỘI DUNG</a:t>
            </a:r>
            <a:endParaRPr/>
          </a:p>
        </p:txBody>
      </p:sp>
      <p:sp>
        <p:nvSpPr>
          <p:cNvPr id="99" name="Shape 99"/>
          <p:cNvSpPr txBox="1"/>
          <p:nvPr>
            <p:ph idx="1" type="body"/>
          </p:nvPr>
        </p:nvSpPr>
        <p:spPr>
          <a:xfrm>
            <a:off x="228600" y="1143000"/>
            <a:ext cx="86487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Đơn kế thừa trong C#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Nạp chồng phương thức (Method Overloading)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Ghi đè phương thức và che dấu phương thức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Gọi phương thức với phiên bản của lớp cơ sở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Lớp trừu tượng và hàm trừu tượng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Lớp bị niêm phong và phương thức bị niêm phong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Nạp chồng toán tử</a:t>
            </a:r>
            <a:endParaRPr b="1" i="0" sz="2000" u="none" cap="none" strike="noStrike">
              <a:solidFill>
                <a:schemeClr val="dk1"/>
              </a:solidFill>
              <a:latin typeface="Arial"/>
              <a:ea typeface="Arial"/>
              <a:cs typeface="Arial"/>
              <a:sym typeface="Arial"/>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dk1"/>
              </a:solidFill>
              <a:latin typeface="Arial"/>
              <a:ea typeface="Arial"/>
              <a:cs typeface="Arial"/>
              <a:sym typeface="Arial"/>
            </a:endParaRPr>
          </a:p>
        </p:txBody>
      </p:sp>
      <p:sp>
        <p:nvSpPr>
          <p:cNvPr id="100" name="Shape 100"/>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4" name="Shape 104"/>
        <p:cNvGrpSpPr/>
        <p:nvPr/>
      </p:nvGrpSpPr>
      <p:grpSpPr>
        <a:xfrm>
          <a:off x="0" y="0"/>
          <a:ext cx="0" cy="0"/>
          <a:chOff x="0" y="0"/>
          <a:chExt cx="0" cy="0"/>
        </a:xfrm>
      </p:grpSpPr>
      <p:sp>
        <p:nvSpPr>
          <p:cNvPr id="105" name="Shape 10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Đơn kế thừa trong C#</a:t>
            </a:r>
            <a:endParaRPr/>
          </a:p>
        </p:txBody>
      </p:sp>
      <p:sp>
        <p:nvSpPr>
          <p:cNvPr id="106" name="Shape 106"/>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C# hỗ trợ đơn kế thừa cho tất cả các lớp đối tượng, tức là một lớp </a:t>
            </a:r>
            <a:r>
              <a:rPr b="1" i="1" lang="en-US" sz="2400" u="none" cap="none" strike="noStrike">
                <a:solidFill>
                  <a:schemeClr val="dk1"/>
                </a:solidFill>
                <a:latin typeface="Arial"/>
                <a:ea typeface="Arial"/>
                <a:cs typeface="Arial"/>
                <a:sym typeface="Arial"/>
              </a:rPr>
              <a:t>chỉ có thể dẫn xuất trực tiếp nhiều nhất là từ một lớp khác</a:t>
            </a:r>
            <a:r>
              <a:rPr b="1" i="0" lang="en-US" sz="24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Lớp cơ sở nhất trong C# là lớp System.Object</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Ví dụ</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class MyDerivedClass : MyBaseClass</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 functions and data members here</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t>
            </a:r>
            <a:endParaRPr/>
          </a:p>
        </p:txBody>
      </p:sp>
      <p:pic>
        <p:nvPicPr>
          <p:cNvPr descr="image018" id="107" name="Shape 107"/>
          <p:cNvPicPr preferRelativeResize="0"/>
          <p:nvPr/>
        </p:nvPicPr>
        <p:blipFill rotWithShape="1">
          <a:blip r:embed="rId3">
            <a:alphaModFix/>
          </a:blip>
          <a:srcRect b="0" l="0" r="0" t="0"/>
          <a:stretch/>
        </p:blipFill>
        <p:spPr>
          <a:xfrm>
            <a:off x="4430712" y="4430712"/>
            <a:ext cx="3729037" cy="2427287"/>
          </a:xfrm>
          <a:prstGeom prst="rect">
            <a:avLst/>
          </a:prstGeom>
          <a:noFill/>
          <a:ln>
            <a:noFill/>
          </a:ln>
        </p:spPr>
      </p:pic>
      <p:sp>
        <p:nvSpPr>
          <p:cNvPr id="108" name="Shape 108"/>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 name="Shape 112"/>
        <p:cNvGrpSpPr/>
        <p:nvPr/>
      </p:nvGrpSpPr>
      <p:grpSpPr>
        <a:xfrm>
          <a:off x="0" y="0"/>
          <a:ext cx="0" cy="0"/>
          <a:chOff x="0" y="0"/>
          <a:chExt cx="0" cy="0"/>
        </a:xfrm>
      </p:grpSpPr>
      <p:sp>
        <p:nvSpPr>
          <p:cNvPr id="113" name="Shape 11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Đơn kế thừa trong C#</a:t>
            </a:r>
            <a:endParaRPr/>
          </a:p>
        </p:txBody>
      </p:sp>
      <p:sp>
        <p:nvSpPr>
          <p:cNvPr id="114" name="Shape 114"/>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C# có một số bổ từ truy cập để quy định phạm vi mã lệnh được phép truy xuất một thành viên trong lớp đối tượng </a:t>
            </a:r>
            <a:endParaRPr/>
          </a:p>
        </p:txBody>
      </p:sp>
      <p:pic>
        <p:nvPicPr>
          <p:cNvPr id="115" name="Shape 115"/>
          <p:cNvPicPr preferRelativeResize="0"/>
          <p:nvPr/>
        </p:nvPicPr>
        <p:blipFill rotWithShape="1">
          <a:blip r:embed="rId3">
            <a:alphaModFix/>
          </a:blip>
          <a:srcRect b="42572" l="22975" r="22801" t="20338"/>
          <a:stretch/>
        </p:blipFill>
        <p:spPr>
          <a:xfrm>
            <a:off x="561975" y="2514600"/>
            <a:ext cx="8440737" cy="3525837"/>
          </a:xfrm>
          <a:prstGeom prst="rect">
            <a:avLst/>
          </a:prstGeom>
          <a:noFill/>
          <a:ln>
            <a:noFill/>
          </a:ln>
        </p:spPr>
      </p:pic>
      <p:sp>
        <p:nvSpPr>
          <p:cNvPr id="116" name="Shape 116"/>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0" name="Shape 120"/>
        <p:cNvGrpSpPr/>
        <p:nvPr/>
      </p:nvGrpSpPr>
      <p:grpSpPr>
        <a:xfrm>
          <a:off x="0" y="0"/>
          <a:ext cx="0" cy="0"/>
          <a:chOff x="0" y="0"/>
          <a:chExt cx="0" cy="0"/>
        </a:xfrm>
      </p:grpSpPr>
      <p:sp>
        <p:nvSpPr>
          <p:cNvPr id="121" name="Shape 121"/>
          <p:cNvSpPr txBox="1"/>
          <p:nvPr>
            <p:ph type="title"/>
          </p:nvPr>
        </p:nvSpPr>
        <p:spPr>
          <a:xfrm>
            <a:off x="228600" y="304800"/>
            <a:ext cx="8710612"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Nạp chồng phương thức (Method Overloading)</a:t>
            </a:r>
            <a:endParaRPr/>
          </a:p>
        </p:txBody>
      </p:sp>
      <p:sp>
        <p:nvSpPr>
          <p:cNvPr id="122" name="Shape 122"/>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C# hỗ trợ nạp chồng phương thức, cho phép có nhiều phiên bản cho một phương thức.</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Ví dụ: lớp Student có hai phương thức nạp chồng Display():</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class Student</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void Display(string stMessage)</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 implementation</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void Display()</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 implementation</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a:t>
            </a:r>
            <a:endParaRPr/>
          </a:p>
        </p:txBody>
      </p:sp>
      <p:sp>
        <p:nvSpPr>
          <p:cNvPr id="123" name="Shape 123"/>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 name="Shape 127"/>
        <p:cNvGrpSpPr/>
        <p:nvPr/>
      </p:nvGrpSpPr>
      <p:grpSpPr>
        <a:xfrm>
          <a:off x="0" y="0"/>
          <a:ext cx="0" cy="0"/>
          <a:chOff x="0" y="0"/>
          <a:chExt cx="0" cy="0"/>
        </a:xfrm>
      </p:grpSpPr>
      <p:sp>
        <p:nvSpPr>
          <p:cNvPr id="128" name="Shape 128"/>
          <p:cNvSpPr txBox="1"/>
          <p:nvPr>
            <p:ph type="title"/>
          </p:nvPr>
        </p:nvSpPr>
        <p:spPr>
          <a:xfrm>
            <a:off x="228600" y="304800"/>
            <a:ext cx="829945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Ghi đè và che dấu phương thức</a:t>
            </a:r>
            <a:endParaRPr/>
          </a:p>
        </p:txBody>
      </p:sp>
      <p:sp>
        <p:nvSpPr>
          <p:cNvPr id="129" name="Shape 129"/>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Bằng cách khai báo một hàm ở lớp cơ sở là virtual, chúng ta có thể ghi đè hàm đó ở lớp dẫn xuất của nó.</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class MyBaseClass</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public virtual string VirtualMethod()</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return "Phuong thuc nay la virtual trong MyBaseClass";</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Arial"/>
                <a:ea typeface="Arial"/>
                <a:cs typeface="Arial"/>
                <a:sym typeface="Arial"/>
              </a:rPr>
              <a:t>Khai báo lớp kế thừa</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class MyDerivedClass: MyBaseClass</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public override string VirtualMethod()</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return "Phuong thuc nay duoc ghi de trong MyDerivedClass";</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endParaRPr/>
          </a:p>
        </p:txBody>
      </p:sp>
      <p:sp>
        <p:nvSpPr>
          <p:cNvPr id="130" name="Shape 130"/>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4" name="Shape 134"/>
        <p:cNvGrpSpPr/>
        <p:nvPr/>
      </p:nvGrpSpPr>
      <p:grpSpPr>
        <a:xfrm>
          <a:off x="0" y="0"/>
          <a:ext cx="0" cy="0"/>
          <a:chOff x="0" y="0"/>
          <a:chExt cx="0" cy="0"/>
        </a:xfrm>
      </p:grpSpPr>
      <p:sp>
        <p:nvSpPr>
          <p:cNvPr id="135" name="Shape 135"/>
          <p:cNvSpPr txBox="1"/>
          <p:nvPr>
            <p:ph type="title"/>
          </p:nvPr>
        </p:nvSpPr>
        <p:spPr>
          <a:xfrm>
            <a:off x="228600" y="304800"/>
            <a:ext cx="829945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Ghi đè và che dấu phương thức</a:t>
            </a:r>
            <a:endParaRPr/>
          </a:p>
        </p:txBody>
      </p:sp>
      <p:sp>
        <p:nvSpPr>
          <p:cNvPr id="136" name="Shape 136"/>
          <p:cNvSpPr txBox="1"/>
          <p:nvPr>
            <p:ph idx="1" type="body"/>
          </p:nvPr>
        </p:nvSpPr>
        <p:spPr>
          <a:xfrm>
            <a:off x="228600" y="1066800"/>
            <a:ext cx="84582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Khi gọi phương thức </a:t>
            </a:r>
            <a:r>
              <a:rPr b="1" i="0" lang="en-US" sz="2400" u="none" cap="none" strike="noStrike">
                <a:solidFill>
                  <a:schemeClr val="dk1"/>
                </a:solidFill>
                <a:latin typeface="Courier New"/>
                <a:ea typeface="Courier New"/>
                <a:cs typeface="Courier New"/>
                <a:sym typeface="Courier New"/>
              </a:rPr>
              <a:t>VirtualMethod()</a:t>
            </a:r>
            <a:r>
              <a:rPr b="1" i="0" lang="en-US" sz="2400" u="none" cap="none" strike="noStrike">
                <a:solidFill>
                  <a:schemeClr val="dk1"/>
                </a:solidFill>
                <a:latin typeface="Arial"/>
                <a:ea typeface="Arial"/>
                <a:cs typeface="Arial"/>
                <a:sym typeface="Arial"/>
              </a:rPr>
              <a:t> từ một thể hiện của lớp dẫn xuất thì phương thức của lớp dẫn xuất sẽ được triệu gọi chứ không phải là phương thức của lớp cơ sở.</a:t>
            </a:r>
            <a:endParaRPr b="1" i="0" sz="2200" u="none" cap="none" strike="noStrike">
              <a:solidFill>
                <a:schemeClr val="dk1"/>
              </a:solidFill>
              <a:latin typeface="Arial"/>
              <a:ea typeface="Arial"/>
              <a:cs typeface="Arial"/>
              <a:sym typeface="Arial"/>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MyBaseClass obj;</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obj = new MyBaseClass();</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obj.VirtualMethod();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in ra </a:t>
            </a:r>
            <a:r>
              <a:rPr b="1" i="1" lang="en-US" sz="2000" u="none" cap="none" strike="noStrike">
                <a:solidFill>
                  <a:schemeClr val="dk1"/>
                </a:solidFill>
                <a:latin typeface="Courier New"/>
                <a:ea typeface="Courier New"/>
                <a:cs typeface="Courier New"/>
                <a:sym typeface="Courier New"/>
              </a:rPr>
              <a:t>Phuong thuc nay là virtual trong MyBaseClass</a:t>
            </a:r>
            <a:endParaRPr b="1" i="0" sz="2000" u="none" cap="none" strike="noStrike">
              <a:solidFill>
                <a:schemeClr val="dk1"/>
              </a:solidFill>
              <a:latin typeface="Courier New"/>
              <a:ea typeface="Courier New"/>
              <a:cs typeface="Courier New"/>
              <a:sym typeface="Courier New"/>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obj = new MyDerivedClass();</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obj.VirtualMethod();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in ra </a:t>
            </a:r>
            <a:r>
              <a:rPr b="1" i="1" lang="en-US" sz="2000" u="none" cap="none" strike="noStrike">
                <a:solidFill>
                  <a:schemeClr val="dk1"/>
                </a:solidFill>
                <a:latin typeface="Courier New"/>
                <a:ea typeface="Courier New"/>
                <a:cs typeface="Courier New"/>
                <a:sym typeface="Courier New"/>
              </a:rPr>
              <a:t>Phuong thuc nay duoc dinh nghia de` trong</a:t>
            </a:r>
            <a:endParaRPr/>
          </a:p>
          <a:p>
            <a:pPr indent="-325437" lvl="1" marL="669925" marR="0" rtl="0" algn="l">
              <a:lnSpc>
                <a:spcPct val="10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 </a:t>
            </a:r>
            <a:r>
              <a:rPr b="1" i="1" lang="en-US" sz="2000" u="none" cap="none" strike="noStrike">
                <a:solidFill>
                  <a:schemeClr val="dk1"/>
                </a:solidFill>
                <a:latin typeface="Courier New"/>
                <a:ea typeface="Courier New"/>
                <a:cs typeface="Courier New"/>
                <a:sym typeface="Courier New"/>
              </a:rPr>
              <a:t>MyDerivedClass</a:t>
            </a:r>
            <a:r>
              <a:rPr b="1" i="0" lang="en-US" sz="1800" u="none" cap="none" strike="noStrike">
                <a:solidFill>
                  <a:schemeClr val="dk1"/>
                </a:solidFill>
                <a:latin typeface="Courier New"/>
                <a:ea typeface="Courier New"/>
                <a:cs typeface="Courier New"/>
                <a:sym typeface="Courier New"/>
              </a:rPr>
              <a:t> </a:t>
            </a:r>
            <a:endParaRPr/>
          </a:p>
        </p:txBody>
      </p:sp>
      <p:sp>
        <p:nvSpPr>
          <p:cNvPr id="137" name="Shape 137"/>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1" name="Shape 141"/>
        <p:cNvGrpSpPr/>
        <p:nvPr/>
      </p:nvGrpSpPr>
      <p:grpSpPr>
        <a:xfrm>
          <a:off x="0" y="0"/>
          <a:ext cx="0" cy="0"/>
          <a:chOff x="0" y="0"/>
          <a:chExt cx="0" cy="0"/>
        </a:xfrm>
      </p:grpSpPr>
      <p:sp>
        <p:nvSpPr>
          <p:cNvPr id="142" name="Shape 142"/>
          <p:cNvSpPr txBox="1"/>
          <p:nvPr>
            <p:ph type="title"/>
          </p:nvPr>
        </p:nvSpPr>
        <p:spPr>
          <a:xfrm>
            <a:off x="228600" y="304800"/>
            <a:ext cx="85105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Ghi đè và che dấu phương thức</a:t>
            </a:r>
            <a:endParaRPr/>
          </a:p>
        </p:txBody>
      </p:sp>
      <p:sp>
        <p:nvSpPr>
          <p:cNvPr id="143" name="Shape 143"/>
          <p:cNvSpPr txBox="1"/>
          <p:nvPr>
            <p:ph idx="1" type="body"/>
          </p:nvPr>
        </p:nvSpPr>
        <p:spPr>
          <a:xfrm>
            <a:off x="228600" y="1066800"/>
            <a:ext cx="84582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Nếu một phương thức được khai báo trong cả lớp cơ sở và lớp dẫn xuất, nhưng không được khai báo tương ứng là virtual và override, thì phiên bản phương thức ở lớp dẫn xuất được gọi là đã che dấu phiên bản ở lớp cơ sở.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Trong tình huống này, phiên bản của phương thức được sử dụng để hoạt động sẽ tùy thuộc vào </a:t>
            </a:r>
            <a:r>
              <a:rPr b="1" i="1" lang="en-US" sz="2800" u="none" cap="none" strike="noStrike">
                <a:solidFill>
                  <a:schemeClr val="dk1"/>
                </a:solidFill>
                <a:latin typeface="Arial"/>
                <a:ea typeface="Arial"/>
                <a:cs typeface="Arial"/>
                <a:sym typeface="Arial"/>
              </a:rPr>
              <a:t>kiểu dữ liệu của biến</a:t>
            </a:r>
            <a:r>
              <a:rPr b="1" i="0" lang="en-US" sz="2800" u="none" cap="none" strike="noStrike">
                <a:solidFill>
                  <a:schemeClr val="dk1"/>
                </a:solidFill>
                <a:latin typeface="Arial"/>
                <a:ea typeface="Arial"/>
                <a:cs typeface="Arial"/>
                <a:sym typeface="Arial"/>
              </a:rPr>
              <a:t> được sử dụng để tham chiếu đến đối tượng thể hiện chứ không phải là chính đối tượng thể hiện. </a:t>
            </a:r>
            <a:endParaRPr/>
          </a:p>
        </p:txBody>
      </p:sp>
      <p:sp>
        <p:nvSpPr>
          <p:cNvPr id="144" name="Shape 144"/>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8" name="Shape 148"/>
        <p:cNvGrpSpPr/>
        <p:nvPr/>
      </p:nvGrpSpPr>
      <p:grpSpPr>
        <a:xfrm>
          <a:off x="0" y="0"/>
          <a:ext cx="0" cy="0"/>
          <a:chOff x="0" y="0"/>
          <a:chExt cx="0" cy="0"/>
        </a:xfrm>
      </p:grpSpPr>
      <p:sp>
        <p:nvSpPr>
          <p:cNvPr id="149" name="Shape 149"/>
          <p:cNvSpPr txBox="1"/>
          <p:nvPr>
            <p:ph type="title"/>
          </p:nvPr>
        </p:nvSpPr>
        <p:spPr>
          <a:xfrm>
            <a:off x="228600" y="304800"/>
            <a:ext cx="829945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Ghi đè và che dấu phương thức</a:t>
            </a:r>
            <a:endParaRPr/>
          </a:p>
        </p:txBody>
      </p:sp>
      <p:sp>
        <p:nvSpPr>
          <p:cNvPr id="150" name="Shape 150"/>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040"/>
              <a:buFont typeface="Noto Sans Symbols"/>
              <a:buChar char="■"/>
            </a:pPr>
            <a:r>
              <a:rPr b="1" i="0" lang="en-US" sz="1600" u="none" cap="none" strike="noStrike">
                <a:solidFill>
                  <a:schemeClr val="dk1"/>
                </a:solidFill>
                <a:latin typeface="Arial"/>
                <a:ea typeface="Arial"/>
                <a:cs typeface="Arial"/>
                <a:sym typeface="Arial"/>
              </a:rPr>
              <a:t>Ví dụ:</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class MyBaseClass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public string VirtualMethod() // KHONG DUOC KHAI BAO LA virtual NUA!!!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return "Phuong thuc nay la virtual trong MyBaseClass";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class MyDerivedClass: MyBaseClass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public string VirtualMethod() // KHONG DUOC KHAI BAO LA override NUA!!!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return "Phuong thuc nay duoc dinh nghia de` trong MyDerivedClass";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MyBaseClass obj; // obj la bien kieu MyBaseClass va phien ban VirtualMethod() duoc</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 su dung DUOC QUYET DINH NGAY LUC BIEN DICH la cua MyBaseClass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obj = new MyBaseClass();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obj.VirtualMethod(); // in ra </a:t>
            </a:r>
            <a:r>
              <a:rPr b="1" i="1" lang="en-US" sz="1600" u="none" cap="none" strike="noStrike">
                <a:solidFill>
                  <a:schemeClr val="dk1"/>
                </a:solidFill>
                <a:latin typeface="Arial"/>
                <a:ea typeface="Arial"/>
                <a:cs typeface="Arial"/>
                <a:sym typeface="Arial"/>
              </a:rPr>
              <a: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obj = new MyDerivedClass();</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Arial"/>
                <a:ea typeface="Arial"/>
                <a:cs typeface="Arial"/>
                <a:sym typeface="Arial"/>
              </a:rPr>
              <a:t>obj.VirtualMethod(); // van in ra </a:t>
            </a:r>
            <a:r>
              <a:rPr b="1" i="1" lang="en-US" sz="1600" u="none" cap="none" strike="noStrike">
                <a:solidFill>
                  <a:schemeClr val="dk1"/>
                </a:solidFill>
                <a:latin typeface="Arial"/>
                <a:ea typeface="Arial"/>
                <a:cs typeface="Arial"/>
                <a:sym typeface="Arial"/>
              </a:rPr>
              <a:t>?</a:t>
            </a:r>
            <a:endParaRPr b="1" i="0" sz="1600" u="none" cap="none" strike="noStrike">
              <a:solidFill>
                <a:schemeClr val="dk1"/>
              </a:solidFill>
              <a:latin typeface="Arial"/>
              <a:ea typeface="Arial"/>
              <a:cs typeface="Arial"/>
              <a:sym typeface="Arial"/>
            </a:endParaRPr>
          </a:p>
          <a:p>
            <a:pPr indent="-276860" lvl="0" marL="342900" marR="0" rtl="0" algn="l">
              <a:spcBef>
                <a:spcPts val="320"/>
              </a:spcBef>
              <a:spcAft>
                <a:spcPts val="0"/>
              </a:spcAft>
              <a:buClr>
                <a:schemeClr val="accent1"/>
              </a:buClr>
              <a:buSzPts val="1040"/>
              <a:buFont typeface="Noto Sans Symbols"/>
              <a:buNone/>
            </a:pPr>
            <a:r>
              <a:t/>
            </a:r>
            <a:endParaRPr b="1" i="0" sz="1600" u="none" cap="none" strike="noStrike">
              <a:solidFill>
                <a:schemeClr val="dk1"/>
              </a:solidFill>
              <a:latin typeface="Arial"/>
              <a:ea typeface="Arial"/>
              <a:cs typeface="Arial"/>
              <a:sym typeface="Arial"/>
            </a:endParaRPr>
          </a:p>
        </p:txBody>
      </p:sp>
      <p:sp>
        <p:nvSpPr>
          <p:cNvPr id="151" name="Shape 151"/>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