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 id="2147483663" r:id="rId6"/>
    <p:sldMasterId id="214748366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Lst>
  <p:sldSz cy="6858000" cx="9144000"/>
  <p:notesSz cx="10234600" cy="70993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CFFFB8-2595-451E-B1EB-9BA3381DD6E2}">
  <a:tblStyle styleId="{7FCFFFB8-2595-451E-B1EB-9BA3381DD6E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4435475" cy="354012"/>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5797550" y="0"/>
            <a:ext cx="4435475" cy="354012"/>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1022350" y="3371850"/>
            <a:ext cx="8189912" cy="31940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6743700"/>
            <a:ext cx="4435475" cy="354012"/>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5797550" y="6743700"/>
            <a:ext cx="4435475" cy="354012"/>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7" name="Shape 56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7" name="Shape 69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4" name="Shape 70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Shape 71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25" name="Shape 72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Shape 73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9" name="Shape 73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Shape 74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4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9" name="Shape 19"/>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lstStyle>
            <a:lvl1pPr indent="0" lvl="0" marL="0" marR="0" rtl="0" algn="l">
              <a:spcBef>
                <a:spcPts val="420"/>
              </a:spcBef>
              <a:spcAft>
                <a:spcPts val="0"/>
              </a:spcAft>
              <a:buClr>
                <a:schemeClr val="accent1"/>
              </a:buClr>
              <a:buSzPts val="1365"/>
              <a:buFont typeface="Noto Sans Symbols"/>
              <a:buNone/>
              <a:defRPr b="1" i="0" sz="2100" u="none" cap="none" strike="noStrike">
                <a:solidFill>
                  <a:schemeClr val="accent2"/>
                </a:solidFill>
                <a:latin typeface="Arial"/>
                <a:ea typeface="Arial"/>
                <a:cs typeface="Arial"/>
                <a:sym typeface="Arial"/>
              </a:defRPr>
            </a:lvl1pPr>
            <a:lvl2pPr indent="-325438" lvl="1" marL="669925"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50838" lvl="2" marL="102235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315913" lvl="3" marL="133985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39725" lvl="4" marL="16811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339725" lvl="5" marL="21383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339725" lvl="6" marL="25955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339725" lvl="7" marL="30527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339724" lvl="8" marL="35099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20" name="Shape 20"/>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1" name="Shape 21"/>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2" name="Shape 2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6" name="Shape 86"/>
        <p:cNvGrpSpPr/>
        <p:nvPr/>
      </p:nvGrpSpPr>
      <p:grpSpPr>
        <a:xfrm>
          <a:off x="0" y="0"/>
          <a:ext cx="0" cy="0"/>
          <a:chOff x="0" y="0"/>
          <a:chExt cx="0" cy="0"/>
        </a:xfrm>
      </p:grpSpPr>
      <p:sp>
        <p:nvSpPr>
          <p:cNvPr id="87" name="Shape 87"/>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8" name="Shape 88"/>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91" name="Shape 9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92" name="Shape 9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93" name="Shape 9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94" name="Shape 9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95" name="Shape 9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6" name="Shape 96"/>
        <p:cNvGrpSpPr/>
        <p:nvPr/>
      </p:nvGrpSpPr>
      <p:grpSpPr>
        <a:xfrm>
          <a:off x="0" y="0"/>
          <a:ext cx="0" cy="0"/>
          <a:chOff x="0" y="0"/>
          <a:chExt cx="0" cy="0"/>
        </a:xfrm>
      </p:grpSpPr>
      <p:sp>
        <p:nvSpPr>
          <p:cNvPr id="97" name="Shape 97"/>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98" name="Shape 98"/>
          <p:cNvSpPr txBox="1"/>
          <p:nvPr>
            <p:ph idx="1" type="body"/>
          </p:nvPr>
        </p:nvSpPr>
        <p:spPr>
          <a:xfrm>
            <a:off x="457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99" name="Shape 99"/>
          <p:cNvSpPr txBox="1"/>
          <p:nvPr>
            <p:ph idx="2" type="body"/>
          </p:nvPr>
        </p:nvSpPr>
        <p:spPr>
          <a:xfrm>
            <a:off x="4648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100" name="Shape 10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01" name="Shape 101"/>
        <p:cNvGrpSpPr/>
        <p:nvPr/>
      </p:nvGrpSpPr>
      <p:grpSpPr>
        <a:xfrm>
          <a:off x="0" y="0"/>
          <a:ext cx="0" cy="0"/>
          <a:chOff x="0" y="0"/>
          <a:chExt cx="0" cy="0"/>
        </a:xfrm>
      </p:grpSpPr>
      <p:sp>
        <p:nvSpPr>
          <p:cNvPr id="102" name="Shape 10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03" name="Shape 10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accent1"/>
              </a:buClr>
              <a:buSzPts val="1300"/>
              <a:buFont typeface="Noto Sans Symbols"/>
              <a:buNone/>
              <a:defRPr b="1" i="0" sz="2000" u="none" cap="none" strike="noStrike">
                <a:solidFill>
                  <a:schemeClr val="accent2"/>
                </a:solidFill>
                <a:latin typeface="Arial"/>
                <a:ea typeface="Arial"/>
                <a:cs typeface="Arial"/>
                <a:sym typeface="Arial"/>
              </a:defRPr>
            </a:lvl1pPr>
            <a:lvl2pPr indent="-228600" lvl="1" marL="914400" marR="0" rtl="0" algn="l">
              <a:spcBef>
                <a:spcPts val="360"/>
              </a:spcBef>
              <a:spcAft>
                <a:spcPts val="0"/>
              </a:spcAft>
              <a:buClr>
                <a:schemeClr val="accent2"/>
              </a:buClr>
              <a:buSzPts val="1080"/>
              <a:buFont typeface="Noto Sans Symbols"/>
              <a:buNone/>
              <a:defRPr b="1" i="0" sz="1800" u="none" cap="none" strike="noStrike">
                <a:solidFill>
                  <a:schemeClr val="accent2"/>
                </a:solidFill>
                <a:latin typeface="Arial"/>
                <a:ea typeface="Arial"/>
                <a:cs typeface="Arial"/>
                <a:sym typeface="Arial"/>
              </a:defRPr>
            </a:lvl2pPr>
            <a:lvl3pPr indent="-228600" lvl="2" marL="1371600" marR="0" rtl="0" algn="l">
              <a:spcBef>
                <a:spcPts val="320"/>
              </a:spcBef>
              <a:spcAft>
                <a:spcPts val="0"/>
              </a:spcAft>
              <a:buClr>
                <a:schemeClr val="accent1"/>
              </a:buClr>
              <a:buSzPts val="1040"/>
              <a:buFont typeface="Noto Sans Symbols"/>
              <a:buNone/>
              <a:defRPr b="1" i="0" sz="1600" u="none" cap="none" strike="noStrike">
                <a:solidFill>
                  <a:schemeClr val="accent2"/>
                </a:solidFill>
                <a:latin typeface="Arial"/>
                <a:ea typeface="Arial"/>
                <a:cs typeface="Arial"/>
                <a:sym typeface="Arial"/>
              </a:defRPr>
            </a:lvl3pPr>
            <a:lvl4pPr indent="-228600" lvl="3" marL="1828800" marR="0" rtl="0" algn="l">
              <a:spcBef>
                <a:spcPts val="280"/>
              </a:spcBef>
              <a:spcAft>
                <a:spcPts val="0"/>
              </a:spcAft>
              <a:buClr>
                <a:schemeClr val="accent2"/>
              </a:buClr>
              <a:buSzPts val="980"/>
              <a:buFont typeface="Noto Sans Symbols"/>
              <a:buNone/>
              <a:defRPr b="1" i="0" sz="1400" u="none" cap="none" strike="noStrike">
                <a:solidFill>
                  <a:schemeClr val="accent2"/>
                </a:solidFill>
                <a:latin typeface="Arial"/>
                <a:ea typeface="Arial"/>
                <a:cs typeface="Arial"/>
                <a:sym typeface="Arial"/>
              </a:defRPr>
            </a:lvl4pPr>
            <a:lvl5pPr indent="-228600" lvl="4" marL="22860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5pPr>
            <a:lvl6pPr indent="-228600" lvl="5" marL="27432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6pPr>
            <a:lvl7pPr indent="-228600" lvl="6" marL="32004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7pPr>
            <a:lvl8pPr indent="-228600" lvl="7" marL="36576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8pPr>
            <a:lvl9pPr indent="-228600" lvl="8" marL="41148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9pPr>
          </a:lstStyle>
          <a:p/>
        </p:txBody>
      </p:sp>
      <p:sp>
        <p:nvSpPr>
          <p:cNvPr id="104" name="Shape 104"/>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4" name="Shape 34"/>
          <p:cNvSpPr txBox="1"/>
          <p:nvPr>
            <p:ph idx="1" type="body"/>
          </p:nvPr>
        </p:nvSpPr>
        <p:spPr>
          <a:xfrm>
            <a:off x="228601" y="1295400"/>
            <a:ext cx="8648700" cy="50292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0" i="0" sz="2800" u="none" cap="none" strike="noStrike">
                <a:solidFill>
                  <a:schemeClr val="dk1"/>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0" i="0" sz="20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0"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0"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5" name="Shape 35"/>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47" name="Shape 47"/>
        <p:cNvGrpSpPr/>
        <p:nvPr/>
      </p:nvGrpSpPr>
      <p:grpSpPr>
        <a:xfrm>
          <a:off x="0" y="0"/>
          <a:ext cx="0" cy="0"/>
          <a:chOff x="0" y="0"/>
          <a:chExt cx="0" cy="0"/>
        </a:xfrm>
      </p:grpSpPr>
      <p:sp>
        <p:nvSpPr>
          <p:cNvPr id="48" name="Shape 48"/>
          <p:cNvSpPr txBox="1"/>
          <p:nvPr>
            <p:ph type="title"/>
          </p:nvPr>
        </p:nvSpPr>
        <p:spPr>
          <a:xfrm>
            <a:off x="492369" y="228600"/>
            <a:ext cx="7033846" cy="609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49" name="Shape 49"/>
          <p:cNvSpPr txBox="1"/>
          <p:nvPr>
            <p:ph idx="1" type="body"/>
          </p:nvPr>
        </p:nvSpPr>
        <p:spPr>
          <a:xfrm>
            <a:off x="457200" y="1066801"/>
            <a:ext cx="4044462" cy="5059363"/>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0" name="Shape 50"/>
          <p:cNvSpPr txBox="1"/>
          <p:nvPr>
            <p:ph idx="2" type="body"/>
          </p:nvPr>
        </p:nvSpPr>
        <p:spPr>
          <a:xfrm>
            <a:off x="4642338" y="1066801"/>
            <a:ext cx="4044462" cy="5059363"/>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1" name="Shape 5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52" name="Shape 5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53" name="Shape 5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63" name="Shape 63"/>
        <p:cNvGrpSpPr/>
        <p:nvPr/>
      </p:nvGrpSpPr>
      <p:grpSpPr>
        <a:xfrm>
          <a:off x="0" y="0"/>
          <a:ext cx="0" cy="0"/>
          <a:chOff x="0" y="0"/>
          <a:chExt cx="0" cy="0"/>
        </a:xfrm>
      </p:grpSpPr>
      <p:sp>
        <p:nvSpPr>
          <p:cNvPr id="64" name="Shape 64"/>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65" name="Shape 6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66" name="Shape 66"/>
        <p:cNvGrpSpPr/>
        <p:nvPr/>
      </p:nvGrpSpPr>
      <p:grpSpPr>
        <a:xfrm>
          <a:off x="0" y="0"/>
          <a:ext cx="0" cy="0"/>
          <a:chOff x="0" y="0"/>
          <a:chExt cx="0" cy="0"/>
        </a:xfrm>
      </p:grpSpPr>
      <p:sp>
        <p:nvSpPr>
          <p:cNvPr id="67" name="Shape 67"/>
          <p:cNvSpPr txBox="1"/>
          <p:nvPr>
            <p:ph type="title"/>
          </p:nvPr>
        </p:nvSpPr>
        <p:spPr>
          <a:xfrm rot="5400000">
            <a:off x="4733925" y="2219325"/>
            <a:ext cx="5791200" cy="211455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68" name="Shape 68"/>
          <p:cNvSpPr txBox="1"/>
          <p:nvPr>
            <p:ph idx="1" type="body"/>
          </p:nvPr>
        </p:nvSpPr>
        <p:spPr>
          <a:xfrm rot="5400000">
            <a:off x="428625" y="180975"/>
            <a:ext cx="5791200" cy="619125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69" name="Shape 69"/>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0" name="Shape 70"/>
        <p:cNvGrpSpPr/>
        <p:nvPr/>
      </p:nvGrpSpPr>
      <p:grpSpPr>
        <a:xfrm>
          <a:off x="0" y="0"/>
          <a:ext cx="0" cy="0"/>
          <a:chOff x="0" y="0"/>
          <a:chExt cx="0" cy="0"/>
        </a:xfrm>
      </p:grpSpPr>
      <p:sp>
        <p:nvSpPr>
          <p:cNvPr id="71" name="Shape 71"/>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2" name="Shape 72"/>
          <p:cNvSpPr txBox="1"/>
          <p:nvPr>
            <p:ph idx="1" type="body"/>
          </p:nvPr>
        </p:nvSpPr>
        <p:spPr>
          <a:xfrm rot="5400000">
            <a:off x="2056606" y="-496094"/>
            <a:ext cx="5029200" cy="8612187"/>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73" name="Shape 73"/>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4" name="Shape 74"/>
        <p:cNvGrpSpPr/>
        <p:nvPr/>
      </p:nvGrpSpPr>
      <p:grpSpPr>
        <a:xfrm>
          <a:off x="0" y="0"/>
          <a:ext cx="0" cy="0"/>
          <a:chOff x="0" y="0"/>
          <a:chExt cx="0" cy="0"/>
        </a:xfrm>
      </p:grpSpPr>
      <p:sp>
        <p:nvSpPr>
          <p:cNvPr id="75" name="Shape 7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6" name="Shape 7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accent1"/>
              </a:buClr>
              <a:buSzPts val="2080"/>
              <a:buFont typeface="Noto Sans Symbols"/>
              <a:buNone/>
              <a:defRPr b="1" i="0" sz="3200" u="none" cap="none" strike="noStrike">
                <a:solidFill>
                  <a:schemeClr val="accent2"/>
                </a:solidFill>
                <a:latin typeface="Arial"/>
                <a:ea typeface="Arial"/>
                <a:cs typeface="Arial"/>
                <a:sym typeface="Arial"/>
              </a:defRPr>
            </a:lvl1pPr>
            <a:lvl2pPr indent="0" lvl="1" marL="457200" marR="0" rtl="0" algn="l">
              <a:spcBef>
                <a:spcPts val="560"/>
              </a:spcBef>
              <a:spcAft>
                <a:spcPts val="0"/>
              </a:spcAft>
              <a:buClr>
                <a:schemeClr val="accent2"/>
              </a:buClr>
              <a:buSzPts val="1680"/>
              <a:buFont typeface="Noto Sans Symbols"/>
              <a:buNone/>
              <a:defRPr b="1" i="0" sz="2800" u="none" cap="none" strike="noStrike">
                <a:solidFill>
                  <a:schemeClr val="accent2"/>
                </a:solidFill>
                <a:latin typeface="Arial"/>
                <a:ea typeface="Arial"/>
                <a:cs typeface="Arial"/>
                <a:sym typeface="Arial"/>
              </a:defRPr>
            </a:lvl2pPr>
            <a:lvl3pPr indent="0" lvl="2" marL="9144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Noto Sans Symbols"/>
              <a:buNone/>
              <a:defRPr b="1" i="0" sz="2000" u="none" cap="none" strike="noStrike">
                <a:solidFill>
                  <a:schemeClr val="accent2"/>
                </a:solidFill>
                <a:latin typeface="Arial"/>
                <a:ea typeface="Arial"/>
                <a:cs typeface="Arial"/>
                <a:sym typeface="Arial"/>
              </a:defRPr>
            </a:lvl4pPr>
            <a:lvl5pPr indent="0" lvl="4" marL="18288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5pPr>
            <a:lvl6pPr indent="0" lvl="5" marL="22860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6pPr>
            <a:lvl7pPr indent="0" lvl="6" marL="27432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7pPr>
            <a:lvl8pPr indent="0" lvl="7" marL="32004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8pPr>
            <a:lvl9pPr indent="0" lvl="8" marL="36576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9pPr>
          </a:lstStyle>
          <a:p/>
        </p:txBody>
      </p:sp>
      <p:sp>
        <p:nvSpPr>
          <p:cNvPr id="77" name="Shape 7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78" name="Shape 78"/>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9" name="Shape 79"/>
        <p:cNvGrpSpPr/>
        <p:nvPr/>
      </p:nvGrpSpPr>
      <p:grpSpPr>
        <a:xfrm>
          <a:off x="0" y="0"/>
          <a:ext cx="0" cy="0"/>
          <a:chOff x="0" y="0"/>
          <a:chExt cx="0" cy="0"/>
        </a:xfrm>
      </p:grpSpPr>
      <p:sp>
        <p:nvSpPr>
          <p:cNvPr id="80" name="Shape 8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1" name="Shape 8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60680" lvl="0" marL="457200" marR="0" rtl="0" algn="l">
              <a:spcBef>
                <a:spcPts val="640"/>
              </a:spcBef>
              <a:spcAft>
                <a:spcPts val="0"/>
              </a:spcAft>
              <a:buClr>
                <a:schemeClr val="accent1"/>
              </a:buClr>
              <a:buSzPts val="2080"/>
              <a:buFont typeface="Noto Sans Symbols"/>
              <a:buChar char="■"/>
              <a:defRPr b="1" i="0" sz="3200" u="none" cap="none" strike="noStrike">
                <a:solidFill>
                  <a:schemeClr val="accent2"/>
                </a:solidFill>
                <a:latin typeface="Arial"/>
                <a:ea typeface="Arial"/>
                <a:cs typeface="Arial"/>
                <a:sym typeface="Arial"/>
              </a:defRPr>
            </a:lvl1pPr>
            <a:lvl2pPr indent="-335280" lvl="1" marL="914400" marR="0" rtl="0" algn="l">
              <a:spcBef>
                <a:spcPts val="560"/>
              </a:spcBef>
              <a:spcAft>
                <a:spcPts val="0"/>
              </a:spcAft>
              <a:buClr>
                <a:schemeClr val="accent2"/>
              </a:buClr>
              <a:buSzPts val="1680"/>
              <a:buFont typeface="Noto Sans Symbols"/>
              <a:buChar char="❑"/>
              <a:defRPr b="1" i="0" sz="2800" u="none" cap="none" strike="noStrike">
                <a:solidFill>
                  <a:schemeClr val="accent2"/>
                </a:solidFill>
                <a:latin typeface="Arial"/>
                <a:ea typeface="Arial"/>
                <a:cs typeface="Arial"/>
                <a:sym typeface="Arial"/>
              </a:defRPr>
            </a:lvl2pPr>
            <a:lvl3pPr indent="-327660" lvl="2" marL="13716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1" i="0" sz="2000" u="none" cap="none" strike="noStrike">
                <a:solidFill>
                  <a:schemeClr val="accent2"/>
                </a:solidFill>
                <a:latin typeface="Arial"/>
                <a:ea typeface="Arial"/>
                <a:cs typeface="Arial"/>
                <a:sym typeface="Arial"/>
              </a:defRPr>
            </a:lvl4pPr>
            <a:lvl5pPr indent="-323850" lvl="4" marL="22860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9pPr>
          </a:lstStyle>
          <a:p/>
        </p:txBody>
      </p:sp>
      <p:sp>
        <p:nvSpPr>
          <p:cNvPr id="82" name="Shape 8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83" name="Shape 83"/>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4" name="Shape 84"/>
        <p:cNvGrpSpPr/>
        <p:nvPr/>
      </p:nvGrpSpPr>
      <p:grpSpPr>
        <a:xfrm>
          <a:off x="0" y="0"/>
          <a:ext cx="0" cy="0"/>
          <a:chOff x="0" y="0"/>
          <a:chExt cx="0" cy="0"/>
        </a:xfrm>
      </p:grpSpPr>
      <p:sp>
        <p:nvSpPr>
          <p:cNvPr id="85" name="Shape 8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theme" Target="../theme/theme2.xml"/><Relationship Id="rId10" Type="http://schemas.openxmlformats.org/officeDocument/2006/relationships/slideLayout" Target="../slideLayouts/slideLayout1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609600" y="1219200"/>
            <a:ext cx="7924800"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lim="524288"/>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11" name="Shape 11"/>
          <p:cNvCxnSpPr/>
          <p:nvPr/>
        </p:nvCxnSpPr>
        <p:spPr>
          <a:xfrm>
            <a:off x="1981200" y="3962400"/>
            <a:ext cx="6511925" cy="0"/>
          </a:xfrm>
          <a:prstGeom prst="straightConnector1">
            <a:avLst/>
          </a:prstGeom>
          <a:noFill/>
          <a:ln cap="flat" cmpd="sng" w="19050">
            <a:solidFill>
              <a:schemeClr val="accent1"/>
            </a:solidFill>
            <a:prstDash val="solid"/>
            <a:miter lim="800000"/>
            <a:headEnd len="med" w="med" type="none"/>
            <a:tailEnd len="med" w="med" type="none"/>
          </a:ln>
        </p:spPr>
      </p:cxnSp>
      <p:sp>
        <p:nvSpPr>
          <p:cNvPr id="12" name="Shape 12"/>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13" name="Shape 1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4" name="Shape 14"/>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5" name="Shape 15"/>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Shape 24"/>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5" name="Shape 25"/>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6" name="Shape 26"/>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7" name="Shape 27"/>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8" name="Shape 28"/>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9" name="Shape 29"/>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0" name="Shape 30"/>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1" name="Shape 31"/>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 accent1="accent1" accent2="accent2" accent3="accent3" accent4="accent4" accent5="accent5" accent6="accent6" bg1="lt1" bg2="dk2" tx1="dk1" tx2="lt2" folHlink="folHlink" hlink="hlink"/>
  <p:sldLayoutIdLst>
    <p:sldLayoutId id="2147483649"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Shape 37"/>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8" name="Shape 38"/>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9" name="Shape 39"/>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0" name="Shape 40"/>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1" name="Shape 41"/>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 name="Shape 42"/>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43" name="Shape 4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44" name="Shape 4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45" name="Shape 4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46" name="Shape 4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 accent1="accent1" accent2="accent2" accent3="accent3" accent4="accent4" accent5="accent5" accent6="accent6" bg1="lt1" bg2="dk2" tx1="dk1" tx2="lt2" folHlink="folHlink" hlink="hlink"/>
  <p:sldLayoutIdLst>
    <p:sldLayoutId id="2147483650"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Shape 55"/>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6" name="Shape 56"/>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7" name="Shape 57"/>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8" name="Shape 58"/>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9" name="Shape 59"/>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60" name="Shape 60"/>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61" name="Shape 61"/>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62" name="Shape 62"/>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8" name="Shape 108"/>
        <p:cNvGrpSpPr/>
        <p:nvPr/>
      </p:nvGrpSpPr>
      <p:grpSpPr>
        <a:xfrm>
          <a:off x="0" y="0"/>
          <a:ext cx="0" cy="0"/>
          <a:chOff x="0" y="0"/>
          <a:chExt cx="0" cy="0"/>
        </a:xfrm>
      </p:grpSpPr>
      <p:sp>
        <p:nvSpPr>
          <p:cNvPr id="109" name="Shape 109"/>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Arimo"/>
              <a:buNone/>
            </a:pPr>
            <a:r>
              <a:rPr b="1" i="0" lang="en-US" sz="4400" u="none" cap="none" strike="noStrike">
                <a:solidFill>
                  <a:schemeClr val="dk2"/>
                </a:solidFill>
                <a:latin typeface="Arimo"/>
                <a:ea typeface="Arimo"/>
                <a:cs typeface="Arimo"/>
                <a:sym typeface="Arimo"/>
              </a:rPr>
              <a:t>XỬ LÝ DỮ LIỆU VỚI ADO.NET</a:t>
            </a:r>
            <a:endParaRPr/>
          </a:p>
        </p:txBody>
      </p:sp>
      <p:sp>
        <p:nvSpPr>
          <p:cNvPr id="110" name="Shape 110"/>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
        <p:nvSpPr>
          <p:cNvPr id="111" name="Shape 111"/>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65"/>
              <a:buFont typeface="Noto Sans Symbols"/>
              <a:buNone/>
            </a:pPr>
            <a:r>
              <a:t/>
            </a:r>
            <a:endParaRPr b="1" i="0" sz="2100" u="none" cap="none" strike="noStrike">
              <a:solidFill>
                <a:schemeClr val="accent2"/>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5" name="Shape 185"/>
        <p:cNvGrpSpPr/>
        <p:nvPr/>
      </p:nvGrpSpPr>
      <p:grpSpPr>
        <a:xfrm>
          <a:off x="0" y="0"/>
          <a:ext cx="0" cy="0"/>
          <a:chOff x="0" y="0"/>
          <a:chExt cx="0" cy="0"/>
        </a:xfrm>
      </p:grpSpPr>
      <p:sp>
        <p:nvSpPr>
          <p:cNvPr id="186" name="Shape 18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0" i="0" lang="en-US" sz="3600" u="none" cap="none" strike="noStrike">
                <a:solidFill>
                  <a:schemeClr val="dk2"/>
                </a:solidFill>
                <a:latin typeface="Arimo"/>
                <a:ea typeface="Arimo"/>
                <a:cs typeface="Arimo"/>
                <a:sym typeface="Arimo"/>
              </a:rPr>
              <a:t>Data Provider</a:t>
            </a:r>
            <a:endParaRPr/>
          </a:p>
        </p:txBody>
      </p:sp>
      <p:sp>
        <p:nvSpPr>
          <p:cNvPr id="187" name="Shape 187"/>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Cung cấp các lớp để tương tác với CSDL</a:t>
            </a:r>
            <a:endParaRPr/>
          </a:p>
          <a:p>
            <a:pPr indent="-342900" lvl="0" marL="342900" marR="0" rtl="0" algn="l">
              <a:lnSpc>
                <a:spcPct val="100000"/>
              </a:lnSpc>
              <a:spcBef>
                <a:spcPts val="520"/>
              </a:spcBef>
              <a:spcAft>
                <a:spcPts val="0"/>
              </a:spcAft>
              <a:buClr>
                <a:schemeClr val="accent1"/>
              </a:buClr>
              <a:buSzPts val="1690"/>
              <a:buFont typeface="Noto Sans Symbols"/>
              <a:buChar char="■"/>
            </a:pPr>
            <a:r>
              <a:rPr b="0" i="0" lang="en-US" sz="2600" u="none">
                <a:solidFill>
                  <a:schemeClr val="dk1"/>
                </a:solidFill>
                <a:latin typeface="Arial"/>
                <a:ea typeface="Arial"/>
                <a:cs typeface="Arial"/>
                <a:sym typeface="Arial"/>
              </a:rPr>
              <a:t>Data Provider gồm 4 thành phần chính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Connection: kết nối với CSDL</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Command: thực thi các lệnh sql để lấy dữ liệu từ CSDL hoặc thay đổi CSDL</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DataReader: đọc dữ liệu tuần tự từ CSDL</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DataAdapter: lấy dữ liệu từ CSDL lưu vào dataset và cập nhật dữ liệu lên CSDL</a:t>
            </a:r>
            <a:endParaRPr/>
          </a:p>
        </p:txBody>
      </p:sp>
      <p:sp>
        <p:nvSpPr>
          <p:cNvPr id="188" name="Shape 18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10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1000"/>
                                        <p:tgtEl>
                                          <p:spTgt spid="18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2" name="Shape 192"/>
        <p:cNvGrpSpPr/>
        <p:nvPr/>
      </p:nvGrpSpPr>
      <p:grpSpPr>
        <a:xfrm>
          <a:off x="0" y="0"/>
          <a:ext cx="0" cy="0"/>
          <a:chOff x="0" y="0"/>
          <a:chExt cx="0" cy="0"/>
        </a:xfrm>
      </p:grpSpPr>
      <p:sp>
        <p:nvSpPr>
          <p:cNvPr id="193" name="Shape 19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0" i="0" lang="en-US" sz="3600" u="none" cap="none" strike="noStrike">
                <a:solidFill>
                  <a:schemeClr val="dk2"/>
                </a:solidFill>
                <a:latin typeface="Arimo"/>
                <a:ea typeface="Arimo"/>
                <a:cs typeface="Arimo"/>
                <a:sym typeface="Arimo"/>
              </a:rPr>
              <a:t>Ví dụ thực tiễn</a:t>
            </a:r>
            <a:endParaRPr/>
          </a:p>
        </p:txBody>
      </p:sp>
      <p:sp>
        <p:nvSpPr>
          <p:cNvPr id="194" name="Shape 194"/>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ans Symbols"/>
              <a:buChar char="■"/>
            </a:pPr>
            <a:r>
              <a:rPr b="0" i="0" lang="en-US" sz="3000" u="none">
                <a:solidFill>
                  <a:schemeClr val="dk1"/>
                </a:solidFill>
                <a:latin typeface="Arial"/>
                <a:ea typeface="Arial"/>
                <a:cs typeface="Arial"/>
                <a:sym typeface="Arial"/>
              </a:rPr>
              <a:t>Vấn đề: Một ngân hàng đa quốc gia có rất nhiều chi nhánh. Giả sử một chi nhánh ở Việt Nam muốn truy cập thông tin.</a:t>
            </a:r>
            <a:endParaRPr/>
          </a:p>
          <a:p>
            <a:pPr indent="-342900" lvl="0" marL="342900" marR="0" rtl="0" algn="l">
              <a:lnSpc>
                <a:spcPct val="100000"/>
              </a:lnSpc>
              <a:spcBef>
                <a:spcPts val="600"/>
              </a:spcBef>
              <a:spcAft>
                <a:spcPts val="0"/>
              </a:spcAft>
              <a:buClr>
                <a:schemeClr val="accent1"/>
              </a:buClr>
              <a:buSzPts val="1950"/>
              <a:buFont typeface="Noto Sans Symbols"/>
              <a:buChar char="■"/>
            </a:pPr>
            <a:r>
              <a:rPr b="0" i="0" lang="en-US" sz="3000" u="none">
                <a:solidFill>
                  <a:schemeClr val="dk1"/>
                </a:solidFill>
                <a:latin typeface="Arial"/>
                <a:ea typeface="Arial"/>
                <a:cs typeface="Arial"/>
                <a:sym typeface="Arial"/>
              </a:rPr>
              <a:t>Giải pháp: Lấy thông tin cần thiết và lưu vào máy cục bộ để xử lý, khi cần thì cập nhật dữ liệu lên server</a:t>
            </a:r>
            <a:endParaRPr/>
          </a:p>
          <a:p>
            <a:pPr indent="-342900" lvl="0" marL="342900" marR="0" rtl="0" algn="l">
              <a:lnSpc>
                <a:spcPct val="100000"/>
              </a:lnSpc>
              <a:spcBef>
                <a:spcPts val="600"/>
              </a:spcBef>
              <a:spcAft>
                <a:spcPts val="0"/>
              </a:spcAft>
              <a:buClr>
                <a:schemeClr val="accent1"/>
              </a:buClr>
              <a:buSzPts val="1950"/>
              <a:buFont typeface="Noto Sans Symbols"/>
              <a:buChar char="■"/>
            </a:pPr>
            <a:r>
              <a:rPr b="0" i="0" lang="en-US" sz="3000" u="none">
                <a:solidFill>
                  <a:schemeClr val="dk1"/>
                </a:solidFill>
                <a:latin typeface="Arial"/>
                <a:ea typeface="Arial"/>
                <a:cs typeface="Arial"/>
                <a:sym typeface="Arial"/>
              </a:rPr>
              <a:t>⇒ Cần có công cụ để tạo “bản sao” CSDL</a:t>
            </a:r>
            <a:endParaRPr b="0" i="0" sz="3000" u="none">
              <a:solidFill>
                <a:schemeClr val="dk1"/>
              </a:solidFill>
              <a:latin typeface="Arial"/>
              <a:ea typeface="Arial"/>
              <a:cs typeface="Arial"/>
              <a:sym typeface="Arial"/>
            </a:endParaRPr>
          </a:p>
          <a:p>
            <a:pPr indent="-219075" lvl="0" marL="342900" marR="0" rtl="0" algn="l">
              <a:spcBef>
                <a:spcPts val="600"/>
              </a:spcBef>
              <a:spcAft>
                <a:spcPts val="0"/>
              </a:spcAft>
              <a:buClr>
                <a:schemeClr val="accent1"/>
              </a:buClr>
              <a:buSzPts val="1950"/>
              <a:buFont typeface="Noto Sans Symbols"/>
              <a:buNone/>
            </a:pPr>
            <a:r>
              <a:t/>
            </a:r>
            <a:endParaRPr b="0" i="0" sz="3000" u="none">
              <a:solidFill>
                <a:schemeClr val="dk1"/>
              </a:solidFill>
              <a:latin typeface="Arial"/>
              <a:ea typeface="Arial"/>
              <a:cs typeface="Arial"/>
              <a:sym typeface="Arial"/>
            </a:endParaRPr>
          </a:p>
        </p:txBody>
      </p:sp>
      <p:sp>
        <p:nvSpPr>
          <p:cNvPr id="195" name="Shape 19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9" name="Shape 199"/>
        <p:cNvGrpSpPr/>
        <p:nvPr/>
      </p:nvGrpSpPr>
      <p:grpSpPr>
        <a:xfrm>
          <a:off x="0" y="0"/>
          <a:ext cx="0" cy="0"/>
          <a:chOff x="0" y="0"/>
          <a:chExt cx="0" cy="0"/>
        </a:xfrm>
      </p:grpSpPr>
      <p:sp>
        <p:nvSpPr>
          <p:cNvPr id="200" name="Shape 20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Dataset</a:t>
            </a:r>
            <a:endParaRPr/>
          </a:p>
        </p:txBody>
      </p:sp>
      <p:sp>
        <p:nvSpPr>
          <p:cNvPr id="201" name="Shape 20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Dataset là bản sao của CSDL hay một phần CSDL trên bộ nhớ</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DataSet hỗ trợ mô hình ngắt kết nối</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Kết nối đến CSDL chỉ được mở khi lấy dữ liệu về dataset và cập nhật dữ liệu trở lại CSDL</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Mọi thao tác sẽ được thực hiện trên DataSet</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DataSet không phụ thuộc vào loại CSDL</a:t>
            </a:r>
            <a:endParaRPr/>
          </a:p>
        </p:txBody>
      </p:sp>
      <p:sp>
        <p:nvSpPr>
          <p:cNvPr id="202" name="Shape 202"/>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6" name="Shape 206"/>
        <p:cNvGrpSpPr/>
        <p:nvPr/>
      </p:nvGrpSpPr>
      <p:grpSpPr>
        <a:xfrm>
          <a:off x="0" y="0"/>
          <a:ext cx="0" cy="0"/>
          <a:chOff x="0" y="0"/>
          <a:chExt cx="0" cy="0"/>
        </a:xfrm>
      </p:grpSpPr>
      <p:sp>
        <p:nvSpPr>
          <p:cNvPr id="207" name="Shape 20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Dataset</a:t>
            </a:r>
            <a:endParaRPr/>
          </a:p>
        </p:txBody>
      </p:sp>
      <p:sp>
        <p:nvSpPr>
          <p:cNvPr id="208" name="Shape 20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ans Symbols"/>
              <a:buChar char="■"/>
            </a:pPr>
            <a:r>
              <a:rPr b="0" i="0" lang="en-US" sz="3000" u="none">
                <a:solidFill>
                  <a:schemeClr val="dk1"/>
                </a:solidFill>
                <a:latin typeface="Arial"/>
                <a:ea typeface="Arial"/>
                <a:cs typeface="Arial"/>
                <a:sym typeface="Arial"/>
              </a:rPr>
              <a:t>DataSet như là một CSDL thu nhỏ tại máy client, có thể chứa các đối tượng table, view, relationship…</a:t>
            </a:r>
            <a:endParaRPr/>
          </a:p>
          <a:p>
            <a:pPr indent="-342900" lvl="0" marL="342900" marR="0" rtl="0" algn="l">
              <a:lnSpc>
                <a:spcPct val="100000"/>
              </a:lnSpc>
              <a:spcBef>
                <a:spcPts val="600"/>
              </a:spcBef>
              <a:spcAft>
                <a:spcPts val="0"/>
              </a:spcAft>
              <a:buClr>
                <a:schemeClr val="accent1"/>
              </a:buClr>
              <a:buSzPts val="1950"/>
              <a:buFont typeface="Noto Sans Symbols"/>
              <a:buChar char="■"/>
            </a:pPr>
            <a:r>
              <a:rPr b="0" i="0" lang="en-US" sz="3000" u="none">
                <a:solidFill>
                  <a:schemeClr val="dk1"/>
                </a:solidFill>
                <a:latin typeface="Arial"/>
                <a:ea typeface="Arial"/>
                <a:cs typeface="Arial"/>
                <a:sym typeface="Arial"/>
              </a:rPr>
              <a:t>DataSet có các thành phần con như</a:t>
            </a:r>
            <a:endParaRPr/>
          </a:p>
          <a:p>
            <a:pPr indent="-325436" lvl="1" marL="669925" marR="0" rtl="0" algn="l">
              <a:lnSpc>
                <a:spcPct val="100000"/>
              </a:lnSpc>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DataTable</a:t>
            </a:r>
            <a:endParaRPr/>
          </a:p>
          <a:p>
            <a:pPr indent="-325436" lvl="1" marL="669925" marR="0" rtl="0" algn="l">
              <a:lnSpc>
                <a:spcPct val="100000"/>
              </a:lnSpc>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DataRow</a:t>
            </a:r>
            <a:endParaRPr/>
          </a:p>
          <a:p>
            <a:pPr indent="-325436" lvl="1" marL="669925" marR="0" rtl="0" algn="l">
              <a:lnSpc>
                <a:spcPct val="100000"/>
              </a:lnSpc>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DataColumn</a:t>
            </a:r>
            <a:endParaRPr/>
          </a:p>
          <a:p>
            <a:pPr indent="-325436" lvl="1" marL="669925" marR="0" rtl="0" algn="l">
              <a:lnSpc>
                <a:spcPct val="100000"/>
              </a:lnSpc>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DataRelation</a:t>
            </a:r>
            <a:endParaRPr/>
          </a:p>
          <a:p>
            <a:pPr indent="-325436" lvl="1" marL="669925" marR="0" rtl="0" algn="l">
              <a:lnSpc>
                <a:spcPct val="100000"/>
              </a:lnSpc>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DataView </a:t>
            </a:r>
            <a:endParaRPr/>
          </a:p>
        </p:txBody>
      </p:sp>
      <p:sp>
        <p:nvSpPr>
          <p:cNvPr id="209" name="Shape 20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210" name="Shape 210"/>
          <p:cNvPicPr preferRelativeResize="0"/>
          <p:nvPr/>
        </p:nvPicPr>
        <p:blipFill rotWithShape="1">
          <a:blip r:embed="rId3">
            <a:alphaModFix/>
          </a:blip>
          <a:srcRect b="11697" l="4124" r="5762" t="0"/>
          <a:stretch/>
        </p:blipFill>
        <p:spPr>
          <a:xfrm>
            <a:off x="4191000" y="3221037"/>
            <a:ext cx="4708525" cy="350520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4" name="Shape 214"/>
        <p:cNvGrpSpPr/>
        <p:nvPr/>
      </p:nvGrpSpPr>
      <p:grpSpPr>
        <a:xfrm>
          <a:off x="0" y="0"/>
          <a:ext cx="0" cy="0"/>
          <a:chOff x="0" y="0"/>
          <a:chExt cx="0" cy="0"/>
        </a:xfrm>
      </p:grpSpPr>
      <p:sp>
        <p:nvSpPr>
          <p:cNvPr id="215" name="Shape 215"/>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Arimo"/>
              <a:buNone/>
            </a:pPr>
            <a:r>
              <a:rPr b="1" i="0" lang="en-US" sz="4400" u="none" cap="none" strike="noStrike">
                <a:solidFill>
                  <a:schemeClr val="dk2"/>
                </a:solidFill>
                <a:latin typeface="Arimo"/>
                <a:ea typeface="Arimo"/>
                <a:cs typeface="Arimo"/>
                <a:sym typeface="Arimo"/>
              </a:rPr>
              <a:t>Làm việc với </a:t>
            </a:r>
            <a:br>
              <a:rPr b="1" i="0" lang="en-US" sz="4400" u="none" cap="none" strike="noStrike">
                <a:solidFill>
                  <a:schemeClr val="dk2"/>
                </a:solidFill>
                <a:latin typeface="Arimo"/>
                <a:ea typeface="Arimo"/>
                <a:cs typeface="Arimo"/>
                <a:sym typeface="Arimo"/>
              </a:rPr>
            </a:br>
            <a:r>
              <a:rPr b="1" i="0" lang="en-US" sz="4400" u="none" cap="none" strike="noStrike">
                <a:solidFill>
                  <a:schemeClr val="dk2"/>
                </a:solidFill>
                <a:latin typeface="Arimo"/>
                <a:ea typeface="Arimo"/>
                <a:cs typeface="Arimo"/>
                <a:sym typeface="Arimo"/>
              </a:rPr>
              <a:t>mô hình ngắt kết nối</a:t>
            </a:r>
            <a:endParaRPr/>
          </a:p>
        </p:txBody>
      </p:sp>
      <p:sp>
        <p:nvSpPr>
          <p:cNvPr id="216" name="Shape 216"/>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
        <p:nvSpPr>
          <p:cNvPr id="217" name="Shape 217"/>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65"/>
              <a:buFont typeface="Noto Sans Symbols"/>
              <a:buNone/>
            </a:pPr>
            <a:r>
              <a:t/>
            </a:r>
            <a:endParaRPr b="1" i="0" sz="2100" u="none" cap="none" strike="noStrike">
              <a:solidFill>
                <a:schemeClr val="accent2"/>
              </a:solidFill>
              <a:latin typeface="Arial"/>
              <a:ea typeface="Arial"/>
              <a:cs typeface="Arial"/>
              <a:sym typeface="Arial"/>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1" name="Shape 221"/>
        <p:cNvGrpSpPr/>
        <p:nvPr/>
      </p:nvGrpSpPr>
      <p:grpSpPr>
        <a:xfrm>
          <a:off x="0" y="0"/>
          <a:ext cx="0" cy="0"/>
          <a:chOff x="0" y="0"/>
          <a:chExt cx="0" cy="0"/>
        </a:xfrm>
      </p:grpSpPr>
      <p:sp>
        <p:nvSpPr>
          <p:cNvPr id="222" name="Shape 22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Mô hình ngắt kết nối</a:t>
            </a:r>
            <a:endParaRPr/>
          </a:p>
        </p:txBody>
      </p:sp>
      <p:sp>
        <p:nvSpPr>
          <p:cNvPr id="223" name="Shape 22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a:solidFill>
                  <a:srgbClr val="FF0000"/>
                </a:solidFill>
                <a:latin typeface="Arial"/>
                <a:ea typeface="Arial"/>
                <a:cs typeface="Arial"/>
                <a:sym typeface="Arial"/>
              </a:rPr>
              <a:t>DataAdapter</a:t>
            </a:r>
            <a:r>
              <a:rPr b="0" i="0" lang="en-US" sz="2400" u="none">
                <a:solidFill>
                  <a:schemeClr val="dk1"/>
                </a:solidFill>
                <a:latin typeface="Arial"/>
                <a:ea typeface="Arial"/>
                <a:cs typeface="Arial"/>
                <a:sym typeface="Arial"/>
              </a:rPr>
              <a:t> kết nối với CSDL thông qua </a:t>
            </a:r>
            <a:r>
              <a:rPr b="0" i="0" lang="en-US" sz="2400" u="none">
                <a:solidFill>
                  <a:srgbClr val="FF0000"/>
                </a:solidFill>
                <a:latin typeface="Arial"/>
                <a:ea typeface="Arial"/>
                <a:cs typeface="Arial"/>
                <a:sym typeface="Arial"/>
              </a:rPr>
              <a:t>Connection</a:t>
            </a:r>
            <a:r>
              <a:rPr b="0" i="0" lang="en-US" sz="2400" u="none">
                <a:solidFill>
                  <a:schemeClr val="dk1"/>
                </a:solidFill>
                <a:latin typeface="Arial"/>
                <a:ea typeface="Arial"/>
                <a:cs typeface="Arial"/>
                <a:sym typeface="Arial"/>
              </a:rPr>
              <a:t>, lấy dữ liệu lưu vào DataSet.</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Ứng dụng sẽ lấy và thay đổi dữ liệu trên </a:t>
            </a:r>
            <a:r>
              <a:rPr b="0" i="0" lang="en-US" sz="2400" u="none">
                <a:solidFill>
                  <a:srgbClr val="FF0000"/>
                </a:solidFill>
                <a:latin typeface="Arial"/>
                <a:ea typeface="Arial"/>
                <a:cs typeface="Arial"/>
                <a:sym typeface="Arial"/>
              </a:rPr>
              <a:t>DataSet</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DataAdapter kết nối với CSDL thông qua Connection và cập nhật lại CSDL</a:t>
            </a:r>
            <a:endParaRPr/>
          </a:p>
        </p:txBody>
      </p:sp>
      <p:sp>
        <p:nvSpPr>
          <p:cNvPr id="224" name="Shape 22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225" name="Shape 225"/>
          <p:cNvGrpSpPr/>
          <p:nvPr/>
        </p:nvGrpSpPr>
        <p:grpSpPr>
          <a:xfrm>
            <a:off x="3581400" y="3094037"/>
            <a:ext cx="5383212" cy="3733800"/>
            <a:chOff x="0" y="0"/>
            <a:chExt cx="2147483647" cy="2147483647"/>
          </a:xfrm>
        </p:grpSpPr>
        <p:pic>
          <p:nvPicPr>
            <p:cNvPr id="226" name="Shape 226"/>
            <p:cNvPicPr preferRelativeResize="0"/>
            <p:nvPr/>
          </p:nvPicPr>
          <p:blipFill rotWithShape="1">
            <a:blip r:embed="rId3">
              <a:alphaModFix/>
            </a:blip>
            <a:srcRect b="0" l="0" r="0" t="0"/>
            <a:stretch/>
          </p:blipFill>
          <p:spPr>
            <a:xfrm>
              <a:off x="0" y="339076426"/>
              <a:ext cx="2147483647" cy="1808407220"/>
            </a:xfrm>
            <a:prstGeom prst="rect">
              <a:avLst/>
            </a:prstGeom>
            <a:noFill/>
            <a:ln>
              <a:noFill/>
            </a:ln>
          </p:spPr>
        </p:pic>
        <p:pic>
          <p:nvPicPr>
            <p:cNvPr id="227" name="Shape 227"/>
            <p:cNvPicPr preferRelativeResize="0"/>
            <p:nvPr/>
          </p:nvPicPr>
          <p:blipFill rotWithShape="1">
            <a:blip r:embed="rId4">
              <a:alphaModFix/>
            </a:blip>
            <a:srcRect b="0" l="0" r="0" t="0"/>
            <a:stretch/>
          </p:blipFill>
          <p:spPr>
            <a:xfrm>
              <a:off x="0" y="0"/>
              <a:ext cx="2147483647" cy="339076353"/>
            </a:xfrm>
            <a:prstGeom prst="rect">
              <a:avLst/>
            </a:prstGeom>
            <a:noFill/>
            <a:ln>
              <a:noFill/>
            </a:ln>
          </p:spPr>
        </p:pic>
      </p:gr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1" name="Shape 231"/>
        <p:cNvGrpSpPr/>
        <p:nvPr/>
      </p:nvGrpSpPr>
      <p:grpSpPr>
        <a:xfrm>
          <a:off x="0" y="0"/>
          <a:ext cx="0" cy="0"/>
          <a:chOff x="0" y="0"/>
          <a:chExt cx="0" cy="0"/>
        </a:xfrm>
      </p:grpSpPr>
      <p:sp>
        <p:nvSpPr>
          <p:cNvPr id="232" name="Shape 23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loại Data Provider</a:t>
            </a:r>
            <a:endParaRPr/>
          </a:p>
        </p:txBody>
      </p:sp>
      <p:sp>
        <p:nvSpPr>
          <p:cNvPr id="233" name="Shape 233"/>
          <p:cNvSpPr txBox="1"/>
          <p:nvPr>
            <p:ph idx="1" type="body"/>
          </p:nvPr>
        </p:nvSpPr>
        <p:spPr>
          <a:xfrm>
            <a:off x="228600" y="1295400"/>
            <a:ext cx="8840787"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Các Data Provider được đặt trong các namespace khác nhau</a:t>
            </a:r>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0" i="0" sz="2400" u="non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0" i="0" sz="2400" u="non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0" i="0" sz="2400" u="non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0" i="0" sz="2400" u="non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Các lớp cho các Data Provider</a:t>
            </a:r>
            <a:endParaRPr/>
          </a:p>
        </p:txBody>
      </p:sp>
      <p:sp>
        <p:nvSpPr>
          <p:cNvPr id="234" name="Shape 23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235" name="Shape 235"/>
          <p:cNvPicPr preferRelativeResize="0"/>
          <p:nvPr/>
        </p:nvPicPr>
        <p:blipFill rotWithShape="1">
          <a:blip r:embed="rId3">
            <a:alphaModFix/>
          </a:blip>
          <a:srcRect b="34265" l="22349" r="39398" t="45733"/>
          <a:stretch/>
        </p:blipFill>
        <p:spPr>
          <a:xfrm>
            <a:off x="1447800" y="1752600"/>
            <a:ext cx="7407275" cy="2178050"/>
          </a:xfrm>
          <a:prstGeom prst="rect">
            <a:avLst/>
          </a:prstGeom>
          <a:noFill/>
          <a:ln>
            <a:noFill/>
          </a:ln>
        </p:spPr>
      </p:pic>
      <p:pic>
        <p:nvPicPr>
          <p:cNvPr id="236" name="Shape 236"/>
          <p:cNvPicPr preferRelativeResize="0"/>
          <p:nvPr/>
        </p:nvPicPr>
        <p:blipFill rotWithShape="1">
          <a:blip r:embed="rId4">
            <a:alphaModFix/>
          </a:blip>
          <a:srcRect b="27867" l="16101" r="33650" t="50000"/>
          <a:stretch/>
        </p:blipFill>
        <p:spPr>
          <a:xfrm>
            <a:off x="304800" y="4419600"/>
            <a:ext cx="8840787" cy="2190750"/>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0" name="Shape 240"/>
        <p:cNvGrpSpPr/>
        <p:nvPr/>
      </p:nvGrpSpPr>
      <p:grpSpPr>
        <a:xfrm>
          <a:off x="0" y="0"/>
          <a:ext cx="0" cy="0"/>
          <a:chOff x="0" y="0"/>
          <a:chExt cx="0" cy="0"/>
        </a:xfrm>
      </p:grpSpPr>
      <p:sp>
        <p:nvSpPr>
          <p:cNvPr id="241" name="Shape 24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loại Data Provider</a:t>
            </a:r>
            <a:endParaRPr/>
          </a:p>
        </p:txBody>
      </p:sp>
      <p:sp>
        <p:nvSpPr>
          <p:cNvPr id="242" name="Shape 24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Các lớp của các loại Data Provider về cơ bản giống nhau vì cùng kế thừa từ một lớp</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Ví dụ OleDbDataAdpater và SqlDataAdapter cùng kế thừa từ lớp DbDataAdapter</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Ở học phần này sẽ học về SQL data provider để thao tác với CSDL Microsoft SQL Server 2008</a:t>
            </a:r>
            <a:endParaRPr/>
          </a:p>
        </p:txBody>
      </p:sp>
      <p:sp>
        <p:nvSpPr>
          <p:cNvPr id="243" name="Shape 24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244" name="Shape 244"/>
          <p:cNvPicPr preferRelativeResize="0"/>
          <p:nvPr/>
        </p:nvPicPr>
        <p:blipFill rotWithShape="1">
          <a:blip r:embed="rId3">
            <a:alphaModFix/>
          </a:blip>
          <a:srcRect b="5142" l="0" r="0" t="0"/>
          <a:stretch/>
        </p:blipFill>
        <p:spPr>
          <a:xfrm>
            <a:off x="762000" y="3886200"/>
            <a:ext cx="7013575" cy="2530475"/>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8" name="Shape 248"/>
        <p:cNvGrpSpPr/>
        <p:nvPr/>
      </p:nvGrpSpPr>
      <p:grpSpPr>
        <a:xfrm>
          <a:off x="0" y="0"/>
          <a:ext cx="0" cy="0"/>
          <a:chOff x="0" y="0"/>
          <a:chExt cx="0" cy="0"/>
        </a:xfrm>
      </p:grpSpPr>
      <p:sp>
        <p:nvSpPr>
          <p:cNvPr id="249" name="Shape 24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250" name="Shape 25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Connection</a:t>
            </a:r>
            <a:endParaRPr/>
          </a:p>
        </p:txBody>
      </p:sp>
      <p:sp>
        <p:nvSpPr>
          <p:cNvPr id="251" name="Shape 25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grpSp>
        <p:nvGrpSpPr>
          <p:cNvPr id="252" name="Shape 252"/>
          <p:cNvGrpSpPr/>
          <p:nvPr/>
        </p:nvGrpSpPr>
        <p:grpSpPr>
          <a:xfrm>
            <a:off x="381000" y="4572000"/>
            <a:ext cx="8458200" cy="1701800"/>
            <a:chOff x="0" y="0"/>
            <a:chExt cx="2147483647" cy="2147483647"/>
          </a:xfrm>
        </p:grpSpPr>
        <p:sp>
          <p:nvSpPr>
            <p:cNvPr id="253" name="Shape 253"/>
            <p:cNvSpPr txBox="1"/>
            <p:nvPr/>
          </p:nvSpPr>
          <p:spPr>
            <a:xfrm>
              <a:off x="0" y="0"/>
              <a:ext cx="2147483647" cy="632999443"/>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Thuộc tính &amp; Phương thức</a:t>
              </a:r>
              <a:endParaRPr/>
            </a:p>
          </p:txBody>
        </p:sp>
        <p:sp>
          <p:nvSpPr>
            <p:cNvPr id="254" name="Shape 254"/>
            <p:cNvSpPr txBox="1"/>
            <p:nvPr/>
          </p:nvSpPr>
          <p:spPr>
            <a:xfrm>
              <a:off x="0" y="633012992"/>
              <a:ext cx="2147483647" cy="1514470654"/>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Char char="•"/>
              </a:pPr>
              <a:r>
                <a:rPr b="1" i="0" lang="en-US" sz="2000" u="none">
                  <a:solidFill>
                    <a:schemeClr val="dk2"/>
                  </a:solidFill>
                  <a:latin typeface="Times New Roman"/>
                  <a:ea typeface="Times New Roman"/>
                  <a:cs typeface="Times New Roman"/>
                  <a:sym typeface="Times New Roman"/>
                </a:rPr>
                <a:t> </a:t>
              </a:r>
              <a:r>
                <a:rPr b="1" i="0" lang="en-US" sz="2400" u="none">
                  <a:solidFill>
                    <a:srgbClr val="C00000"/>
                  </a:solidFill>
                  <a:latin typeface="Times New Roman"/>
                  <a:ea typeface="Times New Roman"/>
                  <a:cs typeface="Times New Roman"/>
                  <a:sym typeface="Times New Roman"/>
                </a:rPr>
                <a:t>ConnectionString</a:t>
              </a:r>
              <a:r>
                <a:rPr b="1" i="0" lang="en-US" sz="2400" u="none">
                  <a:solidFill>
                    <a:schemeClr val="dk1"/>
                  </a:solidFill>
                  <a:latin typeface="Times New Roman"/>
                  <a:ea typeface="Times New Roman"/>
                  <a:cs typeface="Times New Roman"/>
                  <a:sym typeface="Times New Roman"/>
                </a:rPr>
                <a:t>: cung cấp thông tin để truy cập đến CSDL</a:t>
              </a:r>
              <a:endParaRPr/>
            </a:p>
            <a:p>
              <a:pPr indent="0" lvl="0" marL="0" marR="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 </a:t>
              </a:r>
              <a:r>
                <a:rPr b="1" i="0" lang="en-US" sz="2400" u="none">
                  <a:solidFill>
                    <a:srgbClr val="C00000"/>
                  </a:solidFill>
                  <a:latin typeface="Times New Roman"/>
                  <a:ea typeface="Times New Roman"/>
                  <a:cs typeface="Times New Roman"/>
                  <a:sym typeface="Times New Roman"/>
                </a:rPr>
                <a:t>Open()</a:t>
              </a:r>
              <a:r>
                <a:rPr b="1" i="0" lang="en-US" sz="2400" u="none">
                  <a:solidFill>
                    <a:schemeClr val="dk1"/>
                  </a:solidFill>
                  <a:latin typeface="Times New Roman"/>
                  <a:ea typeface="Times New Roman"/>
                  <a:cs typeface="Times New Roman"/>
                  <a:sym typeface="Times New Roman"/>
                </a:rPr>
                <a:t>: thiết lập kết nối</a:t>
              </a:r>
              <a:endParaRPr/>
            </a:p>
            <a:p>
              <a:pPr indent="0" lvl="0" marL="0" marR="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 </a:t>
              </a:r>
              <a:r>
                <a:rPr b="1" i="0" lang="en-US" sz="2400" u="none">
                  <a:solidFill>
                    <a:srgbClr val="C00000"/>
                  </a:solidFill>
                  <a:latin typeface="Times New Roman"/>
                  <a:ea typeface="Times New Roman"/>
                  <a:cs typeface="Times New Roman"/>
                  <a:sym typeface="Times New Roman"/>
                </a:rPr>
                <a:t>Close()</a:t>
              </a:r>
              <a:r>
                <a:rPr b="1" i="0" lang="en-US" sz="2400" u="none">
                  <a:solidFill>
                    <a:schemeClr val="dk1"/>
                  </a:solidFill>
                  <a:latin typeface="Times New Roman"/>
                  <a:ea typeface="Times New Roman"/>
                  <a:cs typeface="Times New Roman"/>
                  <a:sym typeface="Times New Roman"/>
                </a:rPr>
                <a:t>: đóng kết nối</a:t>
              </a:r>
              <a:endParaRPr/>
            </a:p>
          </p:txBody>
        </p:sp>
      </p:grpSp>
      <p:grpSp>
        <p:nvGrpSpPr>
          <p:cNvPr id="255" name="Shape 255"/>
          <p:cNvGrpSpPr/>
          <p:nvPr/>
        </p:nvGrpSpPr>
        <p:grpSpPr>
          <a:xfrm>
            <a:off x="906462" y="1371600"/>
            <a:ext cx="7323137" cy="1638300"/>
            <a:chOff x="0" y="0"/>
            <a:chExt cx="2147483647" cy="2147483646"/>
          </a:xfrm>
        </p:grpSpPr>
        <p:pic>
          <p:nvPicPr>
            <p:cNvPr id="256" name="Shape 256"/>
            <p:cNvPicPr preferRelativeResize="0"/>
            <p:nvPr/>
          </p:nvPicPr>
          <p:blipFill rotWithShape="1">
            <a:blip r:embed="rId3">
              <a:alphaModFix/>
            </a:blip>
            <a:srcRect b="0" l="0" r="0" t="0"/>
            <a:stretch/>
          </p:blipFill>
          <p:spPr>
            <a:xfrm>
              <a:off x="78252730" y="95570532"/>
              <a:ext cx="329848697" cy="1146823803"/>
            </a:xfrm>
            <a:prstGeom prst="rect">
              <a:avLst/>
            </a:prstGeom>
            <a:noFill/>
            <a:ln>
              <a:noFill/>
            </a:ln>
          </p:spPr>
        </p:pic>
        <p:sp>
          <p:nvSpPr>
            <p:cNvPr id="257" name="Shape 257"/>
            <p:cNvSpPr txBox="1"/>
            <p:nvPr/>
          </p:nvSpPr>
          <p:spPr>
            <a:xfrm>
              <a:off x="0" y="1281744418"/>
              <a:ext cx="453170680" cy="7027106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Application</a:t>
              </a:r>
              <a:endParaRPr/>
            </a:p>
          </p:txBody>
        </p:sp>
        <p:sp>
          <p:nvSpPr>
            <p:cNvPr id="258" name="Shape 258"/>
            <p:cNvSpPr txBox="1"/>
            <p:nvPr/>
          </p:nvSpPr>
          <p:spPr>
            <a:xfrm>
              <a:off x="1777518063" y="1444773000"/>
              <a:ext cx="369965583" cy="7027106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Database</a:t>
              </a:r>
              <a:endParaRPr/>
            </a:p>
          </p:txBody>
        </p:sp>
        <p:sp>
          <p:nvSpPr>
            <p:cNvPr id="259" name="Shape 259"/>
            <p:cNvSpPr txBox="1"/>
            <p:nvPr/>
          </p:nvSpPr>
          <p:spPr>
            <a:xfrm>
              <a:off x="454161185" y="390708112"/>
              <a:ext cx="1283735494" cy="702710646"/>
            </a:xfrm>
            <a:prstGeom prst="rect">
              <a:avLst/>
            </a:prstGeom>
            <a:gradFill>
              <a:gsLst>
                <a:gs pos="0">
                  <a:srgbClr val="FF66FF"/>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Connection</a:t>
              </a:r>
              <a:endParaRPr/>
            </a:p>
          </p:txBody>
        </p:sp>
        <p:sp>
          <p:nvSpPr>
            <p:cNvPr id="260" name="Shape 260"/>
            <p:cNvSpPr/>
            <p:nvPr/>
          </p:nvSpPr>
          <p:spPr>
            <a:xfrm>
              <a:off x="1785442494" y="0"/>
              <a:ext cx="309047431" cy="1484124873"/>
            </a:xfrm>
            <a:prstGeom prst="can">
              <a:avLst>
                <a:gd fmla="val 25000" name="adj"/>
              </a:avLst>
            </a:prstGeom>
            <a:solidFill>
              <a:schemeClr val="accent1"/>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grpSp>
      <p:grpSp>
        <p:nvGrpSpPr>
          <p:cNvPr id="261" name="Shape 261"/>
          <p:cNvGrpSpPr/>
          <p:nvPr/>
        </p:nvGrpSpPr>
        <p:grpSpPr>
          <a:xfrm>
            <a:off x="1524000" y="2971800"/>
            <a:ext cx="6096000" cy="1398587"/>
            <a:chOff x="0" y="0"/>
            <a:chExt cx="2147483647" cy="2147483647"/>
          </a:xfrm>
        </p:grpSpPr>
        <p:sp>
          <p:nvSpPr>
            <p:cNvPr id="262" name="Shape 262"/>
            <p:cNvSpPr txBox="1"/>
            <p:nvPr/>
          </p:nvSpPr>
          <p:spPr>
            <a:xfrm>
              <a:off x="0" y="0"/>
              <a:ext cx="2147483647" cy="769870003"/>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Phương thức khởi tạo</a:t>
              </a:r>
              <a:endParaRPr/>
            </a:p>
          </p:txBody>
        </p:sp>
        <p:sp>
          <p:nvSpPr>
            <p:cNvPr id="263" name="Shape 263"/>
            <p:cNvSpPr txBox="1"/>
            <p:nvPr/>
          </p:nvSpPr>
          <p:spPr>
            <a:xfrm>
              <a:off x="0" y="683085422"/>
              <a:ext cx="2147483647" cy="1464398224"/>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Times New Roman"/>
                  <a:ea typeface="Times New Roman"/>
                  <a:cs typeface="Times New Roman"/>
                  <a:sym typeface="Times New Roman"/>
                </a:rPr>
                <a:t>new SqlConnection()</a:t>
              </a:r>
              <a:endParaRPr/>
            </a:p>
            <a:p>
              <a:pPr indent="-342900" lvl="0" marL="34290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Times New Roman"/>
                  <a:ea typeface="Times New Roman"/>
                  <a:cs typeface="Times New Roman"/>
                  <a:sym typeface="Times New Roman"/>
                </a:rPr>
                <a:t>new SqlConnection(chuỗi-kết-nối)</a:t>
              </a:r>
              <a:endParaRPr/>
            </a:p>
          </p:txBody>
        </p:sp>
      </p:gr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7" name="Shape 267"/>
        <p:cNvGrpSpPr/>
        <p:nvPr/>
      </p:nvGrpSpPr>
      <p:grpSpPr>
        <a:xfrm>
          <a:off x="0" y="0"/>
          <a:ext cx="0" cy="0"/>
          <a:chOff x="0" y="0"/>
          <a:chExt cx="0" cy="0"/>
        </a:xfrm>
      </p:grpSpPr>
      <p:sp>
        <p:nvSpPr>
          <p:cNvPr id="268" name="Shape 26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Connection</a:t>
            </a:r>
            <a:endParaRPr/>
          </a:p>
        </p:txBody>
      </p:sp>
      <p:sp>
        <p:nvSpPr>
          <p:cNvPr id="269" name="Shape 269"/>
          <p:cNvSpPr txBox="1"/>
          <p:nvPr>
            <p:ph idx="1" type="body"/>
          </p:nvPr>
        </p:nvSpPr>
        <p:spPr>
          <a:xfrm>
            <a:off x="228600" y="1143000"/>
            <a:ext cx="8458200" cy="51387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Các giá trị trên chuỗi kết nối (ConnectionString)</a:t>
            </a:r>
            <a:endParaRPr/>
          </a:p>
          <a:p>
            <a:pPr indent="-227330" lvl="0" marL="342900" marR="0" rtl="0" algn="l">
              <a:lnSpc>
                <a:spcPct val="8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227330" lvl="0" marL="342900" marR="0" rtl="0" algn="l">
              <a:lnSpc>
                <a:spcPct val="8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227330" lvl="0" marL="342900" marR="0" rtl="0" algn="l">
              <a:lnSpc>
                <a:spcPct val="8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227330" lvl="0" marL="342900" marR="0" rtl="0" algn="l">
              <a:lnSpc>
                <a:spcPct val="8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80000"/>
              </a:lnSpc>
              <a:spcBef>
                <a:spcPts val="48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Cách thành lập chuỗi kết nối</a:t>
            </a:r>
            <a:endParaRPr/>
          </a:p>
        </p:txBody>
      </p:sp>
      <p:sp>
        <p:nvSpPr>
          <p:cNvPr id="270" name="Shape 27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271" name="Shape 271"/>
          <p:cNvGrpSpPr/>
          <p:nvPr/>
        </p:nvGrpSpPr>
        <p:grpSpPr>
          <a:xfrm>
            <a:off x="822325" y="3716337"/>
            <a:ext cx="7712075" cy="2151062"/>
            <a:chOff x="0" y="0"/>
            <a:chExt cx="2147483647" cy="2147483647"/>
          </a:xfrm>
        </p:grpSpPr>
        <p:sp>
          <p:nvSpPr>
            <p:cNvPr id="272" name="Shape 272"/>
            <p:cNvSpPr txBox="1"/>
            <p:nvPr/>
          </p:nvSpPr>
          <p:spPr>
            <a:xfrm>
              <a:off x="509283777" y="0"/>
              <a:ext cx="1549071372" cy="361347888"/>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ConnectionString</a:t>
              </a:r>
              <a:endParaRPr/>
            </a:p>
          </p:txBody>
        </p:sp>
        <p:sp>
          <p:nvSpPr>
            <p:cNvPr id="273" name="Shape 273"/>
            <p:cNvSpPr txBox="1"/>
            <p:nvPr/>
          </p:nvSpPr>
          <p:spPr>
            <a:xfrm>
              <a:off x="0" y="0"/>
              <a:ext cx="509283737" cy="361347888"/>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Database</a:t>
              </a:r>
              <a:endParaRPr/>
            </a:p>
          </p:txBody>
        </p:sp>
        <p:sp>
          <p:nvSpPr>
            <p:cNvPr id="274" name="Shape 274"/>
            <p:cNvSpPr txBox="1"/>
            <p:nvPr/>
          </p:nvSpPr>
          <p:spPr>
            <a:xfrm>
              <a:off x="16976124" y="610170298"/>
              <a:ext cx="410698563" cy="3962147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SQL Server</a:t>
              </a:r>
              <a:endParaRPr/>
            </a:p>
          </p:txBody>
        </p:sp>
        <p:sp>
          <p:nvSpPr>
            <p:cNvPr id="275" name="Shape 275"/>
            <p:cNvSpPr txBox="1"/>
            <p:nvPr/>
          </p:nvSpPr>
          <p:spPr>
            <a:xfrm>
              <a:off x="494212997" y="503985281"/>
              <a:ext cx="1653270649" cy="70684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Server=myServerAddress;Database=myDataBase; User Id=myUsername; Password=myPassword;</a:t>
              </a:r>
              <a:endParaRPr/>
            </a:p>
          </p:txBody>
        </p:sp>
        <p:sp>
          <p:nvSpPr>
            <p:cNvPr id="276" name="Shape 276"/>
            <p:cNvSpPr txBox="1"/>
            <p:nvPr/>
          </p:nvSpPr>
          <p:spPr>
            <a:xfrm>
              <a:off x="494212997" y="1440636446"/>
              <a:ext cx="1653270649" cy="70684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Server=myServerAddress;Database=myDataBase;Trusted_Connection=True;</a:t>
              </a:r>
              <a:endParaRPr/>
            </a:p>
          </p:txBody>
        </p:sp>
      </p:grpSp>
      <p:sp>
        <p:nvSpPr>
          <p:cNvPr id="277" name="Shape 277"/>
          <p:cNvSpPr txBox="1"/>
          <p:nvPr/>
        </p:nvSpPr>
        <p:spPr>
          <a:xfrm>
            <a:off x="1050925" y="6142037"/>
            <a:ext cx="7391400" cy="646112"/>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Xem thêm chuỗi kết nối trong: http://www.connectionstrings.com/?carrier=sqlserver2008 </a:t>
            </a:r>
            <a:endParaRPr/>
          </a:p>
        </p:txBody>
      </p:sp>
      <p:pic>
        <p:nvPicPr>
          <p:cNvPr id="278" name="Shape 278"/>
          <p:cNvPicPr preferRelativeResize="0"/>
          <p:nvPr/>
        </p:nvPicPr>
        <p:blipFill rotWithShape="1">
          <a:blip r:embed="rId3">
            <a:alphaModFix/>
          </a:blip>
          <a:srcRect b="27332" l="19949" r="46525" t="59289"/>
          <a:stretch/>
        </p:blipFill>
        <p:spPr>
          <a:xfrm>
            <a:off x="830262" y="1600200"/>
            <a:ext cx="6789737" cy="15240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Shape 116"/>
          <p:cNvSpPr txBox="1"/>
          <p:nvPr>
            <p:ph type="title"/>
          </p:nvPr>
        </p:nvSpPr>
        <p:spPr>
          <a:xfrm>
            <a:off x="228600" y="439737"/>
            <a:ext cx="6329362" cy="474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Nội Dung</a:t>
            </a:r>
            <a:endParaRPr/>
          </a:p>
        </p:txBody>
      </p:sp>
      <p:sp>
        <p:nvSpPr>
          <p:cNvPr id="117" name="Shape 117"/>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Giới thiệu về ADO.NET</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Kiến trúc tổng quan của ADO.NET</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mô hình xử lý dữ liệu trong ADO.NET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Làm việc với mô hình Ngắt kết nối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Làm việc với mô hình Kết nối</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Sử dụng Data Binding</a:t>
            </a:r>
            <a:endParaRPr/>
          </a:p>
        </p:txBody>
      </p:sp>
      <p:sp>
        <p:nvSpPr>
          <p:cNvPr id="118" name="Shape 11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2" name="Shape 282"/>
        <p:cNvGrpSpPr/>
        <p:nvPr/>
      </p:nvGrpSpPr>
      <p:grpSpPr>
        <a:xfrm>
          <a:off x="0" y="0"/>
          <a:ext cx="0" cy="0"/>
          <a:chOff x="0" y="0"/>
          <a:chExt cx="0" cy="0"/>
        </a:xfrm>
      </p:grpSpPr>
      <p:sp>
        <p:nvSpPr>
          <p:cNvPr id="283" name="Shape 28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284" name="Shape 28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Connection</a:t>
            </a:r>
            <a:endParaRPr/>
          </a:p>
        </p:txBody>
      </p:sp>
      <p:sp>
        <p:nvSpPr>
          <p:cNvPr id="285" name="Shape 28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sp>
        <p:nvSpPr>
          <p:cNvPr id="286" name="Shape 286"/>
          <p:cNvSpPr txBox="1"/>
          <p:nvPr/>
        </p:nvSpPr>
        <p:spPr>
          <a:xfrm>
            <a:off x="533400" y="2044700"/>
            <a:ext cx="8153400" cy="4340225"/>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SqlConnection cnn = new SqlConnection();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cnn.ConnectionString = “</a:t>
            </a:r>
            <a:r>
              <a:rPr b="1" i="0" lang="en-US" sz="2800" u="none">
                <a:solidFill>
                  <a:srgbClr val="C00000"/>
                </a:solidFill>
                <a:latin typeface="Times New Roman"/>
                <a:ea typeface="Times New Roman"/>
                <a:cs typeface="Times New Roman"/>
                <a:sym typeface="Times New Roman"/>
              </a:rPr>
              <a:t>Server=.\\SQLEXPRESS; Database=Northwind; Trusted_Connection=true</a:t>
            </a: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2"/>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cnn.Open();</a:t>
            </a:r>
            <a:endParaRPr/>
          </a:p>
          <a:p>
            <a:pPr indent="0" lvl="0" marL="0" marR="0" rtl="0" algn="l">
              <a:lnSpc>
                <a:spcPct val="100000"/>
              </a:lnSpc>
              <a:spcBef>
                <a:spcPts val="0"/>
              </a:spcBef>
              <a:spcAft>
                <a:spcPts val="0"/>
              </a:spcAft>
              <a:buClr>
                <a:schemeClr val="dk2"/>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//xử lý trong quá trình kết nối</a:t>
            </a:r>
            <a:endParaRPr/>
          </a:p>
          <a:p>
            <a:pPr indent="0" lvl="0" marL="0" marR="0" rtl="0" algn="l">
              <a:lnSpc>
                <a:spcPct val="100000"/>
              </a:lnSpc>
              <a:spcBef>
                <a:spcPts val="0"/>
              </a:spcBef>
              <a:spcAft>
                <a:spcPts val="0"/>
              </a:spcAft>
              <a:buClr>
                <a:schemeClr val="dk2"/>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cnn.Close(); </a:t>
            </a:r>
            <a:endParaRPr/>
          </a:p>
          <a:p>
            <a:pPr indent="0" lvl="0" marL="0" marR="0" rtl="0" algn="l">
              <a:lnSpc>
                <a:spcPct val="100000"/>
              </a:lnSpc>
              <a:spcBef>
                <a:spcPts val="0"/>
              </a:spcBef>
              <a:spcAft>
                <a:spcPts val="0"/>
              </a:spcAft>
              <a:buNone/>
            </a:pPr>
            <a:r>
              <a:t/>
            </a:r>
            <a:endParaRPr b="1" i="0" sz="2800" u="none">
              <a:solidFill>
                <a:schemeClr val="dk1"/>
              </a:solidFill>
              <a:latin typeface="Times New Roman"/>
              <a:ea typeface="Times New Roman"/>
              <a:cs typeface="Times New Roman"/>
              <a:sym typeface="Times New Roman"/>
            </a:endParaRPr>
          </a:p>
        </p:txBody>
      </p:sp>
      <p:sp>
        <p:nvSpPr>
          <p:cNvPr id="287" name="Shape 287"/>
          <p:cNvSpPr txBox="1"/>
          <p:nvPr/>
        </p:nvSpPr>
        <p:spPr>
          <a:xfrm>
            <a:off x="533400" y="1536700"/>
            <a:ext cx="8153400"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SQL Connection</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1" name="Shape 291"/>
        <p:cNvGrpSpPr/>
        <p:nvPr/>
      </p:nvGrpSpPr>
      <p:grpSpPr>
        <a:xfrm>
          <a:off x="0" y="0"/>
          <a:ext cx="0" cy="0"/>
          <a:chOff x="0" y="0"/>
          <a:chExt cx="0" cy="0"/>
        </a:xfrm>
      </p:grpSpPr>
      <p:sp>
        <p:nvSpPr>
          <p:cNvPr id="292" name="Shape 29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0" i="0" lang="en-US" sz="3600" u="none" cap="none" strike="noStrike">
                <a:solidFill>
                  <a:schemeClr val="dk2"/>
                </a:solidFill>
                <a:latin typeface="Arimo"/>
                <a:ea typeface="Arimo"/>
                <a:cs typeface="Arimo"/>
                <a:sym typeface="Arimo"/>
              </a:rPr>
              <a:t>DataAdapter</a:t>
            </a:r>
            <a:endParaRPr/>
          </a:p>
        </p:txBody>
      </p:sp>
      <p:sp>
        <p:nvSpPr>
          <p:cNvPr id="293" name="Shape 29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DataAdapter hoạt động như cầu nối giữa dataset và CSDL</a:t>
            </a:r>
            <a:endParaRPr/>
          </a:p>
        </p:txBody>
      </p:sp>
      <p:sp>
        <p:nvSpPr>
          <p:cNvPr id="294" name="Shape 29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295" name="Shape 295"/>
          <p:cNvGrpSpPr/>
          <p:nvPr/>
        </p:nvGrpSpPr>
        <p:grpSpPr>
          <a:xfrm>
            <a:off x="609600" y="2125662"/>
            <a:ext cx="8077200" cy="4038600"/>
            <a:chOff x="0" y="0"/>
            <a:chExt cx="2147483647" cy="2147483647"/>
          </a:xfrm>
        </p:grpSpPr>
        <p:pic>
          <p:nvPicPr>
            <p:cNvPr id="296" name="Shape 296"/>
            <p:cNvPicPr preferRelativeResize="0"/>
            <p:nvPr/>
          </p:nvPicPr>
          <p:blipFill rotWithShape="1">
            <a:blip r:embed="rId3">
              <a:alphaModFix/>
            </a:blip>
            <a:srcRect b="17668" l="0" r="0" t="0"/>
            <a:stretch/>
          </p:blipFill>
          <p:spPr>
            <a:xfrm>
              <a:off x="0" y="1028892587"/>
              <a:ext cx="2147483647" cy="1118591059"/>
            </a:xfrm>
            <a:prstGeom prst="rect">
              <a:avLst/>
            </a:prstGeom>
            <a:noFill/>
            <a:ln>
              <a:noFill/>
            </a:ln>
          </p:spPr>
        </p:pic>
        <p:pic>
          <p:nvPicPr>
            <p:cNvPr id="297" name="Shape 297"/>
            <p:cNvPicPr preferRelativeResize="0"/>
            <p:nvPr/>
          </p:nvPicPr>
          <p:blipFill rotWithShape="1">
            <a:blip r:embed="rId4">
              <a:alphaModFix/>
            </a:blip>
            <a:srcRect b="0" l="0" r="0" t="0"/>
            <a:stretch/>
          </p:blipFill>
          <p:spPr>
            <a:xfrm>
              <a:off x="0" y="0"/>
              <a:ext cx="2147483647" cy="1028892696"/>
            </a:xfrm>
            <a:prstGeom prst="rect">
              <a:avLst/>
            </a:prstGeom>
            <a:noFill/>
            <a:ln>
              <a:noFill/>
            </a:ln>
          </p:spPr>
        </p:pic>
      </p:gr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1" name="Shape 301"/>
        <p:cNvGrpSpPr/>
        <p:nvPr/>
      </p:nvGrpSpPr>
      <p:grpSpPr>
        <a:xfrm>
          <a:off x="0" y="0"/>
          <a:ext cx="0" cy="0"/>
          <a:chOff x="0" y="0"/>
          <a:chExt cx="0" cy="0"/>
        </a:xfrm>
      </p:grpSpPr>
      <p:sp>
        <p:nvSpPr>
          <p:cNvPr id="302" name="Shape 30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0" i="0" lang="en-US" sz="3600" u="none" cap="none" strike="noStrike">
                <a:solidFill>
                  <a:schemeClr val="dk2"/>
                </a:solidFill>
                <a:latin typeface="Arimo"/>
                <a:ea typeface="Arimo"/>
                <a:cs typeface="Arimo"/>
                <a:sym typeface="Arimo"/>
              </a:rPr>
              <a:t>DataAdapter</a:t>
            </a:r>
            <a:endParaRPr/>
          </a:p>
        </p:txBody>
      </p:sp>
      <p:sp>
        <p:nvSpPr>
          <p:cNvPr id="303" name="Shape 30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Phương thức khởi tạo</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rgbClr val="C00000"/>
                </a:solidFill>
                <a:latin typeface="Arial"/>
                <a:ea typeface="Arial"/>
                <a:cs typeface="Arial"/>
                <a:sym typeface="Arial"/>
              </a:rPr>
              <a:t>new SqlDataAdapter()</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rgbClr val="C00000"/>
                </a:solidFill>
                <a:latin typeface="Arial"/>
                <a:ea typeface="Arial"/>
                <a:cs typeface="Arial"/>
                <a:sym typeface="Arial"/>
              </a:rPr>
              <a:t>new SqlDataAdapter(lệnh-truy-vấn, Connection)</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Thuộc tính</a:t>
            </a:r>
            <a:endParaRPr/>
          </a:p>
          <a:p>
            <a:pPr indent="-227330" lvl="0" marL="342900" marR="0" rtl="0" algn="l">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p:txBody>
      </p:sp>
      <p:sp>
        <p:nvSpPr>
          <p:cNvPr id="304" name="Shape 30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aphicFrame>
        <p:nvGraphicFramePr>
          <p:cNvPr id="305" name="Shape 305"/>
          <p:cNvGraphicFramePr/>
          <p:nvPr/>
        </p:nvGraphicFramePr>
        <p:xfrm>
          <a:off x="304800" y="3276600"/>
          <a:ext cx="3000000" cy="3000000"/>
        </p:xfrm>
        <a:graphic>
          <a:graphicData uri="http://schemas.openxmlformats.org/drawingml/2006/table">
            <a:tbl>
              <a:tblPr>
                <a:noFill/>
                <a:tableStyleId>{7FCFFFB8-2595-451E-B1EB-9BA3381DD6E2}</a:tableStyleId>
              </a:tblPr>
              <a:tblGrid>
                <a:gridCol w="2590800"/>
                <a:gridCol w="6096000"/>
              </a:tblGrid>
              <a:tr h="457200">
                <a:tc>
                  <a:txBody>
                    <a:bodyPr>
                      <a:noAutofit/>
                    </a:bodyPr>
                    <a:lstStyle/>
                    <a:p>
                      <a:pPr indent="0" lvl="0" marL="0" marR="0" rtl="0" algn="l">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Lệnh truy vấn</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35742A"/>
                    </a:solidFill>
                  </a:tcPr>
                </a:tc>
                <a:tc>
                  <a:txBody>
                    <a:bodyPr>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Mô tả</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35742A"/>
                    </a:solidFill>
                  </a:tcPr>
                </a:tc>
              </a:tr>
              <a:tr h="457200">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DeleteCommand</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ED6CD"/>
                    </a:solidFill>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Lệnh sql hoặc sp để xóa dữ liệu từ Dataset</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ED6CD"/>
                    </a:solidFill>
                  </a:tcPr>
                </a:tc>
              </a:tr>
              <a:tr h="457200">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SelectCommand</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8ECE8"/>
                    </a:solidFill>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Lệnh sql hoặc sp để lấy dữ liệu về Dataset</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8ECE8"/>
                    </a:solidFill>
                  </a:tcPr>
                </a:tc>
              </a:tr>
              <a:tr h="823900">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InsertCommand</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ED6CD"/>
                    </a:solidFill>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Lệnh sql hoặc sp để thêm dữ liệu từ Dataset</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ED6CD"/>
                    </a:solidFill>
                  </a:tcPr>
                </a:tc>
              </a:tr>
              <a:tr h="822325">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UpdateCommand</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8ECE8"/>
                    </a:solidFill>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Lệnh sql hoặc sp để cập nhật dữ liệu từ Dataset</a:t>
                      </a:r>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8ECE8"/>
                    </a:solidFill>
                  </a:tcPr>
                </a:tc>
              </a:tr>
            </a:tbl>
          </a:graphicData>
        </a:graphic>
      </p:graphicFrame>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9" name="Shape 309"/>
        <p:cNvGrpSpPr/>
        <p:nvPr/>
      </p:nvGrpSpPr>
      <p:grpSpPr>
        <a:xfrm>
          <a:off x="0" y="0"/>
          <a:ext cx="0" cy="0"/>
          <a:chOff x="0" y="0"/>
          <a:chExt cx="0" cy="0"/>
        </a:xfrm>
      </p:grpSpPr>
      <p:sp>
        <p:nvSpPr>
          <p:cNvPr id="310" name="Shape 31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0" i="0" lang="en-US" sz="3600" u="none" cap="none" strike="noStrike">
                <a:solidFill>
                  <a:schemeClr val="dk2"/>
                </a:solidFill>
                <a:latin typeface="Arimo"/>
                <a:ea typeface="Arimo"/>
                <a:cs typeface="Arimo"/>
                <a:sym typeface="Arimo"/>
              </a:rPr>
              <a:t>DataAdapter</a:t>
            </a:r>
            <a:endParaRPr/>
          </a:p>
        </p:txBody>
      </p:sp>
      <p:sp>
        <p:nvSpPr>
          <p:cNvPr id="311" name="Shape 31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Phương thức</a:t>
            </a:r>
            <a:endParaRPr/>
          </a:p>
        </p:txBody>
      </p:sp>
      <p:sp>
        <p:nvSpPr>
          <p:cNvPr id="312" name="Shape 312"/>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aphicFrame>
        <p:nvGraphicFramePr>
          <p:cNvPr id="313" name="Shape 313"/>
          <p:cNvGraphicFramePr/>
          <p:nvPr/>
        </p:nvGraphicFramePr>
        <p:xfrm>
          <a:off x="1066800" y="1981200"/>
          <a:ext cx="3000000" cy="3000000"/>
        </p:xfrm>
        <a:graphic>
          <a:graphicData uri="http://schemas.openxmlformats.org/drawingml/2006/table">
            <a:tbl>
              <a:tblPr>
                <a:noFill/>
                <a:tableStyleId>{7FCFFFB8-2595-451E-B1EB-9BA3381DD6E2}</a:tableStyleId>
              </a:tblPr>
              <a:tblGrid>
                <a:gridCol w="2438400"/>
                <a:gridCol w="4953000"/>
              </a:tblGrid>
              <a:tr h="457200">
                <a:tc>
                  <a:txBody>
                    <a:bodyPr>
                      <a:noAutofit/>
                    </a:bodyPr>
                    <a:lstStyle/>
                    <a:p>
                      <a:pPr indent="0" lvl="0" marL="0" marR="0" rtl="0" algn="l">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Phương thức</a:t>
                      </a:r>
                      <a:endParaRPr/>
                    </a:p>
                  </a:txBody>
                  <a:tcPr marT="45650" marB="4565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35742A"/>
                    </a:solidFill>
                  </a:tcPr>
                </a:tc>
                <a:tc>
                  <a:txBody>
                    <a:bodyPr>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Mô tả</a:t>
                      </a:r>
                      <a:endParaRPr/>
                    </a:p>
                  </a:txBody>
                  <a:tcPr marT="45650" marB="4565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35742A"/>
                    </a:solidFill>
                  </a:tcPr>
                </a:tc>
              </a:tr>
              <a:tr h="457200">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Fill (dataset)</a:t>
                      </a:r>
                      <a:endParaRPr/>
                    </a:p>
                  </a:txBody>
                  <a:tcPr marT="45650" marB="4565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ED6CD"/>
                    </a:solidFill>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Lấy dữ liệu đỗ vào Dataset</a:t>
                      </a:r>
                      <a:endParaRPr/>
                    </a:p>
                  </a:txBody>
                  <a:tcPr marT="45650" marB="4565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ED6CD"/>
                    </a:solidFill>
                  </a:tcPr>
                </a:tc>
              </a:tr>
              <a:tr h="822325">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Update(dataset)</a:t>
                      </a:r>
                      <a:endParaRPr/>
                    </a:p>
                  </a:txBody>
                  <a:tcPr marT="45650" marB="4565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8ECE8"/>
                    </a:solidFill>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Cập nhật những dữ liệu thay</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đổi trên dataset lên CSDL</a:t>
                      </a:r>
                      <a:endParaRPr/>
                    </a:p>
                  </a:txBody>
                  <a:tcPr marT="45650" marB="4565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8ECE8"/>
                    </a:solidFill>
                  </a:tcPr>
                </a:tc>
              </a:tr>
            </a:tbl>
          </a:graphicData>
        </a:graphic>
      </p:graphicFrame>
      <p:pic>
        <p:nvPicPr>
          <p:cNvPr id="314" name="Shape 314"/>
          <p:cNvPicPr preferRelativeResize="0"/>
          <p:nvPr/>
        </p:nvPicPr>
        <p:blipFill rotWithShape="1">
          <a:blip r:embed="rId3">
            <a:alphaModFix/>
          </a:blip>
          <a:srcRect b="0" l="0" r="0" t="0"/>
          <a:stretch/>
        </p:blipFill>
        <p:spPr>
          <a:xfrm>
            <a:off x="2209800" y="3810000"/>
            <a:ext cx="5362575" cy="2967037"/>
          </a:xfrm>
          <a:prstGeom prst="rect">
            <a:avLst/>
          </a:prstGeom>
          <a:noFill/>
          <a:ln>
            <a:noFill/>
          </a:ln>
        </p:spPr>
      </p:pic>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8" name="Shape 318"/>
        <p:cNvGrpSpPr/>
        <p:nvPr/>
      </p:nvGrpSpPr>
      <p:grpSpPr>
        <a:xfrm>
          <a:off x="0" y="0"/>
          <a:ext cx="0" cy="0"/>
          <a:chOff x="0" y="0"/>
          <a:chExt cx="0" cy="0"/>
        </a:xfrm>
      </p:grpSpPr>
      <p:sp>
        <p:nvSpPr>
          <p:cNvPr id="319" name="Shape 31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320" name="Shape 32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DataAdapter</a:t>
            </a:r>
            <a:endParaRPr/>
          </a:p>
        </p:txBody>
      </p:sp>
      <p:sp>
        <p:nvSpPr>
          <p:cNvPr id="321" name="Shape 32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sp>
        <p:nvSpPr>
          <p:cNvPr id="322" name="Shape 322"/>
          <p:cNvSpPr txBox="1"/>
          <p:nvPr/>
        </p:nvSpPr>
        <p:spPr>
          <a:xfrm>
            <a:off x="457200" y="1485900"/>
            <a:ext cx="8153400"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Phương thức</a:t>
            </a:r>
            <a:endParaRPr/>
          </a:p>
        </p:txBody>
      </p:sp>
      <p:sp>
        <p:nvSpPr>
          <p:cNvPr id="323" name="Shape 323"/>
          <p:cNvSpPr txBox="1"/>
          <p:nvPr/>
        </p:nvSpPr>
        <p:spPr>
          <a:xfrm>
            <a:off x="457200" y="1981200"/>
            <a:ext cx="8153400" cy="1938337"/>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Char char="•"/>
            </a:pPr>
            <a:r>
              <a:rPr b="1" i="0" lang="en-US" sz="2400" u="none">
                <a:solidFill>
                  <a:schemeClr val="dk2"/>
                </a:solidFill>
                <a:latin typeface="Times New Roman"/>
                <a:ea typeface="Times New Roman"/>
                <a:cs typeface="Times New Roman"/>
                <a:sym typeface="Times New Roman"/>
              </a:rPr>
              <a:t> </a:t>
            </a:r>
            <a:r>
              <a:rPr b="1" i="0" lang="en-US" sz="2400" u="none">
                <a:solidFill>
                  <a:srgbClr val="C00000"/>
                </a:solidFill>
                <a:latin typeface="Times New Roman"/>
                <a:ea typeface="Times New Roman"/>
                <a:cs typeface="Times New Roman"/>
                <a:sym typeface="Times New Roman"/>
              </a:rPr>
              <a:t>Fill(DataSet)</a:t>
            </a:r>
            <a:r>
              <a:rPr b="1" i="0" lang="en-US" sz="2400" u="none">
                <a:solidFill>
                  <a:schemeClr val="dk1"/>
                </a:solidFill>
                <a:latin typeface="Times New Roman"/>
                <a:ea typeface="Times New Roman"/>
                <a:cs typeface="Times New Roman"/>
                <a:sym typeface="Times New Roman"/>
              </a:rPr>
              <a:t>: sử dụng SelectCommand lấy dữ liệu từ Data Source đổ vào DataSet </a:t>
            </a:r>
            <a:endParaRPr/>
          </a:p>
          <a:p>
            <a:pPr indent="0" lvl="0" marL="0" marR="0" rtl="0" algn="l">
              <a:lnSpc>
                <a:spcPct val="100000"/>
              </a:lnSpc>
              <a:spcBef>
                <a:spcPts val="0"/>
              </a:spcBef>
              <a:spcAft>
                <a:spcPts val="0"/>
              </a:spcAft>
              <a:buClr>
                <a:schemeClr val="dk2"/>
              </a:buClr>
              <a:buSzPts val="2400"/>
              <a:buFont typeface="Times New Roman"/>
              <a:buChar char="•"/>
            </a:pPr>
            <a:r>
              <a:rPr b="1" i="0" lang="en-US" sz="2400" u="none">
                <a:solidFill>
                  <a:schemeClr val="dk2"/>
                </a:solidFill>
                <a:latin typeface="Times New Roman"/>
                <a:ea typeface="Times New Roman"/>
                <a:cs typeface="Times New Roman"/>
                <a:sym typeface="Times New Roman"/>
              </a:rPr>
              <a:t> </a:t>
            </a:r>
            <a:r>
              <a:rPr b="1" i="0" lang="en-US" sz="2400" u="none">
                <a:solidFill>
                  <a:srgbClr val="C00000"/>
                </a:solidFill>
                <a:latin typeface="Times New Roman"/>
                <a:ea typeface="Times New Roman"/>
                <a:cs typeface="Times New Roman"/>
                <a:sym typeface="Times New Roman"/>
              </a:rPr>
              <a:t>Update(DataSet)</a:t>
            </a:r>
            <a:r>
              <a:rPr b="1" i="0" lang="en-US" sz="2400" u="none">
                <a:solidFill>
                  <a:schemeClr val="dk1"/>
                </a:solidFill>
                <a:latin typeface="Times New Roman"/>
                <a:ea typeface="Times New Roman"/>
                <a:cs typeface="Times New Roman"/>
                <a:sym typeface="Times New Roman"/>
              </a:rPr>
              <a:t>: InsertCommand, UpdateCommand, DeleteCommand cập nhật dữ liệu trong DataSet vào DataSource</a:t>
            </a:r>
            <a:endParaRPr/>
          </a:p>
        </p:txBody>
      </p:sp>
      <p:grpSp>
        <p:nvGrpSpPr>
          <p:cNvPr id="324" name="Shape 324"/>
          <p:cNvGrpSpPr/>
          <p:nvPr/>
        </p:nvGrpSpPr>
        <p:grpSpPr>
          <a:xfrm>
            <a:off x="838200" y="4419600"/>
            <a:ext cx="7532687" cy="1600200"/>
            <a:chOff x="0" y="0"/>
            <a:chExt cx="2147483647" cy="2147483647"/>
          </a:xfrm>
        </p:grpSpPr>
        <p:sp>
          <p:nvSpPr>
            <p:cNvPr id="325" name="Shape 325"/>
            <p:cNvSpPr txBox="1"/>
            <p:nvPr/>
          </p:nvSpPr>
          <p:spPr>
            <a:xfrm>
              <a:off x="0" y="0"/>
              <a:ext cx="2147483647" cy="2147483647"/>
            </a:xfrm>
            <a:prstGeom prst="rect">
              <a:avLst/>
            </a:prstGeom>
            <a:solidFill>
              <a:srgbClr val="990033">
                <a:alpha val="17647"/>
              </a:srgbClr>
            </a:solidFill>
            <a:ln cap="flat" cmpd="sng" w="12700">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26" name="Shape 326"/>
            <p:cNvSpPr txBox="1"/>
            <p:nvPr/>
          </p:nvSpPr>
          <p:spPr>
            <a:xfrm>
              <a:off x="40279601" y="112914100"/>
              <a:ext cx="457556425" cy="1785308721"/>
            </a:xfrm>
            <a:prstGeom prst="rect">
              <a:avLst/>
            </a:prstGeom>
            <a:solidFill>
              <a:srgbClr val="0066FF"/>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DataBase</a:t>
              </a:r>
              <a:endParaRPr/>
            </a:p>
          </p:txBody>
        </p:sp>
        <p:sp>
          <p:nvSpPr>
            <p:cNvPr id="327" name="Shape 327"/>
            <p:cNvSpPr txBox="1"/>
            <p:nvPr/>
          </p:nvSpPr>
          <p:spPr>
            <a:xfrm>
              <a:off x="1647837306" y="57522711"/>
              <a:ext cx="456198830" cy="1789569628"/>
            </a:xfrm>
            <a:prstGeom prst="rect">
              <a:avLst/>
            </a:prstGeom>
            <a:solidFill>
              <a:srgbClr val="0066FF"/>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DataSet</a:t>
              </a:r>
              <a:endParaRPr/>
            </a:p>
          </p:txBody>
        </p:sp>
        <p:sp>
          <p:nvSpPr>
            <p:cNvPr id="328" name="Shape 328"/>
            <p:cNvSpPr txBox="1"/>
            <p:nvPr/>
          </p:nvSpPr>
          <p:spPr>
            <a:xfrm>
              <a:off x="713715934" y="74566189"/>
              <a:ext cx="673436382" cy="1721395581"/>
            </a:xfrm>
            <a:prstGeom prst="rect">
              <a:avLst/>
            </a:prstGeom>
            <a:solidFill>
              <a:srgbClr val="FFCF00"/>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2400"/>
                <a:buFont typeface="Arial"/>
                <a:buNone/>
              </a:pPr>
              <a:r>
                <a:rPr b="1" i="0" lang="en-US" sz="2400" u="none">
                  <a:solidFill>
                    <a:schemeClr val="lt2"/>
                  </a:solidFill>
                  <a:latin typeface="Arial"/>
                  <a:ea typeface="Arial"/>
                  <a:cs typeface="Arial"/>
                  <a:sym typeface="Arial"/>
                </a:rPr>
                <a:t>DataAdapter</a:t>
              </a:r>
              <a:endParaRPr/>
            </a:p>
          </p:txBody>
        </p:sp>
        <p:sp>
          <p:nvSpPr>
            <p:cNvPr id="329" name="Shape 329"/>
            <p:cNvSpPr/>
            <p:nvPr/>
          </p:nvSpPr>
          <p:spPr>
            <a:xfrm rot="10800000">
              <a:off x="443526604" y="1242046978"/>
              <a:ext cx="282861523" cy="877741341"/>
            </a:xfrm>
            <a:prstGeom prst="leftArrow">
              <a:avLst>
                <a:gd fmla="val 50000" name="adj1"/>
                <a:gd fmla="val 50000" name="adj2"/>
              </a:avLst>
            </a:prstGeom>
            <a:solidFill>
              <a:schemeClr val="lt1"/>
            </a:solidFill>
            <a:ln cap="flat" cmpd="sng" w="12700">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Fill</a:t>
              </a:r>
              <a:endParaRPr/>
            </a:p>
          </p:txBody>
        </p:sp>
        <p:sp>
          <p:nvSpPr>
            <p:cNvPr id="330" name="Shape 330"/>
            <p:cNvSpPr/>
            <p:nvPr/>
          </p:nvSpPr>
          <p:spPr>
            <a:xfrm rot="10800000">
              <a:off x="1364523349" y="1182394973"/>
              <a:ext cx="283313956" cy="877741341"/>
            </a:xfrm>
            <a:prstGeom prst="leftArrow">
              <a:avLst>
                <a:gd fmla="val 50000" name="adj1"/>
                <a:gd fmla="val 50000" name="adj2"/>
              </a:avLst>
            </a:prstGeom>
            <a:solidFill>
              <a:schemeClr val="lt1"/>
            </a:solidFill>
            <a:ln cap="flat" cmpd="sng" w="12700">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Fill</a:t>
              </a:r>
              <a:endParaRPr/>
            </a:p>
          </p:txBody>
        </p:sp>
        <p:sp>
          <p:nvSpPr>
            <p:cNvPr id="331" name="Shape 331"/>
            <p:cNvSpPr/>
            <p:nvPr/>
          </p:nvSpPr>
          <p:spPr>
            <a:xfrm>
              <a:off x="443074217" y="23435754"/>
              <a:ext cx="282861227" cy="877741341"/>
            </a:xfrm>
            <a:prstGeom prst="leftArrow">
              <a:avLst>
                <a:gd fmla="val 50000" name="adj1"/>
                <a:gd fmla="val 50000" name="adj2"/>
              </a:avLst>
            </a:prstGeom>
            <a:solidFill>
              <a:schemeClr val="lt1"/>
            </a:solidFill>
            <a:ln cap="flat" cmpd="sng" w="12700">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Update</a:t>
              </a:r>
              <a:endParaRPr/>
            </a:p>
          </p:txBody>
        </p:sp>
        <p:sp>
          <p:nvSpPr>
            <p:cNvPr id="332" name="Shape 332"/>
            <p:cNvSpPr/>
            <p:nvPr/>
          </p:nvSpPr>
          <p:spPr>
            <a:xfrm>
              <a:off x="1365428495" y="57522711"/>
              <a:ext cx="282861227" cy="877741341"/>
            </a:xfrm>
            <a:prstGeom prst="leftArrow">
              <a:avLst>
                <a:gd fmla="val 50000" name="adj1"/>
                <a:gd fmla="val 50000" name="adj2"/>
              </a:avLst>
            </a:prstGeom>
            <a:solidFill>
              <a:schemeClr val="lt1"/>
            </a:solidFill>
            <a:ln cap="flat" cmpd="sng" w="12700">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Update</a:t>
              </a:r>
              <a:endParaRPr/>
            </a:p>
          </p:txBody>
        </p:sp>
      </p:gr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6" name="Shape 336"/>
        <p:cNvGrpSpPr/>
        <p:nvPr/>
      </p:nvGrpSpPr>
      <p:grpSpPr>
        <a:xfrm>
          <a:off x="0" y="0"/>
          <a:ext cx="0" cy="0"/>
          <a:chOff x="0" y="0"/>
          <a:chExt cx="0" cy="0"/>
        </a:xfrm>
      </p:grpSpPr>
      <p:sp>
        <p:nvSpPr>
          <p:cNvPr id="337" name="Shape 337"/>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338" name="Shape 33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DataAdapter</a:t>
            </a:r>
            <a:endParaRPr/>
          </a:p>
        </p:txBody>
      </p:sp>
      <p:sp>
        <p:nvSpPr>
          <p:cNvPr id="339" name="Shape 339"/>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sp>
        <p:nvSpPr>
          <p:cNvPr id="340" name="Shape 340"/>
          <p:cNvSpPr txBox="1"/>
          <p:nvPr/>
        </p:nvSpPr>
        <p:spPr>
          <a:xfrm>
            <a:off x="457200" y="2028825"/>
            <a:ext cx="8382000" cy="4094162"/>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string strConn="Server=.\\SQLEXPRESS; Database=QLNS; Trusted_connection=true";</a:t>
            </a:r>
            <a:endParaRPr/>
          </a:p>
          <a:p>
            <a:pPr indent="0" lvl="0" marL="0" marR="0" rtl="0" algn="l">
              <a:lnSpc>
                <a:spcPct val="100000"/>
              </a:lnSpc>
              <a:spcBef>
                <a:spcPts val="0"/>
              </a:spcBef>
              <a:spcAft>
                <a:spcPts val="0"/>
              </a:spcAft>
              <a:buClr>
                <a:schemeClr val="dk2"/>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SqlDataAdapter adapter = new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SqlDataAdapter("Select * From DSNV", strConn);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DataSet ds = new DataSet();</a:t>
            </a:r>
            <a:endParaRPr/>
          </a:p>
          <a:p>
            <a:pPr indent="0" lvl="0" marL="0" marR="0" rtl="0" algn="l">
              <a:lnSpc>
                <a:spcPct val="100000"/>
              </a:lnSpc>
              <a:spcBef>
                <a:spcPts val="0"/>
              </a:spcBef>
              <a:spcAft>
                <a:spcPts val="0"/>
              </a:spcAft>
              <a:buClr>
                <a:srgbClr val="C00000"/>
              </a:buClr>
              <a:buSzPts val="2800"/>
              <a:buFont typeface="Times New Roman"/>
              <a:buNone/>
            </a:pPr>
            <a:r>
              <a:rPr b="1" i="0" lang="en-US" sz="2800" u="none">
                <a:solidFill>
                  <a:srgbClr val="C00000"/>
                </a:solidFill>
                <a:latin typeface="Times New Roman"/>
                <a:ea typeface="Times New Roman"/>
                <a:cs typeface="Times New Roman"/>
                <a:sym typeface="Times New Roman"/>
              </a:rPr>
              <a:t>adapter.Fill(ds);</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thao tác trên dataset</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C00000"/>
              </a:buClr>
              <a:buSzPts val="2800"/>
              <a:buFont typeface="Times New Roman"/>
              <a:buNone/>
            </a:pPr>
            <a:r>
              <a:rPr b="1" i="0" lang="en-US" sz="2800" u="none">
                <a:solidFill>
                  <a:srgbClr val="C00000"/>
                </a:solidFill>
                <a:latin typeface="Times New Roman"/>
                <a:ea typeface="Times New Roman"/>
                <a:cs typeface="Times New Roman"/>
                <a:sym typeface="Times New Roman"/>
              </a:rPr>
              <a:t>adapter.Update(ds);</a:t>
            </a:r>
            <a:endParaRPr/>
          </a:p>
        </p:txBody>
      </p:sp>
      <p:sp>
        <p:nvSpPr>
          <p:cNvPr id="341" name="Shape 341"/>
          <p:cNvSpPr txBox="1"/>
          <p:nvPr/>
        </p:nvSpPr>
        <p:spPr>
          <a:xfrm>
            <a:off x="457200" y="1520825"/>
            <a:ext cx="8382000"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DataAdapter</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5" name="Shape 345"/>
        <p:cNvGrpSpPr/>
        <p:nvPr/>
      </p:nvGrpSpPr>
      <p:grpSpPr>
        <a:xfrm>
          <a:off x="0" y="0"/>
          <a:ext cx="0" cy="0"/>
          <a:chOff x="0" y="0"/>
          <a:chExt cx="0" cy="0"/>
        </a:xfrm>
      </p:grpSpPr>
      <p:sp>
        <p:nvSpPr>
          <p:cNvPr id="346" name="Shape 34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347" name="Shape 34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Dataset</a:t>
            </a:r>
            <a:endParaRPr/>
          </a:p>
        </p:txBody>
      </p:sp>
      <p:sp>
        <p:nvSpPr>
          <p:cNvPr id="348" name="Shape 34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Các thành phần</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Tables</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Relations</a:t>
            </a:r>
            <a:endParaRPr/>
          </a:p>
          <a:p>
            <a:pPr indent="-243840" lvl="0" marL="342900" marR="0" rtl="0" algn="l">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p:txBody>
      </p:sp>
      <p:grpSp>
        <p:nvGrpSpPr>
          <p:cNvPr id="349" name="Shape 349"/>
          <p:cNvGrpSpPr/>
          <p:nvPr/>
        </p:nvGrpSpPr>
        <p:grpSpPr>
          <a:xfrm>
            <a:off x="3810000" y="1600534"/>
            <a:ext cx="4857750" cy="4607782"/>
            <a:chOff x="966787" y="2133913"/>
            <a:chExt cx="4548187" cy="4326839"/>
          </a:xfrm>
        </p:grpSpPr>
        <p:grpSp>
          <p:nvGrpSpPr>
            <p:cNvPr id="350" name="Shape 350"/>
            <p:cNvGrpSpPr/>
            <p:nvPr/>
          </p:nvGrpSpPr>
          <p:grpSpPr>
            <a:xfrm>
              <a:off x="966787" y="2133913"/>
              <a:ext cx="4548187" cy="4326839"/>
              <a:chOff x="0" y="0"/>
              <a:chExt cx="2147483647" cy="2147483647"/>
            </a:xfrm>
          </p:grpSpPr>
          <p:pic>
            <p:nvPicPr>
              <p:cNvPr id="351" name="Shape 351"/>
              <p:cNvPicPr preferRelativeResize="0"/>
              <p:nvPr/>
            </p:nvPicPr>
            <p:blipFill rotWithShape="1">
              <a:blip r:embed="rId3">
                <a:alphaModFix/>
              </a:blip>
              <a:srcRect b="0" l="0" r="0" t="0"/>
              <a:stretch/>
            </p:blipFill>
            <p:spPr>
              <a:xfrm>
                <a:off x="0" y="1420283"/>
                <a:ext cx="2147483647" cy="2144672444"/>
              </a:xfrm>
              <a:prstGeom prst="rect">
                <a:avLst/>
              </a:prstGeom>
              <a:noFill/>
              <a:ln>
                <a:noFill/>
              </a:ln>
            </p:spPr>
          </p:pic>
          <p:sp>
            <p:nvSpPr>
              <p:cNvPr id="352" name="Shape 352"/>
              <p:cNvSpPr txBox="1"/>
              <p:nvPr/>
            </p:nvSpPr>
            <p:spPr>
              <a:xfrm>
                <a:off x="0" y="0"/>
                <a:ext cx="2147146799" cy="214748364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grpSp>
        <p:sp>
          <p:nvSpPr>
            <p:cNvPr id="353" name="Shape 353"/>
            <p:cNvSpPr txBox="1"/>
            <p:nvPr/>
          </p:nvSpPr>
          <p:spPr>
            <a:xfrm>
              <a:off x="1025525" y="2178050"/>
              <a:ext cx="1376362" cy="4476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DataSet</a:t>
              </a:r>
              <a:endParaRPr/>
            </a:p>
          </p:txBody>
        </p:sp>
      </p:grpSp>
      <p:sp>
        <p:nvSpPr>
          <p:cNvPr id="354" name="Shape 354"/>
          <p:cNvSpPr txBox="1"/>
          <p:nvPr/>
        </p:nvSpPr>
        <p:spPr>
          <a:xfrm>
            <a:off x="6453187" y="1795462"/>
            <a:ext cx="2071687" cy="4337050"/>
          </a:xfrm>
          <a:prstGeom prst="rect">
            <a:avLst/>
          </a:prstGeom>
          <a:solidFill>
            <a:srgbClr val="9900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Tables</a:t>
            </a:r>
            <a:endParaRPr/>
          </a:p>
        </p:txBody>
      </p:sp>
      <p:sp>
        <p:nvSpPr>
          <p:cNvPr id="355" name="Shape 355"/>
          <p:cNvSpPr txBox="1"/>
          <p:nvPr/>
        </p:nvSpPr>
        <p:spPr>
          <a:xfrm>
            <a:off x="6600825" y="2322512"/>
            <a:ext cx="1814512" cy="2189162"/>
          </a:xfrm>
          <a:prstGeom prst="rect">
            <a:avLst/>
          </a:prstGeom>
          <a:solidFill>
            <a:srgbClr val="618FFD"/>
          </a:solidFill>
          <a:ln cap="flat" cmpd="sng" w="9525">
            <a:solidFill>
              <a:schemeClr val="lt1"/>
            </a:solidFill>
            <a:prstDash val="solid"/>
            <a:miter lim="800000"/>
            <a:headEnd len="med" w="med" type="none"/>
            <a:tailEnd len="med" w="med" type="none"/>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DataTable</a:t>
            </a:r>
            <a:endParaRPr/>
          </a:p>
        </p:txBody>
      </p:sp>
      <p:grpSp>
        <p:nvGrpSpPr>
          <p:cNvPr id="356" name="Shape 356"/>
          <p:cNvGrpSpPr/>
          <p:nvPr/>
        </p:nvGrpSpPr>
        <p:grpSpPr>
          <a:xfrm>
            <a:off x="3881437" y="3328987"/>
            <a:ext cx="2286000" cy="1717675"/>
            <a:chOff x="642937" y="4443412"/>
            <a:chExt cx="1947862" cy="1717675"/>
          </a:xfrm>
        </p:grpSpPr>
        <p:grpSp>
          <p:nvGrpSpPr>
            <p:cNvPr id="357" name="Shape 357"/>
            <p:cNvGrpSpPr/>
            <p:nvPr/>
          </p:nvGrpSpPr>
          <p:grpSpPr>
            <a:xfrm>
              <a:off x="642937" y="4443412"/>
              <a:ext cx="1947862" cy="1717675"/>
              <a:chOff x="642937" y="4443412"/>
              <a:chExt cx="1947862" cy="1717675"/>
            </a:xfrm>
          </p:grpSpPr>
          <p:sp>
            <p:nvSpPr>
              <p:cNvPr id="358" name="Shape 358"/>
              <p:cNvSpPr txBox="1"/>
              <p:nvPr/>
            </p:nvSpPr>
            <p:spPr>
              <a:xfrm>
                <a:off x="642937" y="4443412"/>
                <a:ext cx="1947862" cy="1717675"/>
              </a:xfrm>
              <a:prstGeom prst="rect">
                <a:avLst/>
              </a:prstGeom>
              <a:solidFill>
                <a:srgbClr val="9900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59" name="Shape 359"/>
              <p:cNvSpPr txBox="1"/>
              <p:nvPr/>
            </p:nvSpPr>
            <p:spPr>
              <a:xfrm>
                <a:off x="681037" y="4511675"/>
                <a:ext cx="1774825" cy="42068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Relations</a:t>
                </a:r>
                <a:endParaRPr/>
              </a:p>
            </p:txBody>
          </p:sp>
        </p:grpSp>
        <p:sp>
          <p:nvSpPr>
            <p:cNvPr id="360" name="Shape 360"/>
            <p:cNvSpPr txBox="1"/>
            <p:nvPr/>
          </p:nvSpPr>
          <p:spPr>
            <a:xfrm>
              <a:off x="749300" y="5086350"/>
              <a:ext cx="1747837" cy="430212"/>
            </a:xfrm>
            <a:prstGeom prst="rect">
              <a:avLst/>
            </a:prstGeom>
            <a:solidFill>
              <a:srgbClr val="0066FF"/>
            </a:solid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DataRelation</a:t>
              </a:r>
              <a:endParaRPr/>
            </a:p>
          </p:txBody>
        </p:sp>
        <p:sp>
          <p:nvSpPr>
            <p:cNvPr id="361" name="Shape 361"/>
            <p:cNvSpPr txBox="1"/>
            <p:nvPr/>
          </p:nvSpPr>
          <p:spPr>
            <a:xfrm>
              <a:off x="735012" y="5603875"/>
              <a:ext cx="1747837" cy="430212"/>
            </a:xfrm>
            <a:prstGeom prst="rect">
              <a:avLst/>
            </a:prstGeom>
            <a:solidFill>
              <a:srgbClr val="0066FF"/>
            </a:solid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DataRelation</a:t>
              </a:r>
              <a:endParaRPr/>
            </a:p>
          </p:txBody>
        </p:sp>
      </p:grpSp>
      <p:grpSp>
        <p:nvGrpSpPr>
          <p:cNvPr id="362" name="Shape 362"/>
          <p:cNvGrpSpPr/>
          <p:nvPr/>
        </p:nvGrpSpPr>
        <p:grpSpPr>
          <a:xfrm>
            <a:off x="6811962" y="2867025"/>
            <a:ext cx="1390651" cy="1431924"/>
            <a:chOff x="1439862" y="2914650"/>
            <a:chExt cx="1833563" cy="1431924"/>
          </a:xfrm>
        </p:grpSpPr>
        <p:sp>
          <p:nvSpPr>
            <p:cNvPr id="363" name="Shape 363"/>
            <p:cNvSpPr txBox="1"/>
            <p:nvPr/>
          </p:nvSpPr>
          <p:spPr>
            <a:xfrm>
              <a:off x="1439862" y="2914650"/>
              <a:ext cx="1828800" cy="430212"/>
            </a:xfrm>
            <a:prstGeom prst="rect">
              <a:avLst/>
            </a:prstGeom>
            <a:solidFill>
              <a:srgbClr val="FFCF00"/>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DataRow(s)</a:t>
              </a:r>
              <a:endParaRPr/>
            </a:p>
          </p:txBody>
        </p:sp>
        <p:sp>
          <p:nvSpPr>
            <p:cNvPr id="364" name="Shape 364"/>
            <p:cNvSpPr txBox="1"/>
            <p:nvPr/>
          </p:nvSpPr>
          <p:spPr>
            <a:xfrm>
              <a:off x="1439862" y="3414712"/>
              <a:ext cx="1828800" cy="430212"/>
            </a:xfrm>
            <a:prstGeom prst="rect">
              <a:avLst/>
            </a:prstGeom>
            <a:solidFill>
              <a:srgbClr val="FFCF00"/>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DataColumn</a:t>
              </a:r>
              <a:endParaRPr/>
            </a:p>
          </p:txBody>
        </p:sp>
        <p:sp>
          <p:nvSpPr>
            <p:cNvPr id="365" name="Shape 365"/>
            <p:cNvSpPr txBox="1"/>
            <p:nvPr/>
          </p:nvSpPr>
          <p:spPr>
            <a:xfrm>
              <a:off x="1444625" y="3916362"/>
              <a:ext cx="1828800" cy="430212"/>
            </a:xfrm>
            <a:prstGeom prst="rect">
              <a:avLst/>
            </a:prstGeom>
            <a:solidFill>
              <a:srgbClr val="FFCF00"/>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Constraint(s)</a:t>
              </a:r>
              <a:endParaRPr/>
            </a:p>
          </p:txBody>
        </p:sp>
      </p:grpSp>
      <p:sp>
        <p:nvSpPr>
          <p:cNvPr id="366" name="Shape 366"/>
          <p:cNvSpPr txBox="1"/>
          <p:nvPr/>
        </p:nvSpPr>
        <p:spPr>
          <a:xfrm>
            <a:off x="6599237" y="4814887"/>
            <a:ext cx="1787525" cy="403225"/>
          </a:xfrm>
          <a:prstGeom prst="rect">
            <a:avLst/>
          </a:prstGeom>
          <a:solidFill>
            <a:srgbClr val="618FFD"/>
          </a:solidFill>
          <a:ln cap="flat" cmpd="sng" w="9525">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DataTable</a:t>
            </a:r>
            <a:endParaRPr/>
          </a:p>
        </p:txBody>
      </p:sp>
      <p:sp>
        <p:nvSpPr>
          <p:cNvPr id="367" name="Shape 367"/>
          <p:cNvSpPr txBox="1"/>
          <p:nvPr/>
        </p:nvSpPr>
        <p:spPr>
          <a:xfrm>
            <a:off x="6597650" y="5576887"/>
            <a:ext cx="1774825" cy="403225"/>
          </a:xfrm>
          <a:prstGeom prst="rect">
            <a:avLst/>
          </a:prstGeom>
          <a:solidFill>
            <a:srgbClr val="618FFD"/>
          </a:solidFill>
          <a:ln cap="flat" cmpd="sng" w="9525">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DataTable</a:t>
            </a:r>
            <a:endParaRPr/>
          </a:p>
        </p:txBody>
      </p:sp>
      <p:cxnSp>
        <p:nvCxnSpPr>
          <p:cNvPr id="368" name="Shape 368"/>
          <p:cNvCxnSpPr/>
          <p:nvPr/>
        </p:nvCxnSpPr>
        <p:spPr>
          <a:xfrm>
            <a:off x="5014912" y="4919662"/>
            <a:ext cx="1582800" cy="858900"/>
          </a:xfrm>
          <a:prstGeom prst="bentConnector2">
            <a:avLst/>
          </a:prstGeom>
          <a:noFill/>
          <a:ln cap="flat" cmpd="sng" w="57150">
            <a:solidFill>
              <a:schemeClr val="lt1"/>
            </a:solidFill>
            <a:prstDash val="solid"/>
            <a:miter lim="800000"/>
            <a:headEnd len="med" w="med" type="none"/>
            <a:tailEnd len="med" w="med" type="none"/>
          </a:ln>
        </p:spPr>
      </p:cxnSp>
      <p:cxnSp>
        <p:nvCxnSpPr>
          <p:cNvPr id="369" name="Shape 369"/>
          <p:cNvCxnSpPr/>
          <p:nvPr/>
        </p:nvCxnSpPr>
        <p:spPr>
          <a:xfrm flipH="1" rot="-5400000">
            <a:off x="5914200" y="4331525"/>
            <a:ext cx="828600" cy="541200"/>
          </a:xfrm>
          <a:prstGeom prst="bentConnector3">
            <a:avLst>
              <a:gd fmla="val 0" name="adj1"/>
            </a:avLst>
          </a:prstGeom>
          <a:noFill/>
          <a:ln cap="flat" cmpd="sng" w="57150">
            <a:solidFill>
              <a:schemeClr val="lt1"/>
            </a:solidFill>
            <a:prstDash val="solid"/>
            <a:miter lim="800000"/>
            <a:headEnd len="med" w="med" type="none"/>
            <a:tailEnd len="med" w="med" type="none"/>
          </a:ln>
        </p:spPr>
      </p:cxnSp>
      <p:cxnSp>
        <p:nvCxnSpPr>
          <p:cNvPr id="370" name="Shape 370"/>
          <p:cNvCxnSpPr/>
          <p:nvPr/>
        </p:nvCxnSpPr>
        <p:spPr>
          <a:xfrm flipH="1" rot="10800000">
            <a:off x="6057900" y="3583024"/>
            <a:ext cx="754200" cy="604800"/>
          </a:xfrm>
          <a:prstGeom prst="bentConnector3">
            <a:avLst>
              <a:gd fmla="val 10775" name="adj1"/>
            </a:avLst>
          </a:prstGeom>
          <a:noFill/>
          <a:ln cap="flat" cmpd="sng" w="57150">
            <a:solidFill>
              <a:schemeClr val="lt1"/>
            </a:solidFill>
            <a:prstDash val="solid"/>
            <a:miter lim="800000"/>
            <a:headEnd len="med" w="med" type="none"/>
            <a:tailEnd len="med" w="med" type="none"/>
          </a:ln>
        </p:spPr>
      </p:cxnSp>
      <p:cxnSp>
        <p:nvCxnSpPr>
          <p:cNvPr id="371" name="Shape 371"/>
          <p:cNvCxnSpPr/>
          <p:nvPr/>
        </p:nvCxnSpPr>
        <p:spPr>
          <a:xfrm>
            <a:off x="5014913" y="4919661"/>
            <a:ext cx="2478000" cy="298500"/>
          </a:xfrm>
          <a:prstGeom prst="bentConnector3">
            <a:avLst>
              <a:gd fmla="val 0" name="adj1"/>
            </a:avLst>
          </a:prstGeom>
          <a:noFill/>
          <a:ln cap="flat" cmpd="sng" w="57150">
            <a:solidFill>
              <a:schemeClr val="lt1"/>
            </a:solidFill>
            <a:prstDash val="solid"/>
            <a:miter lim="800000"/>
            <a:headEnd len="med" w="med" type="none"/>
            <a:tailEnd len="med" w="med" type="none"/>
          </a:ln>
        </p:spPr>
      </p:cxn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5" name="Shape 375"/>
        <p:cNvGrpSpPr/>
        <p:nvPr/>
      </p:nvGrpSpPr>
      <p:grpSpPr>
        <a:xfrm>
          <a:off x="0" y="0"/>
          <a:ext cx="0" cy="0"/>
          <a:chOff x="0" y="0"/>
          <a:chExt cx="0" cy="0"/>
        </a:xfrm>
      </p:grpSpPr>
      <p:sp>
        <p:nvSpPr>
          <p:cNvPr id="376" name="Shape 37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377" name="Shape 37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Dataset</a:t>
            </a:r>
            <a:endParaRPr/>
          </a:p>
        </p:txBody>
      </p:sp>
      <p:sp>
        <p:nvSpPr>
          <p:cNvPr id="378" name="Shape 37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sp>
        <p:nvSpPr>
          <p:cNvPr id="379" name="Shape 379"/>
          <p:cNvSpPr txBox="1"/>
          <p:nvPr/>
        </p:nvSpPr>
        <p:spPr>
          <a:xfrm>
            <a:off x="431800" y="1422400"/>
            <a:ext cx="8305800" cy="4876800"/>
          </a:xfrm>
          <a:prstGeom prst="rect">
            <a:avLst/>
          </a:prstGeom>
          <a:solidFill>
            <a:srgbClr val="FFFF99"/>
          </a:solid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DataSet</a:t>
            </a:r>
            <a:r>
              <a:rPr b="0" i="0" lang="en-US" sz="22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.Tables[...]</a:t>
            </a:r>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.Relations[...]</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a:t>
            </a:r>
            <a:endParaRPr/>
          </a:p>
        </p:txBody>
      </p:sp>
      <p:grpSp>
        <p:nvGrpSpPr>
          <p:cNvPr id="380" name="Shape 380"/>
          <p:cNvGrpSpPr/>
          <p:nvPr/>
        </p:nvGrpSpPr>
        <p:grpSpPr>
          <a:xfrm>
            <a:off x="2057400" y="1905000"/>
            <a:ext cx="5638800" cy="3505200"/>
            <a:chOff x="2057400" y="1905000"/>
            <a:chExt cx="5638800" cy="3505200"/>
          </a:xfrm>
        </p:grpSpPr>
        <p:sp>
          <p:nvSpPr>
            <p:cNvPr id="381" name="Shape 381"/>
            <p:cNvSpPr txBox="1"/>
            <p:nvPr/>
          </p:nvSpPr>
          <p:spPr>
            <a:xfrm>
              <a:off x="2057400" y="1905000"/>
              <a:ext cx="5562600" cy="3429000"/>
            </a:xfrm>
            <a:prstGeom prst="rect">
              <a:avLst/>
            </a:prstGeom>
            <a:solidFill>
              <a:srgbClr val="CCECFF"/>
            </a:solid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DataTable </a:t>
              </a:r>
              <a:endParaRPr/>
            </a:p>
            <a:p>
              <a:pPr indent="0" lvl="0" marL="0" marR="0" rtl="0" algn="l">
                <a:lnSpc>
                  <a:spcPct val="100000"/>
                </a:lnSpc>
                <a:spcBef>
                  <a:spcPts val="0"/>
                </a:spcBef>
                <a:spcAft>
                  <a:spcPts val="0"/>
                </a:spcAft>
                <a:buClr>
                  <a:schemeClr val="dk2"/>
                </a:buClr>
                <a:buSzPts val="2400"/>
                <a:buFont typeface="Times New Roman"/>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.Columns[..]</a:t>
              </a:r>
              <a:endParaRPr/>
            </a:p>
            <a:p>
              <a:pPr indent="0" lvl="0" marL="0" marR="0" rtl="0" algn="l">
                <a:lnSpc>
                  <a:spcPct val="100000"/>
                </a:lnSpc>
                <a:spcBef>
                  <a:spcPts val="0"/>
                </a:spcBef>
                <a:spcAft>
                  <a:spcPts val="0"/>
                </a:spcAft>
                <a:buClr>
                  <a:schemeClr val="dk2"/>
                </a:buClr>
                <a:buSzPts val="2400"/>
                <a:buFont typeface="Times New Roman"/>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.Rows[..]</a:t>
              </a:r>
              <a:endParaRPr/>
            </a:p>
          </p:txBody>
        </p:sp>
        <p:sp>
          <p:nvSpPr>
            <p:cNvPr id="382" name="Shape 382"/>
            <p:cNvSpPr txBox="1"/>
            <p:nvPr/>
          </p:nvSpPr>
          <p:spPr>
            <a:xfrm>
              <a:off x="2133600" y="1981200"/>
              <a:ext cx="5562600" cy="3429000"/>
            </a:xfrm>
            <a:prstGeom prst="rect">
              <a:avLst/>
            </a:prstGeom>
            <a:solidFill>
              <a:srgbClr val="CCECFF"/>
            </a:solid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DataTable </a:t>
              </a:r>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.Columns[...]</a:t>
              </a:r>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.Rows[...]</a:t>
              </a:r>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Times New Roman"/>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.DefaultView</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a:t>
              </a:r>
              <a:endParaRPr/>
            </a:p>
          </p:txBody>
        </p:sp>
      </p:grpSp>
      <p:cxnSp>
        <p:nvCxnSpPr>
          <p:cNvPr id="383" name="Shape 383"/>
          <p:cNvCxnSpPr/>
          <p:nvPr/>
        </p:nvCxnSpPr>
        <p:spPr>
          <a:xfrm>
            <a:off x="1600200" y="2362200"/>
            <a:ext cx="533400" cy="0"/>
          </a:xfrm>
          <a:prstGeom prst="straightConnector1">
            <a:avLst/>
          </a:prstGeom>
          <a:noFill/>
          <a:ln cap="flat" cmpd="sng" w="12700">
            <a:solidFill>
              <a:schemeClr val="dk1"/>
            </a:solidFill>
            <a:prstDash val="solid"/>
            <a:miter lim="800000"/>
            <a:headEnd len="med" w="med" type="none"/>
            <a:tailEnd len="lg" w="lg" type="triangle"/>
          </a:ln>
        </p:spPr>
      </p:cxnSp>
      <p:cxnSp>
        <p:nvCxnSpPr>
          <p:cNvPr id="384" name="Shape 384"/>
          <p:cNvCxnSpPr/>
          <p:nvPr/>
        </p:nvCxnSpPr>
        <p:spPr>
          <a:xfrm>
            <a:off x="3733800" y="2895600"/>
            <a:ext cx="381000" cy="0"/>
          </a:xfrm>
          <a:prstGeom prst="straightConnector1">
            <a:avLst/>
          </a:prstGeom>
          <a:noFill/>
          <a:ln cap="flat" cmpd="sng" w="12700">
            <a:solidFill>
              <a:schemeClr val="dk1"/>
            </a:solidFill>
            <a:prstDash val="solid"/>
            <a:miter lim="800000"/>
            <a:headEnd len="med" w="med" type="none"/>
            <a:tailEnd len="lg" w="lg" type="triangle"/>
          </a:ln>
        </p:spPr>
      </p:cxnSp>
      <p:cxnSp>
        <p:nvCxnSpPr>
          <p:cNvPr id="385" name="Shape 385"/>
          <p:cNvCxnSpPr/>
          <p:nvPr/>
        </p:nvCxnSpPr>
        <p:spPr>
          <a:xfrm>
            <a:off x="3352800" y="3581400"/>
            <a:ext cx="762000" cy="0"/>
          </a:xfrm>
          <a:prstGeom prst="straightConnector1">
            <a:avLst/>
          </a:prstGeom>
          <a:noFill/>
          <a:ln cap="flat" cmpd="sng" w="12700">
            <a:solidFill>
              <a:schemeClr val="dk1"/>
            </a:solidFill>
            <a:prstDash val="solid"/>
            <a:miter lim="800000"/>
            <a:headEnd len="med" w="med" type="none"/>
            <a:tailEnd len="lg" w="lg" type="triangle"/>
          </a:ln>
        </p:spPr>
      </p:cxnSp>
      <p:grpSp>
        <p:nvGrpSpPr>
          <p:cNvPr id="386" name="Shape 386"/>
          <p:cNvGrpSpPr/>
          <p:nvPr/>
        </p:nvGrpSpPr>
        <p:grpSpPr>
          <a:xfrm>
            <a:off x="4114800" y="3276600"/>
            <a:ext cx="4524374" cy="1066800"/>
            <a:chOff x="4114800" y="3276600"/>
            <a:chExt cx="4524374" cy="1066800"/>
          </a:xfrm>
        </p:grpSpPr>
        <p:grpSp>
          <p:nvGrpSpPr>
            <p:cNvPr id="387" name="Shape 387"/>
            <p:cNvGrpSpPr/>
            <p:nvPr/>
          </p:nvGrpSpPr>
          <p:grpSpPr>
            <a:xfrm>
              <a:off x="4114800" y="3276600"/>
              <a:ext cx="4524374" cy="1066800"/>
              <a:chOff x="4114800" y="3276600"/>
              <a:chExt cx="4524374" cy="1066800"/>
            </a:xfrm>
          </p:grpSpPr>
          <p:sp>
            <p:nvSpPr>
              <p:cNvPr id="388" name="Shape 388"/>
              <p:cNvSpPr txBox="1"/>
              <p:nvPr/>
            </p:nvSpPr>
            <p:spPr>
              <a:xfrm>
                <a:off x="4114800" y="3276600"/>
                <a:ext cx="3505200" cy="533400"/>
              </a:xfrm>
              <a:prstGeom prst="rect">
                <a:avLst/>
              </a:prstGeom>
              <a:solidFill>
                <a:schemeClr val="accent1"/>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DataRow</a:t>
                </a:r>
                <a:endParaRPr/>
              </a:p>
            </p:txBody>
          </p:sp>
          <p:sp>
            <p:nvSpPr>
              <p:cNvPr id="389" name="Shape 389"/>
              <p:cNvSpPr txBox="1"/>
              <p:nvPr/>
            </p:nvSpPr>
            <p:spPr>
              <a:xfrm>
                <a:off x="4114800" y="3810000"/>
                <a:ext cx="3505200" cy="533400"/>
              </a:xfrm>
              <a:prstGeom prst="rect">
                <a:avLst/>
              </a:prstGeom>
              <a:solidFill>
                <a:schemeClr val="accent1"/>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DataRow</a:t>
                </a:r>
                <a:endParaRPr/>
              </a:p>
            </p:txBody>
          </p:sp>
          <p:sp>
            <p:nvSpPr>
              <p:cNvPr id="390" name="Shape 390"/>
              <p:cNvSpPr/>
              <p:nvPr/>
            </p:nvSpPr>
            <p:spPr>
              <a:xfrm>
                <a:off x="7678737" y="3276600"/>
                <a:ext cx="228600" cy="1066800"/>
              </a:xfrm>
              <a:prstGeom prst="rightBrace">
                <a:avLst>
                  <a:gd fmla="val 8333" name="adj1"/>
                  <a:gd fmla="val 50000" name="adj2"/>
                </a:avLst>
              </a:prstGeom>
              <a:no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91" name="Shape 391"/>
              <p:cNvSpPr txBox="1"/>
              <p:nvPr/>
            </p:nvSpPr>
            <p:spPr>
              <a:xfrm>
                <a:off x="7910512" y="3603625"/>
                <a:ext cx="728662" cy="427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1" lang="en-US" sz="2200" u="none">
                    <a:solidFill>
                      <a:schemeClr val="dk1"/>
                    </a:solidFill>
                    <a:latin typeface="Arial"/>
                    <a:ea typeface="Arial"/>
                    <a:cs typeface="Arial"/>
                    <a:sym typeface="Arial"/>
                  </a:rPr>
                  <a:t>data</a:t>
                </a:r>
                <a:endParaRPr/>
              </a:p>
            </p:txBody>
          </p:sp>
        </p:grpSp>
        <p:cxnSp>
          <p:nvCxnSpPr>
            <p:cNvPr id="392" name="Shape 392"/>
            <p:cNvCxnSpPr/>
            <p:nvPr/>
          </p:nvCxnSpPr>
          <p:spPr>
            <a:xfrm>
              <a:off x="5867400" y="3276600"/>
              <a:ext cx="0" cy="10668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3" name="Shape 393"/>
          <p:cNvGrpSpPr/>
          <p:nvPr/>
        </p:nvGrpSpPr>
        <p:grpSpPr>
          <a:xfrm>
            <a:off x="4114800" y="2003425"/>
            <a:ext cx="3505200" cy="1196975"/>
            <a:chOff x="4114800" y="2003425"/>
            <a:chExt cx="3505200" cy="1196975"/>
          </a:xfrm>
        </p:grpSpPr>
        <p:sp>
          <p:nvSpPr>
            <p:cNvPr id="394" name="Shape 394"/>
            <p:cNvSpPr txBox="1"/>
            <p:nvPr/>
          </p:nvSpPr>
          <p:spPr>
            <a:xfrm>
              <a:off x="5867400" y="2667000"/>
              <a:ext cx="1752600" cy="533400"/>
            </a:xfrm>
            <a:prstGeom prst="rect">
              <a:avLst/>
            </a:prstGeom>
            <a:solidFill>
              <a:schemeClr val="lt2"/>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DataColumn</a:t>
              </a:r>
              <a:endParaRPr/>
            </a:p>
          </p:txBody>
        </p:sp>
        <p:sp>
          <p:nvSpPr>
            <p:cNvPr id="395" name="Shape 395"/>
            <p:cNvSpPr/>
            <p:nvPr/>
          </p:nvSpPr>
          <p:spPr>
            <a:xfrm rot="-5400000">
              <a:off x="5753100" y="723900"/>
              <a:ext cx="228600" cy="3505200"/>
            </a:xfrm>
            <a:prstGeom prst="rightBrace">
              <a:avLst>
                <a:gd fmla="val 8333" name="adj1"/>
                <a:gd fmla="val 50000" name="adj2"/>
              </a:avLst>
            </a:prstGeom>
            <a:noFill/>
            <a:ln cap="flat" cmpd="sng" w="9525">
              <a:solidFill>
                <a:schemeClr val="dk1"/>
              </a:solidFill>
              <a:prstDash val="solid"/>
              <a:miter lim="800000"/>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txBox="1"/>
            <p:nvPr/>
          </p:nvSpPr>
          <p:spPr>
            <a:xfrm>
              <a:off x="4120379" y="2509978"/>
              <a:ext cx="3494041" cy="8082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97" name="Shape 397"/>
            <p:cNvSpPr txBox="1"/>
            <p:nvPr/>
          </p:nvSpPr>
          <p:spPr>
            <a:xfrm>
              <a:off x="5334000" y="2003425"/>
              <a:ext cx="1163637" cy="427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1" lang="en-US" sz="2200" u="none">
                  <a:solidFill>
                    <a:schemeClr val="dk1"/>
                  </a:solidFill>
                  <a:latin typeface="Arial"/>
                  <a:ea typeface="Arial"/>
                  <a:cs typeface="Arial"/>
                  <a:sym typeface="Arial"/>
                </a:rPr>
                <a:t>schema</a:t>
              </a:r>
              <a:endParaRPr/>
            </a:p>
          </p:txBody>
        </p:sp>
        <p:sp>
          <p:nvSpPr>
            <p:cNvPr id="398" name="Shape 398"/>
            <p:cNvSpPr txBox="1"/>
            <p:nvPr/>
          </p:nvSpPr>
          <p:spPr>
            <a:xfrm>
              <a:off x="4114800" y="2667000"/>
              <a:ext cx="1752600" cy="533400"/>
            </a:xfrm>
            <a:prstGeom prst="rect">
              <a:avLst/>
            </a:prstGeom>
            <a:solidFill>
              <a:schemeClr val="lt2"/>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DataColumn</a:t>
              </a:r>
              <a:endParaRPr/>
            </a:p>
          </p:txBody>
        </p:sp>
      </p:grpSp>
      <p:sp>
        <p:nvSpPr>
          <p:cNvPr id="399" name="Shape 399"/>
          <p:cNvSpPr txBox="1"/>
          <p:nvPr/>
        </p:nvSpPr>
        <p:spPr>
          <a:xfrm>
            <a:off x="4114800" y="4648200"/>
            <a:ext cx="1752600" cy="533400"/>
          </a:xfrm>
          <a:prstGeom prst="rect">
            <a:avLst/>
          </a:prstGeom>
          <a:solidFill>
            <a:srgbClr val="FFCC99"/>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DataView</a:t>
            </a:r>
            <a:endParaRPr/>
          </a:p>
        </p:txBody>
      </p:sp>
      <p:cxnSp>
        <p:nvCxnSpPr>
          <p:cNvPr id="400" name="Shape 400"/>
          <p:cNvCxnSpPr/>
          <p:nvPr/>
        </p:nvCxnSpPr>
        <p:spPr>
          <a:xfrm>
            <a:off x="3733800" y="4876800"/>
            <a:ext cx="381000" cy="0"/>
          </a:xfrm>
          <a:prstGeom prst="straightConnector1">
            <a:avLst/>
          </a:prstGeom>
          <a:noFill/>
          <a:ln cap="flat" cmpd="sng" w="12700">
            <a:solidFill>
              <a:schemeClr val="dk1"/>
            </a:solidFill>
            <a:prstDash val="solid"/>
            <a:miter lim="800000"/>
            <a:headEnd len="med" w="med" type="none"/>
            <a:tailEnd len="lg" w="lg" type="triangle"/>
          </a:ln>
        </p:spPr>
      </p:cxnSp>
      <p:grpSp>
        <p:nvGrpSpPr>
          <p:cNvPr id="401" name="Shape 401"/>
          <p:cNvGrpSpPr/>
          <p:nvPr/>
        </p:nvGrpSpPr>
        <p:grpSpPr>
          <a:xfrm>
            <a:off x="2362200" y="5562600"/>
            <a:ext cx="2133600" cy="609600"/>
            <a:chOff x="2362200" y="5562600"/>
            <a:chExt cx="2133600" cy="609600"/>
          </a:xfrm>
        </p:grpSpPr>
        <p:sp>
          <p:nvSpPr>
            <p:cNvPr id="402" name="Shape 402"/>
            <p:cNvSpPr txBox="1"/>
            <p:nvPr/>
          </p:nvSpPr>
          <p:spPr>
            <a:xfrm>
              <a:off x="2362200" y="5562600"/>
              <a:ext cx="2057400" cy="533400"/>
            </a:xfrm>
            <a:prstGeom prst="rect">
              <a:avLst/>
            </a:prstGeom>
            <a:solidFill>
              <a:srgbClr val="99FFCC"/>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DataRelation</a:t>
              </a:r>
              <a:endParaRPr/>
            </a:p>
          </p:txBody>
        </p:sp>
        <p:sp>
          <p:nvSpPr>
            <p:cNvPr id="403" name="Shape 403"/>
            <p:cNvSpPr txBox="1"/>
            <p:nvPr/>
          </p:nvSpPr>
          <p:spPr>
            <a:xfrm>
              <a:off x="2438400" y="5638800"/>
              <a:ext cx="2057400" cy="533400"/>
            </a:xfrm>
            <a:prstGeom prst="rect">
              <a:avLst/>
            </a:prstGeom>
            <a:solidFill>
              <a:srgbClr val="99FFCC"/>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DataRelation</a:t>
              </a:r>
              <a:endParaRPr/>
            </a:p>
          </p:txBody>
        </p:sp>
      </p:grpSp>
      <p:cxnSp>
        <p:nvCxnSpPr>
          <p:cNvPr id="404" name="Shape 404"/>
          <p:cNvCxnSpPr/>
          <p:nvPr/>
        </p:nvCxnSpPr>
        <p:spPr>
          <a:xfrm>
            <a:off x="1905000" y="5715000"/>
            <a:ext cx="533400" cy="0"/>
          </a:xfrm>
          <a:prstGeom prst="straightConnector1">
            <a:avLst/>
          </a:prstGeom>
          <a:noFill/>
          <a:ln cap="flat" cmpd="sng" w="12700">
            <a:solidFill>
              <a:schemeClr val="dk1"/>
            </a:solidFill>
            <a:prstDash val="solid"/>
            <a:miter lim="800000"/>
            <a:headEnd len="med" w="med" type="none"/>
            <a:tailEnd len="lg" w="lg" type="triangle"/>
          </a:ln>
        </p:spPr>
      </p:cxn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8" name="Shape 408"/>
        <p:cNvGrpSpPr/>
        <p:nvPr/>
      </p:nvGrpSpPr>
      <p:grpSpPr>
        <a:xfrm>
          <a:off x="0" y="0"/>
          <a:ext cx="0" cy="0"/>
          <a:chOff x="0" y="0"/>
          <a:chExt cx="0" cy="0"/>
        </a:xfrm>
      </p:grpSpPr>
      <p:sp>
        <p:nvSpPr>
          <p:cNvPr id="409" name="Shape 40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410" name="Shape 41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DataSet</a:t>
            </a:r>
            <a:endParaRPr/>
          </a:p>
        </p:txBody>
      </p:sp>
      <p:sp>
        <p:nvSpPr>
          <p:cNvPr id="411" name="Shape 41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DataTable: thể hiện một bảng trong CSDL</a:t>
            </a:r>
            <a:endParaRPr/>
          </a:p>
          <a:p>
            <a:pPr indent="-227330" lvl="0" marL="342900" marR="0" rtl="0" algn="l">
              <a:lnSpc>
                <a:spcPct val="10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227330" lvl="0" marL="342900" marR="0" rtl="0" algn="l">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p:txBody>
      </p:sp>
      <p:sp>
        <p:nvSpPr>
          <p:cNvPr id="412" name="Shape 412"/>
          <p:cNvSpPr txBox="1"/>
          <p:nvPr/>
        </p:nvSpPr>
        <p:spPr>
          <a:xfrm>
            <a:off x="608012" y="2247900"/>
            <a:ext cx="8169275"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Thuộc tính &amp; Phương thức</a:t>
            </a:r>
            <a:endParaRPr/>
          </a:p>
        </p:txBody>
      </p:sp>
      <p:sp>
        <p:nvSpPr>
          <p:cNvPr id="413" name="Shape 413"/>
          <p:cNvSpPr txBox="1"/>
          <p:nvPr/>
        </p:nvSpPr>
        <p:spPr>
          <a:xfrm>
            <a:off x="609600" y="2743200"/>
            <a:ext cx="8153400" cy="2246312"/>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TableName: tên của bảng dữ liệu</a:t>
            </a:r>
            <a:endParaRPr/>
          </a:p>
          <a:p>
            <a:pPr indent="0" lvl="0" marL="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 Columns: danh sách các cột</a:t>
            </a:r>
            <a:endParaRPr/>
          </a:p>
          <a:p>
            <a:pPr indent="0" lvl="0" marL="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 Rows: danh sách các mẫu tin</a:t>
            </a:r>
            <a:endParaRPr/>
          </a:p>
          <a:p>
            <a:pPr indent="0" lvl="0" marL="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 PrimaryKey: danh sách các cột là khóa chính</a:t>
            </a:r>
            <a:endParaRPr/>
          </a:p>
          <a:p>
            <a:pPr indent="0" lvl="0" marL="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 NewRow(): tạo một mẫu tin mới</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7" name="Shape 417"/>
        <p:cNvGrpSpPr/>
        <p:nvPr/>
      </p:nvGrpSpPr>
      <p:grpSpPr>
        <a:xfrm>
          <a:off x="0" y="0"/>
          <a:ext cx="0" cy="0"/>
          <a:chOff x="0" y="0"/>
          <a:chExt cx="0" cy="0"/>
        </a:xfrm>
      </p:grpSpPr>
      <p:sp>
        <p:nvSpPr>
          <p:cNvPr id="418" name="Shape 418"/>
          <p:cNvSpPr txBox="1"/>
          <p:nvPr>
            <p:ph type="title"/>
          </p:nvPr>
        </p:nvSpPr>
        <p:spPr>
          <a:xfrm>
            <a:off x="228600" y="304800"/>
            <a:ext cx="7034212"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DataTable - DataColumn </a:t>
            </a:r>
            <a:endParaRPr/>
          </a:p>
        </p:txBody>
      </p:sp>
      <p:sp>
        <p:nvSpPr>
          <p:cNvPr id="419" name="Shape 419"/>
          <p:cNvSpPr txBox="1"/>
          <p:nvPr>
            <p:ph idx="1" type="body"/>
          </p:nvPr>
        </p:nvSpPr>
        <p:spPr>
          <a:xfrm>
            <a:off x="228600" y="1295400"/>
            <a:ext cx="8534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DataColumn: đại diện cho một cột trong bảng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ColumnName: tên cột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DataType: kiểu dữ liệu</a:t>
            </a:r>
            <a:endParaRPr/>
          </a:p>
        </p:txBody>
      </p:sp>
      <p:sp>
        <p:nvSpPr>
          <p:cNvPr id="420" name="Shape 420"/>
          <p:cNvSpPr txBox="1"/>
          <p:nvPr/>
        </p:nvSpPr>
        <p:spPr>
          <a:xfrm>
            <a:off x="3886200" y="3276600"/>
            <a:ext cx="4572000" cy="2438400"/>
          </a:xfrm>
          <a:prstGeom prst="rect">
            <a:avLst/>
          </a:prstGeom>
          <a:gradFill>
            <a:gsLst>
              <a:gs pos="0">
                <a:srgbClr val="99CC00">
                  <a:alpha val="38823"/>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1" name="Shape 421"/>
          <p:cNvSpPr txBox="1"/>
          <p:nvPr/>
        </p:nvSpPr>
        <p:spPr>
          <a:xfrm>
            <a:off x="3886200" y="3276600"/>
            <a:ext cx="13906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DataTable </a:t>
            </a:r>
            <a:endParaRPr/>
          </a:p>
        </p:txBody>
      </p:sp>
      <p:graphicFrame>
        <p:nvGraphicFramePr>
          <p:cNvPr id="422" name="Shape 422"/>
          <p:cNvGraphicFramePr/>
          <p:nvPr/>
        </p:nvGraphicFramePr>
        <p:xfrm>
          <a:off x="4191000" y="3810000"/>
          <a:ext cx="3000000" cy="3000000"/>
        </p:xfrm>
        <a:graphic>
          <a:graphicData uri="http://schemas.openxmlformats.org/drawingml/2006/table">
            <a:tbl>
              <a:tblPr>
                <a:noFill/>
                <a:tableStyleId>{7FCFFFB8-2595-451E-B1EB-9BA3381DD6E2}</a:tableStyleId>
              </a:tblPr>
              <a:tblGrid>
                <a:gridCol w="990600"/>
                <a:gridCol w="990600"/>
                <a:gridCol w="893750"/>
                <a:gridCol w="1087425"/>
              </a:tblGrid>
              <a:tr h="304800">
                <a:tc>
                  <a:txBody>
                    <a:bodyPr>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Column1</a:t>
                      </a:r>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33CCFF">
                        <a:alpha val="49803"/>
                      </a:srgbClr>
                    </a:solidFill>
                  </a:tcPr>
                </a:tc>
                <a:tc>
                  <a:txBody>
                    <a:bodyPr>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Column2</a:t>
                      </a:r>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33CCFF">
                        <a:alpha val="49803"/>
                      </a:srgbClr>
                    </a:solidFill>
                  </a:tcPr>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a:t>
                      </a:r>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Column n</a:t>
                      </a:r>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33CCFF">
                        <a:alpha val="49803"/>
                      </a:srgbClr>
                    </a:solidFill>
                  </a:tcPr>
                </a:tc>
              </a:tr>
              <a:tr h="427025">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25450">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27025">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650" marB="4565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23" name="Shape 423"/>
          <p:cNvSpPr/>
          <p:nvPr/>
        </p:nvSpPr>
        <p:spPr>
          <a:xfrm rot="5400000">
            <a:off x="5219700" y="3009900"/>
            <a:ext cx="1066800" cy="381000"/>
          </a:xfrm>
          <a:custGeom>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solidFill>
            <a:srgbClr val="33CCFF">
              <a:alpha val="5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4" name="Shape 424"/>
          <p:cNvSpPr/>
          <p:nvPr/>
        </p:nvSpPr>
        <p:spPr>
          <a:xfrm rot="5400000">
            <a:off x="7124700" y="3009900"/>
            <a:ext cx="1066800" cy="381000"/>
          </a:xfrm>
          <a:custGeom>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solidFill>
            <a:srgbClr val="33CCFF">
              <a:alpha val="5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5" name="Shape 425"/>
          <p:cNvSpPr txBox="1"/>
          <p:nvPr/>
        </p:nvSpPr>
        <p:spPr>
          <a:xfrm>
            <a:off x="8420100" y="6442075"/>
            <a:ext cx="5746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2" name="Shape 122"/>
        <p:cNvGrpSpPr/>
        <p:nvPr/>
      </p:nvGrpSpPr>
      <p:grpSpPr>
        <a:xfrm>
          <a:off x="0" y="0"/>
          <a:ext cx="0" cy="0"/>
          <a:chOff x="0" y="0"/>
          <a:chExt cx="0" cy="0"/>
        </a:xfrm>
      </p:grpSpPr>
      <p:sp>
        <p:nvSpPr>
          <p:cNvPr id="123" name="Shape 12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Giới thiệu về ADO.NET</a:t>
            </a:r>
            <a:endParaRPr/>
          </a:p>
        </p:txBody>
      </p:sp>
      <p:sp>
        <p:nvSpPr>
          <p:cNvPr id="124" name="Shape 124"/>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125" name="Shape 12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126" name="Shape 126"/>
          <p:cNvGrpSpPr/>
          <p:nvPr/>
        </p:nvGrpSpPr>
        <p:grpSpPr>
          <a:xfrm>
            <a:off x="152400" y="1752600"/>
            <a:ext cx="8861425" cy="4724400"/>
            <a:chOff x="0" y="0"/>
            <a:chExt cx="2147483646" cy="2147483646"/>
          </a:xfrm>
        </p:grpSpPr>
        <p:pic>
          <p:nvPicPr>
            <p:cNvPr id="127" name="Shape 127"/>
            <p:cNvPicPr preferRelativeResize="0"/>
            <p:nvPr/>
          </p:nvPicPr>
          <p:blipFill rotWithShape="1">
            <a:blip r:embed="rId3">
              <a:alphaModFix/>
            </a:blip>
            <a:srcRect b="13199" l="12300" r="31149" t="33200"/>
            <a:stretch/>
          </p:blipFill>
          <p:spPr>
            <a:xfrm>
              <a:off x="0" y="0"/>
              <a:ext cx="2147483646" cy="2147483646"/>
            </a:xfrm>
            <a:prstGeom prst="rect">
              <a:avLst/>
            </a:prstGeom>
            <a:noFill/>
            <a:ln>
              <a:noFill/>
            </a:ln>
          </p:spPr>
        </p:pic>
        <p:pic>
          <p:nvPicPr>
            <p:cNvPr id="128" name="Shape 128"/>
            <p:cNvPicPr preferRelativeResize="0"/>
            <p:nvPr/>
          </p:nvPicPr>
          <p:blipFill rotWithShape="1">
            <a:blip r:embed="rId4">
              <a:alphaModFix/>
            </a:blip>
            <a:srcRect b="17857" l="7542" r="44102" t="35714"/>
            <a:stretch/>
          </p:blipFill>
          <p:spPr>
            <a:xfrm>
              <a:off x="1122784653" y="69273725"/>
              <a:ext cx="1013404184" cy="1004468145"/>
            </a:xfrm>
            <a:prstGeom prst="rect">
              <a:avLst/>
            </a:prstGeom>
            <a:noFill/>
            <a:ln>
              <a:noFill/>
            </a:ln>
          </p:spPr>
        </p:pic>
      </p:gr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9" name="Shape 429"/>
        <p:cNvGrpSpPr/>
        <p:nvPr/>
      </p:nvGrpSpPr>
      <p:grpSpPr>
        <a:xfrm>
          <a:off x="0" y="0"/>
          <a:ext cx="0" cy="0"/>
          <a:chOff x="0" y="0"/>
          <a:chExt cx="0" cy="0"/>
        </a:xfrm>
      </p:grpSpPr>
      <p:sp>
        <p:nvSpPr>
          <p:cNvPr id="430" name="Shape 43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431" name="Shape 43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DataTable- DataRow</a:t>
            </a:r>
            <a:endParaRPr/>
          </a:p>
        </p:txBody>
      </p:sp>
      <p:sp>
        <p:nvSpPr>
          <p:cNvPr id="432" name="Shape 43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a:solidFill>
                  <a:schemeClr val="dk1"/>
                </a:solidFill>
                <a:latin typeface="Arial"/>
                <a:ea typeface="Arial"/>
                <a:cs typeface="Arial"/>
                <a:sym typeface="Arial"/>
              </a:rPr>
              <a:t>DataRow: đại diện cho mẫu tin trong bảng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RowState: trạng thái Added, Modified, Deleted,…</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[i]: truy xuất đến cột i</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Delete(): đánh dấu xóa mẫu tin</a:t>
            </a:r>
            <a:endParaRPr/>
          </a:p>
        </p:txBody>
      </p:sp>
      <p:sp>
        <p:nvSpPr>
          <p:cNvPr id="433" name="Shape 433"/>
          <p:cNvSpPr txBox="1"/>
          <p:nvPr/>
        </p:nvSpPr>
        <p:spPr>
          <a:xfrm>
            <a:off x="3657600" y="3581400"/>
            <a:ext cx="4800600" cy="2667000"/>
          </a:xfrm>
          <a:prstGeom prst="rect">
            <a:avLst/>
          </a:prstGeom>
          <a:gradFill>
            <a:gsLst>
              <a:gs pos="0">
                <a:srgbClr val="99CC00">
                  <a:alpha val="38823"/>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4" name="Shape 434"/>
          <p:cNvSpPr txBox="1"/>
          <p:nvPr/>
        </p:nvSpPr>
        <p:spPr>
          <a:xfrm>
            <a:off x="3886200" y="3581400"/>
            <a:ext cx="13906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DataTable </a:t>
            </a:r>
            <a:endParaRPr/>
          </a:p>
        </p:txBody>
      </p:sp>
      <p:graphicFrame>
        <p:nvGraphicFramePr>
          <p:cNvPr id="435" name="Shape 435"/>
          <p:cNvGraphicFramePr/>
          <p:nvPr/>
        </p:nvGraphicFramePr>
        <p:xfrm>
          <a:off x="4191000" y="4114800"/>
          <a:ext cx="3000000" cy="3000000"/>
        </p:xfrm>
        <a:graphic>
          <a:graphicData uri="http://schemas.openxmlformats.org/drawingml/2006/table">
            <a:tbl>
              <a:tblPr>
                <a:noFill/>
                <a:tableStyleId>{7FCFFFB8-2595-451E-B1EB-9BA3381DD6E2}</a:tableStyleId>
              </a:tblPr>
              <a:tblGrid>
                <a:gridCol w="1066800"/>
                <a:gridCol w="1066800"/>
                <a:gridCol w="962025"/>
                <a:gridCol w="1171575"/>
              </a:tblGrid>
              <a:tr h="377825">
                <a:tc>
                  <a:txBody>
                    <a:bodyPr>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Column1</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Column2</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accent2"/>
                        </a:buClr>
                        <a:buSzPts val="1400"/>
                        <a:buFont typeface="Arial"/>
                        <a:buNone/>
                      </a:pPr>
                      <a:r>
                        <a:rPr b="1" i="0" lang="en-US" sz="1400" u="none" cap="none" strike="noStrike">
                          <a:solidFill>
                            <a:schemeClr val="accent2"/>
                          </a:solidFill>
                          <a:latin typeface="Arial"/>
                          <a:ea typeface="Arial"/>
                          <a:cs typeface="Arial"/>
                          <a:sym typeface="Arial"/>
                        </a:rPr>
                        <a: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Column n</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71475">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abc</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xyz</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omt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r>
              <a:tr h="525450">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r>
              <a:tr h="377825">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t>
                      </a:r>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33CC">
                        <a:alpha val="49803"/>
                      </a:srgbClr>
                    </a:solidFill>
                  </a:tcPr>
                </a:tc>
              </a:tr>
            </a:tbl>
          </a:graphicData>
        </a:graphic>
      </p:graphicFrame>
      <p:sp>
        <p:nvSpPr>
          <p:cNvPr id="436" name="Shape 436"/>
          <p:cNvSpPr/>
          <p:nvPr/>
        </p:nvSpPr>
        <p:spPr>
          <a:xfrm>
            <a:off x="3657600" y="4445000"/>
            <a:ext cx="457200" cy="1041400"/>
          </a:xfrm>
          <a:prstGeom prst="leftBrace">
            <a:avLst>
              <a:gd fmla="val 8333" name="adj1"/>
              <a:gd fmla="val 50000" name="adj2"/>
            </a:avLst>
          </a:prstGeom>
          <a:noFill/>
          <a:ln cap="flat" cmpd="sng" w="38100">
            <a:solidFill>
              <a:schemeClr val="dk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7" name="Shape 437"/>
          <p:cNvSpPr txBox="1"/>
          <p:nvPr/>
        </p:nvSpPr>
        <p:spPr>
          <a:xfrm>
            <a:off x="2732087" y="4767262"/>
            <a:ext cx="6794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Row</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1" name="Shape 441"/>
        <p:cNvGrpSpPr/>
        <p:nvPr/>
      </p:nvGrpSpPr>
      <p:grpSpPr>
        <a:xfrm>
          <a:off x="0" y="0"/>
          <a:ext cx="0" cy="0"/>
          <a:chOff x="0" y="0"/>
          <a:chExt cx="0" cy="0"/>
        </a:xfrm>
      </p:grpSpPr>
      <p:sp>
        <p:nvSpPr>
          <p:cNvPr id="442" name="Shape 44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Demo thao tác với CSDL QLNS</a:t>
            </a:r>
            <a:endParaRPr/>
          </a:p>
        </p:txBody>
      </p:sp>
      <p:sp>
        <p:nvSpPr>
          <p:cNvPr id="443" name="Shape 44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Mô tả CSDL QLNS sử dụng minh họa</a:t>
            </a:r>
            <a:endParaRPr/>
          </a:p>
          <a:p>
            <a:pPr indent="-227330" lvl="0" marL="342900" marR="0" rtl="0" algn="l">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p:txBody>
      </p:sp>
      <p:sp>
        <p:nvSpPr>
          <p:cNvPr id="444" name="Shape 44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445" name="Shape 445"/>
          <p:cNvPicPr preferRelativeResize="0"/>
          <p:nvPr/>
        </p:nvPicPr>
        <p:blipFill rotWithShape="1">
          <a:blip r:embed="rId3">
            <a:alphaModFix/>
          </a:blip>
          <a:srcRect b="38000" l="30899" r="38199" t="19599"/>
          <a:stretch/>
        </p:blipFill>
        <p:spPr>
          <a:xfrm>
            <a:off x="990600" y="1828800"/>
            <a:ext cx="6416675" cy="4953000"/>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9" name="Shape 449"/>
        <p:cNvGrpSpPr/>
        <p:nvPr/>
      </p:nvGrpSpPr>
      <p:grpSpPr>
        <a:xfrm>
          <a:off x="0" y="0"/>
          <a:ext cx="0" cy="0"/>
          <a:chOff x="0" y="0"/>
          <a:chExt cx="0" cy="0"/>
        </a:xfrm>
      </p:grpSpPr>
      <p:sp>
        <p:nvSpPr>
          <p:cNvPr id="450" name="Shape 45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Demo thao tác với CSDL QLNS</a:t>
            </a:r>
            <a:endParaRPr/>
          </a:p>
        </p:txBody>
      </p:sp>
      <p:sp>
        <p:nvSpPr>
          <p:cNvPr id="451" name="Shape 45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Sử dụng phương thức </a:t>
            </a:r>
            <a:r>
              <a:rPr b="1" i="0" lang="en-US" sz="2800" u="none">
                <a:solidFill>
                  <a:schemeClr val="dk1"/>
                </a:solidFill>
                <a:latin typeface="Arial"/>
                <a:ea typeface="Arial"/>
                <a:cs typeface="Arial"/>
                <a:sym typeface="Arial"/>
              </a:rPr>
              <a:t>fill </a:t>
            </a:r>
            <a:r>
              <a:rPr b="0" i="0" lang="en-US" sz="2800" u="none">
                <a:solidFill>
                  <a:schemeClr val="dk1"/>
                </a:solidFill>
                <a:latin typeface="Arial"/>
                <a:ea typeface="Arial"/>
                <a:cs typeface="Arial"/>
                <a:sym typeface="Arial"/>
              </a:rPr>
              <a:t>của </a:t>
            </a:r>
            <a:r>
              <a:rPr b="1" i="0" lang="en-US" sz="2800" u="none">
                <a:solidFill>
                  <a:schemeClr val="dk1"/>
                </a:solidFill>
                <a:latin typeface="Arial"/>
                <a:ea typeface="Arial"/>
                <a:cs typeface="Arial"/>
                <a:sym typeface="Arial"/>
              </a:rPr>
              <a:t>DataAdapte</a:t>
            </a:r>
            <a:r>
              <a:rPr b="0" i="0" lang="en-US" sz="2800" u="none">
                <a:solidFill>
                  <a:schemeClr val="dk1"/>
                </a:solidFill>
                <a:latin typeface="Arial"/>
                <a:ea typeface="Arial"/>
                <a:cs typeface="Arial"/>
                <a:sym typeface="Arial"/>
              </a:rPr>
              <a:t>r để nạp dữ liệu vào</a:t>
            </a:r>
            <a:r>
              <a:rPr b="1" i="0" lang="en-US" sz="2800" u="none">
                <a:solidFill>
                  <a:schemeClr val="dk1"/>
                </a:solidFill>
                <a:latin typeface="Arial"/>
                <a:ea typeface="Arial"/>
                <a:cs typeface="Arial"/>
                <a:sym typeface="Arial"/>
              </a:rPr>
              <a:t> Dataset</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a:solidFill>
                  <a:schemeClr val="dk1"/>
                </a:solidFill>
                <a:latin typeface="Arial"/>
                <a:ea typeface="Arial"/>
                <a:cs typeface="Arial"/>
                <a:sym typeface="Arial"/>
              </a:rPr>
              <a:t>Đọc </a:t>
            </a:r>
            <a:r>
              <a:rPr b="0" i="0" lang="en-US" sz="2800" u="none">
                <a:solidFill>
                  <a:schemeClr val="dk1"/>
                </a:solidFill>
                <a:latin typeface="Arial"/>
                <a:ea typeface="Arial"/>
                <a:cs typeface="Arial"/>
                <a:sym typeface="Arial"/>
              </a:rPr>
              <a:t>dữ liệu từ </a:t>
            </a:r>
            <a:r>
              <a:rPr b="1" i="0" lang="en-US" sz="2800" u="none">
                <a:solidFill>
                  <a:schemeClr val="dk1"/>
                </a:solidFill>
                <a:latin typeface="Arial"/>
                <a:ea typeface="Arial"/>
                <a:cs typeface="Arial"/>
                <a:sym typeface="Arial"/>
              </a:rPr>
              <a:t>Dataset</a:t>
            </a:r>
            <a:r>
              <a:rPr b="0" i="0" lang="en-US" sz="2800" u="none">
                <a:solidFill>
                  <a:schemeClr val="dk1"/>
                </a:solidFill>
                <a:latin typeface="Arial"/>
                <a:ea typeface="Arial"/>
                <a:cs typeface="Arial"/>
                <a:sym typeface="Arial"/>
              </a:rPr>
              <a:t> đưa vào Form</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a:solidFill>
                  <a:schemeClr val="dk1"/>
                </a:solidFill>
                <a:latin typeface="Arial"/>
                <a:ea typeface="Arial"/>
                <a:cs typeface="Arial"/>
                <a:sym typeface="Arial"/>
              </a:rPr>
              <a:t>Thay đổi dữ liệu </a:t>
            </a:r>
            <a:r>
              <a:rPr b="0" i="0" lang="en-US" sz="2800" u="none">
                <a:solidFill>
                  <a:schemeClr val="dk1"/>
                </a:solidFill>
                <a:latin typeface="Arial"/>
                <a:ea typeface="Arial"/>
                <a:cs typeface="Arial"/>
                <a:sym typeface="Arial"/>
              </a:rPr>
              <a:t>trên </a:t>
            </a:r>
            <a:r>
              <a:rPr b="1" i="0" lang="en-US" sz="2800" u="none">
                <a:solidFill>
                  <a:schemeClr val="dk1"/>
                </a:solidFill>
                <a:latin typeface="Arial"/>
                <a:ea typeface="Arial"/>
                <a:cs typeface="Arial"/>
                <a:sym typeface="Arial"/>
              </a:rPr>
              <a:t>Dataset</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a:solidFill>
                  <a:schemeClr val="dk1"/>
                </a:solidFill>
                <a:latin typeface="Arial"/>
                <a:ea typeface="Arial"/>
                <a:cs typeface="Arial"/>
                <a:sym typeface="Arial"/>
              </a:rPr>
              <a:t>Update </a:t>
            </a:r>
            <a:r>
              <a:rPr b="0" i="0" lang="en-US" sz="2800" u="none">
                <a:solidFill>
                  <a:schemeClr val="dk1"/>
                </a:solidFill>
                <a:latin typeface="Arial"/>
                <a:ea typeface="Arial"/>
                <a:cs typeface="Arial"/>
                <a:sym typeface="Arial"/>
              </a:rPr>
              <a:t>lại dữ liệu trên CSDL</a:t>
            </a:r>
            <a:endParaRPr/>
          </a:p>
        </p:txBody>
      </p:sp>
      <p:sp>
        <p:nvSpPr>
          <p:cNvPr id="452" name="Shape 452"/>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6" name="Shape 456"/>
        <p:cNvGrpSpPr/>
        <p:nvPr/>
      </p:nvGrpSpPr>
      <p:grpSpPr>
        <a:xfrm>
          <a:off x="0" y="0"/>
          <a:ext cx="0" cy="0"/>
          <a:chOff x="0" y="0"/>
          <a:chExt cx="0" cy="0"/>
        </a:xfrm>
      </p:grpSpPr>
      <p:sp>
        <p:nvSpPr>
          <p:cNvPr id="457" name="Shape 45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Demo thao tác với CSDL QLNS</a:t>
            </a:r>
            <a:endParaRPr/>
          </a:p>
        </p:txBody>
      </p:sp>
      <p:sp>
        <p:nvSpPr>
          <p:cNvPr id="458" name="Shape 45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Yêu cầu: Nạp dữ liệu cho comboBox Phòng ban và datagridView khi Form load</a:t>
            </a:r>
            <a:endParaRPr/>
          </a:p>
        </p:txBody>
      </p:sp>
      <p:sp>
        <p:nvSpPr>
          <p:cNvPr id="459" name="Shape 45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460" name="Shape 460"/>
          <p:cNvPicPr preferRelativeResize="0"/>
          <p:nvPr/>
        </p:nvPicPr>
        <p:blipFill rotWithShape="1">
          <a:blip r:embed="rId3">
            <a:alphaModFix/>
          </a:blip>
          <a:srcRect b="37694" l="14302" r="37149" t="11067"/>
          <a:stretch/>
        </p:blipFill>
        <p:spPr>
          <a:xfrm>
            <a:off x="914400" y="2209800"/>
            <a:ext cx="7467600" cy="4433887"/>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4" name="Shape 464"/>
        <p:cNvGrpSpPr/>
        <p:nvPr/>
      </p:nvGrpSpPr>
      <p:grpSpPr>
        <a:xfrm>
          <a:off x="0" y="0"/>
          <a:ext cx="0" cy="0"/>
          <a:chOff x="0" y="0"/>
          <a:chExt cx="0" cy="0"/>
        </a:xfrm>
      </p:grpSpPr>
      <p:sp>
        <p:nvSpPr>
          <p:cNvPr id="465" name="Shape 46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bước thực hiện</a:t>
            </a:r>
            <a:endParaRPr/>
          </a:p>
        </p:txBody>
      </p:sp>
      <p:sp>
        <p:nvSpPr>
          <p:cNvPr id="466" name="Shape 466"/>
          <p:cNvSpPr txBox="1"/>
          <p:nvPr>
            <p:ph idx="1" type="body"/>
          </p:nvPr>
        </p:nvSpPr>
        <p:spPr>
          <a:xfrm>
            <a:off x="228600" y="1295400"/>
            <a:ext cx="86487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a:solidFill>
                  <a:schemeClr val="dk1"/>
                </a:solidFill>
                <a:latin typeface="Arial"/>
                <a:ea typeface="Arial"/>
                <a:cs typeface="Arial"/>
                <a:sym typeface="Arial"/>
              </a:rPr>
              <a:t>Khai báo các đối tượng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SqlConnection conn;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SqlDataAdapter da;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DataSet ds;</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a:solidFill>
                  <a:schemeClr val="dk1"/>
                </a:solidFill>
                <a:latin typeface="Arial"/>
                <a:ea typeface="Arial"/>
                <a:cs typeface="Arial"/>
                <a:sym typeface="Arial"/>
              </a:rPr>
              <a:t>Khởi tạo giá trị cho các đối tượng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conn = new SqlConnection(connectString);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conn.Open();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da = new SqlDataAdapter(“select * from DSNV”, conn);</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ds = new DataSet();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da.Fill(ds, “NhanVien");</a:t>
            </a:r>
            <a:endParaRPr/>
          </a:p>
        </p:txBody>
      </p:sp>
      <p:sp>
        <p:nvSpPr>
          <p:cNvPr id="467" name="Shape 467"/>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1" name="Shape 471"/>
        <p:cNvGrpSpPr/>
        <p:nvPr/>
      </p:nvGrpSpPr>
      <p:grpSpPr>
        <a:xfrm>
          <a:off x="0" y="0"/>
          <a:ext cx="0" cy="0"/>
          <a:chOff x="0" y="0"/>
          <a:chExt cx="0" cy="0"/>
        </a:xfrm>
      </p:grpSpPr>
      <p:sp>
        <p:nvSpPr>
          <p:cNvPr id="472" name="Shape 47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bước thực hiện</a:t>
            </a:r>
            <a:endParaRPr/>
          </a:p>
        </p:txBody>
      </p:sp>
      <p:sp>
        <p:nvSpPr>
          <p:cNvPr id="473" name="Shape 47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Lấy dữ liệu trong dataset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ds.Tables[0]/ ds.Tables[“Tên bảng trong dataset”]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ds.Tables[0].Rows.Count</a:t>
            </a: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trả về số bản ghi của bảng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ds.Tables[0].Rows[i].ItemArray[j].ToString()  // Lấy cột thứ j của hàng thứ i</a:t>
            </a:r>
            <a:endParaRPr/>
          </a:p>
        </p:txBody>
      </p:sp>
      <p:sp>
        <p:nvSpPr>
          <p:cNvPr id="474" name="Shape 47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8" name="Shape 478"/>
        <p:cNvGrpSpPr/>
        <p:nvPr/>
      </p:nvGrpSpPr>
      <p:grpSpPr>
        <a:xfrm>
          <a:off x="0" y="0"/>
          <a:ext cx="0" cy="0"/>
          <a:chOff x="0" y="0"/>
          <a:chExt cx="0" cy="0"/>
        </a:xfrm>
      </p:grpSpPr>
      <p:sp>
        <p:nvSpPr>
          <p:cNvPr id="479" name="Shape 47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Demo thao tác với CSDL QLNS</a:t>
            </a:r>
            <a:endParaRPr/>
          </a:p>
        </p:txBody>
      </p:sp>
      <p:sp>
        <p:nvSpPr>
          <p:cNvPr id="480" name="Shape 480"/>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Viết cho sự kiện Form_Load</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string connStr="Server=.\\SQLEXPRESS; Database=QLNS; Trusted_connection=true";</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string sql = "SELECT * FROM DSNV";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SqlDataAdapter da = new SqlDataAdapter(sql, connStr);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DataSet ds = new DataSet();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 Tạo 1 Table có tên “NhanVien” trong dataset và nạp dữ liệu cho nó</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rgbClr val="C00000"/>
                </a:solidFill>
                <a:latin typeface="Arial"/>
                <a:ea typeface="Arial"/>
                <a:cs typeface="Arial"/>
                <a:sym typeface="Arial"/>
              </a:rPr>
              <a:t>da.Fill(ds, "NhanVien");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 Hiển thị danh sách sinh viên ra listbox</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rgbClr val="C00000"/>
                </a:solidFill>
                <a:latin typeface="Arial"/>
                <a:ea typeface="Arial"/>
                <a:cs typeface="Arial"/>
                <a:sym typeface="Arial"/>
              </a:rPr>
              <a:t>DataTable dt = ds.Tables["NhanVien"];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dataGridView1.DataSource = dt;</a:t>
            </a:r>
            <a:endParaRPr b="0" i="0" sz="2400" u="none" cap="none" strike="noStrike">
              <a:solidFill>
                <a:srgbClr val="C00000"/>
              </a:solidFill>
              <a:latin typeface="Arial"/>
              <a:ea typeface="Arial"/>
              <a:cs typeface="Arial"/>
              <a:sym typeface="Arial"/>
            </a:endParaRPr>
          </a:p>
          <a:p>
            <a:pPr indent="-243840" lvl="0" marL="342900" marR="0" rtl="0" algn="l">
              <a:spcBef>
                <a:spcPts val="480"/>
              </a:spcBef>
              <a:spcAft>
                <a:spcPts val="0"/>
              </a:spcAft>
              <a:buClr>
                <a:schemeClr val="accent1"/>
              </a:buClr>
              <a:buSzPts val="1560"/>
              <a:buFont typeface="Noto Sans Symbols"/>
              <a:buNone/>
            </a:pPr>
            <a:r>
              <a:t/>
            </a:r>
            <a:endParaRPr b="0" i="0" sz="2400" u="none" cap="none" strike="noStrike">
              <a:solidFill>
                <a:srgbClr val="C00000"/>
              </a:solidFill>
              <a:latin typeface="Arial"/>
              <a:ea typeface="Arial"/>
              <a:cs typeface="Arial"/>
              <a:sym typeface="Arial"/>
            </a:endParaRPr>
          </a:p>
        </p:txBody>
      </p:sp>
      <p:sp>
        <p:nvSpPr>
          <p:cNvPr id="481" name="Shape 48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5" name="Shape 485"/>
        <p:cNvGrpSpPr/>
        <p:nvPr/>
      </p:nvGrpSpPr>
      <p:grpSpPr>
        <a:xfrm>
          <a:off x="0" y="0"/>
          <a:ext cx="0" cy="0"/>
          <a:chOff x="0" y="0"/>
          <a:chExt cx="0" cy="0"/>
        </a:xfrm>
      </p:grpSpPr>
      <p:sp>
        <p:nvSpPr>
          <p:cNvPr id="486" name="Shape 48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Demo thao tác với CSDL QLNS</a:t>
            </a:r>
            <a:endParaRPr/>
          </a:p>
        </p:txBody>
      </p:sp>
      <p:sp>
        <p:nvSpPr>
          <p:cNvPr id="487" name="Shape 487"/>
          <p:cNvSpPr txBox="1"/>
          <p:nvPr>
            <p:ph idx="1" type="body"/>
          </p:nvPr>
        </p:nvSpPr>
        <p:spPr>
          <a:xfrm>
            <a:off x="228600" y="1219200"/>
            <a:ext cx="8153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Yêu cầu: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Đưa dữ liệu vào comboxPhong (hiển thị tên phòng)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Chọn một phòng trong comboxPhong =&gt; hiển thị nhân viên của phòng đó lên datagridView</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Tìm kiếm nhân viên khi biết tên</a:t>
            </a:r>
            <a:endParaRPr/>
          </a:p>
        </p:txBody>
      </p:sp>
      <p:sp>
        <p:nvSpPr>
          <p:cNvPr id="488" name="Shape 48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489" name="Shape 489"/>
          <p:cNvPicPr preferRelativeResize="0"/>
          <p:nvPr/>
        </p:nvPicPr>
        <p:blipFill rotWithShape="1">
          <a:blip r:embed="rId3">
            <a:alphaModFix/>
          </a:blip>
          <a:srcRect b="43104" l="14302" r="37149" t="11067"/>
          <a:stretch/>
        </p:blipFill>
        <p:spPr>
          <a:xfrm>
            <a:off x="1004887" y="3429000"/>
            <a:ext cx="7072312" cy="3216275"/>
          </a:xfrm>
          <a:prstGeom prst="rect">
            <a:avLst/>
          </a:prstGeom>
          <a:noFill/>
          <a:ln>
            <a:noFill/>
          </a:ln>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3" name="Shape 493"/>
        <p:cNvGrpSpPr/>
        <p:nvPr/>
      </p:nvGrpSpPr>
      <p:grpSpPr>
        <a:xfrm>
          <a:off x="0" y="0"/>
          <a:ext cx="0" cy="0"/>
          <a:chOff x="0" y="0"/>
          <a:chExt cx="0" cy="0"/>
        </a:xfrm>
      </p:grpSpPr>
      <p:sp>
        <p:nvSpPr>
          <p:cNvPr id="494" name="Shape 494"/>
          <p:cNvSpPr txBox="1"/>
          <p:nvPr>
            <p:ph type="title"/>
          </p:nvPr>
        </p:nvSpPr>
        <p:spPr>
          <a:xfrm>
            <a:off x="228600" y="427037"/>
            <a:ext cx="7386637" cy="487362"/>
          </a:xfrm>
          <a:prstGeom prst="rect">
            <a:avLst/>
          </a:prstGeom>
          <a:noFill/>
          <a:ln>
            <a:noFill/>
          </a:ln>
        </p:spPr>
        <p:txBody>
          <a:bodyPr anchorCtr="0" anchor="ctr" bIns="45700" lIns="91425" spcFirstLastPara="1" rIns="91425" wrap="square" tIns="45700">
            <a:noAutofit/>
          </a:bodyPr>
          <a:lstStyle/>
          <a:p>
            <a:pPr indent="-685800" lvl="0" marL="68580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Cập nhật CSDL bằng DataAdapter</a:t>
            </a:r>
            <a:endParaRPr/>
          </a:p>
        </p:txBody>
      </p:sp>
      <p:sp>
        <p:nvSpPr>
          <p:cNvPr id="495" name="Shape 49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a:solidFill>
                  <a:srgbClr val="C00000"/>
                </a:solidFill>
                <a:latin typeface="Arial"/>
                <a:ea typeface="Arial"/>
                <a:cs typeface="Arial"/>
                <a:sym typeface="Arial"/>
              </a:rPr>
              <a:t>CommandBuilder</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Một đối tượng CommandBuilder sẽ sinh ra các Command cần thiết để thực hiện việc cập nhật nguồn dữ liệu tạo ra bởi DataSet. </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Cách thực hiện</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Tạo đối tượng CommandBuilder và truyền đối tượng DataAdapter cho phương thức khởi dựng của nó;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Gọi phương thức DataAdapter.Update</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=&gt; các lệnh SQL sẽ được sinh ra và thực thi. </a:t>
            </a:r>
            <a:endParaRPr/>
          </a:p>
        </p:txBody>
      </p:sp>
      <p:sp>
        <p:nvSpPr>
          <p:cNvPr id="496" name="Shape 49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0" name="Shape 500"/>
        <p:cNvGrpSpPr/>
        <p:nvPr/>
      </p:nvGrpSpPr>
      <p:grpSpPr>
        <a:xfrm>
          <a:off x="0" y="0"/>
          <a:ext cx="0" cy="0"/>
          <a:chOff x="0" y="0"/>
          <a:chExt cx="0" cy="0"/>
        </a:xfrm>
      </p:grpSpPr>
      <p:sp>
        <p:nvSpPr>
          <p:cNvPr id="501" name="Shape 50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502" name="Shape 50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Cập nhật CSDL bằng DataAdapter</a:t>
            </a:r>
            <a:endParaRPr/>
          </a:p>
        </p:txBody>
      </p:sp>
      <p:sp>
        <p:nvSpPr>
          <p:cNvPr id="503" name="Shape 50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sp>
        <p:nvSpPr>
          <p:cNvPr id="504" name="Shape 504"/>
          <p:cNvSpPr txBox="1"/>
          <p:nvPr/>
        </p:nvSpPr>
        <p:spPr>
          <a:xfrm>
            <a:off x="304800" y="1876425"/>
            <a:ext cx="8534400" cy="4524375"/>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string connStr="Server=.\\SQLEXPRESS; Database=QLNS; Trusted_connection=true";</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string strCmd = "Select * From DSNV";</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SqlDataAdapter da = new SqlDataAdapter(strCmd, strConn);</a:t>
            </a:r>
            <a:endParaRPr/>
          </a:p>
          <a:p>
            <a:pPr indent="0" lvl="0" marL="0" marR="0" rtl="0" algn="l">
              <a:lnSpc>
                <a:spcPct val="100000"/>
              </a:lnSpc>
              <a:spcBef>
                <a:spcPts val="0"/>
              </a:spcBef>
              <a:spcAft>
                <a:spcPts val="0"/>
              </a:spcAft>
              <a:buClr>
                <a:schemeClr val="dk2"/>
              </a:buClr>
              <a:buSzPts val="2400"/>
              <a:buFont typeface="Times New Roman"/>
              <a:buNone/>
            </a:pPr>
            <a:r>
              <a:t/>
            </a:r>
            <a:endParaRPr b="1" i="0" sz="2400" u="non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SqlCommandBuilder builder = new SqlCommandBuilder(da);</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DataSet ds = new DataSet();</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da.Fill(ds);</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foreach (DataRow dr in ds.Tables[0].Rows)</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r>
              <a:rPr b="1" i="0" lang="en-US" sz="2400" u="none">
                <a:solidFill>
                  <a:srgbClr val="C00000"/>
                </a:solidFill>
                <a:latin typeface="Times New Roman"/>
                <a:ea typeface="Times New Roman"/>
                <a:cs typeface="Times New Roman"/>
                <a:sym typeface="Times New Roman"/>
              </a:rPr>
              <a:t>dr["HeSoLuong"] = float.Parse(dr["HeSoLuong"].ToString()) + 1.0;</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da.Update(ds);</a:t>
            </a:r>
            <a:endParaRPr/>
          </a:p>
        </p:txBody>
      </p:sp>
      <p:sp>
        <p:nvSpPr>
          <p:cNvPr id="505" name="Shape 505"/>
          <p:cNvSpPr txBox="1"/>
          <p:nvPr/>
        </p:nvSpPr>
        <p:spPr>
          <a:xfrm>
            <a:off x="304800" y="1368425"/>
            <a:ext cx="8534400"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DataSet – Update Row</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2" name="Shape 132"/>
        <p:cNvGrpSpPr/>
        <p:nvPr/>
      </p:nvGrpSpPr>
      <p:grpSpPr>
        <a:xfrm>
          <a:off x="0" y="0"/>
          <a:ext cx="0" cy="0"/>
          <a:chOff x="0" y="0"/>
          <a:chExt cx="0" cy="0"/>
        </a:xfrm>
      </p:grpSpPr>
      <p:sp>
        <p:nvSpPr>
          <p:cNvPr id="133" name="Shape 13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134" name="Shape 134"/>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ActiveX Data Object .Net (ADO.NET)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Công nghệ của Microsoft</a:t>
            </a:r>
            <a:endParaRPr b="0" i="0" sz="2400" u="none" cap="none" strike="noStrike">
              <a:solidFill>
                <a:schemeClr val="dk1"/>
              </a:solidFill>
              <a:latin typeface="Arial"/>
              <a:ea typeface="Arial"/>
              <a:cs typeface="Arial"/>
              <a:sym typeface="Arial"/>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Cung cấp các </a:t>
            </a:r>
            <a:r>
              <a:rPr b="0" i="0" lang="en-US" sz="2400" u="none" cap="none" strike="noStrike">
                <a:solidFill>
                  <a:srgbClr val="FF0000"/>
                </a:solidFill>
                <a:latin typeface="Arial"/>
                <a:ea typeface="Arial"/>
                <a:cs typeface="Arial"/>
                <a:sym typeface="Arial"/>
              </a:rPr>
              <a:t>lớp đối tượng</a:t>
            </a:r>
            <a:r>
              <a:rPr b="0" i="0" lang="en-US" sz="2400" u="none" cap="none" strike="noStrike">
                <a:solidFill>
                  <a:schemeClr val="dk1"/>
                </a:solidFill>
                <a:latin typeface="Arial"/>
                <a:ea typeface="Arial"/>
                <a:cs typeface="Arial"/>
                <a:sym typeface="Arial"/>
              </a:rPr>
              <a:t> và </a:t>
            </a:r>
            <a:r>
              <a:rPr b="0" i="0" lang="en-US" sz="2400" u="none" cap="none" strike="noStrike">
                <a:solidFill>
                  <a:srgbClr val="FF0000"/>
                </a:solidFill>
                <a:latin typeface="Arial"/>
                <a:ea typeface="Arial"/>
                <a:cs typeface="Arial"/>
                <a:sym typeface="Arial"/>
              </a:rPr>
              <a:t>hàm thư viện</a:t>
            </a:r>
            <a:r>
              <a:rPr b="0" i="0" lang="en-US" sz="2400" u="none" cap="none" strike="noStrike">
                <a:solidFill>
                  <a:schemeClr val="dk1"/>
                </a:solidFill>
                <a:latin typeface="Arial"/>
                <a:ea typeface="Arial"/>
                <a:cs typeface="Arial"/>
                <a:sym typeface="Arial"/>
              </a:rPr>
              <a:t> phục vụ cho việc kết nối và xử lý dữ liệu</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ADO.NET là cầu nối giữa ứng dụng và CSDL</a:t>
            </a:r>
            <a:endParaRPr/>
          </a:p>
          <a:p>
            <a:pPr indent="-233997" lvl="1" marL="669925" marR="0" rtl="0" algn="l">
              <a:lnSpc>
                <a:spcPct val="100000"/>
              </a:lnSpc>
              <a:spcBef>
                <a:spcPts val="48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a:p>
            <a:pPr indent="-243840" lvl="0" marL="342900" marR="0" rtl="0" algn="l">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p:txBody>
      </p:sp>
      <p:pic>
        <p:nvPicPr>
          <p:cNvPr descr="j0285750" id="135" name="Shape 135"/>
          <p:cNvPicPr preferRelativeResize="0"/>
          <p:nvPr/>
        </p:nvPicPr>
        <p:blipFill rotWithShape="1">
          <a:blip r:embed="rId3">
            <a:alphaModFix/>
          </a:blip>
          <a:srcRect b="0" l="0" r="0" t="0"/>
          <a:stretch/>
        </p:blipFill>
        <p:spPr>
          <a:xfrm>
            <a:off x="1066800" y="4495800"/>
            <a:ext cx="1152525" cy="711200"/>
          </a:xfrm>
          <a:prstGeom prst="rect">
            <a:avLst/>
          </a:prstGeom>
          <a:noFill/>
          <a:ln>
            <a:noFill/>
          </a:ln>
        </p:spPr>
      </p:pic>
      <p:sp>
        <p:nvSpPr>
          <p:cNvPr id="136" name="Shape 136"/>
          <p:cNvSpPr txBox="1"/>
          <p:nvPr/>
        </p:nvSpPr>
        <p:spPr>
          <a:xfrm>
            <a:off x="609600" y="5410200"/>
            <a:ext cx="21034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.NET Application</a:t>
            </a:r>
            <a:endParaRPr/>
          </a:p>
        </p:txBody>
      </p:sp>
      <p:sp>
        <p:nvSpPr>
          <p:cNvPr id="137" name="Shape 137"/>
          <p:cNvSpPr txBox="1"/>
          <p:nvPr/>
        </p:nvSpPr>
        <p:spPr>
          <a:xfrm>
            <a:off x="2514600" y="4640262"/>
            <a:ext cx="4267200" cy="396875"/>
          </a:xfrm>
          <a:prstGeom prst="rect">
            <a:avLst/>
          </a:prstGeom>
          <a:gradFill>
            <a:gsLst>
              <a:gs pos="0">
                <a:srgbClr val="33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ADO.NET</a:t>
            </a:r>
            <a:endParaRPr/>
          </a:p>
        </p:txBody>
      </p:sp>
      <p:sp>
        <p:nvSpPr>
          <p:cNvPr id="138" name="Shape 138"/>
          <p:cNvSpPr/>
          <p:nvPr/>
        </p:nvSpPr>
        <p:spPr>
          <a:xfrm>
            <a:off x="6858000" y="4191000"/>
            <a:ext cx="609600" cy="533400"/>
          </a:xfrm>
          <a:prstGeom prst="can">
            <a:avLst>
              <a:gd fmla="val 25000" name="adj"/>
            </a:avLst>
          </a:prstGeom>
          <a:solidFill>
            <a:schemeClr val="accent1"/>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39" name="Shape 139"/>
          <p:cNvSpPr/>
          <p:nvPr/>
        </p:nvSpPr>
        <p:spPr>
          <a:xfrm>
            <a:off x="7239000" y="4495800"/>
            <a:ext cx="609600" cy="533400"/>
          </a:xfrm>
          <a:prstGeom prst="can">
            <a:avLst>
              <a:gd fmla="val 25000" name="adj"/>
            </a:avLst>
          </a:prstGeom>
          <a:solidFill>
            <a:schemeClr val="accent1"/>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40" name="Shape 140"/>
          <p:cNvSpPr/>
          <p:nvPr/>
        </p:nvSpPr>
        <p:spPr>
          <a:xfrm>
            <a:off x="6934200" y="4876800"/>
            <a:ext cx="609600" cy="533400"/>
          </a:xfrm>
          <a:prstGeom prst="can">
            <a:avLst>
              <a:gd fmla="val 25000" name="adj"/>
            </a:avLst>
          </a:prstGeom>
          <a:solidFill>
            <a:schemeClr val="accent1"/>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41" name="Shape 14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Giới thiệu ADO.NET</a:t>
            </a:r>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9" name="Shape 509"/>
        <p:cNvGrpSpPr/>
        <p:nvPr/>
      </p:nvGrpSpPr>
      <p:grpSpPr>
        <a:xfrm>
          <a:off x="0" y="0"/>
          <a:ext cx="0" cy="0"/>
          <a:chOff x="0" y="0"/>
          <a:chExt cx="0" cy="0"/>
        </a:xfrm>
      </p:grpSpPr>
      <p:sp>
        <p:nvSpPr>
          <p:cNvPr id="510" name="Shape 51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511" name="Shape 51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Cập nhật CSDL bằng DataAdapter</a:t>
            </a:r>
            <a:endParaRPr/>
          </a:p>
        </p:txBody>
      </p:sp>
      <p:sp>
        <p:nvSpPr>
          <p:cNvPr id="512" name="Shape 51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sp>
        <p:nvSpPr>
          <p:cNvPr id="513" name="Shape 513"/>
          <p:cNvSpPr txBox="1"/>
          <p:nvPr/>
        </p:nvSpPr>
        <p:spPr>
          <a:xfrm>
            <a:off x="304800" y="1876425"/>
            <a:ext cx="8534400" cy="3786187"/>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SqlDataAdapter da = new SqlDataAdapter(strCmd, strConn);</a:t>
            </a:r>
            <a:endParaRPr/>
          </a:p>
          <a:p>
            <a:pPr indent="0" lvl="0" marL="0" marR="0" rtl="0" algn="l">
              <a:lnSpc>
                <a:spcPct val="100000"/>
              </a:lnSpc>
              <a:spcBef>
                <a:spcPts val="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SqlCommandBuilder builder = new SqlCommandBuilder(da);</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DataSet ds = new DataSet();</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da.Fill(ds);</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DataTable table = ds.Tables[0];</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DataRow[] rows = table.Select("Ngaysinh&lt;'1/1/1980'");</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foreach (DataRow r in rows)</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r.Delete();</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da.Update(ds);</a:t>
            </a:r>
            <a:endParaRPr/>
          </a:p>
        </p:txBody>
      </p:sp>
      <p:sp>
        <p:nvSpPr>
          <p:cNvPr id="514" name="Shape 514"/>
          <p:cNvSpPr txBox="1"/>
          <p:nvPr/>
        </p:nvSpPr>
        <p:spPr>
          <a:xfrm>
            <a:off x="304800" y="1368425"/>
            <a:ext cx="8534400"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DataSet – Delete Row</a:t>
            </a:r>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8" name="Shape 518"/>
        <p:cNvGrpSpPr/>
        <p:nvPr/>
      </p:nvGrpSpPr>
      <p:grpSpPr>
        <a:xfrm>
          <a:off x="0" y="0"/>
          <a:ext cx="0" cy="0"/>
          <a:chOff x="0" y="0"/>
          <a:chExt cx="0" cy="0"/>
        </a:xfrm>
      </p:grpSpPr>
      <p:sp>
        <p:nvSpPr>
          <p:cNvPr id="519" name="Shape 519"/>
          <p:cNvSpPr txBox="1"/>
          <p:nvPr>
            <p:ph type="title"/>
          </p:nvPr>
        </p:nvSpPr>
        <p:spPr>
          <a:xfrm>
            <a:off x="228600" y="427037"/>
            <a:ext cx="7315200"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Cập nhật CSDL bằng DataAdapter</a:t>
            </a:r>
            <a:endParaRPr/>
          </a:p>
        </p:txBody>
      </p:sp>
      <p:sp>
        <p:nvSpPr>
          <p:cNvPr id="520" name="Shape 520"/>
          <p:cNvSpPr txBox="1"/>
          <p:nvPr>
            <p:ph idx="1" type="body"/>
          </p:nvPr>
        </p:nvSpPr>
        <p:spPr>
          <a:xfrm>
            <a:off x="228600" y="1143000"/>
            <a:ext cx="8686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Ví dụ: thêm, xóa, thay đổi thông tin một phòng ban</a:t>
            </a:r>
            <a:endParaRPr/>
          </a:p>
          <a:p>
            <a:pPr indent="-243840" lvl="0" marL="342900" marR="0" rtl="0" algn="l">
              <a:lnSpc>
                <a:spcPct val="90000"/>
              </a:lnSpc>
              <a:spcBef>
                <a:spcPts val="480"/>
              </a:spcBef>
              <a:spcAft>
                <a:spcPts val="0"/>
              </a:spcAft>
              <a:buClr>
                <a:schemeClr val="accent1"/>
              </a:buClr>
              <a:buSzPts val="1560"/>
              <a:buFont typeface="Noto Sans Symbols"/>
              <a:buNone/>
            </a:pPr>
            <a:r>
              <a:t/>
            </a:r>
            <a:endParaRPr b="0" i="0" sz="2400" u="non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//Giả sử đã có 1 DataSet ds chứa dữ liệu của bảng Phòng </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DataTable dt= ds.Tables["Phong"];</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SqlCommandBuilder sb = new SqlCommandBuilder(da); </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DataRow drow = dt.NewRow();</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drow["MaPhong"] = "TV";</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drow["TenPhong"] = "Tài vụ";</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dt.Rows.Add(drow);</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dt.Rows[4].Delete(); // xóa 1 phòng ban</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dt.Rows[5]["TenPhong"] = "this must be changed";</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a:solidFill>
                  <a:schemeClr val="dk1"/>
                </a:solidFill>
                <a:latin typeface="Arial"/>
                <a:ea typeface="Arial"/>
                <a:cs typeface="Arial"/>
                <a:sym typeface="Arial"/>
              </a:rPr>
              <a:t>int nUpdate = da.Update(ds, "Phong"); </a:t>
            </a:r>
            <a:endParaRPr/>
          </a:p>
        </p:txBody>
      </p:sp>
      <p:sp>
        <p:nvSpPr>
          <p:cNvPr id="521" name="Shape 52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5" name="Shape 525"/>
        <p:cNvGrpSpPr/>
        <p:nvPr/>
      </p:nvGrpSpPr>
      <p:grpSpPr>
        <a:xfrm>
          <a:off x="0" y="0"/>
          <a:ext cx="0" cy="0"/>
          <a:chOff x="0" y="0"/>
          <a:chExt cx="0" cy="0"/>
        </a:xfrm>
      </p:grpSpPr>
      <p:sp>
        <p:nvSpPr>
          <p:cNvPr id="526" name="Shape 52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Cập nhật CSDL bằng DataAdapter</a:t>
            </a:r>
            <a:endParaRPr/>
          </a:p>
        </p:txBody>
      </p:sp>
      <p:sp>
        <p:nvSpPr>
          <p:cNvPr id="527" name="Shape 527"/>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Yên cầu:</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Thêm mới một nhân viên (thông tin nhân viên được nhập ở các ô điều khiển)</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Xóa một nhân viên khi biết mã nhân viên</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Thống kê số lượng nhân viên theo phòng</a:t>
            </a:r>
            <a:endParaRPr/>
          </a:p>
          <a:p>
            <a:pPr indent="-243840" lvl="0" marL="342900" marR="0" rtl="0" algn="l">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p:txBody>
      </p:sp>
      <p:sp>
        <p:nvSpPr>
          <p:cNvPr id="528" name="Shape 52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2" name="Shape 532"/>
        <p:cNvGrpSpPr/>
        <p:nvPr/>
      </p:nvGrpSpPr>
      <p:grpSpPr>
        <a:xfrm>
          <a:off x="0" y="0"/>
          <a:ext cx="0" cy="0"/>
          <a:chOff x="0" y="0"/>
          <a:chExt cx="0" cy="0"/>
        </a:xfrm>
      </p:grpSpPr>
      <p:sp>
        <p:nvSpPr>
          <p:cNvPr id="533" name="Shape 53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534" name="Shape 534"/>
          <p:cNvSpPr txBox="1"/>
          <p:nvPr>
            <p:ph type="title"/>
          </p:nvPr>
        </p:nvSpPr>
        <p:spPr>
          <a:xfrm>
            <a:off x="228600" y="381000"/>
            <a:ext cx="86868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Nhận xét</a:t>
            </a:r>
            <a:endParaRPr/>
          </a:p>
        </p:txBody>
      </p:sp>
      <p:sp>
        <p:nvSpPr>
          <p:cNvPr id="535" name="Shape 535"/>
          <p:cNvSpPr txBox="1"/>
          <p:nvPr>
            <p:ph idx="1" type="body"/>
          </p:nvPr>
        </p:nvSpPr>
        <p:spPr>
          <a:xfrm>
            <a:off x="228600" y="1143000"/>
            <a:ext cx="8610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Mô hình ngắt kết nối</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Một tập con của dữ liệu trung tâm được sao chép và bổ sung độc lập, sau đó sẽ được merge lại vào dữ liệu trung tâm.</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Ưu điểm</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Có thể làm việc bất cứ lúc nào, cũng như có thể kết nối bất kỳ vào Data Source</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Cho phép user khác có thể kết nối</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Nâng cao hiệu suất thực hiện của ứng dụng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Nhược điểm</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Dữ liệu không được cập nhật một cách nhanh nhất</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Sự tranh chấp có thể xuất hiện và cần được giải quyết</a:t>
            </a:r>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9" name="Shape 539"/>
        <p:cNvGrpSpPr/>
        <p:nvPr/>
      </p:nvGrpSpPr>
      <p:grpSpPr>
        <a:xfrm>
          <a:off x="0" y="0"/>
          <a:ext cx="0" cy="0"/>
          <a:chOff x="0" y="0"/>
          <a:chExt cx="0" cy="0"/>
        </a:xfrm>
      </p:grpSpPr>
      <p:sp>
        <p:nvSpPr>
          <p:cNvPr id="540" name="Shape 540"/>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Arimo"/>
              <a:buNone/>
            </a:pPr>
            <a:r>
              <a:rPr b="1" i="0" lang="en-US" sz="4400" u="none" cap="none" strike="noStrike">
                <a:solidFill>
                  <a:schemeClr val="dk2"/>
                </a:solidFill>
                <a:latin typeface="Arimo"/>
                <a:ea typeface="Arimo"/>
                <a:cs typeface="Arimo"/>
                <a:sym typeface="Arimo"/>
              </a:rPr>
              <a:t>Làm việc với mô hình kết nối</a:t>
            </a:r>
            <a:endParaRPr/>
          </a:p>
        </p:txBody>
      </p:sp>
      <p:sp>
        <p:nvSpPr>
          <p:cNvPr id="541" name="Shape 541"/>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
        <p:nvSpPr>
          <p:cNvPr id="542" name="Shape 542"/>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65"/>
              <a:buFont typeface="Noto Sans Symbols"/>
              <a:buNone/>
            </a:pPr>
            <a:r>
              <a:t/>
            </a:r>
            <a:endParaRPr b="1" i="0" sz="2100" u="none" cap="none" strike="noStrike">
              <a:solidFill>
                <a:schemeClr val="accent2"/>
              </a:solidFill>
              <a:latin typeface="Arial"/>
              <a:ea typeface="Arial"/>
              <a:cs typeface="Arial"/>
              <a:sym typeface="Arial"/>
            </a:endParaRPr>
          </a:p>
        </p:txBody>
      </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46" name="Shape 546"/>
        <p:cNvGrpSpPr/>
        <p:nvPr/>
      </p:nvGrpSpPr>
      <p:grpSpPr>
        <a:xfrm>
          <a:off x="0" y="0"/>
          <a:ext cx="0" cy="0"/>
          <a:chOff x="0" y="0"/>
          <a:chExt cx="0" cy="0"/>
        </a:xfrm>
      </p:grpSpPr>
      <p:sp>
        <p:nvSpPr>
          <p:cNvPr id="547" name="Shape 54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bước truy xuất CSDL</a:t>
            </a:r>
            <a:endParaRPr/>
          </a:p>
        </p:txBody>
      </p:sp>
      <p:sp>
        <p:nvSpPr>
          <p:cNvPr id="548" name="Shape 54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Tạo đối tượng Connection đến CSDL</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Khởi tạo một biến chuỗi và gán cho nó câu lệnh SQL dựa theo dữ liệu muốn nạp về.</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Khởi tạo một đối tượng Command từ nội dung câu lệnh SQL đã xác định ở trên.</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Tạo đối tượng DataReader bằng cách thực thi phương thức Command.ExecuteReader(). Đối tượng này được dùng để đọc kết quả của câu truy vấn mỗi dòng một lần.</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227330" lvl="0" marL="342900" marR="0" rtl="0" algn="l">
              <a:lnSpc>
                <a:spcPct val="10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227330" lvl="0" marL="342900" marR="0" rtl="0" algn="l">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p:txBody>
      </p:sp>
      <p:sp>
        <p:nvSpPr>
          <p:cNvPr id="549" name="Shape 54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53" name="Shape 553"/>
        <p:cNvGrpSpPr/>
        <p:nvPr/>
      </p:nvGrpSpPr>
      <p:grpSpPr>
        <a:xfrm>
          <a:off x="0" y="0"/>
          <a:ext cx="0" cy="0"/>
          <a:chOff x="0" y="0"/>
          <a:chExt cx="0" cy="0"/>
        </a:xfrm>
      </p:grpSpPr>
      <p:sp>
        <p:nvSpPr>
          <p:cNvPr id="554" name="Shape 55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Mô hình kết nối</a:t>
            </a:r>
            <a:endParaRPr/>
          </a:p>
        </p:txBody>
      </p:sp>
      <p:sp>
        <p:nvSpPr>
          <p:cNvPr id="555" name="Shape 55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Mô hình .NET Data Provider</a:t>
            </a:r>
            <a:endParaRPr/>
          </a:p>
          <a:p>
            <a:pPr indent="-227330" lvl="0" marL="342900" marR="0" rtl="0" algn="l">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p:txBody>
      </p:sp>
      <p:sp>
        <p:nvSpPr>
          <p:cNvPr id="556" name="Shape 55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557" name="Shape 557"/>
          <p:cNvPicPr preferRelativeResize="0"/>
          <p:nvPr/>
        </p:nvPicPr>
        <p:blipFill rotWithShape="1">
          <a:blip r:embed="rId3">
            <a:alphaModFix/>
          </a:blip>
          <a:srcRect b="0" l="0" r="0" t="0"/>
          <a:stretch/>
        </p:blipFill>
        <p:spPr>
          <a:xfrm>
            <a:off x="1143000" y="2057400"/>
            <a:ext cx="6553200" cy="4359275"/>
          </a:xfrm>
          <a:prstGeom prst="rect">
            <a:avLst/>
          </a:prstGeom>
          <a:noFill/>
          <a:ln>
            <a:noFill/>
          </a:ln>
        </p:spPr>
      </p:pic>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61" name="Shape 561"/>
        <p:cNvGrpSpPr/>
        <p:nvPr/>
      </p:nvGrpSpPr>
      <p:grpSpPr>
        <a:xfrm>
          <a:off x="0" y="0"/>
          <a:ext cx="0" cy="0"/>
          <a:chOff x="0" y="0"/>
          <a:chExt cx="0" cy="0"/>
        </a:xfrm>
      </p:grpSpPr>
      <p:sp>
        <p:nvSpPr>
          <p:cNvPr id="562" name="Shape 56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563" name="Shape 56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Đối tượng Command dùng để gửi một query (select) hay một action command (thêm, xóa, sửa) đến data source. </a:t>
            </a:r>
            <a:endParaRPr/>
          </a:p>
          <a:p>
            <a:pPr indent="-227330" lvl="0" marL="342900" marR="0" rtl="0" algn="l">
              <a:lnSpc>
                <a:spcPct val="100000"/>
              </a:lnSpc>
              <a:spcBef>
                <a:spcPts val="560"/>
              </a:spcBef>
              <a:spcAft>
                <a:spcPts val="0"/>
              </a:spcAft>
              <a:buClr>
                <a:schemeClr val="accent1"/>
              </a:buClr>
              <a:buSzPts val="182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Có nhiều loại lớp Command ứng với các data provider; các lớp này đều implement interface IDbCommand </a:t>
            </a:r>
            <a:endParaRPr/>
          </a:p>
        </p:txBody>
      </p:sp>
      <p:sp>
        <p:nvSpPr>
          <p:cNvPr id="564" name="Shape 56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68" name="Shape 568"/>
        <p:cNvGrpSpPr/>
        <p:nvPr/>
      </p:nvGrpSpPr>
      <p:grpSpPr>
        <a:xfrm>
          <a:off x="0" y="0"/>
          <a:ext cx="0" cy="0"/>
          <a:chOff x="0" y="0"/>
          <a:chExt cx="0" cy="0"/>
        </a:xfrm>
      </p:grpSpPr>
      <p:sp>
        <p:nvSpPr>
          <p:cNvPr id="569" name="Shape 56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570" name="Shape 570"/>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571" name="Shape 57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572" name="Shape 572"/>
          <p:cNvGrpSpPr/>
          <p:nvPr/>
        </p:nvGrpSpPr>
        <p:grpSpPr>
          <a:xfrm>
            <a:off x="762000" y="1371600"/>
            <a:ext cx="7702550" cy="1408112"/>
            <a:chOff x="0" y="0"/>
            <a:chExt cx="2147483647" cy="2147483646"/>
          </a:xfrm>
        </p:grpSpPr>
        <p:pic>
          <p:nvPicPr>
            <p:cNvPr id="573" name="Shape 573"/>
            <p:cNvPicPr preferRelativeResize="0"/>
            <p:nvPr/>
          </p:nvPicPr>
          <p:blipFill rotWithShape="1">
            <a:blip r:embed="rId3">
              <a:alphaModFix/>
            </a:blip>
            <a:srcRect b="0" l="0" r="0" t="0"/>
            <a:stretch/>
          </p:blipFill>
          <p:spPr>
            <a:xfrm>
              <a:off x="50074058" y="113563748"/>
              <a:ext cx="314616210" cy="1188042989"/>
            </a:xfrm>
            <a:prstGeom prst="rect">
              <a:avLst/>
            </a:prstGeom>
            <a:noFill/>
            <a:ln>
              <a:noFill/>
            </a:ln>
          </p:spPr>
        </p:pic>
        <p:sp>
          <p:nvSpPr>
            <p:cNvPr id="574" name="Shape 574"/>
            <p:cNvSpPr txBox="1"/>
            <p:nvPr/>
          </p:nvSpPr>
          <p:spPr>
            <a:xfrm>
              <a:off x="0" y="1397697634"/>
              <a:ext cx="408560533" cy="6100161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Application</a:t>
              </a:r>
              <a:endParaRPr/>
            </a:p>
          </p:txBody>
        </p:sp>
        <p:sp>
          <p:nvSpPr>
            <p:cNvPr id="575" name="Shape 575"/>
            <p:cNvSpPr txBox="1"/>
            <p:nvPr/>
          </p:nvSpPr>
          <p:spPr>
            <a:xfrm>
              <a:off x="1814003413" y="1537467513"/>
              <a:ext cx="333480233" cy="6100161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Database</a:t>
              </a:r>
              <a:endParaRPr/>
            </a:p>
          </p:txBody>
        </p:sp>
        <p:sp>
          <p:nvSpPr>
            <p:cNvPr id="576" name="Shape 576"/>
            <p:cNvSpPr txBox="1"/>
            <p:nvPr/>
          </p:nvSpPr>
          <p:spPr>
            <a:xfrm>
              <a:off x="408150759" y="198744532"/>
              <a:ext cx="1428527592" cy="610016133"/>
            </a:xfrm>
            <a:prstGeom prst="rect">
              <a:avLst/>
            </a:prstGeom>
            <a:gradFill>
              <a:gsLst>
                <a:gs pos="0">
                  <a:srgbClr val="FF66FF"/>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Connection</a:t>
              </a:r>
              <a:endParaRPr/>
            </a:p>
          </p:txBody>
        </p:sp>
        <p:sp>
          <p:nvSpPr>
            <p:cNvPr id="577" name="Shape 577"/>
            <p:cNvSpPr txBox="1"/>
            <p:nvPr/>
          </p:nvSpPr>
          <p:spPr>
            <a:xfrm>
              <a:off x="408150759" y="897593234"/>
              <a:ext cx="1473877687" cy="610016133"/>
            </a:xfrm>
            <a:prstGeom prst="rect">
              <a:avLst/>
            </a:prstGeom>
            <a:gradFill>
              <a:gsLst>
                <a:gs pos="0">
                  <a:srgbClr val="FFFF99"/>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Command</a:t>
              </a:r>
              <a:endParaRPr/>
            </a:p>
          </p:txBody>
        </p:sp>
        <p:sp>
          <p:nvSpPr>
            <p:cNvPr id="578" name="Shape 578"/>
            <p:cNvSpPr/>
            <p:nvPr/>
          </p:nvSpPr>
          <p:spPr>
            <a:xfrm>
              <a:off x="1836678398" y="0"/>
              <a:ext cx="294775551" cy="1537467347"/>
            </a:xfrm>
            <a:prstGeom prst="can">
              <a:avLst>
                <a:gd fmla="val 25000" name="adj"/>
              </a:avLst>
            </a:prstGeom>
            <a:solidFill>
              <a:schemeClr val="accent1"/>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grpSp>
      <p:grpSp>
        <p:nvGrpSpPr>
          <p:cNvPr id="579" name="Shape 579"/>
          <p:cNvGrpSpPr/>
          <p:nvPr/>
        </p:nvGrpSpPr>
        <p:grpSpPr>
          <a:xfrm>
            <a:off x="533400" y="3276600"/>
            <a:ext cx="8001000" cy="2681287"/>
            <a:chOff x="0" y="0"/>
            <a:chExt cx="2147483647" cy="2147483647"/>
          </a:xfrm>
        </p:grpSpPr>
        <p:sp>
          <p:nvSpPr>
            <p:cNvPr id="580" name="Shape 580"/>
            <p:cNvSpPr txBox="1"/>
            <p:nvPr/>
          </p:nvSpPr>
          <p:spPr>
            <a:xfrm>
              <a:off x="0" y="0"/>
              <a:ext cx="2147483647" cy="401894998"/>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Thuộc tính</a:t>
              </a:r>
              <a:endParaRPr/>
            </a:p>
          </p:txBody>
        </p:sp>
        <p:sp>
          <p:nvSpPr>
            <p:cNvPr id="581" name="Shape 581"/>
            <p:cNvSpPr txBox="1"/>
            <p:nvPr/>
          </p:nvSpPr>
          <p:spPr>
            <a:xfrm>
              <a:off x="0" y="396693096"/>
              <a:ext cx="2147483647" cy="1750790550"/>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 </a:t>
              </a:r>
              <a:r>
                <a:rPr b="0" i="0" lang="en-US" sz="2800" u="none">
                  <a:solidFill>
                    <a:schemeClr val="dk1"/>
                  </a:solidFill>
                  <a:latin typeface="Arial"/>
                  <a:ea typeface="Arial"/>
                  <a:cs typeface="Arial"/>
                  <a:sym typeface="Arial"/>
                </a:rPr>
                <a:t>Connection: kết nối để truy vấn dữ liệu</a:t>
              </a:r>
              <a:endParaRPr/>
            </a:p>
            <a:p>
              <a:pPr indent="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CommandText: câu lệnh cần thực hiện</a:t>
              </a:r>
              <a:endParaRPr/>
            </a:p>
            <a:p>
              <a:pPr indent="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CommandType: loại câu lệnh (Text, TableDirect, StoredProc)</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grpSp>
      <p:sp>
        <p:nvSpPr>
          <p:cNvPr id="582" name="Shape 582"/>
          <p:cNvSpPr/>
          <p:nvPr/>
        </p:nvSpPr>
        <p:spPr>
          <a:xfrm rot="-960000">
            <a:off x="3429000" y="1828800"/>
            <a:ext cx="533400" cy="457200"/>
          </a:xfrm>
          <a:prstGeom prst="lightningBol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86" name="Shape 586"/>
        <p:cNvGrpSpPr/>
        <p:nvPr/>
      </p:nvGrpSpPr>
      <p:grpSpPr>
        <a:xfrm>
          <a:off x="0" y="0"/>
          <a:ext cx="0" cy="0"/>
          <a:chOff x="0" y="0"/>
          <a:chExt cx="0" cy="0"/>
        </a:xfrm>
      </p:grpSpPr>
      <p:sp>
        <p:nvSpPr>
          <p:cNvPr id="587" name="Shape 58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588" name="Shape 58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589" name="Shape 58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590" name="Shape 590"/>
          <p:cNvPicPr preferRelativeResize="0"/>
          <p:nvPr/>
        </p:nvPicPr>
        <p:blipFill rotWithShape="1">
          <a:blip r:embed="rId3">
            <a:alphaModFix/>
          </a:blip>
          <a:srcRect b="0" l="0" r="0" t="0"/>
          <a:stretch/>
        </p:blipFill>
        <p:spPr>
          <a:xfrm>
            <a:off x="930275" y="1433512"/>
            <a:ext cx="1057275" cy="647700"/>
          </a:xfrm>
          <a:prstGeom prst="rect">
            <a:avLst/>
          </a:prstGeom>
          <a:noFill/>
          <a:ln>
            <a:noFill/>
          </a:ln>
        </p:spPr>
      </p:pic>
      <p:sp>
        <p:nvSpPr>
          <p:cNvPr id="591" name="Shape 591"/>
          <p:cNvSpPr txBox="1"/>
          <p:nvPr/>
        </p:nvSpPr>
        <p:spPr>
          <a:xfrm>
            <a:off x="762000" y="2133600"/>
            <a:ext cx="14525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Application</a:t>
            </a:r>
            <a:endParaRPr/>
          </a:p>
        </p:txBody>
      </p:sp>
      <p:sp>
        <p:nvSpPr>
          <p:cNvPr id="592" name="Shape 592"/>
          <p:cNvSpPr txBox="1"/>
          <p:nvPr/>
        </p:nvSpPr>
        <p:spPr>
          <a:xfrm>
            <a:off x="6858000" y="2209800"/>
            <a:ext cx="11858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Database</a:t>
            </a:r>
            <a:endParaRPr/>
          </a:p>
        </p:txBody>
      </p:sp>
      <p:sp>
        <p:nvSpPr>
          <p:cNvPr id="593" name="Shape 593"/>
          <p:cNvSpPr txBox="1"/>
          <p:nvPr/>
        </p:nvSpPr>
        <p:spPr>
          <a:xfrm>
            <a:off x="2133600" y="1447800"/>
            <a:ext cx="4800600" cy="396875"/>
          </a:xfrm>
          <a:prstGeom prst="rect">
            <a:avLst/>
          </a:prstGeom>
          <a:gradFill>
            <a:gsLst>
              <a:gs pos="0">
                <a:srgbClr val="FF66FF"/>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Connection</a:t>
            </a:r>
            <a:endParaRPr/>
          </a:p>
        </p:txBody>
      </p:sp>
      <p:sp>
        <p:nvSpPr>
          <p:cNvPr id="594" name="Shape 594"/>
          <p:cNvSpPr txBox="1"/>
          <p:nvPr/>
        </p:nvSpPr>
        <p:spPr>
          <a:xfrm>
            <a:off x="2133600" y="1828800"/>
            <a:ext cx="4953000" cy="396875"/>
          </a:xfrm>
          <a:prstGeom prst="rect">
            <a:avLst/>
          </a:prstGeom>
          <a:gradFill>
            <a:gsLst>
              <a:gs pos="0">
                <a:srgbClr val="FFFF99"/>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Command</a:t>
            </a:r>
            <a:endParaRPr/>
          </a:p>
        </p:txBody>
      </p:sp>
      <p:sp>
        <p:nvSpPr>
          <p:cNvPr id="595" name="Shape 595"/>
          <p:cNvSpPr/>
          <p:nvPr/>
        </p:nvSpPr>
        <p:spPr>
          <a:xfrm>
            <a:off x="6934200" y="1371600"/>
            <a:ext cx="990600" cy="838200"/>
          </a:xfrm>
          <a:prstGeom prst="can">
            <a:avLst>
              <a:gd fmla="val 25000" name="adj"/>
            </a:avLst>
          </a:prstGeom>
          <a:solidFill>
            <a:schemeClr val="accent1"/>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grpSp>
        <p:nvGrpSpPr>
          <p:cNvPr id="596" name="Shape 596"/>
          <p:cNvGrpSpPr/>
          <p:nvPr/>
        </p:nvGrpSpPr>
        <p:grpSpPr>
          <a:xfrm>
            <a:off x="533400" y="2882900"/>
            <a:ext cx="8229600" cy="3190875"/>
            <a:chOff x="0" y="0"/>
            <a:chExt cx="2147483647" cy="2147483647"/>
          </a:xfrm>
        </p:grpSpPr>
        <p:sp>
          <p:nvSpPr>
            <p:cNvPr id="597" name="Shape 597"/>
            <p:cNvSpPr txBox="1"/>
            <p:nvPr/>
          </p:nvSpPr>
          <p:spPr>
            <a:xfrm>
              <a:off x="0" y="0"/>
              <a:ext cx="2147483647" cy="367460783"/>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Phương thức</a:t>
              </a:r>
              <a:endParaRPr/>
            </a:p>
          </p:txBody>
        </p:sp>
        <p:sp>
          <p:nvSpPr>
            <p:cNvPr id="598" name="Shape 598"/>
            <p:cNvSpPr txBox="1"/>
            <p:nvPr/>
          </p:nvSpPr>
          <p:spPr>
            <a:xfrm>
              <a:off x="0" y="346161747"/>
              <a:ext cx="2147483647" cy="1801321899"/>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Arial"/>
                  <a:ea typeface="Arial"/>
                  <a:cs typeface="Arial"/>
                  <a:sym typeface="Arial"/>
                </a:rPr>
                <a:t>ExecuteScalar(): thực hiện câu lệnh sql và </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trả về giá trị đơn</a:t>
              </a:r>
              <a:endParaRPr/>
            </a:p>
            <a:p>
              <a:pPr indent="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ExecuteNonQuery(): gọi các lệnh SQL, store, trả về số dòng bị tác động (Insert, Update, Delete…)</a:t>
              </a:r>
              <a:endParaRPr/>
            </a:p>
            <a:p>
              <a:pPr indent="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ExecuteReader(): thực hiện lệnh sql và trả về</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DataReader (thường là câu lệnh sql Select)</a:t>
              </a:r>
              <a:endParaRPr/>
            </a:p>
          </p:txBody>
        </p:sp>
      </p:grpSp>
      <p:sp>
        <p:nvSpPr>
          <p:cNvPr id="599" name="Shape 599"/>
          <p:cNvSpPr/>
          <p:nvPr/>
        </p:nvSpPr>
        <p:spPr>
          <a:xfrm rot="-960000">
            <a:off x="3429000" y="1828800"/>
            <a:ext cx="533400" cy="457200"/>
          </a:xfrm>
          <a:prstGeom prst="lightningBol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5" name="Shape 145"/>
        <p:cNvGrpSpPr/>
        <p:nvPr/>
      </p:nvGrpSpPr>
      <p:grpSpPr>
        <a:xfrm>
          <a:off x="0" y="0"/>
          <a:ext cx="0" cy="0"/>
          <a:chOff x="0" y="0"/>
          <a:chExt cx="0" cy="0"/>
        </a:xfrm>
      </p:grpSpPr>
      <p:sp>
        <p:nvSpPr>
          <p:cNvPr id="146" name="Shape 14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Giới thiệu ADO.NET</a:t>
            </a:r>
            <a:endParaRPr/>
          </a:p>
        </p:txBody>
      </p:sp>
      <p:sp>
        <p:nvSpPr>
          <p:cNvPr id="147" name="Shape 147"/>
          <p:cNvSpPr txBox="1"/>
          <p:nvPr>
            <p:ph idx="1" type="body"/>
          </p:nvPr>
        </p:nvSpPr>
        <p:spPr>
          <a:xfrm>
            <a:off x="228600" y="1066800"/>
            <a:ext cx="86487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ADO.NET là một thành phần trong .NET Framework đảm nhiệm vai trò thao tác với CSDL</a:t>
            </a:r>
            <a:endParaRPr/>
          </a:p>
        </p:txBody>
      </p:sp>
      <p:sp>
        <p:nvSpPr>
          <p:cNvPr id="148" name="Shape 14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149" name="Shape 149"/>
          <p:cNvGrpSpPr/>
          <p:nvPr/>
        </p:nvGrpSpPr>
        <p:grpSpPr>
          <a:xfrm>
            <a:off x="704850" y="2057400"/>
            <a:ext cx="7753350" cy="4602162"/>
            <a:chOff x="0" y="0"/>
            <a:chExt cx="2147483646" cy="2147483647"/>
          </a:xfrm>
        </p:grpSpPr>
        <p:pic>
          <p:nvPicPr>
            <p:cNvPr id="150" name="Shape 150"/>
            <p:cNvPicPr preferRelativeResize="0"/>
            <p:nvPr/>
          </p:nvPicPr>
          <p:blipFill rotWithShape="1">
            <a:blip r:embed="rId3">
              <a:alphaModFix/>
            </a:blip>
            <a:srcRect b="0" l="0" r="0" t="0"/>
            <a:stretch/>
          </p:blipFill>
          <p:spPr>
            <a:xfrm>
              <a:off x="0" y="540997859"/>
              <a:ext cx="2147483586" cy="1606485787"/>
            </a:xfrm>
            <a:prstGeom prst="rect">
              <a:avLst/>
            </a:prstGeom>
            <a:noFill/>
            <a:ln>
              <a:noFill/>
            </a:ln>
          </p:spPr>
        </p:pic>
        <p:pic>
          <p:nvPicPr>
            <p:cNvPr id="151" name="Shape 151"/>
            <p:cNvPicPr preferRelativeResize="0"/>
            <p:nvPr/>
          </p:nvPicPr>
          <p:blipFill rotWithShape="1">
            <a:blip r:embed="rId4">
              <a:alphaModFix/>
            </a:blip>
            <a:srcRect b="1" l="1566" r="2026" t="8216"/>
            <a:stretch/>
          </p:blipFill>
          <p:spPr>
            <a:xfrm>
              <a:off x="0" y="0"/>
              <a:ext cx="2147483646" cy="556075947"/>
            </a:xfrm>
            <a:prstGeom prst="rect">
              <a:avLst/>
            </a:prstGeom>
            <a:noFill/>
            <a:ln>
              <a:noFill/>
            </a:ln>
          </p:spPr>
        </p:pic>
      </p:gr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03" name="Shape 603"/>
        <p:cNvGrpSpPr/>
        <p:nvPr/>
      </p:nvGrpSpPr>
      <p:grpSpPr>
        <a:xfrm>
          <a:off x="0" y="0"/>
          <a:ext cx="0" cy="0"/>
          <a:chOff x="0" y="0"/>
          <a:chExt cx="0" cy="0"/>
        </a:xfrm>
      </p:grpSpPr>
      <p:sp>
        <p:nvSpPr>
          <p:cNvPr id="604" name="Shape 60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605" name="Shape 60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606" name="Shape 60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607" name="Shape 607"/>
          <p:cNvGrpSpPr/>
          <p:nvPr/>
        </p:nvGrpSpPr>
        <p:grpSpPr>
          <a:xfrm>
            <a:off x="533400" y="1219200"/>
            <a:ext cx="8229599" cy="5216525"/>
            <a:chOff x="0" y="0"/>
            <a:chExt cx="2147483647" cy="2147483647"/>
          </a:xfrm>
        </p:grpSpPr>
        <p:sp>
          <p:nvSpPr>
            <p:cNvPr id="608" name="Shape 608"/>
            <p:cNvSpPr txBox="1"/>
            <p:nvPr/>
          </p:nvSpPr>
          <p:spPr>
            <a:xfrm>
              <a:off x="0" y="209129860"/>
              <a:ext cx="2147483647" cy="1938353786"/>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SqlConnection conn = new SqlConnection();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conn.ConnectionString = “server=.\\SQLEXPRESS; database=QLNS; Trusted_connection=true”;</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conn.Open();</a:t>
              </a:r>
              <a:endParaRPr/>
            </a:p>
            <a:p>
              <a:pPr indent="0" lvl="0" marL="0" marR="0" rtl="0" algn="l">
                <a:lnSpc>
                  <a:spcPct val="100000"/>
                </a:lnSpc>
                <a:spcBef>
                  <a:spcPts val="0"/>
                </a:spcBef>
                <a:spcAft>
                  <a:spcPts val="0"/>
                </a:spcAft>
                <a:buClr>
                  <a:srgbClr val="C00000"/>
                </a:buClr>
                <a:buSzPts val="2800"/>
                <a:buFont typeface="Times New Roman"/>
                <a:buNone/>
              </a:pPr>
              <a:r>
                <a:rPr b="1" i="0" lang="en-US" sz="2800" u="none">
                  <a:solidFill>
                    <a:srgbClr val="C00000"/>
                  </a:solidFill>
                  <a:latin typeface="Times New Roman"/>
                  <a:ea typeface="Times New Roman"/>
                  <a:cs typeface="Times New Roman"/>
                  <a:sym typeface="Times New Roman"/>
                </a:rPr>
                <a:t>SqlCommand cmd = new SqlCommand(“”, conn);</a:t>
              </a:r>
              <a:endParaRPr/>
            </a:p>
            <a:p>
              <a:pPr indent="0" lvl="0" marL="0" marR="0" rtl="0" algn="l">
                <a:lnSpc>
                  <a:spcPct val="100000"/>
                </a:lnSpc>
                <a:spcBef>
                  <a:spcPts val="0"/>
                </a:spcBef>
                <a:spcAft>
                  <a:spcPts val="0"/>
                </a:spcAft>
                <a:buClr>
                  <a:srgbClr val="C00000"/>
                </a:buClr>
                <a:buSzPts val="2800"/>
                <a:buFont typeface="Times New Roman"/>
                <a:buNone/>
              </a:pPr>
              <a:r>
                <a:rPr b="1" i="0" lang="en-US" sz="2800" u="none">
                  <a:solidFill>
                    <a:srgbClr val="C00000"/>
                  </a:solidFill>
                  <a:latin typeface="Times New Roman"/>
                  <a:ea typeface="Times New Roman"/>
                  <a:cs typeface="Times New Roman"/>
                  <a:sym typeface="Times New Roman"/>
                </a:rPr>
                <a:t>cmd.CommandText = “Select COUNT(*) From DSNV”;</a:t>
              </a:r>
              <a:endParaRPr/>
            </a:p>
            <a:p>
              <a:pPr indent="0" lvl="0" marL="0" marR="0" rtl="0" algn="l">
                <a:lnSpc>
                  <a:spcPct val="100000"/>
                </a:lnSpc>
                <a:spcBef>
                  <a:spcPts val="0"/>
                </a:spcBef>
                <a:spcAft>
                  <a:spcPts val="0"/>
                </a:spcAft>
                <a:buClr>
                  <a:schemeClr val="dk2"/>
                </a:buClr>
                <a:buSzPts val="2800"/>
                <a:buFont typeface="Times New Roman"/>
                <a:buNone/>
              </a:pPr>
              <a:r>
                <a:t/>
              </a:r>
              <a:endParaRPr b="1" i="0" sz="2800" u="non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C00000"/>
                </a:buClr>
                <a:buSzPts val="2800"/>
                <a:buFont typeface="Times New Roman"/>
                <a:buNone/>
              </a:pPr>
              <a:r>
                <a:rPr b="1" i="0" lang="en-US" sz="2800" u="none">
                  <a:solidFill>
                    <a:srgbClr val="C00000"/>
                  </a:solidFill>
                  <a:latin typeface="Times New Roman"/>
                  <a:ea typeface="Times New Roman"/>
                  <a:cs typeface="Times New Roman"/>
                  <a:sym typeface="Times New Roman"/>
                </a:rPr>
                <a:t>int count = (int) cmd.ExecuteScalar();</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conn.Close(); </a:t>
              </a:r>
              <a:endParaRPr/>
            </a:p>
            <a:p>
              <a:pPr indent="0" lvl="0" marL="0" marR="0" rtl="0" algn="l">
                <a:lnSpc>
                  <a:spcPct val="100000"/>
                </a:lnSpc>
                <a:spcBef>
                  <a:spcPts val="0"/>
                </a:spcBef>
                <a:spcAft>
                  <a:spcPts val="0"/>
                </a:spcAft>
                <a:buNone/>
              </a:pPr>
              <a:r>
                <a:t/>
              </a:r>
              <a:endParaRPr b="1" i="0" sz="2800" u="none">
                <a:solidFill>
                  <a:schemeClr val="dk1"/>
                </a:solidFill>
                <a:latin typeface="Times New Roman"/>
                <a:ea typeface="Times New Roman"/>
                <a:cs typeface="Times New Roman"/>
                <a:sym typeface="Times New Roman"/>
              </a:endParaRPr>
            </a:p>
          </p:txBody>
        </p:sp>
        <p:sp>
          <p:nvSpPr>
            <p:cNvPr id="609" name="Shape 609"/>
            <p:cNvSpPr txBox="1"/>
            <p:nvPr/>
          </p:nvSpPr>
          <p:spPr>
            <a:xfrm>
              <a:off x="0" y="0"/>
              <a:ext cx="2144157143" cy="206515732"/>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SQL Command</a:t>
              </a:r>
              <a:endParaRPr/>
            </a:p>
          </p:txBody>
        </p:sp>
      </p:gr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13" name="Shape 613"/>
        <p:cNvGrpSpPr/>
        <p:nvPr/>
      </p:nvGrpSpPr>
      <p:grpSpPr>
        <a:xfrm>
          <a:off x="0" y="0"/>
          <a:ext cx="0" cy="0"/>
          <a:chOff x="0" y="0"/>
          <a:chExt cx="0" cy="0"/>
        </a:xfrm>
      </p:grpSpPr>
      <p:sp>
        <p:nvSpPr>
          <p:cNvPr id="614" name="Shape 61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615" name="Shape 61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616" name="Shape 616"/>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grpSp>
        <p:nvGrpSpPr>
          <p:cNvPr id="617" name="Shape 617"/>
          <p:cNvGrpSpPr/>
          <p:nvPr/>
        </p:nvGrpSpPr>
        <p:grpSpPr>
          <a:xfrm>
            <a:off x="457200" y="1371600"/>
            <a:ext cx="8458200" cy="5029200"/>
            <a:chOff x="0" y="0"/>
            <a:chExt cx="2147483647" cy="2147483647"/>
          </a:xfrm>
        </p:grpSpPr>
        <p:sp>
          <p:nvSpPr>
            <p:cNvPr id="618" name="Shape 618"/>
            <p:cNvSpPr txBox="1"/>
            <p:nvPr/>
          </p:nvSpPr>
          <p:spPr>
            <a:xfrm>
              <a:off x="0" y="252844512"/>
              <a:ext cx="2147483647" cy="1773978535"/>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SqlConnection conn = new SqlConnection();</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conn.ConnectionString = "server=.\\SQLEXPRESS; database=QLNS; Trusted_connection=true";</a:t>
              </a:r>
              <a:endParaRPr/>
            </a:p>
            <a:p>
              <a:pPr indent="0" lvl="0" marL="0" marR="0" rtl="0" algn="l">
                <a:lnSpc>
                  <a:spcPct val="100000"/>
                </a:lnSpc>
                <a:spcBef>
                  <a:spcPts val="0"/>
                </a:spcBef>
                <a:spcAft>
                  <a:spcPts val="0"/>
                </a:spcAft>
                <a:buClr>
                  <a:schemeClr val="dk2"/>
                </a:buClr>
                <a:buSzPts val="2400"/>
                <a:buFont typeface="Times New Roman"/>
                <a:buNone/>
              </a:pPr>
              <a:r>
                <a:t/>
              </a:r>
              <a:endParaRPr b="0" i="0" sz="24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SqlCommand cmd = new SqlCommand();</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cmd.CommandText = </a:t>
              </a:r>
              <a:r>
                <a:rPr b="0" i="0" lang="en-US" sz="2400" u="none">
                  <a:solidFill>
                    <a:schemeClr val="dk2"/>
                  </a:solidFill>
                  <a:latin typeface="Arial"/>
                  <a:ea typeface="Arial"/>
                  <a:cs typeface="Arial"/>
                  <a:sym typeface="Arial"/>
                </a:rPr>
                <a:t>"</a:t>
              </a:r>
              <a:r>
                <a:rPr b="0" i="0" lang="en-US" sz="2400" u="none">
                  <a:solidFill>
                    <a:srgbClr val="FF0000"/>
                  </a:solidFill>
                  <a:latin typeface="Arial"/>
                  <a:ea typeface="Arial"/>
                  <a:cs typeface="Arial"/>
                  <a:sym typeface="Arial"/>
                </a:rPr>
                <a:t>Insert into Sinhvien values(007,'Le Nam','1/1/1980',1,null,null)</a:t>
              </a:r>
              <a:r>
                <a:rPr b="0" i="0" lang="en-US" sz="2400" u="none">
                  <a:solidFill>
                    <a:schemeClr val="dk2"/>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cmd.Connection = conn;</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conn.Open();</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cmd.ExecuteNonQuery();</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conn.Close();</a:t>
              </a:r>
              <a:endParaRPr/>
            </a:p>
          </p:txBody>
        </p:sp>
        <p:sp>
          <p:nvSpPr>
            <p:cNvPr id="619" name="Shape 619"/>
            <p:cNvSpPr txBox="1"/>
            <p:nvPr/>
          </p:nvSpPr>
          <p:spPr>
            <a:xfrm>
              <a:off x="0" y="0"/>
              <a:ext cx="2147483647" cy="249340385"/>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SQL Command</a:t>
              </a:r>
              <a:endParaRPr/>
            </a:p>
          </p:txBody>
        </p:sp>
        <p:pic>
          <p:nvPicPr>
            <p:cNvPr id="620" name="Shape 620"/>
            <p:cNvPicPr preferRelativeResize="0"/>
            <p:nvPr/>
          </p:nvPicPr>
          <p:blipFill rotWithShape="1">
            <a:blip r:embed="rId3">
              <a:alphaModFix/>
            </a:blip>
            <a:srcRect b="0" l="0" r="0" t="0"/>
            <a:stretch/>
          </p:blipFill>
          <p:spPr>
            <a:xfrm>
              <a:off x="1341812615" y="1300199468"/>
              <a:ext cx="785786784" cy="847284178"/>
            </a:xfrm>
            <a:prstGeom prst="rect">
              <a:avLst/>
            </a:prstGeom>
            <a:noFill/>
            <a:ln cap="flat" cmpd="sng" w="28575">
              <a:solidFill>
                <a:schemeClr val="accent1"/>
              </a:solidFill>
              <a:prstDash val="solid"/>
              <a:miter lim="800000"/>
              <a:headEnd len="med" w="med" type="none"/>
              <a:tailEnd len="med" w="med" type="none"/>
            </a:ln>
          </p:spPr>
        </p:pic>
      </p:gr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24" name="Shape 624"/>
        <p:cNvGrpSpPr/>
        <p:nvPr/>
      </p:nvGrpSpPr>
      <p:grpSpPr>
        <a:xfrm>
          <a:off x="0" y="0"/>
          <a:ext cx="0" cy="0"/>
          <a:chOff x="0" y="0"/>
          <a:chExt cx="0" cy="0"/>
        </a:xfrm>
      </p:grpSpPr>
      <p:sp>
        <p:nvSpPr>
          <p:cNvPr id="625" name="Shape 62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626" name="Shape 62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627" name="Shape 627"/>
          <p:cNvSpPr txBox="1"/>
          <p:nvPr>
            <p:ph idx="1" type="body"/>
          </p:nvPr>
        </p:nvSpPr>
        <p:spPr>
          <a:xfrm>
            <a:off x="228600" y="1143000"/>
            <a:ext cx="86487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Tham số hóa câu lệnh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Một câu lệnh được sử dụng nhiều lần</a:t>
            </a:r>
            <a:endParaRPr/>
          </a:p>
        </p:txBody>
      </p:sp>
      <p:grpSp>
        <p:nvGrpSpPr>
          <p:cNvPr id="628" name="Shape 628"/>
          <p:cNvGrpSpPr/>
          <p:nvPr/>
        </p:nvGrpSpPr>
        <p:grpSpPr>
          <a:xfrm>
            <a:off x="457200" y="2362200"/>
            <a:ext cx="8534400" cy="3724275"/>
            <a:chOff x="0" y="0"/>
            <a:chExt cx="2147483647" cy="2147483647"/>
          </a:xfrm>
        </p:grpSpPr>
        <p:grpSp>
          <p:nvGrpSpPr>
            <p:cNvPr id="629" name="Shape 629"/>
            <p:cNvGrpSpPr/>
            <p:nvPr/>
          </p:nvGrpSpPr>
          <p:grpSpPr>
            <a:xfrm>
              <a:off x="0" y="0"/>
              <a:ext cx="1681716125" cy="2147483647"/>
              <a:chOff x="0" y="0"/>
              <a:chExt cx="2147483647" cy="2147483647"/>
            </a:xfrm>
          </p:grpSpPr>
          <p:sp>
            <p:nvSpPr>
              <p:cNvPr id="630" name="Shape 630"/>
              <p:cNvSpPr txBox="1"/>
              <p:nvPr/>
            </p:nvSpPr>
            <p:spPr>
              <a:xfrm>
                <a:off x="0" y="319468519"/>
                <a:ext cx="2147483647" cy="1828015127"/>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cmd.CommandText = "Insert into Sinhvien 		values(@MS,@HT,@NS,@GT,@DC,@DT)";</a:t>
                </a:r>
                <a:endParaRPr/>
              </a:p>
              <a:p>
                <a:pPr indent="0" lvl="0" marL="0" marR="0" rtl="0" algn="l">
                  <a:lnSpc>
                    <a:spcPct val="100000"/>
                  </a:lnSpc>
                  <a:spcBef>
                    <a:spcPts val="0"/>
                  </a:spcBef>
                  <a:spcAft>
                    <a:spcPts val="0"/>
                  </a:spcAft>
                  <a:buClr>
                    <a:schemeClr val="dk2"/>
                  </a:buClr>
                  <a:buSzPts val="2000"/>
                  <a:buFont typeface="Times New Roman"/>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cmd.Parameters.Add("@MS", SqlDbType.Int);</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cmd.Parameters.Add("@HT", SqlDbType.NVarChar);</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cmd.Parameters.Add("@NS", SqlDbType.DateTime);</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cmd.Parameters.Add("@GT", SqlDbType.Bit);</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cmd.Parameters.Add("@DC", SqlDbType.NVarChar);</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cmd.Parameters.Add("@DT", SqlDbType.Int);            </a:t>
                </a:r>
                <a:endParaRPr/>
              </a:p>
            </p:txBody>
          </p:sp>
          <p:sp>
            <p:nvSpPr>
              <p:cNvPr id="631" name="Shape 631"/>
              <p:cNvSpPr txBox="1"/>
              <p:nvPr/>
            </p:nvSpPr>
            <p:spPr>
              <a:xfrm>
                <a:off x="0" y="0"/>
                <a:ext cx="2017882054" cy="315519756"/>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SQL Command - Param</a:t>
                </a:r>
                <a:endParaRPr/>
              </a:p>
            </p:txBody>
          </p:sp>
        </p:grpSp>
        <p:cxnSp>
          <p:nvCxnSpPr>
            <p:cNvPr id="632" name="Shape 632"/>
            <p:cNvCxnSpPr/>
            <p:nvPr/>
          </p:nvCxnSpPr>
          <p:spPr>
            <a:xfrm>
              <a:off x="1499186711" y="1642500267"/>
              <a:ext cx="182333512" cy="0"/>
            </a:xfrm>
            <a:prstGeom prst="straightConnector1">
              <a:avLst/>
            </a:prstGeom>
            <a:noFill/>
            <a:ln cap="flat" cmpd="sng" w="38100">
              <a:solidFill>
                <a:schemeClr val="dk2"/>
              </a:solidFill>
              <a:prstDash val="solid"/>
              <a:miter lim="800000"/>
              <a:headEnd len="med" w="med" type="none"/>
              <a:tailEnd len="lg" w="lg" type="triangle"/>
            </a:ln>
          </p:spPr>
        </p:cxnSp>
        <p:sp>
          <p:nvSpPr>
            <p:cNvPr id="633" name="Shape 633"/>
            <p:cNvSpPr txBox="1"/>
            <p:nvPr/>
          </p:nvSpPr>
          <p:spPr>
            <a:xfrm>
              <a:off x="1722038767" y="1437811507"/>
              <a:ext cx="425444879" cy="441328264"/>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Khai báo tham số</a:t>
              </a:r>
              <a:endParaRPr/>
            </a:p>
          </p:txBody>
        </p:sp>
        <p:cxnSp>
          <p:nvCxnSpPr>
            <p:cNvPr id="634" name="Shape 634"/>
            <p:cNvCxnSpPr/>
            <p:nvPr/>
          </p:nvCxnSpPr>
          <p:spPr>
            <a:xfrm>
              <a:off x="1519445940" y="702930109"/>
              <a:ext cx="182333512" cy="0"/>
            </a:xfrm>
            <a:prstGeom prst="straightConnector1">
              <a:avLst/>
            </a:prstGeom>
            <a:noFill/>
            <a:ln cap="flat" cmpd="sng" w="38100">
              <a:solidFill>
                <a:schemeClr val="dk2"/>
              </a:solidFill>
              <a:prstDash val="solid"/>
              <a:miter lim="800000"/>
              <a:headEnd len="med" w="med" type="none"/>
              <a:tailEnd len="lg" w="lg" type="triangle"/>
            </a:ln>
          </p:spPr>
        </p:cxnSp>
        <p:sp>
          <p:nvSpPr>
            <p:cNvPr id="635" name="Shape 635"/>
            <p:cNvSpPr txBox="1"/>
            <p:nvPr/>
          </p:nvSpPr>
          <p:spPr>
            <a:xfrm>
              <a:off x="1722038767" y="559148990"/>
              <a:ext cx="425444879" cy="633036486"/>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Câu lệnh được tham số hóa</a:t>
              </a:r>
              <a:endParaRPr/>
            </a:p>
          </p:txBody>
        </p:sp>
      </p:gr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39" name="Shape 639"/>
        <p:cNvGrpSpPr/>
        <p:nvPr/>
      </p:nvGrpSpPr>
      <p:grpSpPr>
        <a:xfrm>
          <a:off x="0" y="0"/>
          <a:ext cx="0" cy="0"/>
          <a:chOff x="0" y="0"/>
          <a:chExt cx="0" cy="0"/>
        </a:xfrm>
      </p:grpSpPr>
      <p:sp>
        <p:nvSpPr>
          <p:cNvPr id="640" name="Shape 64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641" name="Shape 64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642" name="Shape 64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Tham số hóa câu lệnh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Một câu lệnh được sử dụng nhiều lần</a:t>
            </a:r>
            <a:endParaRPr/>
          </a:p>
          <a:p>
            <a:pPr indent="-243840" lvl="0" marL="342900" marR="0" rtl="0" algn="l">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p:txBody>
      </p:sp>
      <p:grpSp>
        <p:nvGrpSpPr>
          <p:cNvPr id="643" name="Shape 643"/>
          <p:cNvGrpSpPr/>
          <p:nvPr/>
        </p:nvGrpSpPr>
        <p:grpSpPr>
          <a:xfrm>
            <a:off x="457200" y="2416175"/>
            <a:ext cx="8382000" cy="3986212"/>
            <a:chOff x="0" y="0"/>
            <a:chExt cx="2147483646" cy="2147483647"/>
          </a:xfrm>
        </p:grpSpPr>
        <p:sp>
          <p:nvSpPr>
            <p:cNvPr id="644" name="Shape 644"/>
            <p:cNvSpPr txBox="1"/>
            <p:nvPr/>
          </p:nvSpPr>
          <p:spPr>
            <a:xfrm>
              <a:off x="0" y="273673820"/>
              <a:ext cx="1698464391" cy="1873809826"/>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1" i="0" lang="en-US" sz="1800" u="none">
                  <a:solidFill>
                    <a:schemeClr val="dk2"/>
                  </a:solidFill>
                  <a:latin typeface="Times New Roman"/>
                  <a:ea typeface="Times New Roman"/>
                  <a:cs typeface="Times New Roman"/>
                  <a:sym typeface="Times New Roman"/>
                </a:rPr>
                <a:t> </a:t>
              </a:r>
              <a:r>
                <a:rPr b="1" i="0" lang="en-US" sz="20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cmd.Parameters["@MS"].Value = 999;</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cmd.Parameters["@HT"].Value = "Nguyen Thị Loan";</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cmd.Parameters["@NS"].Value = new DateTime(1981,1,1);</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cmd.Parameters["@GT"].Value = 1;</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cmd.Parameters["@DC"].Value = “Quy Nhơn";</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cmd.Parameters["@DT"].Value = 5120791;</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conn.Open();</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int count = (int) cmd.ExecuteNonQuery();</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conn.Close();</a:t>
              </a:r>
              <a:endParaRPr/>
            </a:p>
          </p:txBody>
        </p:sp>
        <p:sp>
          <p:nvSpPr>
            <p:cNvPr id="645" name="Shape 645"/>
            <p:cNvSpPr txBox="1"/>
            <p:nvPr/>
          </p:nvSpPr>
          <p:spPr>
            <a:xfrm>
              <a:off x="0" y="0"/>
              <a:ext cx="1698464391" cy="27027568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SQL Command - Param</a:t>
              </a:r>
              <a:endParaRPr/>
            </a:p>
          </p:txBody>
        </p:sp>
        <p:cxnSp>
          <p:nvCxnSpPr>
            <p:cNvPr id="646" name="Shape 646"/>
            <p:cNvCxnSpPr/>
            <p:nvPr/>
          </p:nvCxnSpPr>
          <p:spPr>
            <a:xfrm>
              <a:off x="1581328911" y="848460454"/>
              <a:ext cx="156180621" cy="0"/>
            </a:xfrm>
            <a:prstGeom prst="straightConnector1">
              <a:avLst/>
            </a:prstGeom>
            <a:noFill/>
            <a:ln cap="flat" cmpd="sng" w="38100">
              <a:solidFill>
                <a:schemeClr val="dk2"/>
              </a:solidFill>
              <a:prstDash val="solid"/>
              <a:miter lim="800000"/>
              <a:headEnd len="med" w="med" type="none"/>
              <a:tailEnd len="lg" w="lg" type="triangle"/>
            </a:ln>
          </p:spPr>
        </p:cxnSp>
        <p:sp>
          <p:nvSpPr>
            <p:cNvPr id="647" name="Shape 647"/>
            <p:cNvSpPr txBox="1"/>
            <p:nvPr/>
          </p:nvSpPr>
          <p:spPr>
            <a:xfrm>
              <a:off x="1757032069" y="511471134"/>
              <a:ext cx="390451577" cy="706480094"/>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Truyền các giá trị của tham số tương ứng</a:t>
              </a:r>
              <a:endParaRPr/>
            </a:p>
          </p:txBody>
        </p:sp>
      </p:gr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51" name="Shape 651"/>
        <p:cNvGrpSpPr/>
        <p:nvPr/>
      </p:nvGrpSpPr>
      <p:grpSpPr>
        <a:xfrm>
          <a:off x="0" y="0"/>
          <a:ext cx="0" cy="0"/>
          <a:chOff x="0" y="0"/>
          <a:chExt cx="0" cy="0"/>
        </a:xfrm>
      </p:grpSpPr>
      <p:sp>
        <p:nvSpPr>
          <p:cNvPr id="652" name="Shape 65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Command</a:t>
            </a:r>
            <a:endParaRPr/>
          </a:p>
        </p:txBody>
      </p:sp>
      <p:sp>
        <p:nvSpPr>
          <p:cNvPr id="653" name="Shape 65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654" name="Shape 65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grpSp>
        <p:nvGrpSpPr>
          <p:cNvPr id="655" name="Shape 655"/>
          <p:cNvGrpSpPr/>
          <p:nvPr/>
        </p:nvGrpSpPr>
        <p:grpSpPr>
          <a:xfrm>
            <a:off x="533400" y="1335087"/>
            <a:ext cx="8229599" cy="5073650"/>
            <a:chOff x="0" y="0"/>
            <a:chExt cx="2147483647" cy="2147483647"/>
          </a:xfrm>
        </p:grpSpPr>
        <p:sp>
          <p:nvSpPr>
            <p:cNvPr id="656" name="Shape 656"/>
            <p:cNvSpPr txBox="1"/>
            <p:nvPr/>
          </p:nvSpPr>
          <p:spPr>
            <a:xfrm>
              <a:off x="0" y="232487448"/>
              <a:ext cx="2147483647" cy="1914996198"/>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SqlConnection cnn = new SqlConnection();</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cnn.ConnectionString = “server=.\\SQLEXPRESS; database=QLNS; Trusted_connection=true”;</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cnn.Open();</a:t>
              </a:r>
              <a:endParaRPr/>
            </a:p>
            <a:p>
              <a:pPr indent="0" lvl="0" marL="0" marR="0" rtl="0" algn="l">
                <a:lnSpc>
                  <a:spcPct val="100000"/>
                </a:lnSpc>
                <a:spcBef>
                  <a:spcPts val="0"/>
                </a:spcBef>
                <a:spcAft>
                  <a:spcPts val="0"/>
                </a:spcAft>
                <a:buClr>
                  <a:srgbClr val="C00000"/>
                </a:buClr>
                <a:buSzPts val="2400"/>
                <a:buFont typeface="Arial"/>
                <a:buNone/>
              </a:pPr>
              <a:r>
                <a:rPr b="0" i="0" lang="en-US" sz="2400" u="none">
                  <a:solidFill>
                    <a:srgbClr val="C00000"/>
                  </a:solidFill>
                  <a:latin typeface="Arial"/>
                  <a:ea typeface="Arial"/>
                  <a:cs typeface="Arial"/>
                  <a:sym typeface="Arial"/>
                </a:rPr>
                <a:t>string sql = string.Format("DELETE DMNganh WHERE 	MaNganh='{0}'", txtMaNganh.Text.ToString()); </a:t>
              </a:r>
              <a:endParaRPr/>
            </a:p>
            <a:p>
              <a:pPr indent="0" lvl="0" marL="0" marR="0" rtl="0" algn="l">
                <a:lnSpc>
                  <a:spcPct val="100000"/>
                </a:lnSpc>
                <a:spcBef>
                  <a:spcPts val="0"/>
                </a:spcBef>
                <a:spcAft>
                  <a:spcPts val="0"/>
                </a:spcAft>
                <a:buClr>
                  <a:schemeClr val="dk2"/>
                </a:buClr>
                <a:buSzPts val="2400"/>
                <a:buFont typeface="Times New Roman"/>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SqlCommand cmd = new SqlCommand();</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cmd.Connection = cnn;</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cmd.CommandText = sql;</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int sl = cmd.ExecuteNonQuery();</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cnn.Close();</a:t>
              </a:r>
              <a:endParaRPr/>
            </a:p>
          </p:txBody>
        </p:sp>
        <p:sp>
          <p:nvSpPr>
            <p:cNvPr id="657" name="Shape 657"/>
            <p:cNvSpPr txBox="1"/>
            <p:nvPr/>
          </p:nvSpPr>
          <p:spPr>
            <a:xfrm>
              <a:off x="0" y="0"/>
              <a:ext cx="2144157143" cy="224569232"/>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Ví dụ: tạo đối tượng Command và thiết lập các thuộc tính</a:t>
              </a:r>
              <a:endParaRPr/>
            </a:p>
          </p:txBody>
        </p:sp>
      </p:gr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1" name="Shape 661"/>
        <p:cNvGrpSpPr/>
        <p:nvPr/>
      </p:nvGrpSpPr>
      <p:grpSpPr>
        <a:xfrm>
          <a:off x="0" y="0"/>
          <a:ext cx="0" cy="0"/>
          <a:chOff x="0" y="0"/>
          <a:chExt cx="0" cy="0"/>
        </a:xfrm>
      </p:grpSpPr>
      <p:sp>
        <p:nvSpPr>
          <p:cNvPr id="662" name="Shape 662"/>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663" name="Shape 66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DataReader</a:t>
            </a:r>
            <a:endParaRPr/>
          </a:p>
        </p:txBody>
      </p:sp>
      <p:sp>
        <p:nvSpPr>
          <p:cNvPr id="664" name="Shape 664"/>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grpSp>
        <p:nvGrpSpPr>
          <p:cNvPr id="665" name="Shape 665"/>
          <p:cNvGrpSpPr/>
          <p:nvPr/>
        </p:nvGrpSpPr>
        <p:grpSpPr>
          <a:xfrm>
            <a:off x="762000" y="1493837"/>
            <a:ext cx="7281862" cy="1235075"/>
            <a:chOff x="0" y="0"/>
            <a:chExt cx="2147483647" cy="2147483647"/>
          </a:xfrm>
        </p:grpSpPr>
        <p:pic>
          <p:nvPicPr>
            <p:cNvPr id="666" name="Shape 666"/>
            <p:cNvPicPr preferRelativeResize="0"/>
            <p:nvPr/>
          </p:nvPicPr>
          <p:blipFill rotWithShape="1">
            <a:blip r:embed="rId3">
              <a:alphaModFix/>
            </a:blip>
            <a:srcRect b="0" l="0" r="0" t="0"/>
            <a:stretch/>
          </p:blipFill>
          <p:spPr>
            <a:xfrm>
              <a:off x="49625742" y="107651185"/>
              <a:ext cx="311799430" cy="1126186633"/>
            </a:xfrm>
            <a:prstGeom prst="rect">
              <a:avLst/>
            </a:prstGeom>
            <a:noFill/>
            <a:ln>
              <a:noFill/>
            </a:ln>
          </p:spPr>
        </p:pic>
        <p:sp>
          <p:nvSpPr>
            <p:cNvPr id="667" name="Shape 667"/>
            <p:cNvSpPr txBox="1"/>
            <p:nvPr/>
          </p:nvSpPr>
          <p:spPr>
            <a:xfrm>
              <a:off x="0" y="1324925670"/>
              <a:ext cx="428373254" cy="690065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Application</a:t>
              </a:r>
              <a:endParaRPr/>
            </a:p>
          </p:txBody>
        </p:sp>
        <p:sp>
          <p:nvSpPr>
            <p:cNvPr id="668" name="Shape 668"/>
            <p:cNvSpPr txBox="1"/>
            <p:nvPr/>
          </p:nvSpPr>
          <p:spPr>
            <a:xfrm>
              <a:off x="1797762519" y="1457418324"/>
              <a:ext cx="349721127" cy="690065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Database</a:t>
              </a:r>
              <a:endParaRPr/>
            </a:p>
          </p:txBody>
        </p:sp>
        <p:sp>
          <p:nvSpPr>
            <p:cNvPr id="669" name="Shape 669"/>
            <p:cNvSpPr txBox="1"/>
            <p:nvPr/>
          </p:nvSpPr>
          <p:spPr>
            <a:xfrm>
              <a:off x="404496558" y="132492654"/>
              <a:ext cx="1415737889" cy="690065322"/>
            </a:xfrm>
            <a:prstGeom prst="rect">
              <a:avLst/>
            </a:prstGeom>
            <a:gradFill>
              <a:gsLst>
                <a:gs pos="0">
                  <a:srgbClr val="FF66FF"/>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Connection</a:t>
              </a:r>
              <a:endParaRPr/>
            </a:p>
          </p:txBody>
        </p:sp>
        <p:sp>
          <p:nvSpPr>
            <p:cNvPr id="670" name="Shape 670"/>
            <p:cNvSpPr txBox="1"/>
            <p:nvPr/>
          </p:nvSpPr>
          <p:spPr>
            <a:xfrm>
              <a:off x="404496558" y="794955489"/>
              <a:ext cx="1460681962" cy="690065322"/>
            </a:xfrm>
            <a:prstGeom prst="rect">
              <a:avLst/>
            </a:prstGeom>
            <a:gradFill>
              <a:gsLst>
                <a:gs pos="0">
                  <a:srgbClr val="FFFF99"/>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Command</a:t>
              </a:r>
              <a:endParaRPr/>
            </a:p>
          </p:txBody>
        </p:sp>
        <p:sp>
          <p:nvSpPr>
            <p:cNvPr id="671" name="Shape 671"/>
            <p:cNvSpPr/>
            <p:nvPr/>
          </p:nvSpPr>
          <p:spPr>
            <a:xfrm>
              <a:off x="1820234495" y="0"/>
              <a:ext cx="292136406" cy="1457417948"/>
            </a:xfrm>
            <a:prstGeom prst="can">
              <a:avLst>
                <a:gd fmla="val 25000" name="adj"/>
              </a:avLst>
            </a:prstGeom>
            <a:solidFill>
              <a:schemeClr val="accent1"/>
            </a:solidFill>
            <a:ln cap="flat" cmpd="sng" w="12700">
              <a:solidFill>
                <a:schemeClr val="l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672" name="Shape 672"/>
            <p:cNvSpPr txBox="1"/>
            <p:nvPr/>
          </p:nvSpPr>
          <p:spPr>
            <a:xfrm>
              <a:off x="404496558" y="529970180"/>
              <a:ext cx="494384666" cy="690065322"/>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DataReader</a:t>
              </a:r>
              <a:endParaRPr/>
            </a:p>
          </p:txBody>
        </p:sp>
        <p:sp>
          <p:nvSpPr>
            <p:cNvPr id="673" name="Shape 673"/>
            <p:cNvSpPr/>
            <p:nvPr/>
          </p:nvSpPr>
          <p:spPr>
            <a:xfrm rot="-960000">
              <a:off x="853937146" y="794955388"/>
              <a:ext cx="157304218" cy="794955296"/>
            </a:xfrm>
            <a:prstGeom prst="lightningBol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grpSp>
      <p:sp>
        <p:nvSpPr>
          <p:cNvPr id="674" name="Shape 674"/>
          <p:cNvSpPr txBox="1"/>
          <p:nvPr/>
        </p:nvSpPr>
        <p:spPr>
          <a:xfrm>
            <a:off x="350837" y="3048000"/>
            <a:ext cx="6226175"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Thuộc tính &amp; Phương thức</a:t>
            </a:r>
            <a:endParaRPr/>
          </a:p>
        </p:txBody>
      </p:sp>
      <p:sp>
        <p:nvSpPr>
          <p:cNvPr id="675" name="Shape 675"/>
          <p:cNvSpPr txBox="1"/>
          <p:nvPr/>
        </p:nvSpPr>
        <p:spPr>
          <a:xfrm>
            <a:off x="381000" y="3543300"/>
            <a:ext cx="6227762" cy="1938337"/>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 </a:t>
            </a:r>
            <a:r>
              <a:rPr b="1" i="0" lang="en-US" sz="2400" u="none">
                <a:solidFill>
                  <a:schemeClr val="dk1"/>
                </a:solidFill>
                <a:latin typeface="Arial"/>
                <a:ea typeface="Arial"/>
                <a:cs typeface="Arial"/>
                <a:sym typeface="Arial"/>
              </a:rPr>
              <a:t>HasRow: cho biết câu truy vấn có trả về dữ liệu không</a:t>
            </a:r>
            <a:endParaRPr/>
          </a:p>
          <a:p>
            <a:pPr indent="0" lvl="0" marL="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 Read(): đọc một mẫu tin</a:t>
            </a:r>
            <a:endParaRPr/>
          </a:p>
          <a:p>
            <a:pPr indent="0" lvl="0" marL="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 truy xuất cột i của mẫu tin được đọc</a:t>
            </a:r>
            <a:endParaRPr/>
          </a:p>
          <a:p>
            <a:pPr indent="0" lvl="0" marL="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Close(): đóng </a:t>
            </a:r>
            <a:endParaRPr/>
          </a:p>
        </p:txBody>
      </p:sp>
      <p:sp>
        <p:nvSpPr>
          <p:cNvPr id="676" name="Shape 676"/>
          <p:cNvSpPr txBox="1"/>
          <p:nvPr/>
        </p:nvSpPr>
        <p:spPr>
          <a:xfrm>
            <a:off x="6608762" y="3717925"/>
            <a:ext cx="2209800" cy="396875"/>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Truy xuất tuần tự</a:t>
            </a:r>
            <a:endParaRPr/>
          </a:p>
        </p:txBody>
      </p:sp>
      <p:sp>
        <p:nvSpPr>
          <p:cNvPr id="677" name="Shape 677"/>
          <p:cNvSpPr txBox="1"/>
          <p:nvPr/>
        </p:nvSpPr>
        <p:spPr>
          <a:xfrm>
            <a:off x="6608762" y="4175125"/>
            <a:ext cx="2209800" cy="396875"/>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Chỉ đọc dữ liệu</a:t>
            </a:r>
            <a:endParaRPr/>
          </a:p>
        </p:txBody>
      </p:sp>
      <p:sp>
        <p:nvSpPr>
          <p:cNvPr id="678" name="Shape 678"/>
          <p:cNvSpPr txBox="1"/>
          <p:nvPr/>
        </p:nvSpPr>
        <p:spPr>
          <a:xfrm>
            <a:off x="6629400" y="4648200"/>
            <a:ext cx="2209800" cy="396875"/>
          </a:xfrm>
          <a:prstGeom prst="rect">
            <a:avLst/>
          </a:prstGeom>
          <a:gradFill>
            <a:gsLst>
              <a:gs pos="0">
                <a:srgbClr val="00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Cơ chế kết nối</a:t>
            </a:r>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82" name="Shape 682"/>
        <p:cNvGrpSpPr/>
        <p:nvPr/>
      </p:nvGrpSpPr>
      <p:grpSpPr>
        <a:xfrm>
          <a:off x="0" y="0"/>
          <a:ext cx="0" cy="0"/>
          <a:chOff x="0" y="0"/>
          <a:chExt cx="0" cy="0"/>
        </a:xfrm>
      </p:grpSpPr>
      <p:sp>
        <p:nvSpPr>
          <p:cNvPr id="683" name="Shape 68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DataReader</a:t>
            </a:r>
            <a:endParaRPr/>
          </a:p>
        </p:txBody>
      </p:sp>
      <p:sp>
        <p:nvSpPr>
          <p:cNvPr id="684" name="Shape 684"/>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685" name="Shape 68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686" name="Shape 686"/>
          <p:cNvSpPr txBox="1"/>
          <p:nvPr/>
        </p:nvSpPr>
        <p:spPr>
          <a:xfrm>
            <a:off x="304800" y="1955800"/>
            <a:ext cx="8305800" cy="4154487"/>
          </a:xfrm>
          <a:prstGeom prst="rect">
            <a:avLst/>
          </a:prstGeom>
          <a:noFill/>
          <a:ln cap="flat" cmpd="sng" w="127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conn.Open();</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SqlCommand cmd = new SqlCommand("Select * From Sinhvien", conn);</a:t>
            </a:r>
            <a:endParaRPr/>
          </a:p>
          <a:p>
            <a:pPr indent="0" lvl="0" marL="0" marR="0" rtl="0" algn="l">
              <a:lnSpc>
                <a:spcPct val="100000"/>
              </a:lnSpc>
              <a:spcBef>
                <a:spcPts val="0"/>
              </a:spcBef>
              <a:spcAft>
                <a:spcPts val="0"/>
              </a:spcAft>
              <a:buClr>
                <a:schemeClr val="dk2"/>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SqlDataReader reader;</a:t>
            </a:r>
            <a:endParaRPr/>
          </a:p>
          <a:p>
            <a:pPr indent="0" lvl="0" marL="0" marR="0" rtl="0" algn="l">
              <a:lnSpc>
                <a:spcPct val="100000"/>
              </a:lnSpc>
              <a:spcBef>
                <a:spcPts val="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reader = cmd.ExecuteReader(); </a:t>
            </a:r>
            <a:endParaRPr/>
          </a:p>
          <a:p>
            <a:pPr indent="0" lvl="0" marL="0" marR="0" rtl="0" algn="l">
              <a:lnSpc>
                <a:spcPct val="100000"/>
              </a:lnSpc>
              <a:spcBef>
                <a:spcPts val="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while (reader.Read()) </a:t>
            </a:r>
            <a:endParaRPr/>
          </a:p>
          <a:p>
            <a:pPr indent="0" lvl="0" marL="0" marR="0" rtl="0" algn="l">
              <a:lnSpc>
                <a:spcPct val="100000"/>
              </a:lnSpc>
              <a:spcBef>
                <a:spcPts val="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       listBox1.Items.Add(reader["Hoten"]);</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reader.Close();</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conn.Close();</a:t>
            </a:r>
            <a:endParaRPr/>
          </a:p>
        </p:txBody>
      </p:sp>
      <p:sp>
        <p:nvSpPr>
          <p:cNvPr id="687" name="Shape 687"/>
          <p:cNvSpPr txBox="1"/>
          <p:nvPr/>
        </p:nvSpPr>
        <p:spPr>
          <a:xfrm>
            <a:off x="304800" y="1447800"/>
            <a:ext cx="8305800" cy="501650"/>
          </a:xfrm>
          <a:prstGeom prst="rect">
            <a:avLst/>
          </a:prstGeom>
          <a:gradFill>
            <a:gsLst>
              <a:gs pos="0">
                <a:srgbClr val="0000FF"/>
              </a:gs>
              <a:gs pos="50000">
                <a:srgbClr val="000076"/>
              </a:gs>
              <a:gs pos="100000">
                <a:srgbClr val="0000FF"/>
              </a:gs>
            </a:gsLst>
            <a:lin ang="0" scaled="0"/>
          </a:gradFill>
          <a:ln cap="flat" cmpd="sng" w="9525">
            <a:solidFill>
              <a:schemeClr val="dk1"/>
            </a:solidFill>
            <a:prstDash val="solid"/>
            <a:miter lim="800000"/>
            <a:headEnd len="med" w="med" type="none"/>
            <a:tailEnd len="med" w="med" type="none"/>
          </a:ln>
        </p:spPr>
        <p:txBody>
          <a:bodyPr anchorCtr="0" anchor="ctr" bIns="45700" lIns="18287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DataReader</a:t>
            </a:r>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1" name="Shape 691"/>
        <p:cNvGrpSpPr/>
        <p:nvPr/>
      </p:nvGrpSpPr>
      <p:grpSpPr>
        <a:xfrm>
          <a:off x="0" y="0"/>
          <a:ext cx="0" cy="0"/>
          <a:chOff x="0" y="0"/>
          <a:chExt cx="0" cy="0"/>
        </a:xfrm>
      </p:grpSpPr>
      <p:sp>
        <p:nvSpPr>
          <p:cNvPr id="692" name="Shape 69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DataReader</a:t>
            </a:r>
            <a:endParaRPr/>
          </a:p>
        </p:txBody>
      </p:sp>
      <p:sp>
        <p:nvSpPr>
          <p:cNvPr id="693" name="Shape 693"/>
          <p:cNvSpPr txBox="1"/>
          <p:nvPr>
            <p:ph idx="1" type="body"/>
          </p:nvPr>
        </p:nvSpPr>
        <p:spPr>
          <a:xfrm>
            <a:off x="492125" y="1143000"/>
            <a:ext cx="8194675"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Ví dụ:</a:t>
            </a:r>
            <a:endParaRPr/>
          </a:p>
          <a:p>
            <a:pPr indent="-342900" lvl="0" marL="342900" marR="0" rtl="0" algn="l">
              <a:lnSpc>
                <a:spcPct val="80000"/>
              </a:lnSpc>
              <a:spcBef>
                <a:spcPts val="400"/>
              </a:spcBef>
              <a:spcAft>
                <a:spcPts val="0"/>
              </a:spcAft>
              <a:buClr>
                <a:schemeClr val="accent1"/>
              </a:buClr>
              <a:buSzPts val="1300"/>
              <a:buFont typeface="Noto Sans Symbols"/>
              <a:buNone/>
            </a:pPr>
            <a:r>
              <a:rPr b="0" i="0" lang="en-US" sz="2000" u="none">
                <a:solidFill>
                  <a:schemeClr val="dk1"/>
                </a:solidFill>
                <a:latin typeface="Arial"/>
                <a:ea typeface="Arial"/>
                <a:cs typeface="Arial"/>
                <a:sym typeface="Arial"/>
              </a:rPr>
              <a:t>string q1 = "SELECT * FROM DSSV WHERE YEAR(NgaySinh) &lt; 1981"; </a:t>
            </a:r>
            <a:endParaRPr/>
          </a:p>
          <a:p>
            <a:pPr indent="-342900" lvl="0" marL="342900" marR="0" rtl="0" algn="l">
              <a:lnSpc>
                <a:spcPct val="80000"/>
              </a:lnSpc>
              <a:spcBef>
                <a:spcPts val="400"/>
              </a:spcBef>
              <a:spcAft>
                <a:spcPts val="0"/>
              </a:spcAft>
              <a:buClr>
                <a:schemeClr val="accent1"/>
              </a:buClr>
              <a:buSzPts val="1300"/>
              <a:buFont typeface="Noto Sans Symbols"/>
              <a:buNone/>
            </a:pPr>
            <a:r>
              <a:rPr b="0" i="0" lang="en-US" sz="2000" u="none">
                <a:solidFill>
                  <a:schemeClr val="dk1"/>
                </a:solidFill>
                <a:latin typeface="Arial"/>
                <a:ea typeface="Arial"/>
                <a:cs typeface="Arial"/>
                <a:sym typeface="Arial"/>
              </a:rPr>
              <a:t>string q2 = "SELECT * FROM DSSV WHERE YEAR(NgaySinh) &gt; 1990"; </a:t>
            </a:r>
            <a:endParaRPr/>
          </a:p>
          <a:p>
            <a:pPr indent="-342900" lvl="0" marL="342900" marR="0" rtl="0" algn="l">
              <a:lnSpc>
                <a:spcPct val="80000"/>
              </a:lnSpc>
              <a:spcBef>
                <a:spcPts val="400"/>
              </a:spcBef>
              <a:spcAft>
                <a:spcPts val="0"/>
              </a:spcAft>
              <a:buClr>
                <a:schemeClr val="accent1"/>
              </a:buClr>
              <a:buSzPts val="1300"/>
              <a:buFont typeface="Noto Sans Symbols"/>
              <a:buNone/>
            </a:pPr>
            <a:r>
              <a:rPr b="0" i="0" lang="en-US" sz="2000" u="none">
                <a:solidFill>
                  <a:schemeClr val="dk1"/>
                </a:solidFill>
                <a:latin typeface="Arial"/>
                <a:ea typeface="Arial"/>
                <a:cs typeface="Arial"/>
                <a:sym typeface="Arial"/>
              </a:rPr>
              <a:t>cmd.CommandText = q1 + ";" + q2; // hai query được ngăn cách nhau bởi ; </a:t>
            </a:r>
            <a:endParaRPr/>
          </a:p>
          <a:p>
            <a:pPr indent="-342900" lvl="0" marL="342900" marR="0" rtl="0" algn="l">
              <a:lnSpc>
                <a:spcPct val="80000"/>
              </a:lnSpc>
              <a:spcBef>
                <a:spcPts val="400"/>
              </a:spcBef>
              <a:spcAft>
                <a:spcPts val="0"/>
              </a:spcAft>
              <a:buClr>
                <a:schemeClr val="accent1"/>
              </a:buClr>
              <a:buSzPts val="1300"/>
              <a:buFont typeface="Noto Sans Symbols"/>
              <a:buNone/>
            </a:pPr>
            <a:r>
              <a:rPr b="0" i="0" lang="en-US" sz="2000" u="none">
                <a:solidFill>
                  <a:schemeClr val="dk1"/>
                </a:solidFill>
                <a:latin typeface="Arial"/>
                <a:ea typeface="Arial"/>
                <a:cs typeface="Arial"/>
                <a:sym typeface="Arial"/>
              </a:rPr>
              <a:t>SqlDataReader rdr = cmd.ExecuteReader(); </a:t>
            </a:r>
            <a:endParaRPr/>
          </a:p>
          <a:p>
            <a:pPr indent="-342900" lvl="0" marL="342900" marR="0" rtl="0" algn="l">
              <a:lnSpc>
                <a:spcPct val="80000"/>
              </a:lnSpc>
              <a:spcBef>
                <a:spcPts val="400"/>
              </a:spcBef>
              <a:spcAft>
                <a:spcPts val="0"/>
              </a:spcAft>
              <a:buClr>
                <a:schemeClr val="accent1"/>
              </a:buClr>
              <a:buSzPts val="1300"/>
              <a:buFont typeface="Noto Sans Symbols"/>
              <a:buNone/>
            </a:pPr>
            <a:r>
              <a:rPr b="0" i="0" lang="en-US" sz="2000" u="none">
                <a:solidFill>
                  <a:schemeClr val="dk1"/>
                </a:solidFill>
                <a:latin typeface="Arial"/>
                <a:ea typeface="Arial"/>
                <a:cs typeface="Arial"/>
                <a:sym typeface="Arial"/>
              </a:rPr>
              <a:t>bool readNext = true;</a:t>
            </a:r>
            <a:endParaRPr/>
          </a:p>
          <a:p>
            <a:pPr indent="-342900" lvl="0" marL="342900" marR="0" rtl="0" algn="l">
              <a:lnSpc>
                <a:spcPct val="80000"/>
              </a:lnSpc>
              <a:spcBef>
                <a:spcPts val="400"/>
              </a:spcBef>
              <a:spcAft>
                <a:spcPts val="0"/>
              </a:spcAft>
              <a:buClr>
                <a:schemeClr val="accent1"/>
              </a:buClr>
              <a:buSzPts val="1300"/>
              <a:buFont typeface="Noto Sans Symbols"/>
              <a:buNone/>
            </a:pPr>
            <a:r>
              <a:rPr b="0" i="0" lang="en-US" sz="2000" u="none">
                <a:solidFill>
                  <a:schemeClr val="dk1"/>
                </a:solidFill>
                <a:latin typeface="Arial"/>
                <a:ea typeface="Arial"/>
                <a:cs typeface="Arial"/>
                <a:sym typeface="Arial"/>
              </a:rPr>
              <a:t>while (readNext)</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while (rdr.Read())</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Response.Write (rdr.GetString(1));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readNext = rdr.NextResult(); // kiem tra xem con tap du lieu nao khong</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rdr.Close();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conn.Close(); </a:t>
            </a:r>
            <a:endParaRPr/>
          </a:p>
        </p:txBody>
      </p:sp>
      <p:sp>
        <p:nvSpPr>
          <p:cNvPr id="694" name="Shape 69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8" name="Shape 698"/>
        <p:cNvGrpSpPr/>
        <p:nvPr/>
      </p:nvGrpSpPr>
      <p:grpSpPr>
        <a:xfrm>
          <a:off x="0" y="0"/>
          <a:ext cx="0" cy="0"/>
          <a:chOff x="0" y="0"/>
          <a:chExt cx="0" cy="0"/>
        </a:xfrm>
      </p:grpSpPr>
      <p:sp>
        <p:nvSpPr>
          <p:cNvPr id="699" name="Shape 69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DataReader</a:t>
            </a:r>
            <a:endParaRPr/>
          </a:p>
        </p:txBody>
      </p:sp>
      <p:sp>
        <p:nvSpPr>
          <p:cNvPr id="700" name="Shape 700"/>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080"/>
              <a:buFont typeface="Noto Sans Symbols"/>
              <a:buChar char="■"/>
            </a:pPr>
            <a:r>
              <a:rPr b="0" i="1" lang="en-US" sz="3200" u="none">
                <a:solidFill>
                  <a:schemeClr val="dk1"/>
                </a:solidFill>
                <a:latin typeface="Arial"/>
                <a:ea typeface="Arial"/>
                <a:cs typeface="Arial"/>
                <a:sym typeface="Arial"/>
              </a:rPr>
              <a:t>Truy xuất giá trị của column</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Có nhiều cách để truy xuất dữ liệu chứa trong các columns của dòng hiện tại của DataReader:</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Truy xuất như là một mảng dùng số thứ tự column (bắt đầu từ 0) hoặc dùng tên column</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Sử dụng phương thức GetValue bằng cách truyền cho phương thức này số thứ tự của column</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Sử dụng một trong các phương thức định kiểu bao gồm GetString, GetInt32, GetDateTime, GetDouble, … </a:t>
            </a:r>
            <a:endParaRPr/>
          </a:p>
        </p:txBody>
      </p:sp>
      <p:sp>
        <p:nvSpPr>
          <p:cNvPr id="701" name="Shape 70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05" name="Shape 705"/>
        <p:cNvGrpSpPr/>
        <p:nvPr/>
      </p:nvGrpSpPr>
      <p:grpSpPr>
        <a:xfrm>
          <a:off x="0" y="0"/>
          <a:ext cx="0" cy="0"/>
          <a:chOff x="0" y="0"/>
          <a:chExt cx="0" cy="0"/>
        </a:xfrm>
      </p:grpSpPr>
      <p:sp>
        <p:nvSpPr>
          <p:cNvPr id="706" name="Shape 70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DataReader</a:t>
            </a:r>
            <a:endParaRPr/>
          </a:p>
        </p:txBody>
      </p:sp>
      <p:sp>
        <p:nvSpPr>
          <p:cNvPr id="707" name="Shape 707"/>
          <p:cNvSpPr txBox="1"/>
          <p:nvPr>
            <p:ph idx="1" type="body"/>
          </p:nvPr>
        </p:nvSpPr>
        <p:spPr>
          <a:xfrm>
            <a:off x="280987" y="1143000"/>
            <a:ext cx="8651875" cy="498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0" i="1" lang="en-US" sz="2000" u="none">
                <a:solidFill>
                  <a:schemeClr val="dk1"/>
                </a:solidFill>
                <a:latin typeface="Arial"/>
                <a:ea typeface="Arial"/>
                <a:cs typeface="Arial"/>
                <a:sym typeface="Arial"/>
              </a:rPr>
              <a:t>Truy xuất giá trị của column</a:t>
            </a:r>
            <a:endParaRPr/>
          </a:p>
          <a:p>
            <a:pPr indent="-325437" lvl="1" marL="669925" marR="0" rtl="0" algn="l">
              <a:lnSpc>
                <a:spcPct val="8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cmd.CommandText ="SELECT MaSV, HoTen, GioiTinh, NgaySinh FROM” + “Sinhvien WHERE YEAR(NgaySinh) = 1981";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dr = cmd.ExecuteReader();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dr.Read();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Các cách để lấy dữ liệu kiểu string ở cột thứ 2 (HoTen)</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string stHoTen;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stHoTen = dr.GetString(1);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stHoTen = (string)dr.GetSqlString(1); // SqlClient provider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stHoTen = (string)dr.GetValue(1);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stHoTen = (string)dr["HoTen"];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stHoTen = (string)dr[1];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Lấy dữ liệu kiểu DateTime ở cột thứ 4 (NgaySinh) có kiểm tra giá trị NULL</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if (!dr.IsDbNull(3))</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DateTime dtNgaySinh = dr.GetDateTime(3); </a:t>
            </a:r>
            <a:endParaRPr/>
          </a:p>
        </p:txBody>
      </p:sp>
      <p:sp>
        <p:nvSpPr>
          <p:cNvPr id="708" name="Shape 70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5" name="Shape 155"/>
        <p:cNvGrpSpPr/>
        <p:nvPr/>
      </p:nvGrpSpPr>
      <p:grpSpPr>
        <a:xfrm>
          <a:off x="0" y="0"/>
          <a:ext cx="0" cy="0"/>
          <a:chOff x="0" y="0"/>
          <a:chExt cx="0" cy="0"/>
        </a:xfrm>
      </p:grpSpPr>
      <p:sp>
        <p:nvSpPr>
          <p:cNvPr id="156" name="Shape 15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157" name="Shape 15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Giới thiệu ADO.NET</a:t>
            </a:r>
            <a:endParaRPr/>
          </a:p>
        </p:txBody>
      </p:sp>
      <p:sp>
        <p:nvSpPr>
          <p:cNvPr id="158" name="Shape 15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27330" lvl="0" marL="342900" marR="0" rtl="0" algn="l">
              <a:spcBef>
                <a:spcPts val="0"/>
              </a:spcBef>
              <a:spcAft>
                <a:spcPts val="0"/>
              </a:spcAft>
              <a:buClr>
                <a:schemeClr val="accent1"/>
              </a:buClr>
              <a:buSzPts val="1820"/>
              <a:buFont typeface="Noto Sans Symbols"/>
              <a:buNone/>
            </a:pPr>
            <a:r>
              <a:t/>
            </a:r>
            <a:endParaRPr b="0" sz="2800">
              <a:solidFill>
                <a:schemeClr val="dk1"/>
              </a:solidFill>
              <a:latin typeface="Arial"/>
              <a:ea typeface="Arial"/>
              <a:cs typeface="Arial"/>
              <a:sym typeface="Arial"/>
            </a:endParaRPr>
          </a:p>
        </p:txBody>
      </p:sp>
      <p:pic>
        <p:nvPicPr>
          <p:cNvPr id="159" name="Shape 159"/>
          <p:cNvPicPr preferRelativeResize="0"/>
          <p:nvPr/>
        </p:nvPicPr>
        <p:blipFill rotWithShape="1">
          <a:blip r:embed="rId3">
            <a:alphaModFix/>
          </a:blip>
          <a:srcRect b="0" l="0" r="0" t="0"/>
          <a:stretch/>
        </p:blipFill>
        <p:spPr>
          <a:xfrm>
            <a:off x="404812" y="1295400"/>
            <a:ext cx="8129587" cy="4652962"/>
          </a:xfrm>
          <a:prstGeom prst="rect">
            <a:avLst/>
          </a:prstGeom>
          <a:noFill/>
          <a:ln>
            <a:noFill/>
          </a:ln>
        </p:spPr>
      </p:pic>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2" name="Shape 712"/>
        <p:cNvGrpSpPr/>
        <p:nvPr/>
      </p:nvGrpSpPr>
      <p:grpSpPr>
        <a:xfrm>
          <a:off x="0" y="0"/>
          <a:ext cx="0" cy="0"/>
          <a:chOff x="0" y="0"/>
          <a:chExt cx="0" cy="0"/>
        </a:xfrm>
      </p:grpSpPr>
      <p:sp>
        <p:nvSpPr>
          <p:cNvPr id="713" name="Shape 71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
        <p:nvSpPr>
          <p:cNvPr id="714" name="Shape 714"/>
          <p:cNvSpPr txBox="1"/>
          <p:nvPr>
            <p:ph type="title"/>
          </p:nvPr>
        </p:nvSpPr>
        <p:spPr>
          <a:xfrm>
            <a:off x="228600" y="381000"/>
            <a:ext cx="86868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Nhận xét</a:t>
            </a:r>
            <a:endParaRPr/>
          </a:p>
        </p:txBody>
      </p:sp>
      <p:sp>
        <p:nvSpPr>
          <p:cNvPr id="715" name="Shape 71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Mô hình kết nối</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Mỗi user có một kết nối cố định tới data source</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Ưu điểm</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Môi trường được bảo vệ tốt</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Kiểm soát được sự đồng bộ</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Dữ liệu luôn được mới</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Nhược điểm</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Phải có một kết nối mạng cố định</a:t>
            </a:r>
            <a:endParaRPr/>
          </a:p>
          <a:p>
            <a:pPr indent="-218757" lvl="1" marL="669925" marR="0" rtl="0" algn="l">
              <a:lnSpc>
                <a:spcPct val="100000"/>
              </a:lnSpc>
              <a:spcBef>
                <a:spcPts val="560"/>
              </a:spcBef>
              <a:spcAft>
                <a:spcPts val="0"/>
              </a:spcAft>
              <a:buClr>
                <a:schemeClr val="accent2"/>
              </a:buClr>
              <a:buSzPts val="1680"/>
              <a:buFont typeface="Noto Sans Symbols"/>
              <a:buNone/>
            </a:pPr>
            <a:r>
              <a:t/>
            </a:r>
            <a:endParaRPr b="0" i="0" sz="2800" u="none" cap="none" strike="noStrike">
              <a:solidFill>
                <a:schemeClr val="dk1"/>
              </a:solidFill>
              <a:latin typeface="Arial"/>
              <a:ea typeface="Arial"/>
              <a:cs typeface="Arial"/>
              <a:sym typeface="Arial"/>
            </a:endParaRPr>
          </a:p>
          <a:p>
            <a:pPr indent="-233997" lvl="1" marL="669925" marR="0" rtl="0" algn="l">
              <a:lnSpc>
                <a:spcPct val="100000"/>
              </a:lnSpc>
              <a:spcBef>
                <a:spcPts val="48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a:p>
            <a:pPr indent="-243840" lvl="0" marL="342900" marR="0" rtl="0" algn="l">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9" name="Shape 719"/>
        <p:cNvGrpSpPr/>
        <p:nvPr/>
      </p:nvGrpSpPr>
      <p:grpSpPr>
        <a:xfrm>
          <a:off x="0" y="0"/>
          <a:ext cx="0" cy="0"/>
          <a:chOff x="0" y="0"/>
          <a:chExt cx="0" cy="0"/>
        </a:xfrm>
      </p:grpSpPr>
      <p:sp>
        <p:nvSpPr>
          <p:cNvPr id="720" name="Shape 72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Sử dụng Data Binding </a:t>
            </a:r>
            <a:endParaRPr/>
          </a:p>
        </p:txBody>
      </p:sp>
      <p:sp>
        <p:nvSpPr>
          <p:cNvPr id="721" name="Shape 72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Chúng ta đã biết các điều khiển để thiết kế giao diện như TextBox, ListBox, RadioButton, ComBoBox và các các điều khiển của ADO.NET như DataSet, DataTable và DataView. Các điều khiển này làm việc một cách độc lập nhau, tuy nhiên trong một số tình huống chúng cần kết hợp lại với nhau. </a:t>
            </a:r>
            <a:endParaRPr/>
          </a:p>
          <a:p>
            <a:pPr indent="-243840" lvl="0" marL="342900" marR="0" rtl="0" algn="l">
              <a:lnSpc>
                <a:spcPct val="90000"/>
              </a:lnSpc>
              <a:spcBef>
                <a:spcPts val="480"/>
              </a:spcBef>
              <a:spcAft>
                <a:spcPts val="0"/>
              </a:spcAft>
              <a:buClr>
                <a:schemeClr val="accent1"/>
              </a:buClr>
              <a:buSzPts val="1560"/>
              <a:buFont typeface="Noto Sans Symbols"/>
              <a:buNone/>
            </a:pPr>
            <a:r>
              <a:t/>
            </a:r>
            <a:endParaRPr b="0" i="0" sz="2400" u="non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a:solidFill>
                  <a:schemeClr val="dk1"/>
                </a:solidFill>
                <a:latin typeface="Arial"/>
                <a:ea typeface="Arial"/>
                <a:cs typeface="Arial"/>
                <a:sym typeface="Arial"/>
              </a:rPr>
              <a:t>Ví dụ cần hiển thị tên khoa từ csdl ra 1 TextBox, khi đó ta cần tạo ra 1 DataSet chứa dữ liệu của bảng khoa và 1 TextBox, sau đó liên kết dữ liệu trong DataSet vào TextBox. Sự kết hợp giữa hai điều khiển này có thể sử dụng DataBinding. </a:t>
            </a:r>
            <a:endParaRPr/>
          </a:p>
        </p:txBody>
      </p:sp>
      <p:sp>
        <p:nvSpPr>
          <p:cNvPr id="722" name="Shape 722"/>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26" name="Shape 726"/>
        <p:cNvGrpSpPr/>
        <p:nvPr/>
      </p:nvGrpSpPr>
      <p:grpSpPr>
        <a:xfrm>
          <a:off x="0" y="0"/>
          <a:ext cx="0" cy="0"/>
          <a:chOff x="0" y="0"/>
          <a:chExt cx="0" cy="0"/>
        </a:xfrm>
      </p:grpSpPr>
      <p:sp>
        <p:nvSpPr>
          <p:cNvPr id="727" name="Shape 72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Sử dụng Data Binding </a:t>
            </a:r>
            <a:endParaRPr/>
          </a:p>
        </p:txBody>
      </p:sp>
      <p:sp>
        <p:nvSpPr>
          <p:cNvPr id="728" name="Shape 72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ADO.NET cung cấp 2 loại Binding: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DataBinding đơn giản</a:t>
            </a:r>
            <a:r>
              <a:rPr b="0" i="0" lang="en-US" sz="2400" u="none" cap="none" strike="noStrike">
                <a:solidFill>
                  <a:schemeClr val="dk1"/>
                </a:solidFill>
                <a:latin typeface="Arial"/>
                <a:ea typeface="Arial"/>
                <a:cs typeface="Arial"/>
                <a:sym typeface="Arial"/>
              </a:rPr>
              <a:t> (Simple DataBinding): Tại một thời điểm, một giá trị đơn trong DataSet có thể bị buộc vào bất kỳ một điều khiển nào.</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 giả sử đã có 1 DataSet ds chứa dữ liệu của bảng Khoa, cần buộc tên khoa vào TextBox txttenkhoa:</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txttenkhoa.DataBindings.Add("Text", ds, "khoa.tenkhoa");</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Khi đó mọi thay đổi trên DataSet ds sẽ ảnh hưởng đến TextBox txttenkhoa và ngược lại.</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DataBinding phức tạp</a:t>
            </a:r>
            <a:r>
              <a:rPr b="0" i="0" lang="en-US" sz="2400" u="none" cap="none" strike="noStrike">
                <a:solidFill>
                  <a:schemeClr val="dk1"/>
                </a:solidFill>
                <a:latin typeface="Arial"/>
                <a:ea typeface="Arial"/>
                <a:cs typeface="Arial"/>
                <a:sym typeface="Arial"/>
              </a:rPr>
              <a:t> (Complex DataBinding): Các dữ liệu trong DataSet bị buộc vào một điều khiển thay vì chỉ một giá trị đơn. Chỉ có DataGidView và ComboBox hỗ trợ chức năng DataBinding phức tạp. </a:t>
            </a:r>
            <a:endParaRPr/>
          </a:p>
        </p:txBody>
      </p:sp>
      <p:sp>
        <p:nvSpPr>
          <p:cNvPr id="729" name="Shape 72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33" name="Shape 733"/>
        <p:cNvGrpSpPr/>
        <p:nvPr/>
      </p:nvGrpSpPr>
      <p:grpSpPr>
        <a:xfrm>
          <a:off x="0" y="0"/>
          <a:ext cx="0" cy="0"/>
          <a:chOff x="0" y="0"/>
          <a:chExt cx="0" cy="0"/>
        </a:xfrm>
      </p:grpSpPr>
      <p:sp>
        <p:nvSpPr>
          <p:cNvPr id="734" name="Shape 73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Sử dụng Data Binding </a:t>
            </a:r>
            <a:endParaRPr/>
          </a:p>
        </p:txBody>
      </p:sp>
      <p:sp>
        <p:nvSpPr>
          <p:cNvPr id="735" name="Shape 73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1" lang="en-US" sz="2800" u="none">
                <a:solidFill>
                  <a:schemeClr val="dk1"/>
                </a:solidFill>
                <a:latin typeface="Arial"/>
                <a:ea typeface="Arial"/>
                <a:cs typeface="Arial"/>
                <a:sym typeface="Arial"/>
              </a:rPr>
              <a:t>DataBinding phức tạp:</a:t>
            </a:r>
            <a:endParaRPr b="0" i="0" sz="2800" u="none">
              <a:solidFill>
                <a:schemeClr val="dk1"/>
              </a:solidFill>
              <a:latin typeface="Arial"/>
              <a:ea typeface="Arial"/>
              <a:cs typeface="Arial"/>
              <a:sym typeface="Arial"/>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Ví dụ: giả sử đã có 1 DataSet ds chứa dữ liệu của bảng Khoa, cần buộc tên khoa vào ComboBox cmbkhoa và buộc toàn bộ dữ liệu của bảng khoa vào DataSet ds:</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//Buộc tenkhoa của bảng khoa trong DataSet ds</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 v</a:t>
            </a:r>
            <a:r>
              <a:rPr b="0" i="0" lang="en-US" sz="2400" u="none" cap="none" strike="noStrike">
                <a:solidFill>
                  <a:schemeClr val="dk1"/>
                </a:solidFill>
                <a:latin typeface="Arial"/>
                <a:ea typeface="Arial"/>
                <a:cs typeface="Arial"/>
                <a:sym typeface="Arial"/>
              </a:rPr>
              <a:t>à</a:t>
            </a:r>
            <a:r>
              <a:rPr b="0" i="0" lang="en-US" sz="2400" u="none" cap="none" strike="noStrike">
                <a:solidFill>
                  <a:schemeClr val="dk1"/>
                </a:solidFill>
                <a:latin typeface="Courier New"/>
                <a:ea typeface="Courier New"/>
                <a:cs typeface="Courier New"/>
                <a:sym typeface="Courier New"/>
              </a:rPr>
              <a:t>o cmbkhoa </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cmbkhoa.DataSource = ds; </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cmbkhoa.DisplayMember = "khoa.tenkhoa"; </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//Buộc to</a:t>
            </a:r>
            <a:r>
              <a:rPr b="0" i="0" lang="en-US" sz="2400" u="none" cap="none" strike="noStrike">
                <a:solidFill>
                  <a:schemeClr val="dk1"/>
                </a:solidFill>
                <a:latin typeface="Arial"/>
                <a:ea typeface="Arial"/>
                <a:cs typeface="Arial"/>
                <a:sym typeface="Arial"/>
              </a:rPr>
              <a:t>à</a:t>
            </a:r>
            <a:r>
              <a:rPr b="0" i="0" lang="en-US" sz="2400" u="none" cap="none" strike="noStrike">
                <a:solidFill>
                  <a:schemeClr val="dk1"/>
                </a:solidFill>
                <a:latin typeface="Courier New"/>
                <a:ea typeface="Courier New"/>
                <a:cs typeface="Courier New"/>
                <a:sym typeface="Courier New"/>
              </a:rPr>
              <a:t>n bộ dữ liệu của bảng khoa trong</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 DataSet ds v</a:t>
            </a:r>
            <a:r>
              <a:rPr b="0" i="0" lang="en-US" sz="2400" u="none" cap="none" strike="noStrike">
                <a:solidFill>
                  <a:schemeClr val="dk1"/>
                </a:solidFill>
                <a:latin typeface="Arial"/>
                <a:ea typeface="Arial"/>
                <a:cs typeface="Arial"/>
                <a:sym typeface="Arial"/>
              </a:rPr>
              <a:t>à</a:t>
            </a:r>
            <a:r>
              <a:rPr b="0" i="0" lang="en-US" sz="2400" u="none" cap="none" strike="noStrike">
                <a:solidFill>
                  <a:schemeClr val="dk1"/>
                </a:solidFill>
                <a:latin typeface="Courier New"/>
                <a:ea typeface="Courier New"/>
                <a:cs typeface="Courier New"/>
                <a:sym typeface="Courier New"/>
              </a:rPr>
              <a:t>o DataGridView dgvkhoa </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dgvKhoa.DataSource = ds; </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dgvKhoa.DataMember = "khoa"; </a:t>
            </a:r>
            <a:endParaRPr/>
          </a:p>
        </p:txBody>
      </p:sp>
      <p:sp>
        <p:nvSpPr>
          <p:cNvPr id="736" name="Shape 73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40" name="Shape 740"/>
        <p:cNvGrpSpPr/>
        <p:nvPr/>
      </p:nvGrpSpPr>
      <p:grpSpPr>
        <a:xfrm>
          <a:off x="0" y="0"/>
          <a:ext cx="0" cy="0"/>
          <a:chOff x="0" y="0"/>
          <a:chExt cx="0" cy="0"/>
        </a:xfrm>
      </p:grpSpPr>
      <p:sp>
        <p:nvSpPr>
          <p:cNvPr id="741" name="Shape 741"/>
          <p:cNvSpPr txBox="1"/>
          <p:nvPr>
            <p:ph type="title"/>
          </p:nvPr>
        </p:nvSpPr>
        <p:spPr>
          <a:xfrm>
            <a:off x="228600" y="427037"/>
            <a:ext cx="8159750"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nguồn dữ liệu của DataBinding</a:t>
            </a:r>
            <a:endParaRPr/>
          </a:p>
        </p:txBody>
      </p:sp>
      <p:sp>
        <p:nvSpPr>
          <p:cNvPr id="742" name="Shape 74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Nhiều thành phần có thể hoạt động như nguồn dữ liệu của DataBinding. Bất kỳ các thành phần được cài đặt từ giao diện Ilist có thể xem là như nguồn dữ liệu của DataBinding.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Các ví dụ sau minh họa bằng cách nào để sử dụng DataTable, DataView, DataSet và Mảng như là nguồn dữ liệu để cài đặt DataBinding đơn giản và phức tạp.</a:t>
            </a:r>
            <a:endParaRPr/>
          </a:p>
        </p:txBody>
      </p:sp>
      <p:sp>
        <p:nvSpPr>
          <p:cNvPr id="743" name="Shape 74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47" name="Shape 747"/>
        <p:cNvGrpSpPr/>
        <p:nvPr/>
      </p:nvGrpSpPr>
      <p:grpSpPr>
        <a:xfrm>
          <a:off x="0" y="0"/>
          <a:ext cx="0" cy="0"/>
          <a:chOff x="0" y="0"/>
          <a:chExt cx="0" cy="0"/>
        </a:xfrm>
      </p:grpSpPr>
      <p:sp>
        <p:nvSpPr>
          <p:cNvPr id="748" name="Shape 748"/>
          <p:cNvSpPr txBox="1"/>
          <p:nvPr>
            <p:ph type="title"/>
          </p:nvPr>
        </p:nvSpPr>
        <p:spPr>
          <a:xfrm>
            <a:off x="228600" y="427037"/>
            <a:ext cx="7737475"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nguồn dữ liệu của DataBinding</a:t>
            </a:r>
            <a:endParaRPr/>
          </a:p>
        </p:txBody>
      </p:sp>
      <p:sp>
        <p:nvSpPr>
          <p:cNvPr id="749" name="Shape 749"/>
          <p:cNvSpPr txBox="1"/>
          <p:nvPr>
            <p:ph idx="1" type="body"/>
          </p:nvPr>
        </p:nvSpPr>
        <p:spPr>
          <a:xfrm>
            <a:off x="280987" y="1143000"/>
            <a:ext cx="8863012" cy="498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DataTable: Loại dữ liệu này lưu trữ dữ liệu của một bảng trong cơ sở dữ liệu.</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DataTable t = ds.Tables["khoa"];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//DataBinding đơn giản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txttenkhoa.DataBindings.Add("Text",t,"tenkhoa");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//DataBinding phức tạp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cmbkhoa.DataSource = t;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cmbkhoa.DisplayMember = "tenkhoa";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dgvKhoa.DataSource = t;</a:t>
            </a:r>
            <a:r>
              <a:rPr b="0" i="0" lang="en-US" sz="2400" u="none" cap="none" strike="noStrike">
                <a:solidFill>
                  <a:schemeClr val="dk1"/>
                </a:solidFill>
                <a:latin typeface="Arial"/>
                <a:ea typeface="Arial"/>
                <a:cs typeface="Arial"/>
                <a:sym typeface="Arial"/>
              </a:rPr>
              <a:t> </a:t>
            </a:r>
            <a:endParaRPr/>
          </a:p>
        </p:txBody>
      </p:sp>
      <p:sp>
        <p:nvSpPr>
          <p:cNvPr id="750" name="Shape 75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54" name="Shape 754"/>
        <p:cNvGrpSpPr/>
        <p:nvPr/>
      </p:nvGrpSpPr>
      <p:grpSpPr>
        <a:xfrm>
          <a:off x="0" y="0"/>
          <a:ext cx="0" cy="0"/>
          <a:chOff x="0" y="0"/>
          <a:chExt cx="0" cy="0"/>
        </a:xfrm>
      </p:grpSpPr>
      <p:sp>
        <p:nvSpPr>
          <p:cNvPr id="755" name="Shape 755"/>
          <p:cNvSpPr txBox="1"/>
          <p:nvPr>
            <p:ph type="title"/>
          </p:nvPr>
        </p:nvSpPr>
        <p:spPr>
          <a:xfrm>
            <a:off x="228600" y="427037"/>
            <a:ext cx="7737475"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nguồn dữ liệu của DataBinding</a:t>
            </a:r>
            <a:endParaRPr/>
          </a:p>
        </p:txBody>
      </p:sp>
      <p:sp>
        <p:nvSpPr>
          <p:cNvPr id="756" name="Shape 756"/>
          <p:cNvSpPr txBox="1"/>
          <p:nvPr>
            <p:ph idx="1" type="body"/>
          </p:nvPr>
        </p:nvSpPr>
        <p:spPr>
          <a:xfrm>
            <a:off x="280987" y="1143000"/>
            <a:ext cx="8863012" cy="498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DataView:</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DataView dv =new DataView (ds.Tables["khoa"]);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//DataBinding đơn giản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txttenkhoa.DataBindings.Add("Text",dv,"tenkhoa");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//DataBinding phức tạp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cmbkhoa.DataSource = dv;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cmbkhoa.DisplayMember = "tenkhoa";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dgvKhoa.DataSource = dv;</a:t>
            </a:r>
            <a:r>
              <a:rPr b="0" i="0" lang="en-US" sz="2400" u="none" cap="none" strike="noStrike">
                <a:solidFill>
                  <a:schemeClr val="dk1"/>
                </a:solidFill>
                <a:latin typeface="Arial"/>
                <a:ea typeface="Arial"/>
                <a:cs typeface="Arial"/>
                <a:sym typeface="Arial"/>
              </a:rPr>
              <a:t> </a:t>
            </a:r>
            <a:endParaRPr/>
          </a:p>
        </p:txBody>
      </p:sp>
      <p:sp>
        <p:nvSpPr>
          <p:cNvPr id="757" name="Shape 757"/>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1" name="Shape 761"/>
        <p:cNvGrpSpPr/>
        <p:nvPr/>
      </p:nvGrpSpPr>
      <p:grpSpPr>
        <a:xfrm>
          <a:off x="0" y="0"/>
          <a:ext cx="0" cy="0"/>
          <a:chOff x="0" y="0"/>
          <a:chExt cx="0" cy="0"/>
        </a:xfrm>
      </p:grpSpPr>
      <p:sp>
        <p:nvSpPr>
          <p:cNvPr id="762" name="Shape 762"/>
          <p:cNvSpPr txBox="1"/>
          <p:nvPr>
            <p:ph type="title"/>
          </p:nvPr>
        </p:nvSpPr>
        <p:spPr>
          <a:xfrm>
            <a:off x="228600" y="427037"/>
            <a:ext cx="7737475"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nguồn dữ liệu của DataBinding</a:t>
            </a:r>
            <a:endParaRPr/>
          </a:p>
        </p:txBody>
      </p:sp>
      <p:sp>
        <p:nvSpPr>
          <p:cNvPr id="763" name="Shape 76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Mảng: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int[] t = new int[4] { 12, 2, 3, 4 };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//DataBinding đơn giản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txttenkhoa.DataBindings.Add("Text", t, "");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//DataBinding phức tạp </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cmbkhoa.DataSource = t; </a:t>
            </a:r>
            <a:endParaRPr/>
          </a:p>
        </p:txBody>
      </p:sp>
      <p:sp>
        <p:nvSpPr>
          <p:cNvPr id="764" name="Shape 76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3" name="Shape 163"/>
        <p:cNvGrpSpPr/>
        <p:nvPr/>
      </p:nvGrpSpPr>
      <p:grpSpPr>
        <a:xfrm>
          <a:off x="0" y="0"/>
          <a:ext cx="0" cy="0"/>
          <a:chOff x="0" y="0"/>
          <a:chExt cx="0" cy="0"/>
        </a:xfrm>
      </p:grpSpPr>
      <p:sp>
        <p:nvSpPr>
          <p:cNvPr id="164" name="Shape 16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Tính năng của ADO.NET</a:t>
            </a:r>
            <a:endParaRPr/>
          </a:p>
        </p:txBody>
      </p:sp>
      <p:sp>
        <p:nvSpPr>
          <p:cNvPr id="165" name="Shape 16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Hỗ trợ lập trình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Cung cấp các lớp thao tác với CSDL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Cung cấp các công cụ để thao tác với CSDL ngay trên phần Designer</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Khả năng mở rộng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Sử dụng mô hình ngắt kết nối, chỉ kết nối với CSDL lúc khi cần thiết nên giảm tải cho server CSDL → Ứng dụng có thể đáp ứng nhiều người dùng</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Khả năng tích hợp</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ADO.NET có thể gửi dữ liệu cho bất cứ ứng dụng nào hỗ trợ XML</a:t>
            </a:r>
            <a:endParaRPr/>
          </a:p>
        </p:txBody>
      </p:sp>
      <p:sp>
        <p:nvSpPr>
          <p:cNvPr id="166" name="Shape 16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0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1000"/>
                                        <p:tgtEl>
                                          <p:spTgt spid="16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0" name="Shape 170"/>
        <p:cNvGrpSpPr/>
        <p:nvPr/>
      </p:nvGrpSpPr>
      <p:grpSpPr>
        <a:xfrm>
          <a:off x="0" y="0"/>
          <a:ext cx="0" cy="0"/>
          <a:chOff x="0" y="0"/>
          <a:chExt cx="0" cy="0"/>
        </a:xfrm>
      </p:grpSpPr>
      <p:sp>
        <p:nvSpPr>
          <p:cNvPr id="171" name="Shape 17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Kiến trúc của ADO.NET</a:t>
            </a:r>
            <a:endParaRPr/>
          </a:p>
        </p:txBody>
      </p:sp>
      <p:sp>
        <p:nvSpPr>
          <p:cNvPr id="172" name="Shape 172"/>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173" name="Shape 173"/>
          <p:cNvPicPr preferRelativeResize="0"/>
          <p:nvPr>
            <p:ph idx="1" type="body"/>
          </p:nvPr>
        </p:nvPicPr>
        <p:blipFill rotWithShape="1">
          <a:blip r:embed="rId3">
            <a:alphaModFix/>
          </a:blip>
          <a:srcRect b="0" l="0" r="0" t="0"/>
          <a:stretch/>
        </p:blipFill>
        <p:spPr>
          <a:xfrm>
            <a:off x="609600" y="1216025"/>
            <a:ext cx="8153400" cy="5032375"/>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7" name="Shape 177"/>
        <p:cNvGrpSpPr/>
        <p:nvPr/>
      </p:nvGrpSpPr>
      <p:grpSpPr>
        <a:xfrm>
          <a:off x="0" y="0"/>
          <a:ext cx="0" cy="0"/>
          <a:chOff x="0" y="0"/>
          <a:chExt cx="0" cy="0"/>
        </a:xfrm>
      </p:grpSpPr>
      <p:sp>
        <p:nvSpPr>
          <p:cNvPr id="178" name="Shape 17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Kiến trúc của ADO.NET</a:t>
            </a:r>
            <a:endParaRPr/>
          </a:p>
        </p:txBody>
      </p:sp>
      <p:sp>
        <p:nvSpPr>
          <p:cNvPr id="179" name="Shape 179"/>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a:solidFill>
                  <a:schemeClr val="dk1"/>
                </a:solidFill>
                <a:latin typeface="Arial"/>
                <a:ea typeface="Arial"/>
                <a:cs typeface="Arial"/>
                <a:sym typeface="Arial"/>
              </a:rPr>
              <a:t>ADO.NET gồm hai phần</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Data Provider: cung cấp các lớp để kết nối, thực thi câu lệnh SQL trên CSDL và lấy kết quả trả về</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Dataset: lưu trữ bản sao của CSDL trên bộ nhớ. Cung cấp các phương thức cho phép thao tác với bản sao CSDL</a:t>
            </a:r>
            <a:endParaRPr/>
          </a:p>
        </p:txBody>
      </p:sp>
      <p:sp>
        <p:nvSpPr>
          <p:cNvPr id="180" name="Shape 18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pic>
        <p:nvPicPr>
          <p:cNvPr id="181" name="Shape 181"/>
          <p:cNvPicPr preferRelativeResize="0"/>
          <p:nvPr/>
        </p:nvPicPr>
        <p:blipFill rotWithShape="1">
          <a:blip r:embed="rId3">
            <a:alphaModFix/>
          </a:blip>
          <a:srcRect b="0" l="0" r="0" t="0"/>
          <a:stretch/>
        </p:blipFill>
        <p:spPr>
          <a:xfrm>
            <a:off x="1447800" y="3886200"/>
            <a:ext cx="6953250" cy="28194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