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Shape 43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Ref: https://msdn.microsoft.com/en-us/library/zsyt68f1.aspx</a:t>
            </a:r>
            <a:endParaRPr/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ctrTitle"/>
          </p:nvPr>
        </p:nvSpPr>
        <p:spPr>
          <a:xfrm>
            <a:off x="581192" y="990600"/>
            <a:ext cx="7989752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581192" y="2495444"/>
            <a:ext cx="7989752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ctr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9F276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2760671" y="48524"/>
            <a:ext cx="3630794" cy="79897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544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3756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2072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0388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0388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544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3756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2072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0388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0388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9F276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808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54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375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2072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2072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9F276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581192" y="2228002"/>
            <a:ext cx="3899527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8808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54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375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2072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2072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663282" y="2228003"/>
            <a:ext cx="390766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8808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54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375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2072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2072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024"/>
              <a:buFont typeface="Noto Sans Symbols"/>
              <a:buNone/>
              <a:defRPr b="0" i="0" sz="2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544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3756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2072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0388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0388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3" type="body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024"/>
              <a:buFont typeface="Noto Sans Symbols"/>
              <a:buNone/>
              <a:defRPr b="0" i="0" sz="2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4" type="body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544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3756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2072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0388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0388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F276A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544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3756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2072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0388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0388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0388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0388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0388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0388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r"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1012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12"/>
              <a:buFont typeface="Noto Sans Symbols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92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9F276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Shape 77"/>
          <p:cNvSpPr/>
          <p:nvPr>
            <p:ph idx="2" type="pic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92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544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3756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2072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0388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0388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Relationship Id="rId4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Relationship Id="rId4" Type="http://schemas.openxmlformats.org/officeDocument/2006/relationships/image" Target="../media/image2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x="581192" y="3476625"/>
            <a:ext cx="7989752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ASP.NET SERVER CONTROLS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581192" y="5910428"/>
            <a:ext cx="7989752" cy="43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THS. VŨ SƠN LÂM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1195634" y="646123"/>
            <a:ext cx="6760868" cy="825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Trường Đại học Quy Nhơn</a:t>
            </a:r>
            <a:endParaRPr b="0" i="0" sz="1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Khoa Công nghệ thông tin – Bộ môn Công nghệ phần mềm</a:t>
            </a:r>
            <a:endParaRPr b="0" i="0" sz="1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581192" y="1850906"/>
            <a:ext cx="7989752" cy="9406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40"/>
              <a:buFont typeface="Arial"/>
              <a:buNone/>
            </a:pPr>
            <a:r>
              <a:rPr b="0" i="0" lang="en-US" sz="23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CHƯƠNG 4:</a:t>
            </a:r>
            <a:br>
              <a:rPr b="0" i="0" lang="en-US" sz="23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3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PHÁT TRIỂN ỨNG DỤNG WEB VỚI ASP.NET</a:t>
            </a:r>
            <a:endParaRPr b="0" i="0" sz="23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VÍ DỤ VỀ CÁC ASP.NET SERVER CONTROLS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" name="Shape 179"/>
          <p:cNvGrpSpPr/>
          <p:nvPr/>
        </p:nvGrpSpPr>
        <p:grpSpPr>
          <a:xfrm>
            <a:off x="1166265" y="2098615"/>
            <a:ext cx="6971720" cy="4439345"/>
            <a:chOff x="1166265" y="2098615"/>
            <a:chExt cx="6971720" cy="4439345"/>
          </a:xfrm>
        </p:grpSpPr>
        <p:pic>
          <p:nvPicPr>
            <p:cNvPr id="180" name="Shape 18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66265" y="2098615"/>
              <a:ext cx="6971720" cy="4439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Shape 181"/>
            <p:cNvSpPr/>
            <p:nvPr/>
          </p:nvSpPr>
          <p:spPr>
            <a:xfrm>
              <a:off x="3881887" y="3812875"/>
              <a:ext cx="2432649" cy="414068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KHAI BÁO ASP.NET WEB SERVER CONTROLS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3440" y="2228003"/>
            <a:ext cx="7324295" cy="379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THUỘC TÍNH VÀ SỰ KIỆN CỦA </a:t>
            </a:r>
            <a:b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SERVER CONTROL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Mỗi Server control sẽ có: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Thuộc tính (</a:t>
            </a: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Properties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Sự kiện (</a:t>
            </a: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Event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ADMINI~1\AppData\Local\Temp\SNAGHTML1e0fad.PNG" id="194" name="Shape 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641" y="3696690"/>
            <a:ext cx="3902254" cy="282795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95" name="Shape 1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94155" y="3696690"/>
            <a:ext cx="2976789" cy="282795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ĐỊNH NGHĨA THUỘC TÍNH CHO MỘT ASP.NET WEB SERVER CONTROLS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174" y="2228003"/>
            <a:ext cx="7323788" cy="3383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ĐỊNH NGHĨA SỰ KIỆN CHO SERVER CONTROLS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39" y="2004880"/>
            <a:ext cx="8558141" cy="236006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230061" y="4305726"/>
            <a:ext cx="8844926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Lưu ý: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Đối với </a:t>
            </a: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Web Application Project</a:t>
            </a: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, khi chỉnh sửa code behind (file .cs)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→"/>
            </a:pP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Cần phải </a:t>
            </a: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build project </a:t>
            </a: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để tạo lại file DLL.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Đối với </a:t>
            </a: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ASP.NET Website</a:t>
            </a: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, việc biên dịch được thực hiện ngầm, không cần build file DLL.</a:t>
            </a:r>
            <a:endParaRPr sz="2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POSTBACK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Postback là một thuật ngữ được dùng để mô tả hành động user submit một trang lên server để xử lý.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(Postback is a term used to describe the action of a user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submitting a page back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 Web server for processing)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581192" y="6315998"/>
            <a:ext cx="825097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REF: Hank Meyne,Scott Davis, Developing Web Applications with ASP.NET and C#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MỘT SỐ WEB SERVER CONTROLS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TextBox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TabIndex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Thứ tự control khi người dùng bấm phím Tab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ToolTip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Hiển thị tooltip cho người dùng khi rê chuột vào control</a:t>
            </a:r>
            <a:endParaRPr/>
          </a:p>
          <a:p>
            <a:pPr indent="-18916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719215" y="3984476"/>
            <a:ext cx="7989752" cy="2031325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TextBox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="TextBox1"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runat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="server"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TabIndex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="1"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ToolTip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="Please input user name"&gt;&lt;/</a:t>
            </a:r>
            <a:r>
              <a:rPr lang="en-US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TextBox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TextBox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="TextBox2"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runat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="server"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TabIndex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="1"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ToolTip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="Please input password"&gt;&lt;/</a:t>
            </a:r>
            <a:r>
              <a:rPr lang="en-US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TextBox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MỘT SỐ WEB SERVER CONTROLS</a:t>
            </a:r>
            <a:endParaRPr/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HyperLink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581192" y="2897370"/>
            <a:ext cx="798975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HyperLink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="HyperLink1"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runat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="server"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NavigateUrl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="~/Page2.aspx"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="_self"&gt;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Go to page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HyperLink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581192" y="4554899"/>
            <a:ext cx="537679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The symbol </a:t>
            </a:r>
            <a:r>
              <a:rPr b="1" lang="en-US" sz="320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~</a:t>
            </a:r>
            <a:r>
              <a:rPr lang="en-US" sz="24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 will be resolved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as the </a:t>
            </a:r>
            <a:r>
              <a:rPr b="1" lang="en-US" sz="24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root of</a:t>
            </a:r>
            <a:r>
              <a:rPr lang="en-US" sz="24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1" lang="en-US" sz="24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website</a:t>
            </a:r>
            <a:endParaRPr b="1" sz="2400">
              <a:solidFill>
                <a:srgbClr val="C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31" name="Shape 2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9306" y="2026430"/>
            <a:ext cx="2612959" cy="462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TƯƠNG TÁC VỚI CONTROL BẰNG LẬP TRÌNH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Ví dụ: Viết code tự động tạo dropdown list cho Ngày, Tháng.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Shape 2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3665" y="3045248"/>
            <a:ext cx="2624805" cy="358130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TƯƠNG TÁC VỚI CONTROL BẰNG LẬP TRÌNH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581192" y="2113364"/>
            <a:ext cx="8139623" cy="4401205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Page_Load(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sender,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EventArgs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for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= 1; i&lt;= 30; i++)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ddlDay.Items.Add(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ListItem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(i.ToString(), i.ToString()));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for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= 1; i &lt;= 12; i++)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{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ddlMonth.Items.Add(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ListItem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(i.ToString(), i.ToString()));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NỘI DUNG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Giới thiệu ASP.NET Server Controls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Kiểm tra tính hợp lệ của dữ liệu (Validating)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Thiết lập mặc định (Setting Defaults)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Tạo User Control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TƯƠNG TÁC VỚI CONTROL BẰNG LẬP TRÌNH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581192" y="2228003"/>
            <a:ext cx="7989752" cy="403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Mọi tương tác với control bằng giao diện thì đều có thể tương tác bằng lập trình</a:t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Từ khóa search Google: </a:t>
            </a:r>
            <a:r>
              <a:rPr b="0" i="0" lang="en-US" sz="4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Programmatically</a:t>
            </a:r>
            <a:endParaRPr b="0" i="0" sz="2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Ví dụ: 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“How to add items in dropdownlist programmatically”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BÀI TẬP – THIẾT KẾ GIAO DIỆN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Shape 2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944045"/>
            <a:ext cx="6742144" cy="4686527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 txBox="1"/>
          <p:nvPr/>
        </p:nvSpPr>
        <p:spPr>
          <a:xfrm>
            <a:off x="374158" y="2389930"/>
            <a:ext cx="1454642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Thiết kế giao diện trang đăng ký của Facebook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BÀI TẬP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Shape 2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1004" y="2122097"/>
            <a:ext cx="5489940" cy="451161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264" name="Shape 264"/>
          <p:cNvSpPr txBox="1"/>
          <p:nvPr/>
        </p:nvSpPr>
        <p:spPr>
          <a:xfrm>
            <a:off x="374158" y="2389930"/>
            <a:ext cx="254157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Thiết kế giao diện trang đăng ký của Google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NỘI DUNG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Giới thiệu ASP.NET Web Server Controls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Kiểm tra tính hợp lệ của dữ liệu (Validating)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Thiết lập mặc định (Setting Defaults)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Tạo User Control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ASP.NET VALIDATION CONTROLS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581192" y="2228003"/>
            <a:ext cx="7989752" cy="43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Validation controls cho phép kiểm tra tính hợp lệ của dữ liệu trong Form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Hỗ trợ client-side và server-side validation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Các loại kiểm tra: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Required entry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Comparing values (does text1 = text2 ?)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Range Checking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Pattern Matching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Custom Validation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VÍ DỤ VỀ VIỆC HIỂN THỊ CÁC THÔNG BÁO LỖI CỦA VALIDATOR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Shape 2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2234" y="2233398"/>
            <a:ext cx="5727668" cy="400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ASP.NET VALIDATION CONTROLS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581192" y="2228003"/>
            <a:ext cx="7989752" cy="43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ASP.NET Validation Controls bao gồm: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&lt;asp:RequiredFieldValidator&gt; 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&lt;asp:RangeValidator&gt; 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&lt;asp:CompareValidator&gt; 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&lt;asp:RegularExpressionValidator&gt; 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&lt;asp:CustomValidator&gt; 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&lt;asp:ValidationSummary&gt;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VALIDATOR PROPERTIES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Các thuộc tính quan trọng: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ControlToValidate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Chỉ định control nào muốn kiểm tra.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ErrorMessage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Thông điệp lỗi sẽ hiển thị ở vị trí ValidationSummary.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Thông điệp lỗi sẽ hiển thị ở vị trí Validator.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EnableClientScript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(True/False): True nếu muốn kiểm tra cả ở phía Client (Default = True).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REGULAR EXPRESSION VALIDATOR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Shape 300"/>
          <p:cNvPicPr preferRelativeResize="0"/>
          <p:nvPr/>
        </p:nvPicPr>
        <p:blipFill rotWithShape="1">
          <a:blip r:embed="rId3">
            <a:alphaModFix/>
          </a:blip>
          <a:srcRect b="10969" l="0" r="0" t="34552"/>
          <a:stretch/>
        </p:blipFill>
        <p:spPr>
          <a:xfrm>
            <a:off x="449973" y="1992964"/>
            <a:ext cx="5448450" cy="113868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301" name="Shape 3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2106" y="3079893"/>
            <a:ext cx="5175849" cy="361171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302" name="Shape 302"/>
          <p:cNvSpPr txBox="1"/>
          <p:nvPr/>
        </p:nvSpPr>
        <p:spPr>
          <a:xfrm>
            <a:off x="449973" y="3485072"/>
            <a:ext cx="3069604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Built-in regular expression for validation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Phone number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Email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Postal code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URL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..</a:t>
            </a:r>
            <a:endParaRPr sz="24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HACK: BYPASSING VALIDATION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Hacker có thể vượt qua việc kiểm tra bằng cách: thay đổi script (phía client) hoặc disable client script.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Cần phải thực hiện việc kiểm tra ở cả 2 phía: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client-side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server-side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ilovehome.net/wp-content/uploads/2016/04/hacker-banned-from-internet-623x410.jpg" id="309" name="Shape 3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7566" y="3735005"/>
            <a:ext cx="4433378" cy="2917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GIỚI THIỆU ASP.NET SERVER CONTROLS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Shape 1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167" y="2316479"/>
            <a:ext cx="1506666" cy="2018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98720" y="4602500"/>
            <a:ext cx="3572224" cy="19573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Shape 117"/>
          <p:cNvCxnSpPr>
            <a:stCxn id="115" idx="3"/>
            <a:endCxn id="116" idx="1"/>
          </p:cNvCxnSpPr>
          <p:nvPr/>
        </p:nvCxnSpPr>
        <p:spPr>
          <a:xfrm>
            <a:off x="1968833" y="3325970"/>
            <a:ext cx="3030000" cy="2255100"/>
          </a:xfrm>
          <a:prstGeom prst="bentConnector3">
            <a:avLst>
              <a:gd fmla="val 50000" name="adj1"/>
            </a:avLst>
          </a:prstGeom>
          <a:noFill/>
          <a:ln cap="rnd" cmpd="sng" w="12700">
            <a:solidFill>
              <a:srgbClr val="45112E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118" name="Shape 118"/>
          <p:cNvSpPr txBox="1"/>
          <p:nvPr/>
        </p:nvSpPr>
        <p:spPr>
          <a:xfrm>
            <a:off x="304800" y="4556760"/>
            <a:ext cx="300228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Server-side languages: ASP.NET, Java, PHP, Ruby, Node.js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Executed by </a:t>
            </a:r>
            <a:r>
              <a:rPr b="1" lang="en-US" sz="18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Web Server</a:t>
            </a:r>
            <a:endParaRPr b="1" sz="1800">
              <a:solidFill>
                <a:srgbClr val="C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5379720" y="3359921"/>
            <a:ext cx="319122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Client-side languages: Javascript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Executed by </a:t>
            </a:r>
            <a:r>
              <a:rPr b="1" lang="en-US" sz="18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Web Browser</a:t>
            </a:r>
            <a:endParaRPr b="1" sz="1800">
              <a:solidFill>
                <a:srgbClr val="C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3139440" y="1941903"/>
            <a:ext cx="319122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Web controls: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Server controls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Client controls</a:t>
            </a:r>
            <a:endParaRPr b="1" sz="2400">
              <a:solidFill>
                <a:srgbClr val="C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CHECK VALIDATION ON SERVER-SIDE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Dùng hàm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Page.Validate() 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để kiểm tra phía Server</a:t>
            </a: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823577" y="2967735"/>
            <a:ext cx="7504981" cy="2677656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Page.Validate();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(Page.IsValid)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Do something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var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fname = FirstNameTextBox.Text;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var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lname = LastNameTextBox.Text;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var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state = StatesDropDown.SelectedValue;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 VALIDATOR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Các thuộc tính quan trọng:</a:t>
            </a:r>
            <a:endParaRPr/>
          </a:p>
          <a:p>
            <a:pPr indent="-306000" lvl="1" marL="6300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OnServerValidate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Chỉ định phương thức thực hiện kiểm tra ở Server-side</a:t>
            </a:r>
            <a:endParaRPr/>
          </a:p>
          <a:p>
            <a:pPr indent="-306000" lvl="1" marL="6300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ClientValidationFunction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Chỉ định phương thức thực hiện kiểm tra ở Client-side</a:t>
            </a:r>
            <a:endParaRPr/>
          </a:p>
          <a:p>
            <a:pPr indent="-306000" lvl="1" marL="6300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ValidateEmptyText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(True/False): True nếu muốn empty text cũng được kích hoạt kiểm tra (Default = False)</a:t>
            </a:r>
            <a:endParaRPr/>
          </a:p>
          <a:p>
            <a:pPr indent="0" lvl="1" marL="3240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 VALIDATOR – VÍ DỤ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581192" y="3556472"/>
            <a:ext cx="8165993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TextBox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="txtPassword"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runat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="server"&gt; &lt;/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TextBox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CustomValidator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="CustomValidator1"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runat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="server"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ControlToValidate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="txtPassword"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ErrorMessage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="Must have at least 6 characters"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OnServerValidate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="CustomValidator1_ServerValidate"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ClientValidationFunction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="validateLength"&gt;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CustomValidator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329" name="Shape 3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6944" y="2014670"/>
            <a:ext cx="6828571" cy="132381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 VALIDATOR – VÍ DỤ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581192" y="2297015"/>
            <a:ext cx="7989752" cy="1631216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CustomValidator1_ServerValidate(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object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source,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ServerValidateEventArgs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args)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args.IsValid = (args.Value.Length &gt;= 6);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581192" y="4743780"/>
            <a:ext cx="7989752" cy="1631216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="text/javascript"&gt;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function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validateLength(oSrc,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args.IsValid = (args.Value.length &gt;= 6);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7" name="Shape 337"/>
          <p:cNvSpPr txBox="1"/>
          <p:nvPr/>
        </p:nvSpPr>
        <p:spPr>
          <a:xfrm>
            <a:off x="581192" y="1892944"/>
            <a:ext cx="287610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Server-side validating</a:t>
            </a:r>
            <a:endParaRPr b="1"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8" name="Shape 338"/>
          <p:cNvSpPr txBox="1"/>
          <p:nvPr/>
        </p:nvSpPr>
        <p:spPr>
          <a:xfrm>
            <a:off x="546686" y="4353945"/>
            <a:ext cx="282481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Client-side validating</a:t>
            </a:r>
            <a:endParaRPr b="1"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 VALIDATOR – BÀI TẬP 1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Tạo một Web form như hình.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Ràng buộc: Khi giá trị mục Favourites là “Other” thì bắt buộc người dùng phải nhập thông tin vào textbox “Other”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Shape 3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6544" y="3980729"/>
            <a:ext cx="5219048" cy="265714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 VALIDATOR – BÀI TẬP 1</a:t>
            </a:r>
            <a:endParaRPr/>
          </a:p>
        </p:txBody>
      </p:sp>
      <p:pic>
        <p:nvPicPr>
          <p:cNvPr id="351" name="Shape 3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92" y="1979108"/>
            <a:ext cx="6283088" cy="231622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352" name="Shape 3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7742" y="4469426"/>
            <a:ext cx="6153202" cy="226780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 VALIDATOR – BÀI TẬP 2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Tạo một form đăng ký với ràng buộc sau: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User Name và Password không được rỗng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Nếu người dùng nhập user name đã tồn tại, thì thông báo lỗi “The user name has already exist”</a:t>
            </a:r>
            <a:endParaRPr/>
          </a:p>
        </p:txBody>
      </p:sp>
      <p:pic>
        <p:nvPicPr>
          <p:cNvPr id="359" name="Shape 3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3211" y="4115998"/>
            <a:ext cx="6885714" cy="22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 VALIDATOR – BÀI TẬP 2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Cho rằng: danh sách user name được load từ một List.</a:t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776377" y="3130778"/>
            <a:ext cx="7970808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LoadUserNames()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lstUserNames =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lstUserNames.Add(</a:t>
            </a: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"john"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lstUserNames.Add(</a:t>
            </a: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"sagistar"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lstUserNames.Add(</a:t>
            </a: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"bluesky"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return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lstUserNames;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BÀI TẬP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" name="Shape 3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944045"/>
            <a:ext cx="6742144" cy="4686527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Shape 373"/>
          <p:cNvSpPr txBox="1"/>
          <p:nvPr/>
        </p:nvSpPr>
        <p:spPr>
          <a:xfrm>
            <a:off x="374158" y="2389930"/>
            <a:ext cx="1454642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Tạo các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validator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phù hợp cho trang đăng ký của facebook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BÀI TẬP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Shape 3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1004" y="2122097"/>
            <a:ext cx="5489940" cy="451161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380" name="Shape 380"/>
          <p:cNvSpPr txBox="1"/>
          <p:nvPr/>
        </p:nvSpPr>
        <p:spPr>
          <a:xfrm>
            <a:off x="374158" y="2389930"/>
            <a:ext cx="254157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Xây dựng các validator phù hợp cho trang đăng ký của Google.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788" y="741872"/>
            <a:ext cx="8191731" cy="510071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460572" y="5986730"/>
            <a:ext cx="823494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Web controls</a:t>
            </a:r>
            <a:r>
              <a:rPr lang="en-US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: textbox, button, radio button, image, dropdown list</a:t>
            </a:r>
            <a:endParaRPr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NỘI DUNG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Giới thiệu ASP.NET Web Server Controls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Kiểm tra tính hợp lệ của dữ liệu (Validating)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Thiết lập mặc định (Setting Defaults)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Tạo User Control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THIẾT LẬP MẶC ĐỊNH CHO FORM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Thiết lập mặc định cho form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Default Focus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Chỉ định control được focus mặc định.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Default Button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Chỉ định button được click khi người dùng nhấn Enter.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Có hai cách thiết lập: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Thiết đặt ở trang aspx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Thiết đặt ở code behind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THIẾT LẬP MẶC ĐỊNH CHO FORM</a:t>
            </a:r>
            <a:endParaRPr/>
          </a:p>
        </p:txBody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Thiết lập ở trang aspx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Shape 399"/>
          <p:cNvSpPr/>
          <p:nvPr/>
        </p:nvSpPr>
        <p:spPr>
          <a:xfrm>
            <a:off x="983411" y="2828836"/>
            <a:ext cx="7384211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defaultfocus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="FirstNameTextBox"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defaultbutton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="SubmitButton"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id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="form1"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runat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="server"&gt;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form&gt;</a:t>
            </a:r>
            <a:endParaRPr sz="24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THIẾT LẬP MẶC ĐỊNH CHO FORM</a:t>
            </a:r>
            <a:endParaRPr/>
          </a:p>
        </p:txBody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Thiết lập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Default Focus 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ở code behind (3 cách)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control.Focus()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Page.SetFocus(Control)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Page.SetFocus(“ClientID”)</a:t>
            </a:r>
            <a:endParaRPr/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1222869" y="5047454"/>
            <a:ext cx="56220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Page</a:t>
            </a:r>
            <a:r>
              <a:rPr lang="en-US" sz="2400">
                <a:solidFill>
                  <a:srgbClr val="C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.SetFocus(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FirstNameTextBox</a:t>
            </a:r>
            <a:r>
              <a:rPr lang="en-US" sz="2400">
                <a:solidFill>
                  <a:srgbClr val="C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1222869" y="4480533"/>
            <a:ext cx="443262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FirstNameTextBox</a:t>
            </a:r>
            <a:r>
              <a:rPr lang="en-US" sz="2400">
                <a:solidFill>
                  <a:srgbClr val="C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.Focus();</a:t>
            </a:r>
            <a:endParaRPr sz="2400">
              <a:solidFill>
                <a:srgbClr val="C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1222869" y="5723897"/>
            <a:ext cx="71513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Page</a:t>
            </a:r>
            <a:r>
              <a:rPr lang="en-US" sz="2400">
                <a:solidFill>
                  <a:srgbClr val="C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.SetFocus(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FirstNameTextBox</a:t>
            </a:r>
            <a:r>
              <a:rPr lang="en-US" sz="2400">
                <a:solidFill>
                  <a:srgbClr val="C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.ClientID);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THIẾT LẬP MẶC ĐỊNH CHO FORM</a:t>
            </a:r>
            <a:endParaRPr/>
          </a:p>
        </p:txBody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Thiết lập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Default Button 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ở code behind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Form.DefaultButton = “ID of Button control”</a:t>
            </a:r>
            <a:endParaRPr/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1167483" y="3421258"/>
            <a:ext cx="6471643" cy="461665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form1</a:t>
            </a:r>
            <a:r>
              <a:rPr lang="en-US" sz="2400">
                <a:solidFill>
                  <a:srgbClr val="C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.DefaultButton = “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SubmitButton</a:t>
            </a:r>
            <a:r>
              <a:rPr lang="en-US" sz="2400">
                <a:solidFill>
                  <a:srgbClr val="C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”;</a:t>
            </a:r>
            <a:endParaRPr sz="2400">
              <a:solidFill>
                <a:srgbClr val="C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883962" y="4635799"/>
            <a:ext cx="7384211" cy="1938992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form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defaultbutton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="SubmitButton"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id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="form1"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runat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="server"&gt;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form&gt;</a:t>
            </a:r>
            <a:endParaRPr sz="24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4282534" y="3949545"/>
            <a:ext cx="220455" cy="582736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5371AE"/>
              </a:gs>
              <a:gs pos="84000">
                <a:srgbClr val="355083"/>
              </a:gs>
              <a:gs pos="100000">
                <a:srgbClr val="355083"/>
              </a:gs>
            </a:gsLst>
            <a:lin ang="5400000" scaled="0"/>
          </a:gradFill>
          <a:ln cap="rnd" cmpd="sng" w="12700">
            <a:solidFill>
              <a:srgbClr val="39578D"/>
            </a:solidFill>
            <a:prstDash val="solid"/>
            <a:round/>
            <a:headEnd len="med" w="med" type="none"/>
            <a:tailEnd len="med" w="med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8" name="Shape 418"/>
          <p:cNvSpPr txBox="1"/>
          <p:nvPr/>
        </p:nvSpPr>
        <p:spPr>
          <a:xfrm>
            <a:off x="4576067" y="4027333"/>
            <a:ext cx="180530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Tương đương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NỘI DUNG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Giới thiệu ASP.NET Web Server Controls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Kiểm tra tính hợp lệ của dữ liệu (Validating)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Thiết lập mặc định (Setting Defaults)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Tạo User Control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ASP.NET USER CONTROLS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User Control cho phép tái sử dụng các control trong nhiều trang khác nhau.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Một số ví dụ sử dụng User Control: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Tạo Login User Control để sử dụng trong nhiều trang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Tạo Header, Footer User Control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Tạo Menu User Control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ĐỊNH NGHĨA USER CONTROL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User Control là một page được định nghĩa bằng cách thêm chỉ dẫn (directive):</a:t>
            </a:r>
            <a:endParaRPr/>
          </a:p>
          <a:p>
            <a:pPr indent="-165792" lvl="0" marL="30600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792" lvl="0" marL="30600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792" lvl="0" marL="30600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792" lvl="0" marL="30600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File chứa User Control directive phải được lưu với phần mở rộng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.ascx</a:t>
            </a:r>
            <a:endParaRPr b="0" i="0" sz="2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24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581192" y="3258570"/>
            <a:ext cx="8117457" cy="1569660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&lt;%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Control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Language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="C#"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CodeBehind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="Header.ascx.cs"</a:t>
            </a:r>
            <a:r>
              <a:rPr lang="en-US" sz="2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Inherits=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%&gt;</a:t>
            </a:r>
            <a:endParaRPr sz="24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SỬ DỤNG USER CONTROL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User Control phải đăng ký (Register) trước khi sử dụng trong Web form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Shape 444"/>
          <p:cNvSpPr/>
          <p:nvPr/>
        </p:nvSpPr>
        <p:spPr>
          <a:xfrm>
            <a:off x="591510" y="3156641"/>
            <a:ext cx="797943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&lt;%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Register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="~/UserControls/Header.ascx"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-US" sz="2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TagPrefix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="uc1"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-US" sz="2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TagName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="Header"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%&gt;</a:t>
            </a:r>
            <a:endParaRPr sz="24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581192" y="5524141"/>
            <a:ext cx="72720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uc1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Header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runat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="server"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="Header"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24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446" name="Shape 446"/>
          <p:cNvCxnSpPr/>
          <p:nvPr/>
        </p:nvCxnSpPr>
        <p:spPr>
          <a:xfrm flipH="1">
            <a:off x="1126595" y="3875193"/>
            <a:ext cx="1742535" cy="1646569"/>
          </a:xfrm>
          <a:prstGeom prst="straightConnector1">
            <a:avLst/>
          </a:prstGeom>
          <a:noFill/>
          <a:ln cap="rnd" cmpd="sng" w="12700">
            <a:solidFill>
              <a:srgbClr val="45112E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47" name="Shape 447"/>
          <p:cNvCxnSpPr/>
          <p:nvPr/>
        </p:nvCxnSpPr>
        <p:spPr>
          <a:xfrm flipH="1">
            <a:off x="2123791" y="4425982"/>
            <a:ext cx="1163316" cy="1156663"/>
          </a:xfrm>
          <a:prstGeom prst="straightConnector1">
            <a:avLst/>
          </a:prstGeom>
          <a:noFill/>
          <a:ln cap="rnd" cmpd="sng" w="12700">
            <a:solidFill>
              <a:srgbClr val="45112E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TRY TO FIX THIS ERROR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3" name="Shape 4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398" y="2743429"/>
            <a:ext cx="7212619" cy="398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Shape 454"/>
          <p:cNvSpPr txBox="1"/>
          <p:nvPr/>
        </p:nvSpPr>
        <p:spPr>
          <a:xfrm>
            <a:off x="724787" y="2005381"/>
            <a:ext cx="77460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Unknown server tag ‘uc1:WebUserControl1’</a:t>
            </a:r>
            <a:endParaRPr sz="2800">
              <a:solidFill>
                <a:srgbClr val="C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CLIENT CONTROLS: HTML TAGS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792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92" y="2404027"/>
            <a:ext cx="4859574" cy="163937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34" name="Shape 1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7611" y="2404026"/>
            <a:ext cx="2733333" cy="113333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35" name="Shape 1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48" y="4441585"/>
            <a:ext cx="6844229" cy="128588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36" name="Shape 1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18563" y="4608338"/>
            <a:ext cx="1152381" cy="95238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ASP.NET SERVER CONTROLS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ASP.NET dựa trên các Web Server Controls để thực hiện: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Thu thập dữ liệu (Textbox, Checkbox, DropdownList)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Hiển thị dữ liệu (GridView, DetailsView)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Kiểm tra tính hợp lệ của dữ liệu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240" y="4661151"/>
            <a:ext cx="2583782" cy="153927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44" name="Shape 1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3920" y="4484621"/>
            <a:ext cx="5867207" cy="195329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ASP.NET SERVER CONTROLS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Các Server controls sẽ được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render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thành các thẻ HTML khi trả về cho browser.</a:t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899160" y="3220440"/>
            <a:ext cx="2484120" cy="1371600"/>
          </a:xfrm>
          <a:prstGeom prst="ellipse">
            <a:avLst/>
          </a:prstGeom>
          <a:solidFill>
            <a:schemeClr val="accent3"/>
          </a:solidFill>
          <a:ln cap="rnd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Server Controls</a:t>
            </a:r>
            <a:endParaRPr b="1" sz="2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53" name="Shape 153"/>
          <p:cNvCxnSpPr>
            <a:stCxn id="152" idx="6"/>
            <a:endCxn id="154" idx="1"/>
          </p:cNvCxnSpPr>
          <p:nvPr/>
        </p:nvCxnSpPr>
        <p:spPr>
          <a:xfrm>
            <a:off x="3383280" y="3906240"/>
            <a:ext cx="3325500" cy="0"/>
          </a:xfrm>
          <a:prstGeom prst="straightConnector1">
            <a:avLst/>
          </a:prstGeom>
          <a:noFill/>
          <a:ln cap="rnd" cmpd="sng" w="25400">
            <a:solidFill>
              <a:schemeClr val="accent2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</p:cxnSp>
      <p:sp>
        <p:nvSpPr>
          <p:cNvPr id="154" name="Shape 154"/>
          <p:cNvSpPr/>
          <p:nvPr/>
        </p:nvSpPr>
        <p:spPr>
          <a:xfrm>
            <a:off x="6708632" y="3563340"/>
            <a:ext cx="1661160" cy="685800"/>
          </a:xfrm>
          <a:prstGeom prst="rect">
            <a:avLst/>
          </a:prstGeom>
          <a:gradFill>
            <a:gsLst>
              <a:gs pos="0">
                <a:srgbClr val="AACEDF">
                  <a:alpha val="89803"/>
                </a:srgbClr>
              </a:gs>
              <a:gs pos="100000">
                <a:srgbClr val="73B4CF"/>
              </a:gs>
            </a:gsLst>
            <a:lin ang="5400000" scaled="0"/>
          </a:gradFill>
          <a:ln cap="rnd" cmpd="sng" w="12700">
            <a:solidFill>
              <a:srgbClr val="4EA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HTML tags</a:t>
            </a:r>
            <a:endParaRPr b="1"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368792" y="5001734"/>
            <a:ext cx="87325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TextBox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="FirstNameTextBox"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runat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="server"&gt;&lt;/</a:t>
            </a:r>
            <a:r>
              <a:rPr lang="en-US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asp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TextBox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305314" y="5858797"/>
            <a:ext cx="87959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="FirstNameTextBox"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="text"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="FirstNameTextBox" /&gt; </a:t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4328160" y="5489466"/>
            <a:ext cx="457200" cy="24077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rnd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CÁC LOẠI ASP.NET SERVER CONTROLS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Bốn loại Server Controls: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Web server controls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Các thẻ ASP.NET mới, ví dụ: Textbox, Dropdown List, Calendar…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HTML server controls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Giống các thẻ HTML nhưng có thể lập trình được trên server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Validation controls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Dùng để kiểm tra tính hợp lệ của trang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User controls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Người dùng tự định nghĩa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581192" y="6403724"/>
            <a:ext cx="621836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REF: https://msdn.microsoft.com/en-us/library/zsyt68f1.aspx </a:t>
            </a:r>
            <a:endParaRPr sz="16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CÁC LOẠI ASP.NET SERVER CONTROLS</a:t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Các Server Controls được chia theo nhóm trong Toolbox: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Standard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Validation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Menu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 b="0" l="0" r="24712" t="11520"/>
          <a:stretch/>
        </p:blipFill>
        <p:spPr>
          <a:xfrm>
            <a:off x="3366766" y="2727960"/>
            <a:ext cx="5367072" cy="3870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