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Passive nghĩa bị động.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Anh A yêu chị B, mà anh A bị động, nghĩa là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cứ đợi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 nào chị B rủ đi chơi thì đi, không thì thôi.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Chẳng hạn chị B gửi một request: anh ơi, đi xem phim nhé, anh B respone, OK.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581192" y="990600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581192" y="2495444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9F27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9F27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808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75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2072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2072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9F27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8808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75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2072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2072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8808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54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75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2072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2072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24"/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0388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0388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0388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0388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r"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12"/>
              <a:buFont typeface="Noto Sans Symbols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F276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9F276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2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828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544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2072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0388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0388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ebay.com/" TargetMode="External"/><Relationship Id="rId4" Type="http://schemas.openxmlformats.org/officeDocument/2006/relationships/hyperlink" Target="http://www.ebay.com/" TargetMode="External"/><Relationship Id="rId5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581192" y="3476625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ASP.NET INTRINSIC OBJECTS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581192" y="5910428"/>
            <a:ext cx="7989752" cy="438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THS. VŨ SƠN LÂM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195634" y="646123"/>
            <a:ext cx="6760868" cy="825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Trường Đại học Quy Nhơn</a:t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Khoa Công nghệ thông tin – Bộ môn Công nghệ phần mềm</a:t>
            </a:r>
            <a:endParaRPr b="0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81192" y="1850906"/>
            <a:ext cx="7989752" cy="9406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Arial"/>
              <a:buNone/>
            </a:pPr>
            <a:r>
              <a:rPr b="0" i="0" lang="en-US" sz="23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CHƯƠNG 4:</a:t>
            </a:r>
            <a:br>
              <a:rPr b="0" i="0" lang="en-US" sz="23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PHÁT TRIỂN ỨNG DỤNG WEB VỚI ASP.NET</a:t>
            </a:r>
            <a:endParaRPr b="0" i="0" sz="234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 COLLECTION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second way for sending information from Client to Server is POST method.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method = “post”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instead of “get”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 POST method, the information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inside the HTTP message body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rather than adding it to the URL as a query string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581192" y="4901917"/>
            <a:ext cx="75276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="form1"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US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="post"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581192" y="6115943"/>
            <a:ext cx="75276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="form1"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="server"&gt;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931652" y="5384823"/>
            <a:ext cx="310551" cy="690806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 cap="rnd" cmpd="sng" w="12700">
            <a:solidFill>
              <a:srgbClr val="39578D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469063" y="5567104"/>
            <a:ext cx="59971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Equivalent (Because POST is a </a:t>
            </a:r>
            <a:r>
              <a:rPr lang="en-US" sz="20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default method</a:t>
            </a: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 COLLECTION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Click event of Submit button, we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get information from Form collection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96619" y="3252026"/>
            <a:ext cx="8354083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btnSubmit_Click(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userName = Request.Form[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"txtUserName"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Password = Request.Form[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"txtPassword"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Response.Write(userName + 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"&lt;br/&gt;"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Password);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336" y="813168"/>
            <a:ext cx="3684148" cy="236135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6225" y="3332265"/>
            <a:ext cx="5299576" cy="287626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89" name="Shape 189"/>
          <p:cNvSpPr/>
          <p:nvPr/>
        </p:nvSpPr>
        <p:spPr>
          <a:xfrm rot="2792149">
            <a:off x="4271383" y="2156831"/>
            <a:ext cx="2018581" cy="431321"/>
          </a:xfrm>
          <a:prstGeom prst="curvedDownArrow">
            <a:avLst>
              <a:gd fmla="val 67387" name="adj1"/>
              <a:gd fmla="val 142742" name="adj2"/>
              <a:gd fmla="val 34922" name="adj3"/>
            </a:avLst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 cap="rnd" cmpd="sng" w="12700">
            <a:solidFill>
              <a:srgbClr val="39578D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SERVERVARIABLES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ServerVariables collection retrieves the values of: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Request method: 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POST or GET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Visitor's browser type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Chrome, Firefox…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Visitor’s IP address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Server name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Server port: 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e.g., localhost:8080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Server software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e.g., Microsoft IIS/8.0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Physical path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where the web is stored on server’s disk</a:t>
            </a:r>
            <a:endParaRPr/>
          </a:p>
          <a:p>
            <a:pPr indent="-18916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16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16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SERVERVARIABLES COLLECTION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we want to know which method was used to send information from Client to Server:</a:t>
            </a:r>
            <a:endParaRPr/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browser’s type:</a:t>
            </a:r>
            <a:endParaRPr/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visitor's IP address: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832204" y="3238561"/>
            <a:ext cx="7487728" cy="461665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Request.ServerVariables[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"REQUEST_METHOD"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832204" y="4608838"/>
            <a:ext cx="7487728" cy="461665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Request.ServerVariables[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"HTTP_USER_AGENT"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832204" y="5716959"/>
            <a:ext cx="7487728" cy="461665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Request.ServerVariables[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"REMOTE_ADDR"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ALL VALUES IN SERVERVARIABLES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581192" y="2037537"/>
            <a:ext cx="7838188" cy="1477328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Request.ServerVariables)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Response.Write(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"Key = 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x +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------ Value = 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Request.ServerVariables[x] + 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"&lt;br&gt;"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619" y="3781599"/>
            <a:ext cx="7533333" cy="265714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ASP.NET INTRINSIC OBJECTS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ASP.NET intrinsic objects (Core objects, Built-in objects) includes: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Session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581192" y="6315998"/>
            <a:ext cx="70503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REF: https://msdn.microsoft.com/en-us/library/x6w6xys5(v=vs.71).aspx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RESPONSE OBJECT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Response object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 used to send information to client.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Response have only one collection: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COOKIES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useful methods of Response object: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write a string to HTTP response output stream that the browser receives.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Redirect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redirect user to other web page. E.g., redirect to Login page when a guest hits on Checkout button</a:t>
            </a:r>
            <a:endParaRPr/>
          </a:p>
          <a:p>
            <a:pPr indent="-18916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508957" y="806918"/>
            <a:ext cx="8186469" cy="1938992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Page_Load(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e){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for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1; i &lt;= 6; i++){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Response.Write(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"&lt;h{0}&gt;{1}&lt;/h{0}&gt;"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i, 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world"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4204" y="3000105"/>
            <a:ext cx="2368026" cy="357014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31" name="Shape 2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957" y="3000105"/>
            <a:ext cx="4614984" cy="286798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32" name="Shape 232"/>
          <p:cNvSpPr txBox="1"/>
          <p:nvPr/>
        </p:nvSpPr>
        <p:spPr>
          <a:xfrm>
            <a:off x="319174" y="6122286"/>
            <a:ext cx="52309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 example of Response’s Write method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500332" y="1205165"/>
            <a:ext cx="8177842" cy="1323439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Button1_Click(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Response.Redirect(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"~/ResponseObject/WebForm2.aspx"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500332" y="2698290"/>
            <a:ext cx="8177842" cy="1323439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Button2_Click(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Response.Redirect(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"http://facebook.com"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32" y="4484716"/>
            <a:ext cx="3207600" cy="162773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40" name="Shape 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3069" y="4484716"/>
            <a:ext cx="3695105" cy="185278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41" name="Shape 241"/>
          <p:cNvSpPr/>
          <p:nvPr/>
        </p:nvSpPr>
        <p:spPr>
          <a:xfrm rot="448881">
            <a:off x="2518913" y="4259667"/>
            <a:ext cx="2743200" cy="621102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 cap="rnd" cmpd="sng" w="12700">
            <a:solidFill>
              <a:srgbClr val="39578D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500332" y="701537"/>
            <a:ext cx="56493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 example of Response’s Redirect method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ASP.NET INTRINSIC OBJECTS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ASP.NET intrinsic objects (Core objects, Built-in objects) includes: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Session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581192" y="6315998"/>
            <a:ext cx="70503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REF: https://msdn.microsoft.com/en-us/library/x6w6xys5(v=vs.71).aspx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COOKIE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581192" y="2228003"/>
            <a:ext cx="7989752" cy="43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Cookie is a file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to store data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on the client’s system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Cookies were originally developed in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1995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by the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Netscape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Communications Corporation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word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'cookie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' comes from '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magic cookie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,' a term in programming languages for a piece of information shared between co-operating pieces of software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3749" y="5245245"/>
            <a:ext cx="2913815" cy="1538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2584431" y="5449211"/>
            <a:ext cx="29847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American tradition of giving and sharing edible cookies</a:t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581192" y="6451897"/>
            <a:ext cx="3834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REF: http://</a:t>
            </a:r>
            <a:r>
              <a:rPr lang="en-US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www.aboutcookies.org</a:t>
            </a: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COOKIE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581192" y="2228003"/>
            <a:ext cx="7989752" cy="43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cookie is a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packet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information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sent by browser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to the server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with each request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can be used to store information that is available the next time browser starts.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in Cookie can be: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Written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by using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Response object.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through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Request object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will persist till the clear of Cookie (by Browser)</a:t>
            </a:r>
            <a:endParaRPr/>
          </a:p>
          <a:p>
            <a:pPr indent="-18916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PURPOSE OF COOKIE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581192" y="2228003"/>
            <a:ext cx="7989752" cy="387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Cookies make the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interaction between users and web sites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faster and easier: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Remember registration detail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Fill up a shopping cart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Cookies enable web sites to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their users' web surfing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habits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profile them for marketing purposes: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example, to find out which products or services they are interested in and send them targeted advertisements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CASE STUDY OF USING COOKIE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581192" y="2228003"/>
            <a:ext cx="8562808" cy="4397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Access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www.ebay.com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but do not sign in.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Try to add some products to cart.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Exiting the website (or even shutdown your computer)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Access again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www.ebay.com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will see all products which you have added them in your cart.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→ Ebay used Cookie to store information on your computer.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 to another computer, and accees to ebay site → there is nothing in your cart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ir.ebaystatic.com/rs/v/fxxj3ttftm5ltcqnto1o4baovyl.png" id="270" name="Shape 270"/>
          <p:cNvPicPr preferRelativeResize="0"/>
          <p:nvPr/>
        </p:nvPicPr>
        <p:blipFill rotWithShape="1">
          <a:blip r:embed="rId5">
            <a:alphaModFix/>
          </a:blip>
          <a:srcRect b="52591" l="0" r="51463" t="20692"/>
          <a:stretch/>
        </p:blipFill>
        <p:spPr>
          <a:xfrm>
            <a:off x="7069948" y="2095967"/>
            <a:ext cx="1500996" cy="66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AND GET VALUE FROM COOKIE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a Cookie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Get value from Cookie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776377" y="2913670"/>
            <a:ext cx="7794566" cy="1323439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key = 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"LastVisitedOn"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 =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.Now.ToString();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Response.Cookies.Add(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HttpCookie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(key,value));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776376" y="5484565"/>
            <a:ext cx="7794567" cy="40011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Request.Cookies[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"LastVisitedOn"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DELETE A COOKIE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cannot directly delete a cookie on a user's computer (Because it is on user’s computer)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However, we can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direct the user's browser to delete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cookie by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setting the cookie's expiration date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a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past date.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cdn2.ubergizmo.com/wp-content/uploads/2015/03/delete-cookies.jpg"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4477" y="4043400"/>
            <a:ext cx="2156467" cy="247754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/>
        </p:nvSpPr>
        <p:spPr>
          <a:xfrm>
            <a:off x="487011" y="4906770"/>
            <a:ext cx="58929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How to delete Cookie on Server-side ?</a:t>
            </a:r>
            <a:endParaRPr sz="24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DELETE A COOKIE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Steps to delete Cookie: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Determine whether the cookie exists, and if so, create a new cookie with the same name.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the cookie's expiration date to a time in the past.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 the cookie to the Cookies collection object.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510326" y="4446018"/>
            <a:ext cx="8407532" cy="2000548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(Request.Cookies[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"LastVisitedOn"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!=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HttpCookie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cookie=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HttpCookie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"LastVisitedOn"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cookie.Expires =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.Now.AddDays(-1d);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Response.Cookies.Add(cookie);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581192" y="1145304"/>
            <a:ext cx="7989752" cy="5324535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Page_Load(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if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(Request.Cookies[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"LastVisitedOn"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!=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Response.Write(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"Welcome you come back &lt;br&gt;"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Response.Write(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 visited on:" +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Request.Cookies[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"LastVisitedOn"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].Value );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else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Response.Write(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"This is the first time you visit us"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key = 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"LastVisitedOn"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value =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.Now.ToString();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Response.Cookies.Add(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HttpCookie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(key,value));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 - COOKIE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581192" y="2228004"/>
            <a:ext cx="4387623" cy="43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Cài đặt chức năng “Tự động đăng nhập” (Remembe me)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Nếu người dùng chọn “Tự động đăng nhập” </a:t>
            </a:r>
            <a:endParaRPr/>
          </a:p>
          <a:p>
            <a:pPr indent="0" lvl="1" marL="324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→ Lưu username/password vào Cookie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Lần sau người dùng truy cập vào website</a:t>
            </a:r>
            <a:endParaRPr/>
          </a:p>
          <a:p>
            <a:pPr indent="0" lvl="1" marL="324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→ Tự động load thông tin đăng nhập trong Cookie, và thực hiện kiểm tra đăng nhập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1343" y="2228004"/>
            <a:ext cx="3429601" cy="420774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 2 - COOKIE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1321" y="2117559"/>
            <a:ext cx="5989623" cy="438427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581192" y="2370703"/>
            <a:ext cx="206943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Implement “</a:t>
            </a:r>
            <a:r>
              <a:rPr lang="en-US" sz="24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Stay signed in for 2 weeks</a:t>
            </a: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” function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ASP.NET INTRINSIC OBJECTS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ASP.NET intrinsic objects (Core objects, Built-in objects) includes: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Session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581192" y="6315998"/>
            <a:ext cx="70503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REF: https://msdn.microsoft.com/en-us/library/x6w6xys5(v=vs.71).aspx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SESSION OBJECT</a:t>
            </a:r>
            <a:endParaRPr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session is said to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when a user access to a site and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finishes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when he close the site.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in Session object will persist till the close of the browser.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in Session object are key/value pairs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1034776" y="4533584"/>
            <a:ext cx="67937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Session[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= txtUserName.Text;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2597763" y="5421072"/>
            <a:ext cx="8451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Key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5404817" y="5457748"/>
            <a:ext cx="12041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endParaRPr b="1"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22" name="Shape 322"/>
          <p:cNvCxnSpPr>
            <a:stCxn id="320" idx="0"/>
          </p:cNvCxnSpPr>
          <p:nvPr/>
        </p:nvCxnSpPr>
        <p:spPr>
          <a:xfrm rot="10800000">
            <a:off x="3020315" y="4933572"/>
            <a:ext cx="0" cy="4875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23" name="Shape 323"/>
          <p:cNvCxnSpPr>
            <a:stCxn id="321" idx="0"/>
          </p:cNvCxnSpPr>
          <p:nvPr/>
        </p:nvCxnSpPr>
        <p:spPr>
          <a:xfrm rot="10800000">
            <a:off x="6006905" y="4951948"/>
            <a:ext cx="0" cy="5058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SESSION OBJECT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Session can be used to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share information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between pages in a site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1588168" y="3399488"/>
            <a:ext cx="1074821" cy="1283368"/>
          </a:xfrm>
          <a:prstGeom prst="rect">
            <a:avLst/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 cap="rnd" cmpd="sng" w="12700">
            <a:solidFill>
              <a:srgbClr val="39578D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Page 1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3424989" y="3399488"/>
            <a:ext cx="1074821" cy="1283368"/>
          </a:xfrm>
          <a:prstGeom prst="rect">
            <a:avLst/>
          </a:prstGeom>
          <a:gradFill>
            <a:gsLst>
              <a:gs pos="0">
                <a:srgbClr val="BF4C60"/>
              </a:gs>
              <a:gs pos="84000">
                <a:srgbClr val="94293E"/>
              </a:gs>
              <a:gs pos="100000">
                <a:srgbClr val="94293E"/>
              </a:gs>
            </a:gsLst>
            <a:lin ang="5400000" scaled="0"/>
          </a:gradFill>
          <a:ln cap="rnd" cmpd="sng" w="12700">
            <a:solidFill>
              <a:srgbClr val="A02C4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Page 2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5261810" y="3399488"/>
            <a:ext cx="1074821" cy="1283368"/>
          </a:xfrm>
          <a:prstGeom prst="rect">
            <a:avLst/>
          </a:prstGeom>
          <a:gradFill>
            <a:gsLst>
              <a:gs pos="0">
                <a:srgbClr val="83BFD6"/>
              </a:gs>
              <a:gs pos="84000">
                <a:srgbClr val="4799BA"/>
              </a:gs>
              <a:gs pos="100000">
                <a:srgbClr val="4799BA"/>
              </a:gs>
            </a:gsLst>
            <a:lin ang="5400000" scaled="0"/>
          </a:gradFill>
          <a:ln cap="rnd" cmpd="sng" w="12700">
            <a:solidFill>
              <a:srgbClr val="4EA5C6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Page 3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2512622" y="5100227"/>
            <a:ext cx="2899553" cy="758571"/>
          </a:xfrm>
          <a:prstGeom prst="ellipse">
            <a:avLst/>
          </a:prstGeom>
          <a:solidFill>
            <a:srgbClr val="92D050"/>
          </a:solidFill>
          <a:ln cap="rnd" cmpd="sng" w="12700">
            <a:solidFill>
              <a:srgbClr val="848F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Session object</a:t>
            </a:r>
            <a:endParaRPr b="1"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34" name="Shape 334"/>
          <p:cNvCxnSpPr>
            <a:stCxn id="330" idx="2"/>
            <a:endCxn id="333" idx="1"/>
          </p:cNvCxnSpPr>
          <p:nvPr/>
        </p:nvCxnSpPr>
        <p:spPr>
          <a:xfrm>
            <a:off x="2125578" y="4682856"/>
            <a:ext cx="811800" cy="5286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35" name="Shape 335"/>
          <p:cNvCxnSpPr>
            <a:stCxn id="332" idx="2"/>
            <a:endCxn id="333" idx="7"/>
          </p:cNvCxnSpPr>
          <p:nvPr/>
        </p:nvCxnSpPr>
        <p:spPr>
          <a:xfrm flipH="1">
            <a:off x="4987421" y="4682856"/>
            <a:ext cx="811800" cy="5286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336" name="Shape 336"/>
          <p:cNvCxnSpPr>
            <a:stCxn id="331" idx="2"/>
            <a:endCxn id="333" idx="0"/>
          </p:cNvCxnSpPr>
          <p:nvPr/>
        </p:nvCxnSpPr>
        <p:spPr>
          <a:xfrm>
            <a:off x="3962400" y="4682856"/>
            <a:ext cx="0" cy="4173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37" name="Shape 337"/>
          <p:cNvSpPr txBox="1"/>
          <p:nvPr/>
        </p:nvSpPr>
        <p:spPr>
          <a:xfrm>
            <a:off x="6347740" y="3718006"/>
            <a:ext cx="23952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Pages in a site: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www.example.com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 – SESSION OBJECT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2 pages: WebForm1.aspx and WebForm2.aspx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WebForm1, create a textbox and a button: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b="13726" l="0" r="0" t="2745"/>
          <a:stretch/>
        </p:blipFill>
        <p:spPr>
          <a:xfrm>
            <a:off x="2129704" y="3561347"/>
            <a:ext cx="4628154" cy="1973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 – SESSION OBJECT</a:t>
            </a:r>
            <a:endParaRPr/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Write Click event for the button: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Store ‘username’ information in session object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Redirect to page 2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570471" y="4028147"/>
            <a:ext cx="8011193" cy="1631216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Button1_Click(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Session[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= txtUserName.Text;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Response.Redirect(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"~/SessionDemo/WebForm2.aspx"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 – SESSION OBJECT</a:t>
            </a:r>
            <a:endParaRPr/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WebForm2, get value of ‘username’ from Session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581192" y="2817232"/>
            <a:ext cx="7989752" cy="1323439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Page_Load(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e){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userName = Session[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].ToString();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Response.Write(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"Welcome 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userName);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0572" y="4389832"/>
            <a:ext cx="3920372" cy="152259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536" y="4389832"/>
            <a:ext cx="3257143" cy="188571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OBJECT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581192" y="2228003"/>
            <a:ext cx="7989752" cy="4381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Application object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 also used to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maintain state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the web.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stored in Application object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are available till the down of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When we should use Application-level variables? 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When we need a variable that: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be accessed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 all pages 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of the website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be accessed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by all users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Persist along with web server life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890" y="3515171"/>
            <a:ext cx="1506666" cy="2018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cons.iconseeker.com/png/fullsize/people/user-4.png" id="372" name="Shape 3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441" y="2669405"/>
            <a:ext cx="962527" cy="962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cons.iconseeker.com/png/fullsize/people/user-4.png" id="373" name="Shape 3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440" y="4043400"/>
            <a:ext cx="962527" cy="962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cons.iconseeker.com/png/fullsize/people/user-4.png"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439" y="5322706"/>
            <a:ext cx="962527" cy="962527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/>
          <p:nvPr/>
        </p:nvSpPr>
        <p:spPr>
          <a:xfrm>
            <a:off x="6320225" y="4067462"/>
            <a:ext cx="2005264" cy="9144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Application object</a:t>
            </a:r>
            <a:endParaRPr sz="24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76" name="Shape 376"/>
          <p:cNvCxnSpPr>
            <a:stCxn id="372" idx="3"/>
            <a:endCxn id="371" idx="1"/>
          </p:cNvCxnSpPr>
          <p:nvPr/>
        </p:nvCxnSpPr>
        <p:spPr>
          <a:xfrm>
            <a:off x="1892968" y="3150669"/>
            <a:ext cx="2781000" cy="13740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77" name="Shape 377"/>
          <p:cNvCxnSpPr>
            <a:stCxn id="373" idx="3"/>
            <a:endCxn id="371" idx="1"/>
          </p:cNvCxnSpPr>
          <p:nvPr/>
        </p:nvCxnSpPr>
        <p:spPr>
          <a:xfrm>
            <a:off x="1892967" y="4524663"/>
            <a:ext cx="2781000" cy="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378" name="Shape 378"/>
          <p:cNvCxnSpPr>
            <a:stCxn id="374" idx="3"/>
            <a:endCxn id="371" idx="1"/>
          </p:cNvCxnSpPr>
          <p:nvPr/>
        </p:nvCxnSpPr>
        <p:spPr>
          <a:xfrm flipH="1" rot="10800000">
            <a:off x="1892966" y="4524769"/>
            <a:ext cx="2781000" cy="12792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379" name="Shape 379"/>
          <p:cNvSpPr txBox="1"/>
          <p:nvPr/>
        </p:nvSpPr>
        <p:spPr>
          <a:xfrm>
            <a:off x="806485" y="991313"/>
            <a:ext cx="773481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Application variable is </a:t>
            </a:r>
            <a:r>
              <a:rPr lang="en-US" sz="28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visible to all the users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while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user has a separated Session variable</a:t>
            </a:r>
            <a:endParaRPr sz="2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OBJECT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Declaring an Application variable is very simple:</a:t>
            </a:r>
            <a:endParaRPr/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code declares a variable named “HitCounter”.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Ideal place for declaration of such variable is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global.asax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file in the Application_onStart event.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1423542" y="2919663"/>
            <a:ext cx="6296917" cy="52322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Application[</a:t>
            </a:r>
            <a:r>
              <a:rPr lang="en-US" sz="2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"HitsCounter"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= 0;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OBJECT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Updating an Application variable</a:t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445225" y="3044602"/>
            <a:ext cx="8125719" cy="1754326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Application.Lock();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Application[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“HitsCounter"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=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.Parse(Application[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"HitsCounter"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].ToString())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Application.UnLock();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GLOBAL.ASAX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Global.asax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file, also known as the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ASP.NET application file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is a file that contains code for responding to application-level events raised by ASP.NET.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file resides in the root directory of an ASP.NET-based application.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REQUEST OBJECT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Server is always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passive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a client-server environment.</a:t>
            </a:r>
            <a:endParaRPr/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When the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client sends a request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a URL, at this time the server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traps the data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sent by the client with help of the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Request object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responds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 sending the requested page to the client’s browser</a:t>
            </a:r>
            <a:endParaRPr/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www.safaribooksonline.com/library/view/head-first-servlets/9780596516680/httpatomoreillycomsourceoreillyimages1377878.png.jpg"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03" y="4940864"/>
            <a:ext cx="4064085" cy="1530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ADDING A GLOBAL.ASAX FILE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Shape 4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544" y="2115708"/>
            <a:ext cx="7619048" cy="42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/>
        </p:nvSpPr>
        <p:spPr>
          <a:xfrm>
            <a:off x="6705600" y="327258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468896" y="1269065"/>
            <a:ext cx="8386345" cy="5355312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: System.Web.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HttpApplication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Application_Start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b="0" i="0" lang="en-US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e){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Session_Start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b="0" i="0" lang="en-US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e){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Application_BeginRequest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b="0" i="0" lang="en-US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e){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Application_AuthenticateRequest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b="0" i="0" lang="en-US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e){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Application_Error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b="0" i="0" lang="en-US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e){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Session_End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b="0" i="0" lang="en-US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e){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Application_End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b="0" i="0" lang="en-US" sz="18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468896" y="625642"/>
            <a:ext cx="47275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Global.asax file looks like this</a:t>
            </a:r>
            <a:endParaRPr sz="24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417093" y="1034222"/>
            <a:ext cx="8261685" cy="2862322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Application_Start(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Application[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"hits"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Session_Start(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Application.Lock();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Application[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"hits"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=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.Parse(Application[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"hits"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].ToString())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Application.UnLock();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417092" y="4755343"/>
            <a:ext cx="8261685" cy="92333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Page_Load(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18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Response.Write(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"&lt;H1&gt; HITS = 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Application[</a:t>
            </a:r>
            <a:r>
              <a:rPr lang="en-US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"hits"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6309218" y="698280"/>
            <a:ext cx="20393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In Global.asax file</a:t>
            </a:r>
            <a:endParaRPr b="1" sz="20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4236571" y="4354761"/>
            <a:ext cx="38626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In code-behind of WebForm1.aspx</a:t>
            </a:r>
            <a:endParaRPr b="1" sz="2000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REQUEST OBJECT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81192" y="2228003"/>
            <a:ext cx="7989752" cy="404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Request object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provides the developer all the information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about the user’s request.</a:t>
            </a:r>
            <a:endParaRPr/>
          </a:p>
          <a:p>
            <a:pPr indent="-306000" lvl="0" marL="3060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Any information sent by the browser to the server can be retrieved by Request object.</a:t>
            </a:r>
            <a:endParaRPr/>
          </a:p>
          <a:p>
            <a:pPr indent="-306000" lvl="0" marL="3060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Important collections in Request object:</a:t>
            </a:r>
            <a:endParaRPr/>
          </a:p>
          <a:p>
            <a:pPr indent="-306000" lvl="1" marL="630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QueryString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endParaRPr/>
          </a:p>
          <a:p>
            <a:pPr indent="-306000" lvl="1" marL="630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ServerVariables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values in properties of Request object are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read-only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REQUEST OBJECT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are basically two ways that the browser can send specific information to the server: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method → data in </a:t>
            </a:r>
            <a:r>
              <a:rPr b="1" i="0" lang="en-US" sz="2000" u="none" cap="none" strike="noStrike">
                <a:solidFill>
                  <a:srgbClr val="2F4875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.QueryString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collection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method → data in </a:t>
            </a:r>
            <a:r>
              <a:rPr b="1" i="0" lang="en-US" sz="2000" u="none" cap="none" strike="noStrike">
                <a:solidFill>
                  <a:srgbClr val="2F4875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b="1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.Form 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collection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4860758" y="4989095"/>
            <a:ext cx="1507958" cy="64168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F4C60"/>
              </a:gs>
              <a:gs pos="84000">
                <a:srgbClr val="94293E"/>
              </a:gs>
              <a:gs pos="100000">
                <a:srgbClr val="94293E"/>
              </a:gs>
            </a:gsLst>
            <a:lin ang="5400000" scaled="0"/>
          </a:gradFill>
          <a:ln cap="rnd" cmpd="sng" w="12700">
            <a:solidFill>
              <a:srgbClr val="A02C43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REQUEST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6854440" y="4251158"/>
            <a:ext cx="1936635" cy="737937"/>
          </a:xfrm>
          <a:prstGeom prst="ellipse">
            <a:avLst/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 cap="rnd" cmpd="sng" w="12700">
            <a:solidFill>
              <a:srgbClr val="39578D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GET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854440" y="5309937"/>
            <a:ext cx="1936635" cy="7379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POST</a:t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41" name="Shape 141"/>
          <p:cNvCxnSpPr>
            <a:stCxn id="138" idx="3"/>
            <a:endCxn id="139" idx="2"/>
          </p:cNvCxnSpPr>
          <p:nvPr/>
        </p:nvCxnSpPr>
        <p:spPr>
          <a:xfrm flipH="1" rot="10800000">
            <a:off x="6368716" y="4620237"/>
            <a:ext cx="485700" cy="6897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42" name="Shape 142"/>
          <p:cNvCxnSpPr>
            <a:stCxn id="138" idx="3"/>
            <a:endCxn id="140" idx="2"/>
          </p:cNvCxnSpPr>
          <p:nvPr/>
        </p:nvCxnSpPr>
        <p:spPr>
          <a:xfrm>
            <a:off x="6368716" y="5309937"/>
            <a:ext cx="485700" cy="3690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2121"/>
          <a:stretch/>
        </p:blipFill>
        <p:spPr>
          <a:xfrm>
            <a:off x="889120" y="4427159"/>
            <a:ext cx="3575045" cy="213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QUERYSTRING COLLECTION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a form</a:t>
            </a:r>
            <a:endParaRPr/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792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Change form’s method to GET (default is POST)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12019" l="0" r="0" t="0"/>
          <a:stretch/>
        </p:blipFill>
        <p:spPr>
          <a:xfrm>
            <a:off x="3715564" y="2228003"/>
            <a:ext cx="4186231" cy="232674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581192" y="5212467"/>
            <a:ext cx="87344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="form1"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runat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="server"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b="1" lang="en-US" sz="3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QUERYSTRING COLLECTION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Click event of Submit button, we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get information from QueryString collection.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448573" y="3341177"/>
            <a:ext cx="8333117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btnSubmit_Click(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sender,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EventArgs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userName = Request.QueryString[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"txtUserName"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String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Password = Request.QueryString[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"txtPassword"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Response.Write(userName + </a:t>
            </a:r>
            <a:r>
              <a:rPr lang="en-US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"&lt;br/&gt;"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Password);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146" y="3122763"/>
            <a:ext cx="8142980" cy="336576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146" y="640730"/>
            <a:ext cx="4023676" cy="227819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65" name="Shape 165"/>
          <p:cNvSpPr/>
          <p:nvPr/>
        </p:nvSpPr>
        <p:spPr>
          <a:xfrm rot="2792149">
            <a:off x="4616440" y="1924282"/>
            <a:ext cx="2018581" cy="431321"/>
          </a:xfrm>
          <a:prstGeom prst="curvedDownArrow">
            <a:avLst>
              <a:gd fmla="val 67387" name="adj1"/>
              <a:gd fmla="val 142742" name="adj2"/>
              <a:gd fmla="val 34922" name="adj3"/>
            </a:avLst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 cap="rnd" cmpd="sng" w="12700">
            <a:solidFill>
              <a:srgbClr val="39578D"/>
            </a:solidFill>
            <a:prstDash val="solid"/>
            <a:round/>
            <a:headEnd len="med" w="med" type="none"/>
            <a:tailEnd len="med" w="med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