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Shape 43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Shape 46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Shape 47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Shape 48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Shape 48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Shape 49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Shape 51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Shape 520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Shape 52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Shape 53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.net provider is just a set of classes that are able to hit the back-end database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REF: https://app.pluralsight.com/player?course=aspdotnet-webforms4-intro&amp;author=dan-wahlin&amp;name=webforms-03&amp;clip=3&amp;mode=live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Shape 545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Shape 55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Shape 55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Shape 56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Shape 57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Shape 58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Shape 59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Shape 59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Shape 60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Shape 61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Shape 62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Shape 62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Shape 63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Shape 64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Shape 64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Shape 65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Shape 65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Shape 66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Shape 67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Shape 67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Shape 68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Shape 70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Shape 71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Shape 72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Shape 73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Shape 74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Shape 75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Shape 75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Shape 76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Shape 77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Shape 77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Shape 78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Shape 79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Shape 79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Shape 80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Shape 80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Shape 81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Shape 82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Shape 83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Shape 84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Shape 85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Shape 86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Shape 86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Shape 87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Shape 88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Shape 89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ctrTitle"/>
          </p:nvPr>
        </p:nvSpPr>
        <p:spPr>
          <a:xfrm>
            <a:off x="581192" y="990600"/>
            <a:ext cx="7989752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581192" y="2495444"/>
            <a:ext cx="7989752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ctr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9F276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2760671" y="48524"/>
            <a:ext cx="3630794" cy="79897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544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3756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2072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0388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0388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544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3756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2072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0388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0388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9F276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808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54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375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2072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2072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9F276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581192" y="2228002"/>
            <a:ext cx="3899527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8808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54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375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2072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2072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663282" y="2228003"/>
            <a:ext cx="390766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8808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54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375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2072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2072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024"/>
              <a:buFont typeface="Noto Sans Symbols"/>
              <a:buNone/>
              <a:defRPr b="0" i="0" sz="2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544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3756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2072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0388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0388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3" type="body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024"/>
              <a:buFont typeface="Noto Sans Symbols"/>
              <a:buNone/>
              <a:defRPr b="0" i="0" sz="2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4" type="body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544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3756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2072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0388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0388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F276A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544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3756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2072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0388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0388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0388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0388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0388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0388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r"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1012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12"/>
              <a:buFont typeface="Noto Sans Symbols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92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9F276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Shape 77"/>
          <p:cNvSpPr/>
          <p:nvPr>
            <p:ph idx="2" type="pic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92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544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3756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2072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0388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0388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8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0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0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4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0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1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7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41.png"/><Relationship Id="rId4" Type="http://schemas.openxmlformats.org/officeDocument/2006/relationships/image" Target="../media/image24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6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4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8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6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3.png"/><Relationship Id="rId4" Type="http://schemas.openxmlformats.org/officeDocument/2006/relationships/image" Target="../media/image32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43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6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5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4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3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40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44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25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42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37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7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581192" y="3476625"/>
            <a:ext cx="7989752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ASP.NET DATA BINDING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581192" y="5875602"/>
            <a:ext cx="7989752" cy="442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THS. VŨ SƠN LÂM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195634" y="646123"/>
            <a:ext cx="6760868" cy="825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Trường Đại học Quy Nhơn</a:t>
            </a:r>
            <a:endParaRPr b="0" i="0" sz="1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Khoa Công nghệ thông tin – Bộ môn Công nghệ phần mềm</a:t>
            </a:r>
            <a:endParaRPr b="0" i="0" sz="1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581192" y="1850906"/>
            <a:ext cx="7989752" cy="9406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0"/>
              <a:buFont typeface="Arial"/>
              <a:buNone/>
            </a:pPr>
            <a:r>
              <a:rPr b="0" i="0" lang="en-US" sz="23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CHƯƠNG 4:</a:t>
            </a:r>
            <a:br>
              <a:rPr b="0" i="0" lang="en-US" sz="23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3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PHÁT TRIỂN ỨNG DỤNG WEB VỚI ASP.NET</a:t>
            </a:r>
            <a:endParaRPr b="0" i="0" sz="23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BINDING EXPRESSION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Với data binding trong ASP.NET, chúng ta có thể kết nối dữ liệu cho các control đến từ các nguồn dữ liệu khác nhau: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Simple properties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Other controls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Collections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Expressions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BINDING EXPRESSION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Data-binding expressions 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cho phép kết nối dữ liệu cho các thuộc tính của Server control.</a:t>
            </a:r>
            <a:endParaRPr/>
          </a:p>
          <a:p>
            <a:pPr indent="-165792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792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792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Việc kết nối dữ liệu sẽ được thực hiện khi phương thức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DataBind()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được gọi.</a:t>
            </a:r>
            <a:endParaRPr/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581192" y="3383466"/>
            <a:ext cx="7989752" cy="95410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Cú pháp: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&lt;%#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data-binding expression </a:t>
            </a:r>
            <a:r>
              <a:rPr lang="en-US" sz="2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%&gt;</a:t>
            </a: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 sz="2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581192" y="6315998"/>
            <a:ext cx="68884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REF: https://msdn.microsoft.com/en-us/library/bda9bbfx(vs.71).aspx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clipartbest.com/cliparts/dTr/MoL/dTrMoLET9.png" id="188" name="Shape 1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0519" y="4538750"/>
            <a:ext cx="1907947" cy="190794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BINDING EXPRESSION</a:t>
            </a:r>
            <a:endParaRPr/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377792" y="2345493"/>
            <a:ext cx="8396552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Lưu ý: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Nếu không gọi phương thức </a:t>
            </a: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DataBind()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thì sẽ không kích hoạt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sự kiện kết nối dữ liệu (DataBinding event).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BINDING EXPRESSION</a:t>
            </a:r>
            <a:endParaRPr/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Có hai cách gọi phương thức DataBind():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Page.DataBind() 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→ kích hoạt sự kiện Binding cho tất cả Data-binding expression trong trang.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Control.DataBind() 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→ chỉ kích hoạt sự kiện Binding cho control được gọi.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581192" y="4384372"/>
            <a:ext cx="7989751" cy="1631216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Page_Load(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sender,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EventArgs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//Page.DataBind();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Label1.DataBind();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BINDING EXPRESSION</a:t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Với data binding trong ASP.NET, chúng ta có thể kết nối dữ liệu cho các control đến các nguồn dữ liệu khác nhau: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Simple properties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Other controls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Collections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Expressions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581191" y="4568554"/>
            <a:ext cx="7989752" cy="830997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="Label1"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runat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="server"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='</a:t>
            </a:r>
            <a:r>
              <a:rPr lang="en-US" sz="2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&lt;%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customerID </a:t>
            </a:r>
            <a:r>
              <a:rPr lang="en-US" sz="2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%&gt;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'&gt;&lt;/</a:t>
            </a:r>
            <a:r>
              <a:rPr lang="en-US" sz="2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581192" y="1765200"/>
            <a:ext cx="7989752" cy="2246769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customerID; </a:t>
            </a:r>
            <a:r>
              <a:rPr lang="en-US" sz="2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Property</a:t>
            </a: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Page_Load(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sender,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EventArgs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customerID = 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"111"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this.DataBind();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581192" y="914400"/>
            <a:ext cx="659828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Binding data from a </a:t>
            </a:r>
            <a:r>
              <a:rPr b="1" lang="en-US" sz="28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Simple property</a:t>
            </a:r>
            <a:endParaRPr b="1" sz="2800">
              <a:solidFill>
                <a:srgbClr val="C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6925340" y="1437620"/>
            <a:ext cx="17043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Code-behind</a:t>
            </a:r>
            <a:endParaRPr b="1"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7233117" y="4199222"/>
            <a:ext cx="13965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Trang aspx</a:t>
            </a:r>
            <a:endParaRPr b="1"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BINDING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Với data binding trong ASP.NET, chúng ta có thể kết nối dữ liệu cho các control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đến từ 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các nguồn dữ liệu khác nhau: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Simple properties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Other controls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Collections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Expressions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ADMINI~1\AppData\Local\Temp\SNAGHTML57ba2bf.PNG" id="229" name="Shape 2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755" y="3289173"/>
            <a:ext cx="5131565" cy="288010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/>
        </p:nvSpPr>
        <p:spPr>
          <a:xfrm>
            <a:off x="581191" y="1442514"/>
            <a:ext cx="818042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 dụ: </a:t>
            </a:r>
            <a:endParaRPr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Dùng Data-binding expression, kết nối thuộc tính Text của control Label đến dữ liệu được chọn từ DropDownList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581192" y="743479"/>
            <a:ext cx="57903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Binding data from </a:t>
            </a:r>
            <a:r>
              <a:rPr b="1" lang="en-US" sz="28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Other control</a:t>
            </a:r>
            <a:endParaRPr b="1" sz="2800">
              <a:solidFill>
                <a:srgbClr val="C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 txBox="1"/>
          <p:nvPr>
            <p:ph idx="4294967295" type="title"/>
          </p:nvPr>
        </p:nvSpPr>
        <p:spPr>
          <a:xfrm>
            <a:off x="1154113" y="687388"/>
            <a:ext cx="7989887" cy="1082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BINDING A CONTROL TO </a:t>
            </a:r>
            <a:b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PROPERTY OF LIVE OBJECT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581192" y="2502651"/>
            <a:ext cx="7989752" cy="2923877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DropDownList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="ddlCities"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runat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="server"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AutoPostBack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="true"&gt;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ListItem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 Noi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ListItem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ListItem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 Chi Minh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ListItem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DropDownList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="Label1"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runat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="server"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='</a:t>
            </a:r>
            <a:r>
              <a:rPr lang="en-US" sz="2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&lt;%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ddlCities.SelectedValue </a:t>
            </a:r>
            <a:r>
              <a:rPr lang="en-US" sz="2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%&gt;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414943" y="1392082"/>
            <a:ext cx="823029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Kết nối dữ liệu cho thuộc tính Text của control Label từ DropDownList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581192" y="743479"/>
            <a:ext cx="569098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Binding data from </a:t>
            </a:r>
            <a:r>
              <a:rPr b="1" lang="en-US" sz="28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Other control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BINDING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Với data binding trong ASP.NET, chúng ta có thể kết nối dữ liệu cho các control đến các nguồn dữ liệu khác nhau: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Simple properties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Property of live object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Collections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Expressions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NỘI DUNG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Kết nối dữ liệu trong ASP.NET (Data Binding)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Kết nối dữ liệu cho một thuộc tính của Server control sử dụng Data Binding Expression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Kết nối dữ liệu cho một Data-bound control</a:t>
            </a:r>
            <a:endParaRPr/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581192" y="781396"/>
            <a:ext cx="553388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Binding data from a </a:t>
            </a:r>
            <a:r>
              <a:rPr b="1" lang="en-US" sz="28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Collection</a:t>
            </a:r>
            <a:endParaRPr b="1" sz="2800">
              <a:solidFill>
                <a:srgbClr val="C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581192" y="1637851"/>
            <a:ext cx="7989752" cy="2554545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countries;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Page_Load(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sender,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EventArgs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e){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countries =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countries.Add(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"Viet Nam"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countries.Add(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"USA"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this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.DataBind();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581192" y="4550033"/>
            <a:ext cx="7989752" cy="1200329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ListBox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="ListBox1"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runat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="server"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DataSource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2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&lt;%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countries </a:t>
            </a:r>
            <a:r>
              <a:rPr lang="en-US" sz="2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%&gt;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ListBox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6" name="Shape 256"/>
          <p:cNvSpPr/>
          <p:nvPr/>
        </p:nvSpPr>
        <p:spPr>
          <a:xfrm rot="-191301">
            <a:off x="5006847" y="1261609"/>
            <a:ext cx="2957157" cy="4024533"/>
          </a:xfrm>
          <a:custGeom>
            <a:pathLst>
              <a:path extrusionOk="0" h="120000" w="120000">
                <a:moveTo>
                  <a:pt x="0" y="16417"/>
                </a:moveTo>
                <a:cubicBezTo>
                  <a:pt x="28780" y="169"/>
                  <a:pt x="91652" y="-6913"/>
                  <a:pt x="109837" y="8762"/>
                </a:cubicBezTo>
                <a:cubicBezTo>
                  <a:pt x="128022" y="24438"/>
                  <a:pt x="117992" y="92787"/>
                  <a:pt x="109110" y="110475"/>
                </a:cubicBezTo>
                <a:cubicBezTo>
                  <a:pt x="100229" y="128163"/>
                  <a:pt x="60885" y="115596"/>
                  <a:pt x="51240" y="116620"/>
                </a:cubicBezTo>
                <a:lnTo>
                  <a:pt x="51240" y="116620"/>
                </a:lnTo>
              </a:path>
            </a:pathLst>
          </a:custGeom>
          <a:noFill/>
          <a:ln cap="rnd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6948319" y="1304616"/>
            <a:ext cx="17043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Code-behind</a:t>
            </a:r>
            <a:endParaRPr b="1"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7233117" y="4199222"/>
            <a:ext cx="13965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Trang aspx</a:t>
            </a:r>
            <a:endParaRPr b="1"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BINDING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Với data binding trong ASP.NET, chúng ta có thể kết nối dữ liệu cho các control đến các nguồn dữ liệu khác nhau: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Simple properties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Property of live object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Collections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Expressions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581192" y="676979"/>
            <a:ext cx="417647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Binding data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from a </a:t>
            </a:r>
            <a:r>
              <a:rPr b="1" lang="en-US" sz="28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Expression</a:t>
            </a:r>
            <a:endParaRPr b="1" sz="2800">
              <a:solidFill>
                <a:srgbClr val="C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581192" y="4550625"/>
            <a:ext cx="8074492" cy="1631216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="Label1"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runat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="server"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Text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='</a:t>
            </a:r>
            <a:r>
              <a:rPr lang="en-US" sz="20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&lt;%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"Your old: 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(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.Now.Year - yearOfBirth).ToString()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US" sz="20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%&gt;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581192" y="2164468"/>
            <a:ext cx="8074492" cy="1938992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yearOfBirth = 1990;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Page_Load(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sender,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EventArgs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this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.DataBind();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74" name="Shape 2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7667" y="600794"/>
            <a:ext cx="3914642" cy="143303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75" name="Shape 275"/>
          <p:cNvSpPr txBox="1"/>
          <p:nvPr/>
        </p:nvSpPr>
        <p:spPr>
          <a:xfrm>
            <a:off x="581192" y="1795136"/>
            <a:ext cx="17043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Code-behind</a:t>
            </a:r>
            <a:endParaRPr b="1"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6" name="Shape 276"/>
          <p:cNvSpPr txBox="1"/>
          <p:nvPr/>
        </p:nvSpPr>
        <p:spPr>
          <a:xfrm>
            <a:off x="581192" y="4144568"/>
            <a:ext cx="13965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Trang aspx</a:t>
            </a:r>
            <a:endParaRPr b="1"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BINDING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Với data binding trong ASP.NET, chúng ta có thể kết nối dữ liệu cho các control đến các nguồn dữ liệu khác nhau: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Simple properties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Property of live object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Collections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Expressions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 b="1" i="0" sz="20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Shape 283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581192" y="676979"/>
            <a:ext cx="50962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Binding data from a </a:t>
            </a:r>
            <a:r>
              <a:rPr b="1" lang="en-US" sz="28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Method</a:t>
            </a:r>
            <a:endParaRPr b="1" sz="2800">
              <a:solidFill>
                <a:srgbClr val="C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581192" y="1422133"/>
            <a:ext cx="7989752" cy="2554545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GetCustomerName(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return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"Warren Buffett"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Page_Load(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sender,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EventArgs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this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.DataBind();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581192" y="4601804"/>
            <a:ext cx="7989752" cy="1200329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="Label1"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runat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="server"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sz="2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2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&lt;%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GetCustomerName(123) </a:t>
            </a:r>
            <a:r>
              <a:rPr lang="en-US" sz="2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%&gt;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6948319" y="1052801"/>
            <a:ext cx="17043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Code-behind</a:t>
            </a:r>
            <a:endParaRPr b="1"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7233117" y="4199222"/>
            <a:ext cx="13965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Trang aspx</a:t>
            </a:r>
            <a:endParaRPr b="1"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NỘI DUNG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Kết nối dữ liệu trong ASP.NET (Data Binding)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Kết nối dữ liệu cho một thuộc tính của Server control sử dụng Data Binding Expression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1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Kết nối dữ liệu cho một Data-bound control</a:t>
            </a:r>
            <a:endParaRPr/>
          </a:p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KẾT NỐI DỮ LIỆU </a:t>
            </a:r>
            <a:b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CHO CÁC DATA-BOUND CONTROL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Data-bound control là những controls có thể kết nối với data source.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Data-bound control luôn có thuộc tính: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DataSource</a:t>
            </a:r>
            <a:endParaRPr b="0" i="0" sz="20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DataSourceID</a:t>
            </a:r>
            <a:endParaRPr b="0" i="0" sz="20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Shape 307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581192" y="6315998"/>
            <a:ext cx="624081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REF: https://msdn.microsoft.com/en-us/library/ms228214.aspx</a:t>
            </a: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3640974" y="4761518"/>
            <a:ext cx="2676698" cy="1097280"/>
          </a:xfrm>
          <a:prstGeom prst="cube">
            <a:avLst>
              <a:gd fmla="val 25000" name="adj"/>
            </a:avLst>
          </a:prstGeom>
          <a:gradFill>
            <a:gsLst>
              <a:gs pos="0">
                <a:srgbClr val="5371AE"/>
              </a:gs>
              <a:gs pos="84000">
                <a:srgbClr val="355083"/>
              </a:gs>
              <a:gs pos="100000">
                <a:srgbClr val="355083"/>
              </a:gs>
            </a:gsLst>
            <a:lin ang="5400000" scaled="0"/>
          </a:gradFill>
          <a:ln cap="rnd" cmpd="sng" w="12700">
            <a:solidFill>
              <a:srgbClr val="39578D"/>
            </a:solidFill>
            <a:prstDash val="solid"/>
            <a:round/>
            <a:headEnd len="med" w="med" type="none"/>
            <a:tailEnd len="med" w="med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Data-bound control</a:t>
            </a:r>
            <a:endParaRPr sz="24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http://d.lanrentuku.com/down/png/1409/cerulean-icon/cerulean-icon-09.png" id="310" name="Shape 3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8611" y="4605329"/>
            <a:ext cx="1143729" cy="1143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1" name="Shape 311"/>
          <p:cNvCxnSpPr>
            <a:stCxn id="309" idx="5"/>
            <a:endCxn id="310" idx="1"/>
          </p:cNvCxnSpPr>
          <p:nvPr/>
        </p:nvCxnSpPr>
        <p:spPr>
          <a:xfrm>
            <a:off x="6317672" y="5172998"/>
            <a:ext cx="910800" cy="4200"/>
          </a:xfrm>
          <a:prstGeom prst="straightConnector1">
            <a:avLst/>
          </a:prstGeom>
          <a:noFill/>
          <a:ln cap="rnd" cmpd="sng" w="25400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</p:cxnSp>
      <p:sp>
        <p:nvSpPr>
          <p:cNvPr id="312" name="Shape 312"/>
          <p:cNvSpPr/>
          <p:nvPr/>
        </p:nvSpPr>
        <p:spPr>
          <a:xfrm>
            <a:off x="874567" y="4605329"/>
            <a:ext cx="2310938" cy="5676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DataSource</a:t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707862" y="5571029"/>
            <a:ext cx="2644348" cy="56766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DataSourceID</a:t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14" name="Shape 314"/>
          <p:cNvCxnSpPr>
            <a:endCxn id="312" idx="5"/>
          </p:cNvCxnSpPr>
          <p:nvPr/>
        </p:nvCxnSpPr>
        <p:spPr>
          <a:xfrm rot="10800000">
            <a:off x="2847076" y="5089865"/>
            <a:ext cx="793800" cy="220200"/>
          </a:xfrm>
          <a:prstGeom prst="straightConnector1">
            <a:avLst/>
          </a:prstGeom>
          <a:noFill/>
          <a:ln cap="rnd" cmpd="sng" w="12700">
            <a:solidFill>
              <a:srgbClr val="45112E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15" name="Shape 315"/>
          <p:cNvCxnSpPr>
            <a:stCxn id="309" idx="2"/>
            <a:endCxn id="313" idx="7"/>
          </p:cNvCxnSpPr>
          <p:nvPr/>
        </p:nvCxnSpPr>
        <p:spPr>
          <a:xfrm flipH="1">
            <a:off x="2965074" y="5447318"/>
            <a:ext cx="675900" cy="206700"/>
          </a:xfrm>
          <a:prstGeom prst="straightConnector1">
            <a:avLst/>
          </a:prstGeom>
          <a:noFill/>
          <a:ln cap="rnd" cmpd="sng" w="12700">
            <a:solidFill>
              <a:srgbClr val="45112E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CÁC DATA-BOUND CONTROL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Shape 322"/>
          <p:cNvPicPr preferRelativeResize="0"/>
          <p:nvPr/>
        </p:nvPicPr>
        <p:blipFill rotWithShape="1">
          <a:blip r:embed="rId3">
            <a:alphaModFix/>
          </a:blip>
          <a:srcRect b="0" l="0" r="0" t="1664"/>
          <a:stretch/>
        </p:blipFill>
        <p:spPr>
          <a:xfrm>
            <a:off x="404639" y="2294313"/>
            <a:ext cx="8342857" cy="3661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KẾT NỐI DỮ LIỆU </a:t>
            </a:r>
            <a:b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CHO CÁC DATA-BOUND CONTROL</a:t>
            </a:r>
            <a:endParaRPr/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Các DataSource có thể là: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 object implements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IEnumerable 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ADO.NET container classes: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DataTable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DataView</a:t>
            </a:r>
            <a:endParaRPr b="0" i="0" sz="20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ADO.NET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DataReader</a:t>
            </a:r>
            <a:endParaRPr b="0" i="0" sz="20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DataSource control: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SqlDataSource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ObjectDataSource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Any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IQueryable 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Shape 329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 txBox="1"/>
          <p:nvPr/>
        </p:nvSpPr>
        <p:spPr>
          <a:xfrm>
            <a:off x="581192" y="6302961"/>
            <a:ext cx="656141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REF: http://sqlmag.com/aspnet/data-binding-aspnet-web-forms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354437" y="3445563"/>
            <a:ext cx="2089505" cy="973459"/>
          </a:xfrm>
          <a:prstGeom prst="cube">
            <a:avLst>
              <a:gd fmla="val 25000" name="adj"/>
            </a:avLst>
          </a:prstGeom>
          <a:gradFill>
            <a:gsLst>
              <a:gs pos="0">
                <a:srgbClr val="5371AE"/>
              </a:gs>
              <a:gs pos="84000">
                <a:srgbClr val="355083"/>
              </a:gs>
              <a:gs pos="100000">
                <a:srgbClr val="355083"/>
              </a:gs>
            </a:gsLst>
            <a:lin ang="5400000" scaled="0"/>
          </a:gradFill>
          <a:ln cap="rnd" cmpd="sng" w="12700">
            <a:solidFill>
              <a:srgbClr val="39578D"/>
            </a:solidFill>
            <a:prstDash val="solid"/>
            <a:round/>
            <a:headEnd len="med" w="med" type="none"/>
            <a:tailEnd len="med" w="med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Data-bound control</a:t>
            </a:r>
            <a:endParaRPr sz="20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http://d.lanrentuku.com/down/png/1409/cerulean-icon/cerulean-icon-09.png" id="337" name="Shape 3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6457" y="3234101"/>
            <a:ext cx="1143729" cy="1143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8" name="Shape 338"/>
          <p:cNvCxnSpPr>
            <a:stCxn id="336" idx="5"/>
            <a:endCxn id="337" idx="1"/>
          </p:cNvCxnSpPr>
          <p:nvPr/>
        </p:nvCxnSpPr>
        <p:spPr>
          <a:xfrm flipH="1" rot="10800000">
            <a:off x="2443942" y="3806110"/>
            <a:ext cx="1062600" cy="4500"/>
          </a:xfrm>
          <a:prstGeom prst="straightConnector1">
            <a:avLst/>
          </a:prstGeom>
          <a:noFill/>
          <a:ln cap="rnd" cmpd="sng" w="25400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</p:cxnSp>
      <p:sp>
        <p:nvSpPr>
          <p:cNvPr id="339" name="Shape 339"/>
          <p:cNvSpPr/>
          <p:nvPr/>
        </p:nvSpPr>
        <p:spPr>
          <a:xfrm>
            <a:off x="3766711" y="799252"/>
            <a:ext cx="2310938" cy="5676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IEnumerable</a:t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5327521" y="1449007"/>
            <a:ext cx="2310938" cy="56766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DataSet</a:t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6077649" y="2277802"/>
            <a:ext cx="2310938" cy="56766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DataTable</a:t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6260006" y="3163208"/>
            <a:ext cx="2310938" cy="56766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DataView</a:t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6085439" y="4135187"/>
            <a:ext cx="2310938" cy="567669"/>
          </a:xfrm>
          <a:prstGeom prst="ellipse">
            <a:avLst/>
          </a:prstGeom>
          <a:solidFill>
            <a:srgbClr val="D7569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DataReader</a:t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5489538" y="5070730"/>
            <a:ext cx="2310938" cy="650414"/>
          </a:xfrm>
          <a:prstGeom prst="ellipse">
            <a:avLst/>
          </a:prstGeom>
          <a:solidFill>
            <a:srgbClr val="2F48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DataSource controls</a:t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3766711" y="5753592"/>
            <a:ext cx="2310938" cy="567669"/>
          </a:xfrm>
          <a:prstGeom prst="ellipse">
            <a:avLst/>
          </a:prstGeom>
          <a:solidFill>
            <a:srgbClr val="388D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IQueryable</a:t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NỘI DUNG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1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Kết nối dữ liệu trong ASP.NET (Data Binding)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Kết nối dữ liệu cho một thuộc tính của Server control sử dụng Data Binding Expression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Kết nối dữ liệu cho một Data-bound control</a:t>
            </a:r>
            <a:endParaRPr/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KẾT NỐI DỮ LIỆU </a:t>
            </a:r>
            <a:b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CHO CÁC DATA-BOUND CONTROL</a:t>
            </a:r>
            <a:endParaRPr/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Các DataSource có thể là:</a:t>
            </a:r>
            <a:endParaRPr/>
          </a:p>
          <a:p>
            <a:pPr indent="-306000" lvl="1" marL="630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1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All object implements IEnumerable interface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ADO.NET container classes: DataSet, DataTable, DataView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ADO.NET DataReader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DataSource control: SqlDataSource, ObjectDataSource…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IQueryable objects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Shape 352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 txBox="1"/>
          <p:nvPr/>
        </p:nvSpPr>
        <p:spPr>
          <a:xfrm>
            <a:off x="581192" y="6302961"/>
            <a:ext cx="656141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REF: http://sqlmag.com/aspnet/data-binding-aspnet-web-forms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Shape 359"/>
          <p:cNvSpPr txBox="1"/>
          <p:nvPr/>
        </p:nvSpPr>
        <p:spPr>
          <a:xfrm>
            <a:off x="1260005" y="3108962"/>
            <a:ext cx="639790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b="1" lang="en-US" sz="28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IEnumerable</a:t>
            </a:r>
            <a:r>
              <a:rPr lang="en-US" sz="28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as a </a:t>
            </a:r>
            <a:r>
              <a:rPr lang="en-US" sz="28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DataSource</a:t>
            </a:r>
            <a:endParaRPr sz="2800">
              <a:solidFill>
                <a:srgbClr val="C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Shape 3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389" y="660949"/>
            <a:ext cx="3738488" cy="608067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366" name="Shape 366"/>
          <p:cNvSpPr txBox="1"/>
          <p:nvPr/>
        </p:nvSpPr>
        <p:spPr>
          <a:xfrm>
            <a:off x="4586384" y="1895301"/>
            <a:ext cx="427498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Demo: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Tạo một List các quốc gia.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Binding các Data-bound controls vào List này.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687630" y="1061456"/>
            <a:ext cx="8022304" cy="2862322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Country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public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ID {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public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 {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public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Country(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id,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name) {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.ID = id;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.Name = name;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687630" y="4141764"/>
            <a:ext cx="8022304" cy="2308324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Page_Load(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sender, </a:t>
            </a:r>
            <a:r>
              <a:rPr lang="en-US" sz="1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EventArgs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e) {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if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(!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.IsPostBack) {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List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Country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lstCountries =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Country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lstCountries.Add(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Country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"VN"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"VietNam"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lstCountries.Add(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Country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"US"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"United States"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lstCountries.Add(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Country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"FR"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"France"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548640" y="1282186"/>
            <a:ext cx="8022304" cy="3970318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Page_Load(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sender, </a:t>
            </a:r>
            <a:r>
              <a:rPr lang="en-US" sz="1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EventArgs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e) {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if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(!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.IsPostBack) {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List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Country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lstCountries =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Country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lstCountries.Add(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Country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"VN"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"VietNam"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lstCountries.Add(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Country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"US"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"United States"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lstCountries.Add(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Country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"FR"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"France"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DropDownList1.DataSource = lstCountries;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DropDownList1.DataTextField = </a:t>
            </a:r>
            <a:r>
              <a:rPr lang="en-US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DropDownList1.DataValueField = </a:t>
            </a:r>
            <a:r>
              <a:rPr lang="en-US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"ID"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DropDownList1.DataBind();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548640" y="5424389"/>
            <a:ext cx="8022304" cy="646331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DropDownList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="DropDownList1"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runat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="server"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AutoPostBack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="True"&gt;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81" name="Shape 381"/>
          <p:cNvSpPr txBox="1"/>
          <p:nvPr/>
        </p:nvSpPr>
        <p:spPr>
          <a:xfrm>
            <a:off x="548640" y="720766"/>
            <a:ext cx="76851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Demo: Using a List as a data source for DropDownList control</a:t>
            </a:r>
            <a:endParaRPr sz="2000">
              <a:solidFill>
                <a:srgbClr val="C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548640" y="1163881"/>
            <a:ext cx="8022304" cy="5355312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Page_Load(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sender, </a:t>
            </a:r>
            <a:r>
              <a:rPr lang="en-US" sz="1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EventArgs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e) {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if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(!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.IsPostBack) {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. . 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CheckBoxList1.DataSource = lstCountries;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CheckBoxList1.DataTextField = </a:t>
            </a:r>
            <a:r>
              <a:rPr lang="en-US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CheckBoxList1.DataValueField = </a:t>
            </a:r>
            <a:r>
              <a:rPr lang="en-US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"ID"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CheckBoxList1.DataBind();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RadioButtonList1.DataSource = lstCountries;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RadioButtonList1.DataTextField = </a:t>
            </a:r>
            <a:r>
              <a:rPr lang="en-US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RadioButtonList1.DataValueField = </a:t>
            </a:r>
            <a:r>
              <a:rPr lang="en-US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"ID"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RadioButtonList1.DataBind();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ListBox1.DataSource = lstCountries;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ListBox1.DataTextField = </a:t>
            </a:r>
            <a:r>
              <a:rPr lang="en-US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ListBox1.DataValueField = </a:t>
            </a:r>
            <a:r>
              <a:rPr lang="en-US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"ID"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ListBox1.DataBind();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3346702" y="570885"/>
            <a:ext cx="47088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Binding data to </a:t>
            </a:r>
            <a:r>
              <a:rPr b="1" lang="en-US" sz="24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ListControl</a:t>
            </a:r>
            <a:r>
              <a:rPr lang="en-US" sz="24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 controls</a:t>
            </a:r>
            <a:endParaRPr sz="2400">
              <a:solidFill>
                <a:srgbClr val="C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418273" y="1631320"/>
            <a:ext cx="8022304" cy="3139321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Page_Load(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sender, </a:t>
            </a:r>
            <a:r>
              <a:rPr lang="en-US" sz="1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EventArgs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e) {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if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(!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.IsPostBack) {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. . 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GridView1.DataSource = lstCountries;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GridView1.DataBind();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DetailsView1.DataSource = lstCountries;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DetailsView1.DataBind();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5" name="Shape 395"/>
          <p:cNvSpPr txBox="1"/>
          <p:nvPr/>
        </p:nvSpPr>
        <p:spPr>
          <a:xfrm>
            <a:off x="418273" y="876165"/>
            <a:ext cx="82830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Binding data to </a:t>
            </a:r>
            <a:r>
              <a:rPr b="1" lang="en-US" sz="24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CompositeDataBoundControl</a:t>
            </a:r>
            <a:r>
              <a:rPr lang="en-US" sz="24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 controls</a:t>
            </a:r>
            <a:endParaRPr sz="2400">
              <a:solidFill>
                <a:srgbClr val="C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Shape 4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2456" y="660949"/>
            <a:ext cx="3738488" cy="608067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402" name="Shape 402"/>
          <p:cNvSpPr txBox="1"/>
          <p:nvPr/>
        </p:nvSpPr>
        <p:spPr>
          <a:xfrm>
            <a:off x="479897" y="814646"/>
            <a:ext cx="42749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Kết quả: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KẾT NỐI DỮ LIỆU </a:t>
            </a:r>
            <a:b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CHO CÁC DATA-BOUND CONTROL</a:t>
            </a:r>
            <a:endParaRPr/>
          </a:p>
        </p:txBody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Các DataSource có thể là: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object implements IEnumerable interface</a:t>
            </a:r>
            <a:endParaRPr/>
          </a:p>
          <a:p>
            <a:pPr indent="-306000" lvl="1" marL="630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1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ADO.NET container classes: DataSet, DataTable, DataView</a:t>
            </a:r>
            <a:endParaRPr b="1" i="0" sz="2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ADO.NET DataReader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DataSource control: SqlDataSource, ObjectDataSource…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IQueryable objects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Shape 409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/>
          <p:cNvSpPr txBox="1"/>
          <p:nvPr/>
        </p:nvSpPr>
        <p:spPr>
          <a:xfrm>
            <a:off x="581192" y="6302961"/>
            <a:ext cx="656141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REF: http://sqlmag.com/aspnet/data-binding-aspnet-web-forms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Shape 416"/>
          <p:cNvSpPr txBox="1"/>
          <p:nvPr/>
        </p:nvSpPr>
        <p:spPr>
          <a:xfrm>
            <a:off x="644863" y="3075711"/>
            <a:ext cx="754084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b="1" lang="en-US" sz="28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DataSet, DataTable</a:t>
            </a:r>
            <a:r>
              <a:rPr lang="en-US" sz="28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as a </a:t>
            </a:r>
            <a:r>
              <a:rPr lang="en-US" sz="28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DataSource</a:t>
            </a:r>
            <a:endParaRPr sz="2800">
              <a:solidFill>
                <a:srgbClr val="C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KẾT NỐI DỮ LIỆU TRONG ASP.NET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binding is the process that retrieves data from a data source and associates it to UI controls.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d.lanrentuku.com/down/png/1409/cerulean-icon/cerulean-icon-09.png" id="125" name="Shape 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7080" y="3522606"/>
            <a:ext cx="1123864" cy="11238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Shape 126"/>
          <p:cNvCxnSpPr/>
          <p:nvPr/>
        </p:nvCxnSpPr>
        <p:spPr>
          <a:xfrm>
            <a:off x="2815525" y="4291602"/>
            <a:ext cx="4374730" cy="1195"/>
          </a:xfrm>
          <a:prstGeom prst="straightConnector1">
            <a:avLst/>
          </a:prstGeom>
          <a:noFill/>
          <a:ln cap="rnd" cmpd="sng" w="25400">
            <a:solidFill>
              <a:schemeClr val="accent3"/>
            </a:solidFill>
            <a:prstDash val="solid"/>
            <a:round/>
            <a:headEnd len="lg" w="lg" type="triangle"/>
            <a:tailEnd len="lg" w="lg" type="triangl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</p:cxnSp>
      <p:sp>
        <p:nvSpPr>
          <p:cNvPr id="127" name="Shape 127"/>
          <p:cNvSpPr/>
          <p:nvPr/>
        </p:nvSpPr>
        <p:spPr>
          <a:xfrm>
            <a:off x="3258590" y="3161528"/>
            <a:ext cx="2776676" cy="938095"/>
          </a:xfrm>
          <a:prstGeom prst="ellipse">
            <a:avLst/>
          </a:prstGeom>
          <a:gradFill>
            <a:gsLst>
              <a:gs pos="0">
                <a:srgbClr val="AACEDF">
                  <a:alpha val="89803"/>
                </a:srgbClr>
              </a:gs>
              <a:gs pos="100000">
                <a:srgbClr val="73B4CF"/>
              </a:gs>
            </a:gsLst>
            <a:lin ang="5400000" scaled="0"/>
          </a:gradFill>
          <a:ln cap="rnd" cmpd="sng" w="12700">
            <a:solidFill>
              <a:srgbClr val="4EA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 Binding</a:t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796841" y="5455336"/>
            <a:ext cx="338105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UI controls: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GridView, DropDownList…</a:t>
            </a:r>
            <a:endParaRPr b="1"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5799754" y="4687571"/>
            <a:ext cx="2563522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Data sources: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XML,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Relational data,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Object,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Entity…</a:t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4">
            <a:alphaModFix/>
          </a:blip>
          <a:srcRect b="0" l="46922" r="0" t="0"/>
          <a:stretch/>
        </p:blipFill>
        <p:spPr>
          <a:xfrm>
            <a:off x="796841" y="3362995"/>
            <a:ext cx="1918488" cy="194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399011" y="997527"/>
            <a:ext cx="81719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Demo: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Categories từ CSDL Northwind, đổ vào </a:t>
            </a: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Binding DropDownList vào dữ liệu DataSet này.</a:t>
            </a:r>
            <a:endParaRPr/>
          </a:p>
        </p:txBody>
      </p:sp>
      <p:pic>
        <p:nvPicPr>
          <p:cNvPr id="423" name="Shape 4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142" y="2569902"/>
            <a:ext cx="5073452" cy="338623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http://d.lanrentuku.com/down/png/1409/cerulean-icon/cerulean-icon-09.png" id="424" name="Shape 4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4928" y="2439339"/>
            <a:ext cx="1420782" cy="1420782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Shape 425"/>
          <p:cNvSpPr/>
          <p:nvPr/>
        </p:nvSpPr>
        <p:spPr>
          <a:xfrm>
            <a:off x="6641053" y="4948394"/>
            <a:ext cx="1668532" cy="698269"/>
          </a:xfrm>
          <a:prstGeom prst="rect">
            <a:avLst/>
          </a:prstGeom>
          <a:gradFill>
            <a:gsLst>
              <a:gs pos="0">
                <a:srgbClr val="BF4C60"/>
              </a:gs>
              <a:gs pos="84000">
                <a:srgbClr val="94293E"/>
              </a:gs>
              <a:gs pos="100000">
                <a:srgbClr val="94293E"/>
              </a:gs>
            </a:gsLst>
            <a:lin ang="5400000" scaled="0"/>
          </a:gradFill>
          <a:ln>
            <a:noFill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DataSet</a:t>
            </a:r>
            <a:endParaRPr b="1" sz="24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426" name="Shape 426"/>
          <p:cNvCxnSpPr>
            <a:stCxn id="424" idx="2"/>
            <a:endCxn id="425" idx="0"/>
          </p:cNvCxnSpPr>
          <p:nvPr/>
        </p:nvCxnSpPr>
        <p:spPr>
          <a:xfrm>
            <a:off x="7475319" y="3860121"/>
            <a:ext cx="0" cy="1088400"/>
          </a:xfrm>
          <a:prstGeom prst="straightConnector1">
            <a:avLst/>
          </a:prstGeom>
          <a:noFill/>
          <a:ln cap="rnd" cmpd="sng" w="25400">
            <a:solidFill>
              <a:schemeClr val="accent5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</p:cxnSp>
      <p:cxnSp>
        <p:nvCxnSpPr>
          <p:cNvPr id="427" name="Shape 427"/>
          <p:cNvCxnSpPr>
            <a:stCxn id="425" idx="1"/>
          </p:cNvCxnSpPr>
          <p:nvPr/>
        </p:nvCxnSpPr>
        <p:spPr>
          <a:xfrm rot="10800000">
            <a:off x="2410753" y="4108629"/>
            <a:ext cx="4230300" cy="1188900"/>
          </a:xfrm>
          <a:prstGeom prst="straightConnector1">
            <a:avLst/>
          </a:prstGeom>
          <a:noFill/>
          <a:ln cap="rnd" cmpd="sng" w="25400">
            <a:solidFill>
              <a:schemeClr val="accent5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</p:cxnSp>
      <p:sp>
        <p:nvSpPr>
          <p:cNvPr id="428" name="Shape 428"/>
          <p:cNvSpPr txBox="1"/>
          <p:nvPr/>
        </p:nvSpPr>
        <p:spPr>
          <a:xfrm>
            <a:off x="6836559" y="4173424"/>
            <a:ext cx="5148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Fill</a:t>
            </a:r>
            <a:endParaRPr sz="1800">
              <a:solidFill>
                <a:srgbClr val="C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9" name="Shape 429"/>
          <p:cNvSpPr txBox="1"/>
          <p:nvPr/>
        </p:nvSpPr>
        <p:spPr>
          <a:xfrm>
            <a:off x="6369247" y="5710939"/>
            <a:ext cx="2212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In-memory database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357968" y="884904"/>
            <a:ext cx="8246226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Page_Load(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sender, </a:t>
            </a:r>
            <a:r>
              <a:rPr lang="en-US" sz="1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EventArgs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SqlConnection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connection =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-US" sz="1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SqlConnection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ConfigurationManager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.ConnectionStrings[</a:t>
            </a:r>
            <a:r>
              <a:rPr lang="en-US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"Northwind"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].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ConnectionString);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SqlDataAdapter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da =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SqlDataAdapter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"SELECT [CategoryID], [CategoryName] FROM [Categories]"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connection);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DataSet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ds =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da.Fill(ds, </a:t>
            </a:r>
            <a:r>
              <a:rPr lang="en-US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"Categories"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DropDownList1.DataSource = ds;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DropDownList1.DataTextField = </a:t>
            </a:r>
            <a:r>
              <a:rPr lang="en-US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"CategoryName"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DropDownList1.DataValueField = </a:t>
            </a:r>
            <a:r>
              <a:rPr lang="en-US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"CategoryID"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DropDownList1.DataBind();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Shape 441"/>
          <p:cNvSpPr txBox="1"/>
          <p:nvPr/>
        </p:nvSpPr>
        <p:spPr>
          <a:xfrm>
            <a:off x="369524" y="784534"/>
            <a:ext cx="820142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Trong trường hợp có </a:t>
            </a: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nhiều DataTable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trong một DataSet, chúng ta nên chỉ rõ sẽ binding vào DataTable nào.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Shape 442"/>
          <p:cNvSpPr/>
          <p:nvPr/>
        </p:nvSpPr>
        <p:spPr>
          <a:xfrm>
            <a:off x="347121" y="1800674"/>
            <a:ext cx="8246226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Page_Load(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sender, </a:t>
            </a:r>
            <a:r>
              <a:rPr lang="en-US" sz="1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EventArgs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. . 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SqlDataAdapter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da1 =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SqlDataAdapter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"SELECT [CategoryID], [CategoryName] FROM [Categories]"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connection);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da1.Fill(ds, </a:t>
            </a:r>
            <a:r>
              <a:rPr lang="en-US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"Categories"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SqlDataAdapter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da2 =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SqlDataAdapter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"SELECT [ProductID], [ProductName] FROM [Products]"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connection);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da2.Fill(ds, </a:t>
            </a:r>
            <a:r>
              <a:rPr lang="en-US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"Products"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DropDownList1.DataSource = ds.Tables[</a:t>
            </a:r>
            <a:r>
              <a:rPr lang="en-US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"Products"]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DropDownList1.DataTextField = </a:t>
            </a:r>
            <a:r>
              <a:rPr lang="en-US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"ProductName"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DropDownList1.DataValueField = </a:t>
            </a:r>
            <a:r>
              <a:rPr lang="en-US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"ProductID"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DropDownList1.DataBind();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4106174" y="5055079"/>
            <a:ext cx="3329796" cy="379564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KẾT NỐI DỮ LIỆU </a:t>
            </a:r>
            <a:b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CHO CÁC DATA-BOUND CONTROL</a:t>
            </a:r>
            <a:endParaRPr/>
          </a:p>
        </p:txBody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Các DataSource có thể là: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object implements IEnumerable interface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ADO.NET container classes: DataSet, DataTable, DataView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1" marL="630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1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ADO.NET DataReader</a:t>
            </a:r>
            <a:endParaRPr b="1" i="0" sz="2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DataSource control: SqlDataSource, ObjectDataSource…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IQueryable objects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Shape 451"/>
          <p:cNvSpPr txBox="1"/>
          <p:nvPr/>
        </p:nvSpPr>
        <p:spPr>
          <a:xfrm>
            <a:off x="581192" y="6302961"/>
            <a:ext cx="656141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REF: http://sqlmag.com/aspnet/data-binding-aspnet-web-forms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Shape 457"/>
          <p:cNvSpPr txBox="1"/>
          <p:nvPr/>
        </p:nvSpPr>
        <p:spPr>
          <a:xfrm>
            <a:off x="1579418" y="997524"/>
            <a:ext cx="629851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b="1" lang="en-US" sz="28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DataReader</a:t>
            </a:r>
            <a:r>
              <a:rPr lang="en-US" sz="28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as a </a:t>
            </a:r>
            <a:r>
              <a:rPr lang="en-US" sz="28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DataSource</a:t>
            </a:r>
            <a:endParaRPr sz="2800">
              <a:solidFill>
                <a:srgbClr val="C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458" name="Shape 4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142" y="2569902"/>
            <a:ext cx="5073452" cy="338623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http://d.lanrentuku.com/down/png/1409/cerulean-icon/cerulean-icon-09.png" id="459" name="Shape 4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4928" y="2439339"/>
            <a:ext cx="1420782" cy="1420782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Shape 460"/>
          <p:cNvSpPr/>
          <p:nvPr/>
        </p:nvSpPr>
        <p:spPr>
          <a:xfrm>
            <a:off x="6375046" y="4965019"/>
            <a:ext cx="2203689" cy="698269"/>
          </a:xfrm>
          <a:prstGeom prst="rect">
            <a:avLst/>
          </a:prstGeom>
          <a:gradFill>
            <a:gsLst>
              <a:gs pos="0">
                <a:srgbClr val="5371AE"/>
              </a:gs>
              <a:gs pos="84000">
                <a:srgbClr val="355083"/>
              </a:gs>
              <a:gs pos="100000">
                <a:srgbClr val="355083"/>
              </a:gs>
            </a:gsLst>
            <a:lin ang="5400000" scaled="0"/>
          </a:gradFill>
          <a:ln cap="rnd" cmpd="sng" w="12700">
            <a:solidFill>
              <a:srgbClr val="39578D"/>
            </a:solidFill>
            <a:prstDash val="solid"/>
            <a:round/>
            <a:headEnd len="med" w="med" type="none"/>
            <a:tailEnd len="med" w="med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DataReader</a:t>
            </a:r>
            <a:endParaRPr b="1" sz="24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461" name="Shape 461"/>
          <p:cNvCxnSpPr>
            <a:stCxn id="460" idx="1"/>
          </p:cNvCxnSpPr>
          <p:nvPr/>
        </p:nvCxnSpPr>
        <p:spPr>
          <a:xfrm rot="10800000">
            <a:off x="2144746" y="4125254"/>
            <a:ext cx="4230300" cy="1188900"/>
          </a:xfrm>
          <a:prstGeom prst="straightConnector1">
            <a:avLst/>
          </a:prstGeom>
          <a:noFill/>
          <a:ln cap="rnd" cmpd="sng" w="25400">
            <a:solidFill>
              <a:schemeClr val="accent5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</p:cxnSp>
      <p:cxnSp>
        <p:nvCxnSpPr>
          <p:cNvPr id="462" name="Shape 462"/>
          <p:cNvCxnSpPr>
            <a:stCxn id="459" idx="2"/>
            <a:endCxn id="460" idx="0"/>
          </p:cNvCxnSpPr>
          <p:nvPr/>
        </p:nvCxnSpPr>
        <p:spPr>
          <a:xfrm>
            <a:off x="7475319" y="3860121"/>
            <a:ext cx="1500" cy="1104900"/>
          </a:xfrm>
          <a:prstGeom prst="straightConnector1">
            <a:avLst/>
          </a:prstGeom>
          <a:noFill/>
          <a:ln cap="rnd" cmpd="sng" w="25400">
            <a:solidFill>
              <a:schemeClr val="accent5"/>
            </a:solidFill>
            <a:prstDash val="solid"/>
            <a:round/>
            <a:headEnd len="lg" w="lg" type="stealth"/>
            <a:tailEnd len="med" w="med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457721" y="618897"/>
            <a:ext cx="8246226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Page_Load(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sender, </a:t>
            </a:r>
            <a:r>
              <a:rPr lang="en-US" sz="1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EventArgs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SqlConnection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connection =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-US" sz="1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SqlConnection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ConfigurationManager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.ConnectionStrings[</a:t>
            </a:r>
            <a:r>
              <a:rPr lang="en-US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"Northwind"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].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ConnectionString);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SqlCommand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command =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SqlCommand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"SELECT [CategoryID], [CategoryName] FROM [Categories]"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connection);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SqlDataReader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dataReader =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try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connection.Open();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dataReader = command.ExecuteReader();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DropDownList1.DataSource = dataReader;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DropDownList1.DataTextField = </a:t>
            </a:r>
            <a:r>
              <a:rPr lang="en-US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"CategoryName"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DropDownList1.DataValueField = </a:t>
            </a:r>
            <a:r>
              <a:rPr lang="en-US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"CategoryID"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DropDownList1.DataBind();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(dataReader !=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dataReader.Close();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(connection !=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connection.Close();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1251037" y="3691792"/>
            <a:ext cx="5066635" cy="231815"/>
          </a:xfrm>
          <a:prstGeom prst="rect">
            <a:avLst/>
          </a:prstGeom>
          <a:solidFill>
            <a:srgbClr val="FFFF00">
              <a:alpha val="3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KẾT NỐI DỮ LIỆU </a:t>
            </a:r>
            <a:b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CHO CÁC DATA-BOUND CONTROL</a:t>
            </a:r>
            <a:endParaRPr/>
          </a:p>
        </p:txBody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Các DataSource có thể là: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object implements IEnumerable interface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ADO.NET container classes: DataSet, DataTable, DataView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ADO.NET DataReader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1" marL="630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1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DataSource control: SqlDataSource, ObjectDataSource…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IQueryable objects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Shape 476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Shape 477"/>
          <p:cNvSpPr txBox="1"/>
          <p:nvPr/>
        </p:nvSpPr>
        <p:spPr>
          <a:xfrm>
            <a:off x="581192" y="6302961"/>
            <a:ext cx="656141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REF: http://sqlmag.com/aspnet/data-binding-aspnet-web-forms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811118" y="3042460"/>
            <a:ext cx="760977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b="1" lang="en-US" sz="28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DataSource Control</a:t>
            </a:r>
            <a:r>
              <a:rPr lang="en-US" sz="28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as a </a:t>
            </a:r>
            <a:r>
              <a:rPr lang="en-US" sz="28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DataSource</a:t>
            </a:r>
            <a:endParaRPr sz="2800">
              <a:solidFill>
                <a:srgbClr val="C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SOURCE CONTROL</a:t>
            </a:r>
            <a:endParaRPr/>
          </a:p>
        </p:txBody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581192" y="2228003"/>
            <a:ext cx="7989752" cy="43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Source control cho phép truy xuất dữ liệu từ các nguồn dữ liệu và đổ vào các control.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Nó cho phép kết nối đến nhiều nguồn dữ liệu khác nhau: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Relational data: SQL Server, MySQL, Oracle, PostgreSQL…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Hierarchical data: XML, TreeView control, Menu control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Custom Objects and Collection: List&lt;Object&gt;,…</a:t>
            </a:r>
            <a:endParaRPr/>
          </a:p>
        </p:txBody>
      </p:sp>
      <p:sp>
        <p:nvSpPr>
          <p:cNvPr id="490" name="Shape 490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SOURCE CONTROL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Tùy vào mỗi loại nguồn dữ liệu, mà ta chọn DataSource control thích hợp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792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d.lanrentuku.com/down/png/1409/cerulean-icon/cerulean-icon-09.png" id="497" name="Shape 4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2072" y="3292197"/>
            <a:ext cx="1420782" cy="14207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8" name="Shape 498"/>
          <p:cNvCxnSpPr/>
          <p:nvPr/>
        </p:nvCxnSpPr>
        <p:spPr>
          <a:xfrm>
            <a:off x="2544431" y="3914418"/>
            <a:ext cx="4374730" cy="1195"/>
          </a:xfrm>
          <a:prstGeom prst="straightConnector1">
            <a:avLst/>
          </a:prstGeom>
          <a:noFill/>
          <a:ln cap="rnd" cmpd="sng" w="25400">
            <a:solidFill>
              <a:schemeClr val="accent3"/>
            </a:solidFill>
            <a:prstDash val="solid"/>
            <a:round/>
            <a:headEnd len="lg" w="lg" type="triangle"/>
            <a:tailEnd len="lg" w="lg" type="triangl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</p:cxnSp>
      <p:sp>
        <p:nvSpPr>
          <p:cNvPr id="499" name="Shape 499"/>
          <p:cNvSpPr/>
          <p:nvPr/>
        </p:nvSpPr>
        <p:spPr>
          <a:xfrm>
            <a:off x="3381773" y="4031976"/>
            <a:ext cx="2145944" cy="938095"/>
          </a:xfrm>
          <a:prstGeom prst="ellipse">
            <a:avLst/>
          </a:prstGeom>
          <a:solidFill>
            <a:schemeClr val="accent1"/>
          </a:solidFill>
          <a:ln cap="rnd" cmpd="sng" w="22225">
            <a:solidFill>
              <a:srgbClr val="380E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Data Source controls</a:t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500" name="Shape 500"/>
          <p:cNvPicPr preferRelativeResize="0"/>
          <p:nvPr/>
        </p:nvPicPr>
        <p:blipFill rotWithShape="1">
          <a:blip r:embed="rId4">
            <a:alphaModFix/>
          </a:blip>
          <a:srcRect b="0" l="46922" r="0" t="0"/>
          <a:stretch/>
        </p:blipFill>
        <p:spPr>
          <a:xfrm>
            <a:off x="716231" y="3162619"/>
            <a:ext cx="1437389" cy="1457642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Shape 501"/>
          <p:cNvSpPr/>
          <p:nvPr/>
        </p:nvSpPr>
        <p:spPr>
          <a:xfrm>
            <a:off x="757143" y="5604200"/>
            <a:ext cx="2208362" cy="914400"/>
          </a:xfrm>
          <a:prstGeom prst="roundRect">
            <a:avLst>
              <a:gd fmla="val 16667" name="adj"/>
            </a:avLst>
          </a:prstGeom>
          <a:solidFill>
            <a:srgbClr val="388DAE"/>
          </a:solidFill>
          <a:ln cap="rnd" cmpd="sng" w="22225">
            <a:solidFill>
              <a:srgbClr val="380E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SqlDataSource</a:t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3221081" y="5598865"/>
            <a:ext cx="2445212" cy="91440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rnd" cmpd="sng" w="22225">
            <a:solidFill>
              <a:srgbClr val="380E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ObjectDataSource</a:t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5996514" y="5598865"/>
            <a:ext cx="2445212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22225">
            <a:solidFill>
              <a:srgbClr val="380E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…</a:t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504" name="Shape 504"/>
          <p:cNvCxnSpPr>
            <a:stCxn id="499" idx="3"/>
            <a:endCxn id="501" idx="0"/>
          </p:cNvCxnSpPr>
          <p:nvPr/>
        </p:nvCxnSpPr>
        <p:spPr>
          <a:xfrm flipH="1">
            <a:off x="1861239" y="4832690"/>
            <a:ext cx="1834800" cy="771600"/>
          </a:xfrm>
          <a:prstGeom prst="straightConnector1">
            <a:avLst/>
          </a:prstGeom>
          <a:noFill/>
          <a:ln cap="rnd" cmpd="sng" w="12700">
            <a:solidFill>
              <a:srgbClr val="45112E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05" name="Shape 505"/>
          <p:cNvCxnSpPr>
            <a:stCxn id="499" idx="4"/>
            <a:endCxn id="502" idx="0"/>
          </p:cNvCxnSpPr>
          <p:nvPr/>
        </p:nvCxnSpPr>
        <p:spPr>
          <a:xfrm flipH="1">
            <a:off x="4443645" y="4970071"/>
            <a:ext cx="11100" cy="628800"/>
          </a:xfrm>
          <a:prstGeom prst="straightConnector1">
            <a:avLst/>
          </a:prstGeom>
          <a:noFill/>
          <a:ln cap="rnd" cmpd="sng" w="12700">
            <a:solidFill>
              <a:srgbClr val="45112E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06" name="Shape 506"/>
          <p:cNvCxnSpPr>
            <a:stCxn id="499" idx="5"/>
            <a:endCxn id="503" idx="0"/>
          </p:cNvCxnSpPr>
          <p:nvPr/>
        </p:nvCxnSpPr>
        <p:spPr>
          <a:xfrm>
            <a:off x="5213451" y="4832690"/>
            <a:ext cx="2005800" cy="766200"/>
          </a:xfrm>
          <a:prstGeom prst="straightConnector1">
            <a:avLst/>
          </a:prstGeom>
          <a:noFill/>
          <a:ln cap="rnd" cmpd="sng" w="12700">
            <a:solidFill>
              <a:srgbClr val="45112E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07" name="Shape 507"/>
          <p:cNvSpPr txBox="1"/>
          <p:nvPr/>
        </p:nvSpPr>
        <p:spPr>
          <a:xfrm>
            <a:off x="190381" y="4785803"/>
            <a:ext cx="26356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Data-bound control</a:t>
            </a:r>
            <a:endParaRPr b="1"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08" name="Shape 508"/>
          <p:cNvSpPr txBox="1"/>
          <p:nvPr/>
        </p:nvSpPr>
        <p:spPr>
          <a:xfrm>
            <a:off x="6856718" y="4783137"/>
            <a:ext cx="169148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Data source</a:t>
            </a:r>
            <a:endParaRPr b="1"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09" name="Shape 509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KẾT NỐI DỮ LIỆU TRONG ASP.NET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binding: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Kết nối dữ liệu cho một thuộc tính của Server control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Kết nối dữ liệu cho một Data-bound control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Các Data-bound controls: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DropDownList, CheckBoxList, RadioButtonList…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GridView, DetailsView…</a:t>
            </a:r>
            <a:endParaRPr/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CÁC LOẠI DATA SOURCE CONTROL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Các loại Data Source control được xây dựng sẵn trong .Net framework (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Built-in Data Source control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SqlDataSource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làm việc với Sql Server, ODBC, Oracles Db…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ObjectDataSource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làm việc với các Business Object (n-tier model)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AccessDataSource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làm việc với MS Access database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XmlDataSource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làm việc với XML files, hierarchical ASP.NET controls: TreeView, Menu</a:t>
            </a:r>
            <a:endParaRPr/>
          </a:p>
          <a:p>
            <a:pPr indent="-18916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916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916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Shape 516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CÁC LOẠI DATA SOURCE CONTROL (2)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Các loại Data Source control được xây dựng sẵn trong .Net framework (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Built-in Data Source control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LinqDataSource</a:t>
            </a:r>
            <a:endParaRPr b="1" i="0" sz="20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EntityDataSource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kết nối đến dữ liệu dựa trên Entity Data Model (EDM)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SiteMapDataSource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sử dụng với ASP.NET site navigation.</a:t>
            </a:r>
            <a:endParaRPr/>
          </a:p>
          <a:p>
            <a:pPr indent="-18916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916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916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Shape 524"/>
          <p:cNvSpPr txBox="1"/>
          <p:nvPr/>
        </p:nvSpPr>
        <p:spPr>
          <a:xfrm>
            <a:off x="581192" y="5510628"/>
            <a:ext cx="80249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REF: https://msdn.microsoft.com/en-us/library/ms227679(v=vs.100).aspx</a:t>
            </a:r>
            <a:endParaRPr/>
          </a:p>
        </p:txBody>
      </p:sp>
      <p:sp>
        <p:nvSpPr>
          <p:cNvPr id="525" name="Shape 525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CÁC LOẠI DATA SOURCE CONTROL (3)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Shape 531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2" name="Shape 5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0000" y="1896095"/>
            <a:ext cx="6590476" cy="496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Shape 538"/>
          <p:cNvSpPr txBox="1"/>
          <p:nvPr>
            <p:ph idx="4294967295" type="title"/>
          </p:nvPr>
        </p:nvSpPr>
        <p:spPr>
          <a:xfrm>
            <a:off x="1154113" y="687388"/>
            <a:ext cx="7989887" cy="1082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CÁC LOẠI DATA SOURCE CONTROL (3)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9" name="Shape 5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199" y="687388"/>
            <a:ext cx="7240511" cy="545131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Shape 540"/>
          <p:cNvSpPr/>
          <p:nvPr/>
        </p:nvSpPr>
        <p:spPr>
          <a:xfrm>
            <a:off x="1878676" y="2061556"/>
            <a:ext cx="897775" cy="847899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41" name="Shape 541"/>
          <p:cNvSpPr txBox="1"/>
          <p:nvPr/>
        </p:nvSpPr>
        <p:spPr>
          <a:xfrm>
            <a:off x="1878676" y="4671753"/>
            <a:ext cx="46522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SqlDataSource control</a:t>
            </a:r>
            <a:endParaRPr sz="3200">
              <a:solidFill>
                <a:srgbClr val="C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SQLDATASOURCE CONTROL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SqlDataSource control 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cho phép kết nối giữa control và database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Hỗ trợ các .NET Data Provider: SQL, OleDb, ODBC, Oracle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Hỗ trợ filtering và sorting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Hỗ trợ các lệnh xử lý dữ liệu: Select, Insert, Update và Delete</a:t>
            </a:r>
            <a:endParaRPr/>
          </a:p>
          <a:p>
            <a:pPr indent="-18916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Shape 549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Shape 555"/>
          <p:cNvSpPr txBox="1"/>
          <p:nvPr/>
        </p:nvSpPr>
        <p:spPr>
          <a:xfrm>
            <a:off x="687630" y="964276"/>
            <a:ext cx="749808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Demo: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Yêu cầu: Load dữ liệu Categories từ CSDL Northwind vào control DropDownList, sử dụng </a:t>
            </a: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SqlDataSource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6" name="Shape 5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3694" y="2706761"/>
            <a:ext cx="3381661" cy="307654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2" name="Shape 5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9005" y="2687033"/>
            <a:ext cx="6154556" cy="231722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563" name="Shape 563"/>
          <p:cNvSpPr txBox="1"/>
          <p:nvPr/>
        </p:nvSpPr>
        <p:spPr>
          <a:xfrm>
            <a:off x="687630" y="964276"/>
            <a:ext cx="788331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Tạo DropDownList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vào dấu mũi tên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Chọn “</a:t>
            </a: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Choose Data Source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9" name="Shape 5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523" y="817478"/>
            <a:ext cx="7123809" cy="5238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5" name="Shape 5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901" y="1083166"/>
            <a:ext cx="7123809" cy="5238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1" name="Shape 5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4282" y="863931"/>
            <a:ext cx="7171428" cy="576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NỘI DUNG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Kết nối dữ liệu trong ASP.NET (Data Binding)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1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Kết nối dữ liệu cho một thuộc tính của Server control sử dụng Data Binding Expression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Kết nối dữ liệu cho một Data-bound control</a:t>
            </a:r>
            <a:endParaRPr/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7" name="Shape 5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6286" y="797428"/>
            <a:ext cx="7171428" cy="576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3" name="Shape 5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6286" y="780803"/>
            <a:ext cx="7171428" cy="576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9" name="Shape 5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096" y="900603"/>
            <a:ext cx="7123809" cy="5238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Shape 605"/>
          <p:cNvSpPr txBox="1"/>
          <p:nvPr>
            <p:ph idx="4294967295" type="title"/>
          </p:nvPr>
        </p:nvSpPr>
        <p:spPr>
          <a:xfrm>
            <a:off x="1154113" y="687388"/>
            <a:ext cx="7989887" cy="1082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VÍ DỤ SỬ DỤNG SQLDATASOURCE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Shape 606"/>
          <p:cNvSpPr/>
          <p:nvPr/>
        </p:nvSpPr>
        <p:spPr>
          <a:xfrm>
            <a:off x="439098" y="1355402"/>
            <a:ext cx="8130997" cy="2062103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DropDownList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="DropDownList1"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runat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="server“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AutoPostBack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="True"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DataSourceID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2800" u="sng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CategoriesSDS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DataTextField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="CategoryName"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DataValueField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="CategoryID"&gt;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DropDownList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07" name="Shape 607"/>
          <p:cNvSpPr/>
          <p:nvPr/>
        </p:nvSpPr>
        <p:spPr>
          <a:xfrm>
            <a:off x="439099" y="3602372"/>
            <a:ext cx="8130997" cy="2062103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SqlDataSource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2800" u="sng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CategoriesSDS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runat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="server"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ConnectionString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20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&lt;%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ConnectionStrings:Northwind</a:t>
            </a:r>
            <a:r>
              <a:rPr lang="en-US" sz="20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%&gt;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SelectCommand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="SELECT [CategoryID], [CategoryName]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FROM [Customers]"&gt;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SqlDataSource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08" name="Shape 608"/>
          <p:cNvSpPr txBox="1"/>
          <p:nvPr/>
        </p:nvSpPr>
        <p:spPr>
          <a:xfrm>
            <a:off x="439098" y="702709"/>
            <a:ext cx="32085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Kết quả ở trang ASPX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Shape 609"/>
          <p:cNvSpPr/>
          <p:nvPr/>
        </p:nvSpPr>
        <p:spPr>
          <a:xfrm>
            <a:off x="6413530" y="2144685"/>
            <a:ext cx="485276" cy="1907584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3"/>
          </a:solidFill>
          <a:ln cap="rnd" cmpd="sng" w="22225">
            <a:solidFill>
              <a:srgbClr val="81243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5" name="Shape 6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849" y="3464576"/>
            <a:ext cx="6098302" cy="267412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616" name="Shape 6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7818" y="702709"/>
            <a:ext cx="2533333" cy="230476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617" name="Shape 617"/>
          <p:cNvSpPr txBox="1"/>
          <p:nvPr/>
        </p:nvSpPr>
        <p:spPr>
          <a:xfrm>
            <a:off x="439098" y="702709"/>
            <a:ext cx="356763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Kết quả ở trang HTML (client-side)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Shape 623"/>
          <p:cNvSpPr txBox="1"/>
          <p:nvPr/>
        </p:nvSpPr>
        <p:spPr>
          <a:xfrm flipH="1">
            <a:off x="849467" y="2477193"/>
            <a:ext cx="74450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Truyền tham số cho các Data Source control?</a:t>
            </a:r>
            <a:endParaRPr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9" name="Shape 629"/>
          <p:cNvPicPr preferRelativeResize="0"/>
          <p:nvPr/>
        </p:nvPicPr>
        <p:blipFill rotWithShape="1">
          <a:blip r:embed="rId3">
            <a:alphaModFix/>
          </a:blip>
          <a:srcRect b="21265" l="0" r="0" t="0"/>
          <a:stretch/>
        </p:blipFill>
        <p:spPr>
          <a:xfrm>
            <a:off x="1663496" y="2594214"/>
            <a:ext cx="5817009" cy="354448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630" name="Shape 630"/>
          <p:cNvSpPr txBox="1"/>
          <p:nvPr/>
        </p:nvSpPr>
        <p:spPr>
          <a:xfrm>
            <a:off x="624266" y="781396"/>
            <a:ext cx="7647709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Ví dụ: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Khi người dùng chọn một Category, bên dưới hiển thị danh sách các sản phẩm thuộc Category đó.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Danh sách sản phẩm được lọc theo tham số Category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6" name="Shape 6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7782" y="1878676"/>
            <a:ext cx="5867679" cy="3168547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Shape 637"/>
          <p:cNvSpPr txBox="1"/>
          <p:nvPr/>
        </p:nvSpPr>
        <p:spPr>
          <a:xfrm>
            <a:off x="665959" y="864524"/>
            <a:ext cx="713451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Dùng GridView để hiển thị danh sách sản phẩm.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Chọn DataSource cho GridView này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3" name="Shape 6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095" y="809952"/>
            <a:ext cx="7123809" cy="5238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9" name="Shape 6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6286" y="714297"/>
            <a:ext cx="7171428" cy="576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ADMINI~1\AppData\Local\Temp\SNAGHTML57ba2bf.PNG" id="150" name="Shape 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755" y="2657411"/>
            <a:ext cx="5131565" cy="288010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581191" y="877252"/>
            <a:ext cx="818042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Yêu cầu: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Kết nối dữ liệu được chọn từ DropDownList đến </a:t>
            </a: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thuộc tính Text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của control Label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5" name="Shape 6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1524" y="1014714"/>
            <a:ext cx="6780952" cy="4828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1" name="Shape 6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950" y="814648"/>
            <a:ext cx="6950101" cy="46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7" name="Shape 6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452" y="1097280"/>
            <a:ext cx="7805096" cy="4126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3" name="Shape 6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734" y="753100"/>
            <a:ext cx="3514286" cy="16000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674" name="Shape 6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599" y="2786317"/>
            <a:ext cx="8657143" cy="335238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675" name="Shape 675"/>
          <p:cNvSpPr txBox="1"/>
          <p:nvPr/>
        </p:nvSpPr>
        <p:spPr>
          <a:xfrm>
            <a:off x="4854632" y="942955"/>
            <a:ext cx="385710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Chọn “</a:t>
            </a: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Enable AutoPostBack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để thực hiện Postback lên server mỗi khi chọn một loại Category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Shape 681"/>
          <p:cNvSpPr/>
          <p:nvPr/>
        </p:nvSpPr>
        <p:spPr>
          <a:xfrm>
            <a:off x="431321" y="2034132"/>
            <a:ext cx="8139623" cy="3416320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SqlDataSource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="ProductsSDS"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runat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="server"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ConnectionString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8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&lt;%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ConnectionStrings:Northwind </a:t>
            </a:r>
            <a:r>
              <a:rPr lang="en-US" sz="18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%&gt;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SelectCommand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="SELECT *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FROM [Products]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WHERE ([CategoryID] = @CategryID)"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SelectParameters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&lt;</a:t>
            </a:r>
            <a:r>
              <a:rPr lang="en-US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ControlParameter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="CategoryID"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ControlID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="DropDownList1"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PropertyName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="SelectedValue"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DefaultValue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="Int32"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&lt;/</a:t>
            </a:r>
            <a:r>
              <a:rPr lang="en-US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SelectParameters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SqlDataSource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82" name="Shape 682"/>
          <p:cNvSpPr/>
          <p:nvPr/>
        </p:nvSpPr>
        <p:spPr>
          <a:xfrm>
            <a:off x="939521" y="3433602"/>
            <a:ext cx="7246189" cy="1641067"/>
          </a:xfrm>
          <a:prstGeom prst="rect">
            <a:avLst/>
          </a:prstGeom>
          <a:solidFill>
            <a:srgbClr val="FFFF00">
              <a:alpha val="18823"/>
            </a:srgbClr>
          </a:solidFill>
          <a:ln cap="rnd" cmpd="sng" w="222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83" name="Shape 683"/>
          <p:cNvSpPr txBox="1"/>
          <p:nvPr/>
        </p:nvSpPr>
        <p:spPr>
          <a:xfrm>
            <a:off x="321381" y="841680"/>
            <a:ext cx="848246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Sử dụng </a:t>
            </a:r>
            <a:r>
              <a:rPr b="1"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ControlParameter</a:t>
            </a: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để lấy dữ liệu từ control </a:t>
            </a:r>
            <a:r>
              <a:rPr b="1"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DropDownList1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truyền vào cho tham số </a:t>
            </a:r>
            <a:r>
              <a:rPr b="1"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@CategoryID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trong SelectCommand của SqlDataSrouce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Shape 684"/>
          <p:cNvSpPr txBox="1"/>
          <p:nvPr/>
        </p:nvSpPr>
        <p:spPr>
          <a:xfrm>
            <a:off x="2585022" y="5556026"/>
            <a:ext cx="395518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được sinh ra ở trang ASPX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Shape 690"/>
          <p:cNvSpPr/>
          <p:nvPr/>
        </p:nvSpPr>
        <p:spPr>
          <a:xfrm>
            <a:off x="3194951" y="3436468"/>
            <a:ext cx="2754098" cy="847898"/>
          </a:xfrm>
          <a:prstGeom prst="ellipse">
            <a:avLst/>
          </a:prstGeom>
          <a:gradFill>
            <a:gsLst>
              <a:gs pos="0">
                <a:srgbClr val="5371AE"/>
              </a:gs>
              <a:gs pos="84000">
                <a:srgbClr val="355083"/>
              </a:gs>
              <a:gs pos="100000">
                <a:srgbClr val="355083"/>
              </a:gs>
            </a:gsLst>
            <a:lin ang="5400000" scaled="0"/>
          </a:gradFill>
          <a:ln>
            <a:noFill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PARAMETER</a:t>
            </a:r>
            <a:endParaRPr b="1"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91" name="Shape 691"/>
          <p:cNvSpPr/>
          <p:nvPr/>
        </p:nvSpPr>
        <p:spPr>
          <a:xfrm>
            <a:off x="333067" y="4116828"/>
            <a:ext cx="1986925" cy="795251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QueryString</a:t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92" name="Shape 692"/>
          <p:cNvSpPr/>
          <p:nvPr/>
        </p:nvSpPr>
        <p:spPr>
          <a:xfrm>
            <a:off x="6799111" y="4166704"/>
            <a:ext cx="1609897" cy="795251"/>
          </a:xfrm>
          <a:prstGeom prst="roundRect">
            <a:avLst>
              <a:gd fmla="val 16667" name="adj"/>
            </a:avLst>
          </a:prstGeom>
          <a:solidFill>
            <a:srgbClr val="839DCC"/>
          </a:solidFill>
          <a:ln>
            <a:noFill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Session</a:t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93" name="Shape 693"/>
          <p:cNvSpPr/>
          <p:nvPr/>
        </p:nvSpPr>
        <p:spPr>
          <a:xfrm>
            <a:off x="2178722" y="5314419"/>
            <a:ext cx="1659590" cy="795251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Profile</a:t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94" name="Shape 694"/>
          <p:cNvSpPr/>
          <p:nvPr/>
        </p:nvSpPr>
        <p:spPr>
          <a:xfrm>
            <a:off x="6821461" y="2554865"/>
            <a:ext cx="1620797" cy="79525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ACEDF">
                  <a:alpha val="89803"/>
                </a:srgbClr>
              </a:gs>
              <a:gs pos="100000">
                <a:srgbClr val="73B4C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Cookie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95" name="Shape 695"/>
          <p:cNvSpPr/>
          <p:nvPr/>
        </p:nvSpPr>
        <p:spPr>
          <a:xfrm>
            <a:off x="5186238" y="5314418"/>
            <a:ext cx="1532311" cy="795251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>
            <a:noFill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Form</a:t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96" name="Shape 696"/>
          <p:cNvSpPr/>
          <p:nvPr/>
        </p:nvSpPr>
        <p:spPr>
          <a:xfrm>
            <a:off x="566511" y="2610940"/>
            <a:ext cx="1715190" cy="79525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F4C60"/>
              </a:gs>
              <a:gs pos="84000">
                <a:srgbClr val="94293E"/>
              </a:gs>
              <a:gs pos="100000">
                <a:srgbClr val="94293E"/>
              </a:gs>
            </a:gsLst>
            <a:lin ang="5400000" scaled="0"/>
          </a:gradFill>
          <a:ln>
            <a:noFill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Control</a:t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697" name="Shape 697"/>
          <p:cNvCxnSpPr>
            <a:stCxn id="690" idx="1"/>
            <a:endCxn id="696" idx="3"/>
          </p:cNvCxnSpPr>
          <p:nvPr/>
        </p:nvCxnSpPr>
        <p:spPr>
          <a:xfrm rot="10800000">
            <a:off x="2281579" y="3008640"/>
            <a:ext cx="1316700" cy="552000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</p:cxnSp>
      <p:cxnSp>
        <p:nvCxnSpPr>
          <p:cNvPr id="698" name="Shape 698"/>
          <p:cNvCxnSpPr>
            <a:stCxn id="690" idx="3"/>
            <a:endCxn id="691" idx="3"/>
          </p:cNvCxnSpPr>
          <p:nvPr/>
        </p:nvCxnSpPr>
        <p:spPr>
          <a:xfrm flipH="1">
            <a:off x="2319979" y="4160194"/>
            <a:ext cx="1278300" cy="354300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</p:cxnSp>
      <p:cxnSp>
        <p:nvCxnSpPr>
          <p:cNvPr id="699" name="Shape 699"/>
          <p:cNvCxnSpPr>
            <a:stCxn id="690" idx="7"/>
            <a:endCxn id="694" idx="1"/>
          </p:cNvCxnSpPr>
          <p:nvPr/>
        </p:nvCxnSpPr>
        <p:spPr>
          <a:xfrm flipH="1" rot="10800000">
            <a:off x="5545721" y="2952540"/>
            <a:ext cx="1275600" cy="608100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</p:cxnSp>
      <p:cxnSp>
        <p:nvCxnSpPr>
          <p:cNvPr id="700" name="Shape 700"/>
          <p:cNvCxnSpPr>
            <a:stCxn id="690" idx="5"/>
            <a:endCxn id="692" idx="1"/>
          </p:cNvCxnSpPr>
          <p:nvPr/>
        </p:nvCxnSpPr>
        <p:spPr>
          <a:xfrm>
            <a:off x="5545721" y="4160194"/>
            <a:ext cx="1253400" cy="404100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</p:cxnSp>
      <p:cxnSp>
        <p:nvCxnSpPr>
          <p:cNvPr id="701" name="Shape 701"/>
          <p:cNvCxnSpPr>
            <a:stCxn id="690" idx="4"/>
            <a:endCxn id="695" idx="0"/>
          </p:cNvCxnSpPr>
          <p:nvPr/>
        </p:nvCxnSpPr>
        <p:spPr>
          <a:xfrm>
            <a:off x="4572000" y="4284366"/>
            <a:ext cx="1380300" cy="1030200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</p:cxnSp>
      <p:cxnSp>
        <p:nvCxnSpPr>
          <p:cNvPr id="702" name="Shape 702"/>
          <p:cNvCxnSpPr>
            <a:stCxn id="690" idx="4"/>
            <a:endCxn id="693" idx="0"/>
          </p:cNvCxnSpPr>
          <p:nvPr/>
        </p:nvCxnSpPr>
        <p:spPr>
          <a:xfrm flipH="1">
            <a:off x="3008400" y="4284366"/>
            <a:ext cx="1563600" cy="1030200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</p:cxnSp>
      <p:sp>
        <p:nvSpPr>
          <p:cNvPr id="703" name="Shape 703"/>
          <p:cNvSpPr txBox="1"/>
          <p:nvPr/>
        </p:nvSpPr>
        <p:spPr>
          <a:xfrm>
            <a:off x="503727" y="738248"/>
            <a:ext cx="807153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Đối tượng </a:t>
            </a: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Parameter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được dùng để truyền tham số cho các DataSource control.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Giá trị của Parameter có thể được lấy từ nhiều nguồn khác nhau: Control, QueryString,…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SOURCE PARAMETERS TYPES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Shape 709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0" name="Shape 7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230" y="1955996"/>
            <a:ext cx="7977676" cy="4835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Shape 716"/>
          <p:cNvSpPr/>
          <p:nvPr/>
        </p:nvSpPr>
        <p:spPr>
          <a:xfrm>
            <a:off x="3194951" y="3436468"/>
            <a:ext cx="2754098" cy="847898"/>
          </a:xfrm>
          <a:prstGeom prst="ellipse">
            <a:avLst/>
          </a:prstGeom>
          <a:gradFill>
            <a:gsLst>
              <a:gs pos="0">
                <a:srgbClr val="5371AE"/>
              </a:gs>
              <a:gs pos="84000">
                <a:srgbClr val="355083"/>
              </a:gs>
              <a:gs pos="100000">
                <a:srgbClr val="355083"/>
              </a:gs>
            </a:gsLst>
            <a:lin ang="5400000" scaled="0"/>
          </a:gradFill>
          <a:ln>
            <a:noFill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PARAMETER</a:t>
            </a:r>
            <a:endParaRPr b="1"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17" name="Shape 717"/>
          <p:cNvSpPr/>
          <p:nvPr/>
        </p:nvSpPr>
        <p:spPr>
          <a:xfrm>
            <a:off x="566511" y="2610940"/>
            <a:ext cx="1715190" cy="79525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F4C60"/>
              </a:gs>
              <a:gs pos="84000">
                <a:srgbClr val="94293E"/>
              </a:gs>
              <a:gs pos="100000">
                <a:srgbClr val="94293E"/>
              </a:gs>
            </a:gsLst>
            <a:lin ang="5400000" scaled="0"/>
          </a:gradFill>
          <a:ln>
            <a:noFill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Control</a:t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718" name="Shape 718"/>
          <p:cNvCxnSpPr>
            <a:stCxn id="716" idx="1"/>
            <a:endCxn id="717" idx="3"/>
          </p:cNvCxnSpPr>
          <p:nvPr/>
        </p:nvCxnSpPr>
        <p:spPr>
          <a:xfrm rot="10800000">
            <a:off x="2281579" y="3008640"/>
            <a:ext cx="1316700" cy="552000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</p:cxnSp>
      <p:cxnSp>
        <p:nvCxnSpPr>
          <p:cNvPr id="719" name="Shape 719"/>
          <p:cNvCxnSpPr>
            <a:stCxn id="720" idx="0"/>
            <a:endCxn id="717" idx="2"/>
          </p:cNvCxnSpPr>
          <p:nvPr/>
        </p:nvCxnSpPr>
        <p:spPr>
          <a:xfrm rot="10800000">
            <a:off x="1424106" y="3406215"/>
            <a:ext cx="0" cy="803700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dash"/>
            <a:round/>
            <a:headEnd len="med" w="med" type="none"/>
            <a:tailEnd len="med" w="med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</p:cxnSp>
      <p:sp>
        <p:nvSpPr>
          <p:cNvPr id="721" name="Shape 721"/>
          <p:cNvSpPr txBox="1"/>
          <p:nvPr/>
        </p:nvSpPr>
        <p:spPr>
          <a:xfrm>
            <a:off x="499411" y="627088"/>
            <a:ext cx="80715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Thuộc tính quan trọng của </a:t>
            </a: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ControlParameter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ControlID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PropertyName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Shape 720"/>
          <p:cNvSpPr/>
          <p:nvPr/>
        </p:nvSpPr>
        <p:spPr>
          <a:xfrm>
            <a:off x="215170" y="4209915"/>
            <a:ext cx="2417872" cy="9532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ControlID</a:t>
            </a:r>
            <a:endParaRPr b="1"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22" name="Shape 722"/>
          <p:cNvSpPr/>
          <p:nvPr/>
        </p:nvSpPr>
        <p:spPr>
          <a:xfrm>
            <a:off x="2724264" y="1841401"/>
            <a:ext cx="2994892" cy="9532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PropertyName</a:t>
            </a:r>
            <a:endParaRPr b="1"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723" name="Shape 723"/>
          <p:cNvCxnSpPr>
            <a:stCxn id="722" idx="2"/>
            <a:endCxn id="717" idx="0"/>
          </p:cNvCxnSpPr>
          <p:nvPr/>
        </p:nvCxnSpPr>
        <p:spPr>
          <a:xfrm flipH="1">
            <a:off x="1424064" y="2318008"/>
            <a:ext cx="1300200" cy="292800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dash"/>
            <a:round/>
            <a:headEnd len="med" w="med" type="none"/>
            <a:tailEnd len="med" w="med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</p:cxnSp>
      <p:sp>
        <p:nvSpPr>
          <p:cNvPr id="724" name="Shape 724"/>
          <p:cNvSpPr/>
          <p:nvPr/>
        </p:nvSpPr>
        <p:spPr>
          <a:xfrm>
            <a:off x="2759354" y="4566935"/>
            <a:ext cx="5919603" cy="1754326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SelectParameters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&lt;</a:t>
            </a:r>
            <a:r>
              <a:rPr lang="en-US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ControlParameter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="CategoryID"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ControlID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="DropDownList1"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PropertyName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="SelectedValue"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DefaultValue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="Int32"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SelectParameters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Shape 730"/>
          <p:cNvSpPr/>
          <p:nvPr/>
        </p:nvSpPr>
        <p:spPr>
          <a:xfrm>
            <a:off x="4874120" y="3436468"/>
            <a:ext cx="2754098" cy="847898"/>
          </a:xfrm>
          <a:prstGeom prst="ellipse">
            <a:avLst/>
          </a:prstGeom>
          <a:gradFill>
            <a:gsLst>
              <a:gs pos="0">
                <a:srgbClr val="5371AE"/>
              </a:gs>
              <a:gs pos="84000">
                <a:srgbClr val="355083"/>
              </a:gs>
              <a:gs pos="100000">
                <a:srgbClr val="355083"/>
              </a:gs>
            </a:gsLst>
            <a:lin ang="5400000" scaled="0"/>
          </a:gradFill>
          <a:ln>
            <a:noFill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PARAMETER</a:t>
            </a:r>
            <a:endParaRPr b="1"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31" name="Shape 731"/>
          <p:cNvSpPr/>
          <p:nvPr/>
        </p:nvSpPr>
        <p:spPr>
          <a:xfrm>
            <a:off x="2012236" y="4116828"/>
            <a:ext cx="1986925" cy="795251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QueryString</a:t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732" name="Shape 732"/>
          <p:cNvCxnSpPr>
            <a:stCxn id="730" idx="3"/>
            <a:endCxn id="731" idx="3"/>
          </p:cNvCxnSpPr>
          <p:nvPr/>
        </p:nvCxnSpPr>
        <p:spPr>
          <a:xfrm flipH="1">
            <a:off x="3999148" y="4160194"/>
            <a:ext cx="1278300" cy="354300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</p:cxnSp>
      <p:sp>
        <p:nvSpPr>
          <p:cNvPr id="733" name="Shape 733"/>
          <p:cNvSpPr txBox="1"/>
          <p:nvPr/>
        </p:nvSpPr>
        <p:spPr>
          <a:xfrm>
            <a:off x="499411" y="976219"/>
            <a:ext cx="80715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Thuộc tính quan trọng của </a:t>
            </a: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QueryStringParameter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là: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QueryStringField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Shape 734"/>
          <p:cNvSpPr/>
          <p:nvPr/>
        </p:nvSpPr>
        <p:spPr>
          <a:xfrm>
            <a:off x="2169135" y="2121391"/>
            <a:ext cx="3367069" cy="9532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QueryStringField</a:t>
            </a:r>
            <a:endParaRPr b="1"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735" name="Shape 735"/>
          <p:cNvCxnSpPr>
            <a:stCxn id="731" idx="0"/>
            <a:endCxn id="734" idx="4"/>
          </p:cNvCxnSpPr>
          <p:nvPr/>
        </p:nvCxnSpPr>
        <p:spPr>
          <a:xfrm flipH="1" rot="10800000">
            <a:off x="3005698" y="3074628"/>
            <a:ext cx="846900" cy="1042200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dash"/>
            <a:round/>
            <a:headEnd len="med" w="med" type="none"/>
            <a:tailEnd len="med" w="med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1" name="Shape 741"/>
          <p:cNvPicPr preferRelativeResize="0"/>
          <p:nvPr/>
        </p:nvPicPr>
        <p:blipFill rotWithShape="1">
          <a:blip r:embed="rId3">
            <a:alphaModFix/>
          </a:blip>
          <a:srcRect b="29650" l="0" r="0" t="0"/>
          <a:stretch/>
        </p:blipFill>
        <p:spPr>
          <a:xfrm>
            <a:off x="1922346" y="2654574"/>
            <a:ext cx="5878130" cy="3164336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Shape 742"/>
          <p:cNvSpPr txBox="1"/>
          <p:nvPr/>
        </p:nvSpPr>
        <p:spPr>
          <a:xfrm>
            <a:off x="339068" y="814647"/>
            <a:ext cx="8751114" cy="1692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Demo sử dụng QueryString Parameter.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Yêu cầu: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Trên gridview sản phẩm, tạo thêm một cột Details.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Khi người dùng click vào Details, chuyển đến trang ProductDetails.aspx,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Tại đây, hiển thị chi tiết về sản phẩm được chọn.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 txBox="1"/>
          <p:nvPr>
            <p:ph idx="4294967295" type="title"/>
          </p:nvPr>
        </p:nvSpPr>
        <p:spPr>
          <a:xfrm>
            <a:off x="1154113" y="687388"/>
            <a:ext cx="7989887" cy="1082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BINDING A CONTROL TO </a:t>
            </a:r>
            <a:b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PROPERTY OF LIVE OBJECT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581192" y="1926994"/>
            <a:ext cx="7989752" cy="3539430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DropDownList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="ddlCities"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runat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="server"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AutoPostBack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="true"&gt;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ListItem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 Noi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ListItem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ListItem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 Chi Minh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ListItem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DropDownList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="Label1"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runat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="server"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How to bind data to this property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'&gt;</a:t>
            </a:r>
            <a:endParaRPr sz="2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950789" y="4372495"/>
            <a:ext cx="6833062" cy="448887"/>
          </a:xfrm>
          <a:prstGeom prst="rect">
            <a:avLst/>
          </a:prstGeom>
          <a:noFill/>
          <a:ln cap="rnd" cmpd="sng" w="222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581192" y="768424"/>
            <a:ext cx="798975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How to bind data </a:t>
            </a: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from DropDownList to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Text property of Label control</a:t>
            </a:r>
            <a:endParaRPr sz="24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ADMINI~1\AppData\Local\Temp\SNAGHTMLcaba21.PNG" id="748" name="Shape 7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744" y="1512917"/>
            <a:ext cx="7572200" cy="4272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4" name="Shape 7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4684" y="2177582"/>
            <a:ext cx="5439706" cy="3180845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Shape 755"/>
          <p:cNvSpPr txBox="1"/>
          <p:nvPr/>
        </p:nvSpPr>
        <p:spPr>
          <a:xfrm>
            <a:off x="575099" y="864524"/>
            <a:ext cx="700929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vào dấu mũi tên của GridView sản phẩm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Chọn Add New Column để thêm mới cột Details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1" name="Shape 7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949" y="731519"/>
            <a:ext cx="3948508" cy="597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Shape 7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3178" y="2353277"/>
            <a:ext cx="4171429" cy="27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Shape 763"/>
          <p:cNvSpPr/>
          <p:nvPr/>
        </p:nvSpPr>
        <p:spPr>
          <a:xfrm rot="2165173">
            <a:off x="4568223" y="1309184"/>
            <a:ext cx="1644618" cy="349135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gradFill>
            <a:gsLst>
              <a:gs pos="0">
                <a:srgbClr val="83BFD6"/>
              </a:gs>
              <a:gs pos="84000">
                <a:srgbClr val="4799BA"/>
              </a:gs>
              <a:gs pos="100000">
                <a:srgbClr val="4799BA"/>
              </a:gs>
            </a:gsLst>
            <a:lin ang="5400000" scaled="0"/>
          </a:gradFill>
          <a:ln>
            <a:noFill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9" name="Shape 7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6807" y="2493818"/>
            <a:ext cx="5689630" cy="2390923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Shape 770"/>
          <p:cNvSpPr txBox="1"/>
          <p:nvPr/>
        </p:nvSpPr>
        <p:spPr>
          <a:xfrm>
            <a:off x="597245" y="847897"/>
            <a:ext cx="619355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Tạo mới trang ProductDetails.aspx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Thêm vào DetailView control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Cấu hình DataSource cho DetailView này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6" name="Shape 7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095" y="809952"/>
            <a:ext cx="7123809" cy="5238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2" name="Shape 7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6286" y="548047"/>
            <a:ext cx="7171428" cy="576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8" name="Shape 7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282" y="692356"/>
            <a:ext cx="7171428" cy="576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4" name="Shape 7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1524" y="1014714"/>
            <a:ext cx="6780952" cy="4828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0" name="Shape 8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9696" y="1101513"/>
            <a:ext cx="6344231" cy="4854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ADMINI~1\AppData\Local\Temp\SNAGHTMLd0b821.PNG" id="806" name="Shape 8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235" y="1596044"/>
            <a:ext cx="7513264" cy="4238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 txBox="1"/>
          <p:nvPr>
            <p:ph idx="4294967295" type="title"/>
          </p:nvPr>
        </p:nvSpPr>
        <p:spPr>
          <a:xfrm>
            <a:off x="1154113" y="687388"/>
            <a:ext cx="7989887" cy="1082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BINDING A CONTROL TO </a:t>
            </a:r>
            <a:b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PROPERTY OF LIVE OBJECT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581192" y="1228725"/>
            <a:ext cx="7989752" cy="3847207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DropDownList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="ddlCities"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runat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="server"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AutoPostBack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="true"&gt;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2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ListItem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 Noi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ListItem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2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ListItem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 Chi Minh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ListItem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DropDownList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="Label1"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runat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="server"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='</a:t>
            </a:r>
            <a:r>
              <a:rPr lang="en-US" sz="28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&lt;%</a:t>
            </a:r>
            <a:r>
              <a:rPr lang="en-US" sz="2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ddlCities.SelectedValue </a:t>
            </a:r>
            <a:r>
              <a:rPr lang="en-US" sz="28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%&gt;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Shape 812"/>
          <p:cNvSpPr txBox="1"/>
          <p:nvPr>
            <p:ph idx="4294967295" type="title"/>
          </p:nvPr>
        </p:nvSpPr>
        <p:spPr>
          <a:xfrm>
            <a:off x="1154113" y="687388"/>
            <a:ext cx="7989887" cy="1082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VÍ DỤ SỬ DỤNG QUERYSTRINGPARAMETER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Shape 813"/>
          <p:cNvSpPr/>
          <p:nvPr/>
        </p:nvSpPr>
        <p:spPr>
          <a:xfrm>
            <a:off x="471583" y="1803591"/>
            <a:ext cx="8200835" cy="3170099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SqlDataSource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="CustomerSDS"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runat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="server"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ConnectionString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20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&lt;%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ConnectionStrings:Northwind </a:t>
            </a:r>
            <a:r>
              <a:rPr lang="en-US" sz="20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%&gt;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SelectCommand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="SELECT * FROM [Products]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WHERE ([ProductID] = @ProductID)"&gt;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SelectParameters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QueryStringParameter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=“ProductID“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QueryStringField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="ID"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DefaultValue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="NULL"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="String"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SelectParameters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SqlDataSource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14" name="Shape 814"/>
          <p:cNvSpPr txBox="1"/>
          <p:nvPr/>
        </p:nvSpPr>
        <p:spPr>
          <a:xfrm>
            <a:off x="370109" y="997892"/>
            <a:ext cx="84119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Mã nguồn được phát sinh cho SqlDataSource ở trang ASPX</a:t>
            </a:r>
            <a:endParaRPr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BÀI TẬP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Shape 820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Hiển thị Company Name, Category Name trong danh sách sản phẩm.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Shape 821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2" name="Shape 8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45" y="3153573"/>
            <a:ext cx="7951240" cy="3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CÁC THAO TÁC VỚI DỮ LIỆU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Shape 828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Shape 829"/>
          <p:cNvSpPr/>
          <p:nvPr/>
        </p:nvSpPr>
        <p:spPr>
          <a:xfrm>
            <a:off x="6140779" y="4907826"/>
            <a:ext cx="2261061" cy="76477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INSERT</a:t>
            </a:r>
            <a:endParaRPr b="1"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30" name="Shape 830"/>
          <p:cNvSpPr/>
          <p:nvPr/>
        </p:nvSpPr>
        <p:spPr>
          <a:xfrm>
            <a:off x="847898" y="4907827"/>
            <a:ext cx="2261061" cy="764771"/>
          </a:xfrm>
          <a:prstGeom prst="ellipse">
            <a:avLst/>
          </a:prstGeom>
          <a:gradFill>
            <a:gsLst>
              <a:gs pos="0">
                <a:srgbClr val="BF4C60"/>
              </a:gs>
              <a:gs pos="84000">
                <a:srgbClr val="94293E"/>
              </a:gs>
              <a:gs pos="100000">
                <a:srgbClr val="94293E"/>
              </a:gs>
            </a:gsLst>
            <a:lin ang="5400000" scaled="0"/>
          </a:gradFill>
          <a:ln>
            <a:noFill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UPDATE</a:t>
            </a:r>
            <a:endParaRPr b="1"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31" name="Shape 831"/>
          <p:cNvSpPr/>
          <p:nvPr/>
        </p:nvSpPr>
        <p:spPr>
          <a:xfrm>
            <a:off x="6140780" y="2270276"/>
            <a:ext cx="2261061" cy="76477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DELETE</a:t>
            </a:r>
            <a:endParaRPr b="1"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32" name="Shape 832"/>
          <p:cNvSpPr/>
          <p:nvPr/>
        </p:nvSpPr>
        <p:spPr>
          <a:xfrm>
            <a:off x="786716" y="2263668"/>
            <a:ext cx="2261061" cy="764771"/>
          </a:xfrm>
          <a:prstGeom prst="ellipse">
            <a:avLst/>
          </a:prstGeom>
          <a:gradFill>
            <a:gsLst>
              <a:gs pos="0">
                <a:srgbClr val="5371AE"/>
              </a:gs>
              <a:gs pos="84000">
                <a:srgbClr val="355083"/>
              </a:gs>
              <a:gs pos="100000">
                <a:srgbClr val="355083"/>
              </a:gs>
            </a:gsLst>
            <a:lin ang="5400000" scaled="0"/>
          </a:gradFill>
          <a:ln>
            <a:noFill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SELECT</a:t>
            </a:r>
            <a:endParaRPr b="1"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33" name="Shape 833"/>
          <p:cNvSpPr/>
          <p:nvPr/>
        </p:nvSpPr>
        <p:spPr>
          <a:xfrm>
            <a:off x="3585445" y="3555593"/>
            <a:ext cx="1973110" cy="78919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3BFD6"/>
              </a:gs>
              <a:gs pos="84000">
                <a:srgbClr val="4799BA"/>
              </a:gs>
              <a:gs pos="100000">
                <a:srgbClr val="4799BA"/>
              </a:gs>
            </a:gsLst>
            <a:lin ang="5400000" scaled="0"/>
          </a:gradFill>
          <a:ln>
            <a:noFill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DATA</a:t>
            </a:r>
            <a:endParaRPr b="1" sz="2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834" name="Shape 834"/>
          <p:cNvCxnSpPr>
            <a:stCxn id="833" idx="1"/>
            <a:endCxn id="832" idx="4"/>
          </p:cNvCxnSpPr>
          <p:nvPr/>
        </p:nvCxnSpPr>
        <p:spPr>
          <a:xfrm rot="10800000">
            <a:off x="1917145" y="3028290"/>
            <a:ext cx="1668300" cy="921900"/>
          </a:xfrm>
          <a:prstGeom prst="straightConnector1">
            <a:avLst/>
          </a:prstGeom>
          <a:noFill/>
          <a:ln cap="rnd" cmpd="sng" w="25400">
            <a:solidFill>
              <a:schemeClr val="accent5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</p:cxnSp>
      <p:cxnSp>
        <p:nvCxnSpPr>
          <p:cNvPr id="835" name="Shape 835"/>
          <p:cNvCxnSpPr>
            <a:endCxn id="831" idx="4"/>
          </p:cNvCxnSpPr>
          <p:nvPr/>
        </p:nvCxnSpPr>
        <p:spPr>
          <a:xfrm flipH="1" rot="10800000">
            <a:off x="5558611" y="3035047"/>
            <a:ext cx="1712700" cy="897600"/>
          </a:xfrm>
          <a:prstGeom prst="straightConnector1">
            <a:avLst/>
          </a:prstGeom>
          <a:noFill/>
          <a:ln cap="rnd" cmpd="sng" w="25400">
            <a:solidFill>
              <a:schemeClr val="accent5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</p:cxnSp>
      <p:cxnSp>
        <p:nvCxnSpPr>
          <p:cNvPr id="836" name="Shape 836"/>
          <p:cNvCxnSpPr/>
          <p:nvPr/>
        </p:nvCxnSpPr>
        <p:spPr>
          <a:xfrm flipH="1">
            <a:off x="1975409" y="3932582"/>
            <a:ext cx="1610036" cy="925192"/>
          </a:xfrm>
          <a:prstGeom prst="straightConnector1">
            <a:avLst/>
          </a:prstGeom>
          <a:noFill/>
          <a:ln cap="rnd" cmpd="sng" w="25400">
            <a:solidFill>
              <a:schemeClr val="accent5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</p:cxnSp>
      <p:cxnSp>
        <p:nvCxnSpPr>
          <p:cNvPr id="837" name="Shape 837"/>
          <p:cNvCxnSpPr>
            <a:stCxn id="833" idx="3"/>
            <a:endCxn id="829" idx="0"/>
          </p:cNvCxnSpPr>
          <p:nvPr/>
        </p:nvCxnSpPr>
        <p:spPr>
          <a:xfrm>
            <a:off x="5558555" y="3950190"/>
            <a:ext cx="1712700" cy="957600"/>
          </a:xfrm>
          <a:prstGeom prst="straightConnector1">
            <a:avLst/>
          </a:prstGeom>
          <a:noFill/>
          <a:ln cap="rnd" cmpd="sng" w="25400">
            <a:solidFill>
              <a:schemeClr val="accent5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CÁC THAO TÁC VỚI DỮ LIỆU</a:t>
            </a:r>
            <a:endParaRPr/>
          </a:p>
        </p:txBody>
      </p:sp>
      <p:sp>
        <p:nvSpPr>
          <p:cNvPr id="843" name="Shape 843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SqlDataSource cho phép phát sinh các lệnh: INSERT, UPDATE, DELETE dựa trên câu lệnh SELECT 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Shape 84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Shape 845"/>
          <p:cNvSpPr/>
          <p:nvPr/>
        </p:nvSpPr>
        <p:spPr>
          <a:xfrm>
            <a:off x="6140779" y="4907826"/>
            <a:ext cx="2261061" cy="76477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INSERT</a:t>
            </a:r>
            <a:endParaRPr b="1"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46" name="Shape 846"/>
          <p:cNvSpPr/>
          <p:nvPr/>
        </p:nvSpPr>
        <p:spPr>
          <a:xfrm>
            <a:off x="847898" y="4907827"/>
            <a:ext cx="2261061" cy="764771"/>
          </a:xfrm>
          <a:prstGeom prst="ellipse">
            <a:avLst/>
          </a:prstGeom>
          <a:gradFill>
            <a:gsLst>
              <a:gs pos="0">
                <a:srgbClr val="BF4C60"/>
              </a:gs>
              <a:gs pos="84000">
                <a:srgbClr val="94293E"/>
              </a:gs>
              <a:gs pos="100000">
                <a:srgbClr val="94293E"/>
              </a:gs>
            </a:gsLst>
            <a:lin ang="5400000" scaled="0"/>
          </a:gradFill>
          <a:ln>
            <a:noFill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UPDATE</a:t>
            </a:r>
            <a:endParaRPr b="1"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47" name="Shape 847"/>
          <p:cNvSpPr/>
          <p:nvPr/>
        </p:nvSpPr>
        <p:spPr>
          <a:xfrm>
            <a:off x="3578890" y="4883108"/>
            <a:ext cx="2261061" cy="76477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DELETE</a:t>
            </a:r>
            <a:endParaRPr b="1"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48" name="Shape 848"/>
          <p:cNvSpPr/>
          <p:nvPr/>
        </p:nvSpPr>
        <p:spPr>
          <a:xfrm>
            <a:off x="3578889" y="3278629"/>
            <a:ext cx="2261061" cy="764771"/>
          </a:xfrm>
          <a:prstGeom prst="ellipse">
            <a:avLst/>
          </a:prstGeom>
          <a:gradFill>
            <a:gsLst>
              <a:gs pos="0">
                <a:srgbClr val="5371AE"/>
              </a:gs>
              <a:gs pos="84000">
                <a:srgbClr val="355083"/>
              </a:gs>
              <a:gs pos="100000">
                <a:srgbClr val="355083"/>
              </a:gs>
            </a:gsLst>
            <a:lin ang="5400000" scaled="0"/>
          </a:gradFill>
          <a:ln>
            <a:noFill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SELECT</a:t>
            </a:r>
            <a:endParaRPr b="1"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849" name="Shape 849"/>
          <p:cNvCxnSpPr>
            <a:stCxn id="848" idx="4"/>
            <a:endCxn id="846" idx="0"/>
          </p:cNvCxnSpPr>
          <p:nvPr/>
        </p:nvCxnSpPr>
        <p:spPr>
          <a:xfrm flipH="1">
            <a:off x="1978520" y="4043400"/>
            <a:ext cx="2730900" cy="864300"/>
          </a:xfrm>
          <a:prstGeom prst="straightConnector1">
            <a:avLst/>
          </a:prstGeom>
          <a:noFill/>
          <a:ln cap="rnd" cmpd="sng" w="25400">
            <a:solidFill>
              <a:schemeClr val="accent5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</p:cxnSp>
      <p:cxnSp>
        <p:nvCxnSpPr>
          <p:cNvPr id="850" name="Shape 850"/>
          <p:cNvCxnSpPr>
            <a:stCxn id="848" idx="4"/>
            <a:endCxn id="847" idx="0"/>
          </p:cNvCxnSpPr>
          <p:nvPr/>
        </p:nvCxnSpPr>
        <p:spPr>
          <a:xfrm>
            <a:off x="4709420" y="4043400"/>
            <a:ext cx="0" cy="839700"/>
          </a:xfrm>
          <a:prstGeom prst="straightConnector1">
            <a:avLst/>
          </a:prstGeom>
          <a:noFill/>
          <a:ln cap="rnd" cmpd="sng" w="25400">
            <a:solidFill>
              <a:schemeClr val="accent5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</p:cxnSp>
      <p:cxnSp>
        <p:nvCxnSpPr>
          <p:cNvPr id="851" name="Shape 851"/>
          <p:cNvCxnSpPr>
            <a:stCxn id="848" idx="4"/>
            <a:endCxn id="845" idx="0"/>
          </p:cNvCxnSpPr>
          <p:nvPr/>
        </p:nvCxnSpPr>
        <p:spPr>
          <a:xfrm>
            <a:off x="4709420" y="4043400"/>
            <a:ext cx="2562000" cy="864300"/>
          </a:xfrm>
          <a:prstGeom prst="straightConnector1">
            <a:avLst/>
          </a:prstGeom>
          <a:noFill/>
          <a:ln cap="rnd" cmpd="sng" w="25400">
            <a:solidFill>
              <a:schemeClr val="accent5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</p:cxn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7" name="Shape 8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2899" y="1663385"/>
            <a:ext cx="6149876" cy="4941136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Shape 858"/>
          <p:cNvSpPr txBox="1"/>
          <p:nvPr/>
        </p:nvSpPr>
        <p:spPr>
          <a:xfrm>
            <a:off x="542994" y="820294"/>
            <a:ext cx="816968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Ở hộp thoại cấu hình câu lệnh Select, chọn </a:t>
            </a:r>
            <a:r>
              <a:rPr b="1"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Advance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và chọn mục “</a:t>
            </a:r>
            <a:r>
              <a:rPr b="1"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Generate INSERT, UPDATE AND DELETE statements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4" name="Shape 8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9643" y="2019197"/>
            <a:ext cx="5619415" cy="4369253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Shape 865"/>
          <p:cNvSpPr txBox="1"/>
          <p:nvPr/>
        </p:nvSpPr>
        <p:spPr>
          <a:xfrm>
            <a:off x="542994" y="820294"/>
            <a:ext cx="8169686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Khi đó, Data-bound control sử dụng SqlDataSource (có định nghĩa các lệnh INSERT, UPDATE, DELETE) sẽ có tính năng: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Enable Inserting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Enable Editing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Enable Deleting</a:t>
            </a:r>
            <a:endParaRPr sz="2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1" name="Shape 8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3736" y="1047403"/>
            <a:ext cx="4922902" cy="442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hape 876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Shape 877"/>
          <p:cNvSpPr/>
          <p:nvPr/>
        </p:nvSpPr>
        <p:spPr>
          <a:xfrm>
            <a:off x="63043" y="1131110"/>
            <a:ext cx="9019309" cy="5078313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SqlDataSource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="ProductDetailsSDS"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runat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="server"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ConnectionString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8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&lt;%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ConnectionStrings:Northwind </a:t>
            </a:r>
            <a:r>
              <a:rPr lang="en-US" sz="18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%&gt;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SelectCommand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="SELECT * FROM [Products] WHERE ([ProductID] = @ProductID)"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DeleteCommand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="DELETE FROM [Products] WHERE [ProductID] = @ProductID"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InsertCommand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="INSERT INTO [Products] ([ProductName], [SupplierID], [CategoryID], [QuantityPerUnit], [UnitPrice], [UnitsInStock], [UnitsOnOrder], [ReorderLevel], [Discontinued]) VALUES (@ProductName, @SupplierID, @CategoryID, @QuantityPerUnit, @UnitPrice, @UnitsInStock, @UnitsOnOrder, @ReorderLevel, @Discontinued)"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UpdateCommand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="UPDATE [Products] SET [ProductName] = @ProductName, [SupplierID] = @SupplierID, [CategoryID] = @CategoryID, [QuantityPerUnit] = @QuantityPerUnit, [UnitPrice] = @UnitPrice, [UnitsInStock] = @UnitsInStock, [UnitsOnOrder] = @UnitsOnOrder, [ReorderLevel] = @ReorderLevel, [Discontinued] = @Discontinued WHERE [ProductID] = @ProductID"&gt;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 . 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SqlDataSource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78" name="Shape 878"/>
          <p:cNvSpPr txBox="1"/>
          <p:nvPr/>
        </p:nvSpPr>
        <p:spPr>
          <a:xfrm>
            <a:off x="276987" y="631250"/>
            <a:ext cx="816968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Nội dung SqlDataSource control ở trang ASPX</a:t>
            </a:r>
            <a:endParaRPr sz="2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hape 883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Shape 884"/>
          <p:cNvSpPr txBox="1"/>
          <p:nvPr>
            <p:ph idx="4294967295" type="title"/>
          </p:nvPr>
        </p:nvSpPr>
        <p:spPr>
          <a:xfrm>
            <a:off x="1154113" y="687388"/>
            <a:ext cx="7989887" cy="1082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CÁC LOẠI DATA SOURCE CONTROL (3)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5" name="Shape 8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199" y="687388"/>
            <a:ext cx="7240511" cy="5451310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Shape 886"/>
          <p:cNvSpPr/>
          <p:nvPr/>
        </p:nvSpPr>
        <p:spPr>
          <a:xfrm>
            <a:off x="3973484" y="1949059"/>
            <a:ext cx="897775" cy="847899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87" name="Shape 887"/>
          <p:cNvSpPr txBox="1"/>
          <p:nvPr/>
        </p:nvSpPr>
        <p:spPr>
          <a:xfrm>
            <a:off x="1878676" y="4671753"/>
            <a:ext cx="54777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ObjectDataSource control</a:t>
            </a:r>
            <a:endParaRPr sz="3200">
              <a:solidFill>
                <a:srgbClr val="C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BLL Separates the Presentation Layer from the Data Access Layer and Imposes Business Rules" id="893" name="Shape 8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732" y="963959"/>
            <a:ext cx="1929048" cy="5357302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Shape 894"/>
          <p:cNvSpPr txBox="1"/>
          <p:nvPr/>
        </p:nvSpPr>
        <p:spPr>
          <a:xfrm>
            <a:off x="2744780" y="963959"/>
            <a:ext cx="6211019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Với SqlDataSource, code truy xuất dữ liệu được nhúng trực tiếp ở trang ASPX, điều này không phù hợp cho mô hình lập trình 3 lớp.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ObjectDataSource control rất thích hợp cho mô hình 3 lớp.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ObjectDataSource liên kết với một lớp thuộc tầng Bussiness Logic, để nhờ lớp này kết nối xuống CSDL.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