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68E20C0-2064-4A6D-A937-6F1F48927EA8}">
  <a:tblStyle styleId="{D68E20C0-2064-4A6D-A937-6F1F48927EA8}" styleName="Table_0">
    <a:wholeTbl>
      <a:tcTxStyle b="off" i="off">
        <a:font>
          <a:latin typeface="Gill Sans MT"/>
          <a:ea typeface="Gill Sans MT"/>
          <a:cs typeface="Gill Sans MT"/>
        </a:font>
        <a:schemeClr val="dk1"/>
      </a:tcTxStyle>
      <a:tcStyle>
        <a:tcBdr>
          <a:left>
            <a:ln cap="flat" cmpd="sng" w="9525">
              <a:solidFill>
                <a:schemeClr val="accent3"/>
              </a:solidFill>
              <a:prstDash val="solid"/>
              <a:round/>
              <a:headEnd len="med" w="med" type="none"/>
              <a:tailEnd len="med" w="med" type="none"/>
            </a:ln>
          </a:left>
          <a:right>
            <a:ln cap="flat" cmpd="sng" w="9525">
              <a:solidFill>
                <a:schemeClr val="accent3"/>
              </a:solidFill>
              <a:prstDash val="solid"/>
              <a:round/>
              <a:headEnd len="med" w="med" type="none"/>
              <a:tailEnd len="med" w="med" type="none"/>
            </a:ln>
          </a:right>
          <a:top>
            <a:ln cap="flat" cmpd="sng" w="9525">
              <a:solidFill>
                <a:schemeClr val="accent3"/>
              </a:solidFill>
              <a:prstDash val="solid"/>
              <a:round/>
              <a:headEnd len="med" w="med" type="none"/>
              <a:tailEnd len="med" w="med" type="none"/>
            </a:ln>
          </a:top>
          <a:bottom>
            <a:ln cap="flat" cmpd="sng" w="9525">
              <a:solidFill>
                <a:schemeClr val="accent3"/>
              </a:solidFill>
              <a:prstDash val="solid"/>
              <a:round/>
              <a:headEnd len="med" w="med" type="none"/>
              <a:tailEnd len="med" w="med" type="none"/>
            </a:ln>
          </a:bottom>
          <a:insideH>
            <a:ln cap="flat" cmpd="sng" w="9525">
              <a:solidFill>
                <a:srgbClr val="000000">
                  <a:alpha val="0"/>
                </a:srgbClr>
              </a:solidFill>
              <a:prstDash val="solid"/>
              <a:round/>
              <a:headEnd len="med" w="med" type="none"/>
              <a:tailEnd len="med" w="med" type="none"/>
            </a:ln>
          </a:insideH>
          <a:insideV>
            <a:ln cap="flat" cmpd="sng" w="9525">
              <a:solidFill>
                <a:srgbClr val="000000">
                  <a:alpha val="0"/>
                </a:srgbClr>
              </a:solidFill>
              <a:prstDash val="solid"/>
              <a:round/>
              <a:headEnd len="med" w="med" type="none"/>
              <a:tailEnd len="med" w="med" type="none"/>
            </a:ln>
          </a:insideV>
        </a:tcBdr>
        <a:fill>
          <a:solidFill>
            <a:srgbClr val="FFFFFF">
              <a:alpha val="0"/>
            </a:srgbClr>
          </a:solidFill>
        </a:fill>
      </a:tcStyle>
    </a:wholeTbl>
    <a:band1H>
      <a:tcTxStyle/>
      <a:tcStyle>
        <a:tcBdr>
          <a:top>
            <a:ln cap="flat" cmpd="sng" w="9525">
              <a:solidFill>
                <a:schemeClr val="accent3"/>
              </a:solidFill>
              <a:prstDash val="solid"/>
              <a:round/>
              <a:headEnd len="med" w="med" type="none"/>
              <a:tailEnd len="med" w="med" type="none"/>
            </a:ln>
          </a:top>
          <a:bottom>
            <a:ln cap="flat" cmpd="sng" w="9525">
              <a:solidFill>
                <a:schemeClr val="accent3"/>
              </a:solidFill>
              <a:prstDash val="solid"/>
              <a:round/>
              <a:headEnd len="med" w="med" type="none"/>
              <a:tailEnd len="med" w="med" type="none"/>
            </a:ln>
          </a:bottom>
        </a:tcBdr>
      </a:tcStyle>
    </a:band1H>
    <a:band2H>
      <a:tcTxStyle/>
    </a:band2H>
    <a:band1V>
      <a:tcTxStyle/>
      <a:tcStyle>
        <a:tcBdr>
          <a:left>
            <a:ln cap="flat" cmpd="sng" w="9525">
              <a:solidFill>
                <a:schemeClr val="accent3"/>
              </a:solidFill>
              <a:prstDash val="solid"/>
              <a:round/>
              <a:headEnd len="med" w="med" type="none"/>
              <a:tailEnd len="med" w="med" type="none"/>
            </a:ln>
          </a:left>
          <a:right>
            <a:ln cap="flat" cmpd="sng" w="9525">
              <a:solidFill>
                <a:schemeClr val="accent3"/>
              </a:solidFill>
              <a:prstDash val="solid"/>
              <a:round/>
              <a:headEnd len="med" w="med" type="none"/>
              <a:tailEnd len="med" w="med" type="none"/>
            </a:ln>
          </a:right>
        </a:tcBdr>
      </a:tcStyle>
    </a:band1V>
    <a:band2V>
      <a:tcTxStyle/>
      <a:tcStyle>
        <a:tcBdr>
          <a:left>
            <a:ln cap="flat" cmpd="sng" w="9525">
              <a:solidFill>
                <a:schemeClr val="accent3"/>
              </a:solidFill>
              <a:prstDash val="solid"/>
              <a:round/>
              <a:headEnd len="med" w="med" type="none"/>
              <a:tailEnd len="med" w="med" type="none"/>
            </a:ln>
          </a:left>
          <a:right>
            <a:ln cap="flat" cmpd="sng" w="9525">
              <a:solidFill>
                <a:schemeClr val="accent3"/>
              </a:solidFill>
              <a:prstDash val="solid"/>
              <a:round/>
              <a:headEnd len="med" w="med" type="none"/>
              <a:tailEnd len="med" w="med"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med" w="med" type="none"/>
              <a:tailEnd len="med" w="med" type="none"/>
            </a:ln>
          </a:top>
        </a:tcBdr>
      </a:tcStyle>
    </a:lastRow>
    <a:seCell>
      <a:tcTxStyle/>
    </a:seCell>
    <a:swCell>
      <a:tcTxStyle/>
    </a:swCell>
    <a:firstRow>
      <a:tcTxStyle b="on" i="off">
        <a:font>
          <a:latin typeface="Gill Sans MT"/>
          <a:ea typeface="Gill Sans MT"/>
          <a:cs typeface="Gill Sans MT"/>
        </a:font>
        <a:schemeClr val="lt1"/>
      </a:tcTxStyle>
      <a:tcStyle>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3" name="Shape 21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4" name="Shape 21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4" name="Shape 24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5" name="Shape 24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4" name="Shape 26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Đây là các nguyên liệu để chế biến ra Web Service.</a:t>
            </a:r>
            <a:endParaRPr b="0" i="0" sz="1200" u="none" cap="none" strike="noStrike">
              <a:solidFill>
                <a:schemeClr val="dk1"/>
              </a:solidFill>
              <a:latin typeface="Calibri"/>
              <a:ea typeface="Calibri"/>
              <a:cs typeface="Calibri"/>
              <a:sym typeface="Calibri"/>
            </a:endParaRPr>
          </a:p>
        </p:txBody>
      </p:sp>
      <p:sp>
        <p:nvSpPr>
          <p:cNvPr id="265" name="Shape 26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8" name="Shape 27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HTTP là phi trạng thái, điều đó có nghĩa là những lời gọi đến web service là độc lập nhau. Lời gọi sau không hề biết thông tin của lời gọi trước.</a:t>
            </a:r>
            <a:endParaRPr b="0" i="0" sz="1200" u="none" cap="none" strike="noStrike">
              <a:solidFill>
                <a:schemeClr val="dk1"/>
              </a:solidFill>
              <a:latin typeface="Calibri"/>
              <a:ea typeface="Calibri"/>
              <a:cs typeface="Calibri"/>
              <a:sym typeface="Calibri"/>
            </a:endParaRPr>
          </a:p>
        </p:txBody>
      </p:sp>
      <p:sp>
        <p:nvSpPr>
          <p:cNvPr id="279" name="Shape 27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0" name="Shape 30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Source: https://vi.wikipedia.org/wiki/SOAP</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http://blog.smartbear.com/apis/understanding-soap-and-rest-basics/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1" name="Shape 30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7" name="Shape 307"/>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Source: https://vi.wikipedia.org/wiki/SOAP</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http://blog.smartbear.com/apis/understanding-soap-and-rest-basics/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Trên thực tế, chúng ta chỉ làm việc trên một phần nào đó của SOAP. Ví dụ, nếu muốn public một web service, và cho phép tất cả mọi người đều truy cập được, thì chúng ta không cần quan tâm đến phần WS-Security.</a:t>
            </a:r>
            <a:endParaRPr b="0" i="0" sz="1200" u="none" cap="none" strike="noStrike">
              <a:solidFill>
                <a:schemeClr val="dk1"/>
              </a:solidFill>
              <a:latin typeface="Calibri"/>
              <a:ea typeface="Calibri"/>
              <a:cs typeface="Calibri"/>
              <a:sym typeface="Calibri"/>
            </a:endParaRPr>
          </a:p>
        </p:txBody>
      </p:sp>
      <p:sp>
        <p:nvSpPr>
          <p:cNvPr id="308" name="Shape 30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6" name="Shape 3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6" name="Shape 38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4" name="Shape 39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1" name="Shape 40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7" name="Shape 40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4" name="Shape 44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Shape 45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2" name="Shape 45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0" name="Shape 46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6" name="Shape 4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7" name="Shape 48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0" name="Shape 50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6" name="Shape 50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2" name="Shape 51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Shape 51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8" name="Shape 5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3" name="Shape 55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9" name="Shape 55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6" name="Shape 5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3" name="Shape 57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Shape 578"/>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9" name="Shape 57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5" name="Shape 58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Shape 59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Shape 60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0" name="Shape 61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Shape 61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6" name="Shape 61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2" name="Shape 62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Shape 62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0" name="Shape 63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36" name="Shape 63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 sánh SOAP – XML so với REST – JSON:</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Dùng SOAP – XML giống như mình xây một ngôi nhà tầng, ban đầu luôn có một tài liệu thiết kế, hợp đồng rõ rang, mô tả cụ thế sẽ làm những hạng mục gì, thanh toán ra sao, nó giống như file WSDL.</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Dùng REST – JSON giống như mình sửa mọt ngôi nhà cấp 4, kêu ông thầu đến, mô tả rồi làm, chủ yếu là những giao kèo không chính thống, không có tính pháp lý.</a:t>
            </a:r>
            <a:endParaRPr b="0" i="0" sz="1200" u="none" cap="none" strike="noStrike">
              <a:solidFill>
                <a:schemeClr val="dk1"/>
              </a:solidFill>
              <a:latin typeface="Calibri"/>
              <a:ea typeface="Calibri"/>
              <a:cs typeface="Calibri"/>
              <a:sym typeface="Calibri"/>
            </a:endParaRPr>
          </a:p>
        </p:txBody>
      </p:sp>
      <p:sp>
        <p:nvSpPr>
          <p:cNvPr id="637" name="Shape 63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3" name="Shape 643"/>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44" name="Shape 644"/>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0" name="Shape 65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Shape 65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7" name="Shape 65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Shape 665"/>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6" name="Shape 6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5" name="Shape 6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1" name="Shape 6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Shape 686"/>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7" name="Shape 68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8" name="Shape 18"/>
        <p:cNvGrpSpPr/>
        <p:nvPr/>
      </p:nvGrpSpPr>
      <p:grpSpPr>
        <a:xfrm>
          <a:off x="0" y="0"/>
          <a:ext cx="0" cy="0"/>
          <a:chOff x="0" y="0"/>
          <a:chExt cx="0" cy="0"/>
        </a:xfrm>
      </p:grpSpPr>
      <p:sp>
        <p:nvSpPr>
          <p:cNvPr id="19" name="Shape 19"/>
          <p:cNvSpPr/>
          <p:nvPr/>
        </p:nvSpPr>
        <p:spPr>
          <a:xfrm>
            <a:off x="448091" y="3085765"/>
            <a:ext cx="8240108"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ctrTitle"/>
          </p:nvPr>
        </p:nvSpPr>
        <p:spPr>
          <a:xfrm>
            <a:off x="581192" y="990600"/>
            <a:ext cx="7989752" cy="150484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1" name="Shape 21"/>
          <p:cNvSpPr txBox="1"/>
          <p:nvPr>
            <p:ph idx="1" type="subTitle"/>
          </p:nvPr>
        </p:nvSpPr>
        <p:spPr>
          <a:xfrm>
            <a:off x="581192" y="2495444"/>
            <a:ext cx="7989752" cy="590321"/>
          </a:xfrm>
          <a:prstGeom prst="rect">
            <a:avLst/>
          </a:prstGeom>
          <a:noFill/>
          <a:ln>
            <a:noFill/>
          </a:ln>
        </p:spPr>
        <p:txBody>
          <a:bodyPr anchorCtr="0" anchor="t" bIns="91425" lIns="91425" spcFirstLastPara="1" rIns="91425" wrap="square" tIns="91425"/>
          <a:lstStyle>
            <a:lvl1pPr indent="0" lvl="0" marL="0" marR="0" rtl="0" algn="l">
              <a:spcBef>
                <a:spcPts val="320"/>
              </a:spcBef>
              <a:spcAft>
                <a:spcPts val="0"/>
              </a:spcAft>
              <a:buClr>
                <a:schemeClr val="accent2"/>
              </a:buClr>
              <a:buSzPts val="1472"/>
              <a:buFont typeface="Noto Sans Symbols"/>
              <a:buNone/>
              <a:defRPr b="0" i="0" sz="1600" u="none" cap="none" strike="noStrike">
                <a:solidFill>
                  <a:schemeClr val="accent2"/>
                </a:solidFill>
                <a:latin typeface="Arial"/>
                <a:ea typeface="Arial"/>
                <a:cs typeface="Arial"/>
                <a:sym typeface="Arial"/>
              </a:defRPr>
            </a:lvl1pPr>
            <a:lvl2pPr indent="0" lvl="1" marL="457200" marR="0" rtl="0" algn="ctr">
              <a:spcBef>
                <a:spcPts val="600"/>
              </a:spcBef>
              <a:spcAft>
                <a:spcPts val="0"/>
              </a:spcAft>
              <a:buClr>
                <a:schemeClr val="accent2"/>
              </a:buClr>
              <a:buSzPts val="1656"/>
              <a:buFont typeface="Noto Sans Symbols"/>
              <a:buNone/>
              <a:defRPr b="0" i="0" sz="1800" u="none" cap="none" strike="noStrike">
                <a:solidFill>
                  <a:srgbClr val="888888"/>
                </a:solidFill>
                <a:latin typeface="Arial"/>
                <a:ea typeface="Arial"/>
                <a:cs typeface="Arial"/>
                <a:sym typeface="Arial"/>
              </a:defRPr>
            </a:lvl2pPr>
            <a:lvl3pPr indent="0" lvl="2" marL="914400" marR="0" rtl="0" algn="ctr">
              <a:spcBef>
                <a:spcPts val="600"/>
              </a:spcBef>
              <a:spcAft>
                <a:spcPts val="0"/>
              </a:spcAft>
              <a:buClr>
                <a:schemeClr val="accent2"/>
              </a:buClr>
              <a:buSzPts val="1472"/>
              <a:buFont typeface="Noto Sans Symbols"/>
              <a:buNone/>
              <a:defRPr b="0" i="0" sz="1600" u="none" cap="none" strike="noStrike">
                <a:solidFill>
                  <a:srgbClr val="888888"/>
                </a:solidFill>
                <a:latin typeface="Arial"/>
                <a:ea typeface="Arial"/>
                <a:cs typeface="Arial"/>
                <a:sym typeface="Arial"/>
              </a:defRPr>
            </a:lvl3pPr>
            <a:lvl4pPr indent="0" lvl="3" marL="1371600" marR="0" rtl="0" algn="ctr">
              <a:spcBef>
                <a:spcPts val="600"/>
              </a:spcBef>
              <a:spcAft>
                <a:spcPts val="0"/>
              </a:spcAft>
              <a:buClr>
                <a:schemeClr val="accent2"/>
              </a:buClr>
              <a:buSzPts val="1288"/>
              <a:buFont typeface="Noto Sans Symbols"/>
              <a:buNone/>
              <a:defRPr b="0" i="0" sz="1400" u="none" cap="none" strike="noStrike">
                <a:solidFill>
                  <a:srgbClr val="888888"/>
                </a:solidFill>
                <a:latin typeface="Arial"/>
                <a:ea typeface="Arial"/>
                <a:cs typeface="Arial"/>
                <a:sym typeface="Arial"/>
              </a:defRPr>
            </a:lvl4pPr>
            <a:lvl5pPr indent="0" lvl="4" marL="1828800" marR="0" rtl="0" algn="ctr">
              <a:spcBef>
                <a:spcPts val="600"/>
              </a:spcBef>
              <a:spcAft>
                <a:spcPts val="0"/>
              </a:spcAft>
              <a:buClr>
                <a:schemeClr val="accent2"/>
              </a:buClr>
              <a:buSzPts val="1288"/>
              <a:buFont typeface="Noto Sans Symbols"/>
              <a:buNone/>
              <a:defRPr b="0" i="0" sz="1400" u="none" cap="none" strike="noStrike">
                <a:solidFill>
                  <a:srgbClr val="888888"/>
                </a:solidFill>
                <a:latin typeface="Arial"/>
                <a:ea typeface="Arial"/>
                <a:cs typeface="Arial"/>
                <a:sym typeface="Arial"/>
              </a:defRPr>
            </a:lvl5pPr>
            <a:lvl6pPr indent="0" lvl="5" marL="22860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6pPr>
            <a:lvl7pPr indent="0" lvl="6" marL="27432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7pPr>
            <a:lvl8pPr indent="0" lvl="7" marL="3200400" marR="0" rtl="0" algn="ctr">
              <a:spcBef>
                <a:spcPts val="600"/>
              </a:spcBef>
              <a:spcAft>
                <a:spcPts val="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8pPr>
            <a:lvl9pPr indent="0" lvl="8" marL="3657600" marR="0" rtl="0" algn="ctr">
              <a:spcBef>
                <a:spcPts val="600"/>
              </a:spcBef>
              <a:spcAft>
                <a:spcPts val="600"/>
              </a:spcAft>
              <a:buClr>
                <a:schemeClr val="accent2"/>
              </a:buClr>
              <a:buSzPts val="1104"/>
              <a:buFont typeface="Noto Sans Symbols"/>
              <a:buNone/>
              <a:defRPr b="0" i="0" sz="1200" u="none" cap="none" strike="noStrike">
                <a:solidFill>
                  <a:srgbClr val="888888"/>
                </a:solidFill>
                <a:latin typeface="Cabin"/>
                <a:ea typeface="Cabin"/>
                <a:cs typeface="Cabin"/>
                <a:sym typeface="Cabin"/>
              </a:defRPr>
            </a:lvl9pPr>
          </a:lstStyle>
          <a:p/>
        </p:txBody>
      </p:sp>
      <p:sp>
        <p:nvSpPr>
          <p:cNvPr id="22" name="Shape 22"/>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3" name="Shape 23"/>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24" name="Shape 24"/>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rgbClr val="9F276A"/>
                </a:solidFill>
                <a:latin typeface="Arial"/>
                <a:ea typeface="Arial"/>
                <a:cs typeface="Arial"/>
                <a:sym typeface="Arial"/>
              </a:rPr>
              <a:t>‹#›</a:t>
            </a:fld>
            <a:endParaRPr b="0" i="0" sz="900" u="none" cap="none" strike="noStrike">
              <a:solidFill>
                <a:srgbClr val="9F276A"/>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2" name="Shape 82"/>
        <p:cNvGrpSpPr/>
        <p:nvPr/>
      </p:nvGrpSpPr>
      <p:grpSpPr>
        <a:xfrm>
          <a:off x="0" y="0"/>
          <a:ext cx="0" cy="0"/>
          <a:chOff x="0" y="0"/>
          <a:chExt cx="0" cy="0"/>
        </a:xfrm>
      </p:grpSpPr>
      <p:sp>
        <p:nvSpPr>
          <p:cNvPr id="83" name="Shape 83"/>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85" name="Shape 85"/>
          <p:cNvSpPr txBox="1"/>
          <p:nvPr>
            <p:ph idx="1" type="body"/>
          </p:nvPr>
        </p:nvSpPr>
        <p:spPr>
          <a:xfrm rot="5400000">
            <a:off x="2760671" y="48524"/>
            <a:ext cx="3630794" cy="7989752"/>
          </a:xfrm>
          <a:prstGeom prst="rect">
            <a:avLst/>
          </a:prstGeom>
          <a:noFill/>
          <a:ln>
            <a:noFill/>
          </a:ln>
        </p:spPr>
        <p:txBody>
          <a:bodyPr anchorCtr="0" anchor="t"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86" name="Shape 86"/>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7" name="Shape 87"/>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8" name="Shape 88"/>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9" name="Shape 89"/>
        <p:cNvGrpSpPr/>
        <p:nvPr/>
      </p:nvGrpSpPr>
      <p:grpSpPr>
        <a:xfrm>
          <a:off x="0" y="0"/>
          <a:ext cx="0" cy="0"/>
          <a:chOff x="0" y="0"/>
          <a:chExt cx="0" cy="0"/>
        </a:xfrm>
      </p:grpSpPr>
      <p:sp>
        <p:nvSpPr>
          <p:cNvPr id="90" name="Shape 90"/>
          <p:cNvSpPr/>
          <p:nvPr/>
        </p:nvSpPr>
        <p:spPr>
          <a:xfrm>
            <a:off x="6629400" y="599725"/>
            <a:ext cx="2057399"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txBox="1"/>
          <p:nvPr>
            <p:ph type="title"/>
          </p:nvPr>
        </p:nvSpPr>
        <p:spPr>
          <a:xfrm rot="5400000">
            <a:off x="4789425" y="2515700"/>
            <a:ext cx="5183073" cy="150312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92" name="Shape 92"/>
          <p:cNvSpPr txBox="1"/>
          <p:nvPr>
            <p:ph idx="1" type="body"/>
          </p:nvPr>
        </p:nvSpPr>
        <p:spPr>
          <a:xfrm rot="5400000">
            <a:off x="950760" y="306157"/>
            <a:ext cx="5183073" cy="5922209"/>
          </a:xfrm>
          <a:prstGeom prst="rect">
            <a:avLst/>
          </a:prstGeom>
          <a:noFill/>
          <a:ln>
            <a:noFill/>
          </a:ln>
        </p:spPr>
        <p:txBody>
          <a:bodyPr anchorCtr="0" anchor="t"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93" name="Shape 93"/>
          <p:cNvSpPr txBox="1"/>
          <p:nvPr>
            <p:ph idx="10" type="dt"/>
          </p:nvPr>
        </p:nvSpPr>
        <p:spPr>
          <a:xfrm>
            <a:off x="6745255" y="5956136"/>
            <a:ext cx="94767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4" name="Shape 94"/>
          <p:cNvSpPr txBox="1"/>
          <p:nvPr>
            <p:ph idx="11" type="ftr"/>
          </p:nvPr>
        </p:nvSpPr>
        <p:spPr>
          <a:xfrm>
            <a:off x="581192" y="5951810"/>
            <a:ext cx="5922209"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95" name="Shape 95"/>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9F276A"/>
                </a:solidFill>
                <a:latin typeface="Arial"/>
                <a:ea typeface="Arial"/>
                <a:cs typeface="Arial"/>
                <a:sym typeface="Arial"/>
              </a:rPr>
              <a:t>‹#›</a:t>
            </a:fld>
            <a:endParaRPr sz="900">
              <a:solidFill>
                <a:srgbClr val="9F276A"/>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5" name="Shape 25"/>
        <p:cNvGrpSpPr/>
        <p:nvPr/>
      </p:nvGrpSpPr>
      <p:grpSpPr>
        <a:xfrm>
          <a:off x="0" y="0"/>
          <a:ext cx="0" cy="0"/>
          <a:chOff x="0" y="0"/>
          <a:chExt cx="0" cy="0"/>
        </a:xfrm>
      </p:grpSpPr>
      <p:sp>
        <p:nvSpPr>
          <p:cNvPr id="26" name="Shape 26"/>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28" name="Shape 28"/>
          <p:cNvSpPr txBox="1"/>
          <p:nvPr>
            <p:ph idx="1" type="body"/>
          </p:nvPr>
        </p:nvSpPr>
        <p:spPr>
          <a:xfrm>
            <a:off x="581192" y="2228003"/>
            <a:ext cx="7989752" cy="3630795"/>
          </a:xfrm>
          <a:prstGeom prst="rect">
            <a:avLst/>
          </a:prstGeom>
          <a:noFill/>
          <a:ln>
            <a:noFill/>
          </a:ln>
        </p:spPr>
        <p:txBody>
          <a:bodyPr anchorCtr="0" anchor="t" bIns="91425" lIns="91425" spcFirstLastPara="1" rIns="91425" wrap="square" tIns="91425"/>
          <a:lstStyle>
            <a:lvl1pPr indent="-368808" lvl="0" marL="457200" marR="0" rtl="0" algn="l">
              <a:spcBef>
                <a:spcPts val="480"/>
              </a:spcBef>
              <a:spcAft>
                <a:spcPts val="0"/>
              </a:spcAft>
              <a:buClr>
                <a:schemeClr val="accent2"/>
              </a:buClr>
              <a:buSzPts val="2208"/>
              <a:buFont typeface="Noto Sans Symbols"/>
              <a:buChar char="◼"/>
              <a:defRPr b="0" i="0" sz="2400" u="none" cap="none" strike="noStrike">
                <a:solidFill>
                  <a:schemeClr val="dk2"/>
                </a:solidFill>
                <a:latin typeface="Arial"/>
                <a:ea typeface="Arial"/>
                <a:cs typeface="Arial"/>
                <a:sym typeface="Arial"/>
              </a:defRPr>
            </a:lvl1pPr>
            <a:lvl2pPr indent="-345440" lvl="1" marL="914400" marR="0" rtl="0" algn="l">
              <a:spcBef>
                <a:spcPts val="6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2pPr>
            <a:lvl3pPr indent="-333756" lvl="2" marL="13716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3pPr>
            <a:lvl4pPr indent="-322072" lvl="3" marL="18288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4pPr>
            <a:lvl5pPr indent="-322072" lvl="4" marL="22860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29" name="Shape 29"/>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0" name="Shape 30"/>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1" name="Shape 31"/>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accent2"/>
                </a:solidFill>
                <a:latin typeface="Arial"/>
                <a:ea typeface="Arial"/>
                <a:cs typeface="Arial"/>
                <a:sym typeface="Arial"/>
              </a:rPr>
              <a:t>‹#›</a:t>
            </a:fld>
            <a:endParaRPr b="0" i="0" sz="900" u="none" cap="none" strike="noStrike">
              <a:solidFill>
                <a:schemeClr val="accent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2" name="Shape 32"/>
        <p:cNvGrpSpPr/>
        <p:nvPr/>
      </p:nvGrpSpPr>
      <p:grpSpPr>
        <a:xfrm>
          <a:off x="0" y="0"/>
          <a:ext cx="0" cy="0"/>
          <a:chOff x="0" y="0"/>
          <a:chExt cx="0" cy="0"/>
        </a:xfrm>
      </p:grpSpPr>
      <p:sp>
        <p:nvSpPr>
          <p:cNvPr id="33" name="Shape 33"/>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4" name="Shape 34"/>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35" name="Shape 35"/>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39" name="Shape 39"/>
          <p:cNvSpPr txBox="1"/>
          <p:nvPr>
            <p:ph idx="1" type="body"/>
          </p:nvPr>
        </p:nvSpPr>
        <p:spPr>
          <a:xfrm>
            <a:off x="887219" y="2228003"/>
            <a:ext cx="3593500" cy="576262"/>
          </a:xfrm>
          <a:prstGeom prst="rect">
            <a:avLst/>
          </a:prstGeom>
          <a:noFill/>
          <a:ln>
            <a:noFill/>
          </a:ln>
        </p:spPr>
        <p:txBody>
          <a:bodyPr anchorCtr="0" anchor="b" bIns="91425" lIns="91425" spcFirstLastPara="1" rIns="91425" wrap="square" tIns="91425"/>
          <a:lstStyle>
            <a:lvl1pPr indent="-228600" lvl="0" marL="457200" marR="0" rtl="0" algn="l">
              <a:spcBef>
                <a:spcPts val="440"/>
              </a:spcBef>
              <a:spcAft>
                <a:spcPts val="0"/>
              </a:spcAft>
              <a:buClr>
                <a:schemeClr val="accent2"/>
              </a:buClr>
              <a:buSzPts val="2024"/>
              <a:buFont typeface="Noto Sans Symbols"/>
              <a:buNone/>
              <a:defRPr b="0" i="0" sz="2200" u="none" cap="none" strike="noStrike">
                <a:solidFill>
                  <a:schemeClr val="accent2"/>
                </a:solidFill>
                <a:latin typeface="Arial"/>
                <a:ea typeface="Arial"/>
                <a:cs typeface="Arial"/>
                <a:sym typeface="Arial"/>
              </a:defRPr>
            </a:lvl1pPr>
            <a:lvl2pPr indent="-228600" lvl="1" marL="914400" marR="0" rtl="0" algn="l">
              <a:spcBef>
                <a:spcPts val="600"/>
              </a:spcBef>
              <a:spcAft>
                <a:spcPts val="0"/>
              </a:spcAft>
              <a:buClr>
                <a:schemeClr val="accent2"/>
              </a:buClr>
              <a:buSzPts val="1840"/>
              <a:buFont typeface="Noto Sans Symbols"/>
              <a:buNone/>
              <a:defRPr b="1" i="0" sz="2000" u="none" cap="none" strike="noStrike">
                <a:solidFill>
                  <a:schemeClr val="dk2"/>
                </a:solidFill>
                <a:latin typeface="Arial"/>
                <a:ea typeface="Arial"/>
                <a:cs typeface="Arial"/>
                <a:sym typeface="Arial"/>
              </a:defRPr>
            </a:lvl2pPr>
            <a:lvl3pPr indent="-228600" lvl="2" marL="1371600" marR="0" rtl="0" algn="l">
              <a:spcBef>
                <a:spcPts val="600"/>
              </a:spcBef>
              <a:spcAft>
                <a:spcPts val="0"/>
              </a:spcAft>
              <a:buClr>
                <a:schemeClr val="accent2"/>
              </a:buClr>
              <a:buSzPts val="1656"/>
              <a:buFont typeface="Noto Sans Symbols"/>
              <a:buNone/>
              <a:defRPr b="1" i="0" sz="1800" u="none" cap="none" strike="noStrike">
                <a:solidFill>
                  <a:schemeClr val="dk2"/>
                </a:solidFill>
                <a:latin typeface="Arial"/>
                <a:ea typeface="Arial"/>
                <a:cs typeface="Arial"/>
                <a:sym typeface="Arial"/>
              </a:defRPr>
            </a:lvl3pPr>
            <a:lvl4pPr indent="-228600" lvl="3" marL="18288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Arial"/>
                <a:ea typeface="Arial"/>
                <a:cs typeface="Arial"/>
                <a:sym typeface="Arial"/>
              </a:defRPr>
            </a:lvl4pPr>
            <a:lvl5pPr indent="-228600" lvl="4" marL="22860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Arial"/>
                <a:ea typeface="Arial"/>
                <a:cs typeface="Arial"/>
                <a:sym typeface="Arial"/>
              </a:defRPr>
            </a:lvl5pPr>
            <a:lvl6pPr indent="-228600" lvl="5" marL="27432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9pPr>
          </a:lstStyle>
          <a:p/>
        </p:txBody>
      </p:sp>
      <p:sp>
        <p:nvSpPr>
          <p:cNvPr id="40" name="Shape 40"/>
          <p:cNvSpPr txBox="1"/>
          <p:nvPr>
            <p:ph idx="2" type="body"/>
          </p:nvPr>
        </p:nvSpPr>
        <p:spPr>
          <a:xfrm>
            <a:off x="581192" y="2926051"/>
            <a:ext cx="3899527" cy="2934999"/>
          </a:xfrm>
          <a:prstGeom prst="rect">
            <a:avLst/>
          </a:prstGeom>
          <a:noFill/>
          <a:ln>
            <a:noFill/>
          </a:ln>
        </p:spPr>
        <p:txBody>
          <a:bodyPr anchorCtr="0" anchor="t"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1" name="Shape 41"/>
          <p:cNvSpPr txBox="1"/>
          <p:nvPr>
            <p:ph idx="3" type="body"/>
          </p:nvPr>
        </p:nvSpPr>
        <p:spPr>
          <a:xfrm>
            <a:off x="4969308" y="2228003"/>
            <a:ext cx="3601635" cy="576262"/>
          </a:xfrm>
          <a:prstGeom prst="rect">
            <a:avLst/>
          </a:prstGeom>
          <a:noFill/>
          <a:ln>
            <a:noFill/>
          </a:ln>
        </p:spPr>
        <p:txBody>
          <a:bodyPr anchorCtr="0" anchor="b" bIns="91425" lIns="91425" spcFirstLastPara="1" rIns="91425" wrap="square" tIns="91425"/>
          <a:lstStyle>
            <a:lvl1pPr indent="-228600" lvl="0" marL="457200" marR="0" rtl="0" algn="l">
              <a:spcBef>
                <a:spcPts val="440"/>
              </a:spcBef>
              <a:spcAft>
                <a:spcPts val="0"/>
              </a:spcAft>
              <a:buClr>
                <a:schemeClr val="accent2"/>
              </a:buClr>
              <a:buSzPts val="2024"/>
              <a:buFont typeface="Noto Sans Symbols"/>
              <a:buNone/>
              <a:defRPr b="0" i="0" sz="2200" u="none" cap="none" strike="noStrike">
                <a:solidFill>
                  <a:schemeClr val="accent2"/>
                </a:solidFill>
                <a:latin typeface="Arial"/>
                <a:ea typeface="Arial"/>
                <a:cs typeface="Arial"/>
                <a:sym typeface="Arial"/>
              </a:defRPr>
            </a:lvl1pPr>
            <a:lvl2pPr indent="-228600" lvl="1" marL="914400" marR="0" rtl="0" algn="l">
              <a:spcBef>
                <a:spcPts val="600"/>
              </a:spcBef>
              <a:spcAft>
                <a:spcPts val="0"/>
              </a:spcAft>
              <a:buClr>
                <a:schemeClr val="accent2"/>
              </a:buClr>
              <a:buSzPts val="1840"/>
              <a:buFont typeface="Noto Sans Symbols"/>
              <a:buNone/>
              <a:defRPr b="1" i="0" sz="2000" u="none" cap="none" strike="noStrike">
                <a:solidFill>
                  <a:schemeClr val="dk2"/>
                </a:solidFill>
                <a:latin typeface="Arial"/>
                <a:ea typeface="Arial"/>
                <a:cs typeface="Arial"/>
                <a:sym typeface="Arial"/>
              </a:defRPr>
            </a:lvl2pPr>
            <a:lvl3pPr indent="-228600" lvl="2" marL="1371600" marR="0" rtl="0" algn="l">
              <a:spcBef>
                <a:spcPts val="600"/>
              </a:spcBef>
              <a:spcAft>
                <a:spcPts val="0"/>
              </a:spcAft>
              <a:buClr>
                <a:schemeClr val="accent2"/>
              </a:buClr>
              <a:buSzPts val="1656"/>
              <a:buFont typeface="Noto Sans Symbols"/>
              <a:buNone/>
              <a:defRPr b="1" i="0" sz="1800" u="none" cap="none" strike="noStrike">
                <a:solidFill>
                  <a:schemeClr val="dk2"/>
                </a:solidFill>
                <a:latin typeface="Arial"/>
                <a:ea typeface="Arial"/>
                <a:cs typeface="Arial"/>
                <a:sym typeface="Arial"/>
              </a:defRPr>
            </a:lvl3pPr>
            <a:lvl4pPr indent="-228600" lvl="3" marL="18288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Arial"/>
                <a:ea typeface="Arial"/>
                <a:cs typeface="Arial"/>
                <a:sym typeface="Arial"/>
              </a:defRPr>
            </a:lvl4pPr>
            <a:lvl5pPr indent="-228600" lvl="4" marL="22860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Arial"/>
                <a:ea typeface="Arial"/>
                <a:cs typeface="Arial"/>
                <a:sym typeface="Arial"/>
              </a:defRPr>
            </a:lvl5pPr>
            <a:lvl6pPr indent="-228600" lvl="5" marL="27432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1472"/>
              <a:buFont typeface="Noto Sans Symbols"/>
              <a:buNone/>
              <a:defRPr b="1" i="0" sz="1600" u="none" cap="none" strike="noStrike">
                <a:solidFill>
                  <a:schemeClr val="dk2"/>
                </a:solidFill>
                <a:latin typeface="Cabin"/>
                <a:ea typeface="Cabin"/>
                <a:cs typeface="Cabin"/>
                <a:sym typeface="Cabin"/>
              </a:defRPr>
            </a:lvl9pPr>
          </a:lstStyle>
          <a:p/>
        </p:txBody>
      </p:sp>
      <p:sp>
        <p:nvSpPr>
          <p:cNvPr id="42" name="Shape 42"/>
          <p:cNvSpPr txBox="1"/>
          <p:nvPr>
            <p:ph idx="4" type="body"/>
          </p:nvPr>
        </p:nvSpPr>
        <p:spPr>
          <a:xfrm>
            <a:off x="4663282" y="2926051"/>
            <a:ext cx="3907662" cy="2934999"/>
          </a:xfrm>
          <a:prstGeom prst="rect">
            <a:avLst/>
          </a:prstGeom>
          <a:noFill/>
          <a:ln>
            <a:noFill/>
          </a:ln>
        </p:spPr>
        <p:txBody>
          <a:bodyPr anchorCtr="0" anchor="t"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43" name="Shape 43"/>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4" name="Shape 44"/>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45" name="Shape 45"/>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6" name="Shape 46"/>
        <p:cNvGrpSpPr/>
        <p:nvPr/>
      </p:nvGrpSpPr>
      <p:grpSpPr>
        <a:xfrm>
          <a:off x="0" y="0"/>
          <a:ext cx="0" cy="0"/>
          <a:chOff x="0" y="0"/>
          <a:chExt cx="0" cy="0"/>
        </a:xfrm>
      </p:grpSpPr>
      <p:sp>
        <p:nvSpPr>
          <p:cNvPr id="47" name="Shape 47"/>
          <p:cNvSpPr/>
          <p:nvPr/>
        </p:nvSpPr>
        <p:spPr>
          <a:xfrm>
            <a:off x="452646" y="5141973"/>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581193" y="3036573"/>
            <a:ext cx="7989751" cy="1504844"/>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3600"/>
              <a:buFont typeface="Arial"/>
              <a:buNone/>
              <a:defRPr b="0" i="0" sz="3600" u="none" cap="none" strike="noStrike">
                <a:solidFill>
                  <a:schemeClr val="accen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49" name="Shape 49"/>
          <p:cNvSpPr txBox="1"/>
          <p:nvPr>
            <p:ph idx="1" type="body"/>
          </p:nvPr>
        </p:nvSpPr>
        <p:spPr>
          <a:xfrm>
            <a:off x="581193" y="4541417"/>
            <a:ext cx="7989751" cy="600556"/>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Clr>
                <a:schemeClr val="accent2"/>
              </a:buClr>
              <a:buSzPts val="1656"/>
              <a:buFont typeface="Noto Sans Symbols"/>
              <a:buNone/>
              <a:defRPr b="0" i="0" sz="1800" u="none" cap="none" strike="noStrike">
                <a:solidFill>
                  <a:schemeClr val="accent2"/>
                </a:solidFill>
                <a:latin typeface="Arial"/>
                <a:ea typeface="Arial"/>
                <a:cs typeface="Arial"/>
                <a:sym typeface="Arial"/>
              </a:defRPr>
            </a:lvl1pPr>
            <a:lvl2pPr indent="-228600" lvl="1" marL="914400" marR="0" rtl="0" algn="l">
              <a:spcBef>
                <a:spcPts val="600"/>
              </a:spcBef>
              <a:spcAft>
                <a:spcPts val="0"/>
              </a:spcAft>
              <a:buClr>
                <a:schemeClr val="accent2"/>
              </a:buClr>
              <a:buSzPts val="1656"/>
              <a:buFont typeface="Noto Sans Symbols"/>
              <a:buNone/>
              <a:defRPr b="0" i="0" sz="1800" u="none" cap="none" strike="noStrike">
                <a:solidFill>
                  <a:srgbClr val="888888"/>
                </a:solidFill>
                <a:latin typeface="Arial"/>
                <a:ea typeface="Arial"/>
                <a:cs typeface="Arial"/>
                <a:sym typeface="Arial"/>
              </a:defRPr>
            </a:lvl2pPr>
            <a:lvl3pPr indent="-228600" lvl="2" marL="1371600" marR="0" rtl="0" algn="l">
              <a:spcBef>
                <a:spcPts val="600"/>
              </a:spcBef>
              <a:spcAft>
                <a:spcPts val="0"/>
              </a:spcAft>
              <a:buClr>
                <a:schemeClr val="accent2"/>
              </a:buClr>
              <a:buSzPts val="1472"/>
              <a:buFont typeface="Noto Sans Symbols"/>
              <a:buNone/>
              <a:defRPr b="0" i="0" sz="1600" u="none" cap="none" strike="noStrike">
                <a:solidFill>
                  <a:srgbClr val="888888"/>
                </a:solidFill>
                <a:latin typeface="Arial"/>
                <a:ea typeface="Arial"/>
                <a:cs typeface="Arial"/>
                <a:sym typeface="Arial"/>
              </a:defRPr>
            </a:lvl3pPr>
            <a:lvl4pPr indent="-228600" lvl="3" marL="18288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Arial"/>
                <a:ea typeface="Arial"/>
                <a:cs typeface="Arial"/>
                <a:sym typeface="Arial"/>
              </a:defRPr>
            </a:lvl4pPr>
            <a:lvl5pPr indent="-228600" lvl="4" marL="22860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Arial"/>
                <a:ea typeface="Arial"/>
                <a:cs typeface="Arial"/>
                <a:sym typeface="Arial"/>
              </a:defRPr>
            </a:lvl5pPr>
            <a:lvl6pPr indent="-228600" lvl="5" marL="27432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6pPr>
            <a:lvl7pPr indent="-228600" lvl="6" marL="32004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7pPr>
            <a:lvl8pPr indent="-228600" lvl="7" marL="3657600" marR="0" rtl="0" algn="l">
              <a:spcBef>
                <a:spcPts val="600"/>
              </a:spcBef>
              <a:spcAft>
                <a:spcPts val="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8pPr>
            <a:lvl9pPr indent="-228600" lvl="8" marL="4114800" marR="0" rtl="0" algn="l">
              <a:spcBef>
                <a:spcPts val="600"/>
              </a:spcBef>
              <a:spcAft>
                <a:spcPts val="600"/>
              </a:spcAft>
              <a:buClr>
                <a:schemeClr val="accent2"/>
              </a:buClr>
              <a:buSzPts val="1288"/>
              <a:buFont typeface="Noto Sans Symbols"/>
              <a:buNone/>
              <a:defRPr b="0" i="0" sz="1400" u="none" cap="none" strike="noStrike">
                <a:solidFill>
                  <a:srgbClr val="888888"/>
                </a:solidFill>
                <a:latin typeface="Cabin"/>
                <a:ea typeface="Cabin"/>
                <a:cs typeface="Cabin"/>
                <a:sym typeface="Cabin"/>
              </a:defRPr>
            </a:lvl9pPr>
          </a:lstStyle>
          <a:p/>
        </p:txBody>
      </p:sp>
      <p:sp>
        <p:nvSpPr>
          <p:cNvPr id="50" name="Shape 50"/>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1" name="Shape 51"/>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2" name="Shape 52"/>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9F276A"/>
                </a:solidFill>
                <a:latin typeface="Arial"/>
                <a:ea typeface="Arial"/>
                <a:cs typeface="Arial"/>
                <a:sym typeface="Arial"/>
              </a:rPr>
              <a:t>‹#›</a:t>
            </a:fld>
            <a:endParaRPr sz="900">
              <a:solidFill>
                <a:srgbClr val="9F276A"/>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3" name="Shape 53"/>
        <p:cNvGrpSpPr/>
        <p:nvPr/>
      </p:nvGrpSpPr>
      <p:grpSpPr>
        <a:xfrm>
          <a:off x="0" y="0"/>
          <a:ext cx="0" cy="0"/>
          <a:chOff x="0" y="0"/>
          <a:chExt cx="0" cy="0"/>
        </a:xfrm>
      </p:grpSpPr>
      <p:sp>
        <p:nvSpPr>
          <p:cNvPr id="54" name="Shape 54"/>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56" name="Shape 56"/>
          <p:cNvSpPr txBox="1"/>
          <p:nvPr>
            <p:ph idx="1" type="body"/>
          </p:nvPr>
        </p:nvSpPr>
        <p:spPr>
          <a:xfrm>
            <a:off x="581192" y="2228002"/>
            <a:ext cx="3899527" cy="3633047"/>
          </a:xfrm>
          <a:prstGeom prst="rect">
            <a:avLst/>
          </a:prstGeom>
          <a:noFill/>
          <a:ln>
            <a:noFill/>
          </a:ln>
        </p:spPr>
        <p:txBody>
          <a:bodyPr anchorCtr="0" anchor="ctr" bIns="91425" lIns="91425" spcFirstLastPara="1" rIns="91425" wrap="square" tIns="91425"/>
          <a:lstStyle>
            <a:lvl1pPr indent="-368808" lvl="0" marL="457200" marR="0" rtl="0" algn="l">
              <a:spcBef>
                <a:spcPts val="480"/>
              </a:spcBef>
              <a:spcAft>
                <a:spcPts val="0"/>
              </a:spcAft>
              <a:buClr>
                <a:schemeClr val="accent2"/>
              </a:buClr>
              <a:buSzPts val="2208"/>
              <a:buFont typeface="Noto Sans Symbols"/>
              <a:buChar char="◼"/>
              <a:defRPr b="0" i="0" sz="2400" u="none" cap="none" strike="noStrike">
                <a:solidFill>
                  <a:schemeClr val="dk2"/>
                </a:solidFill>
                <a:latin typeface="Arial"/>
                <a:ea typeface="Arial"/>
                <a:cs typeface="Arial"/>
                <a:sym typeface="Arial"/>
              </a:defRPr>
            </a:lvl1pPr>
            <a:lvl2pPr indent="-345440" lvl="1" marL="914400" marR="0" rtl="0" algn="l">
              <a:spcBef>
                <a:spcPts val="6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2pPr>
            <a:lvl3pPr indent="-333756" lvl="2" marL="13716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3pPr>
            <a:lvl4pPr indent="-322072" lvl="3" marL="18288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4pPr>
            <a:lvl5pPr indent="-322072" lvl="4" marL="22860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57" name="Shape 57"/>
          <p:cNvSpPr txBox="1"/>
          <p:nvPr>
            <p:ph idx="2" type="body"/>
          </p:nvPr>
        </p:nvSpPr>
        <p:spPr>
          <a:xfrm>
            <a:off x="4663282" y="2228003"/>
            <a:ext cx="3907662" cy="3633047"/>
          </a:xfrm>
          <a:prstGeom prst="rect">
            <a:avLst/>
          </a:prstGeom>
          <a:noFill/>
          <a:ln>
            <a:noFill/>
          </a:ln>
        </p:spPr>
        <p:txBody>
          <a:bodyPr anchorCtr="0" anchor="ctr" bIns="91425" lIns="91425" spcFirstLastPara="1" rIns="91425" wrap="square" tIns="91425"/>
          <a:lstStyle>
            <a:lvl1pPr indent="-368808" lvl="0" marL="457200" marR="0" rtl="0" algn="l">
              <a:spcBef>
                <a:spcPts val="480"/>
              </a:spcBef>
              <a:spcAft>
                <a:spcPts val="0"/>
              </a:spcAft>
              <a:buClr>
                <a:schemeClr val="accent2"/>
              </a:buClr>
              <a:buSzPts val="2208"/>
              <a:buFont typeface="Noto Sans Symbols"/>
              <a:buChar char="◼"/>
              <a:defRPr b="0" i="0" sz="2400" u="none" cap="none" strike="noStrike">
                <a:solidFill>
                  <a:schemeClr val="dk2"/>
                </a:solidFill>
                <a:latin typeface="Arial"/>
                <a:ea typeface="Arial"/>
                <a:cs typeface="Arial"/>
                <a:sym typeface="Arial"/>
              </a:defRPr>
            </a:lvl1pPr>
            <a:lvl2pPr indent="-345440" lvl="1" marL="914400" marR="0" rtl="0" algn="l">
              <a:spcBef>
                <a:spcPts val="6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2pPr>
            <a:lvl3pPr indent="-333756" lvl="2" marL="13716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3pPr>
            <a:lvl4pPr indent="-322072" lvl="3" marL="18288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4pPr>
            <a:lvl5pPr indent="-322072" lvl="4" marL="22860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58" name="Shape 58"/>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59" name="Shape 59"/>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0" name="Shape 60"/>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1" name="Shape 61"/>
        <p:cNvGrpSpPr/>
        <p:nvPr/>
      </p:nvGrpSpPr>
      <p:grpSpPr>
        <a:xfrm>
          <a:off x="0" y="0"/>
          <a:ext cx="0" cy="0"/>
          <a:chOff x="0" y="0"/>
          <a:chExt cx="0" cy="0"/>
        </a:xfrm>
      </p:grpSpPr>
      <p:sp>
        <p:nvSpPr>
          <p:cNvPr id="62" name="Shape 62"/>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64" name="Shape 64"/>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5" name="Shape 65"/>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66" name="Shape 66"/>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7" name="Shape 67"/>
        <p:cNvGrpSpPr/>
        <p:nvPr/>
      </p:nvGrpSpPr>
      <p:grpSpPr>
        <a:xfrm>
          <a:off x="0" y="0"/>
          <a:ext cx="0" cy="0"/>
          <a:chOff x="0" y="0"/>
          <a:chExt cx="0" cy="0"/>
        </a:xfrm>
      </p:grpSpPr>
      <p:sp>
        <p:nvSpPr>
          <p:cNvPr id="68" name="Shape 68"/>
          <p:cNvSpPr/>
          <p:nvPr/>
        </p:nvSpPr>
        <p:spPr>
          <a:xfrm>
            <a:off x="452646" y="5141973"/>
            <a:ext cx="8238707"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txBox="1"/>
          <p:nvPr>
            <p:ph type="title"/>
          </p:nvPr>
        </p:nvSpPr>
        <p:spPr>
          <a:xfrm>
            <a:off x="581352" y="5262296"/>
            <a:ext cx="3536625" cy="689514"/>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rgbClr val="9F276A"/>
              </a:buClr>
              <a:buSzPts val="2000"/>
              <a:buFont typeface="Arial"/>
              <a:buNone/>
              <a:defRPr b="0" i="0" sz="2000" u="none" cap="none" strike="noStrike">
                <a:solidFill>
                  <a:srgbClr val="9F276A"/>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0" name="Shape 70"/>
          <p:cNvSpPr txBox="1"/>
          <p:nvPr>
            <p:ph idx="1" type="body"/>
          </p:nvPr>
        </p:nvSpPr>
        <p:spPr>
          <a:xfrm>
            <a:off x="446399" y="601200"/>
            <a:ext cx="8240400" cy="4204800"/>
          </a:xfrm>
          <a:prstGeom prst="rect">
            <a:avLst/>
          </a:prstGeom>
          <a:noFill/>
          <a:ln>
            <a:noFill/>
          </a:ln>
        </p:spPr>
        <p:txBody>
          <a:bodyPr anchorCtr="0" anchor="ctr"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310388" lvl="5" marL="27432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6pPr>
            <a:lvl7pPr indent="-310388" lvl="6" marL="32004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7pPr>
            <a:lvl8pPr indent="-310388" lvl="7" marL="3657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8pPr>
            <a:lvl9pPr indent="-310388" lvl="8" marL="4114800" marR="0" rtl="0" algn="l">
              <a:spcBef>
                <a:spcPts val="600"/>
              </a:spcBef>
              <a:spcAft>
                <a:spcPts val="60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9pPr>
          </a:lstStyle>
          <a:p/>
        </p:txBody>
      </p:sp>
      <p:sp>
        <p:nvSpPr>
          <p:cNvPr id="71" name="Shape 71"/>
          <p:cNvSpPr txBox="1"/>
          <p:nvPr>
            <p:ph idx="2" type="body"/>
          </p:nvPr>
        </p:nvSpPr>
        <p:spPr>
          <a:xfrm>
            <a:off x="4305617" y="5262295"/>
            <a:ext cx="4265327" cy="689515"/>
          </a:xfrm>
          <a:prstGeom prst="rect">
            <a:avLst/>
          </a:prstGeom>
          <a:noFill/>
          <a:ln>
            <a:noFill/>
          </a:ln>
        </p:spPr>
        <p:txBody>
          <a:bodyPr anchorCtr="0" anchor="ctr" bIns="91425" lIns="91425" spcFirstLastPara="1" rIns="91425" wrap="square" tIns="91425"/>
          <a:lstStyle>
            <a:lvl1pPr indent="-228600" lvl="0" marL="457200" marR="0" rtl="0" algn="r">
              <a:spcBef>
                <a:spcPts val="220"/>
              </a:spcBef>
              <a:spcAft>
                <a:spcPts val="0"/>
              </a:spcAft>
              <a:buClr>
                <a:schemeClr val="accent2"/>
              </a:buClr>
              <a:buSzPts val="1012"/>
              <a:buFont typeface="Noto Sans Symbols"/>
              <a:buNone/>
              <a:defRPr b="0" i="0" sz="1100" u="none" cap="none" strike="noStrike">
                <a:solidFill>
                  <a:schemeClr val="lt1"/>
                </a:solidFill>
                <a:latin typeface="Arial"/>
                <a:ea typeface="Arial"/>
                <a:cs typeface="Arial"/>
                <a:sym typeface="Arial"/>
              </a:defRPr>
            </a:lvl1pPr>
            <a:lvl2pPr indent="-228600" lvl="1" marL="914400" marR="0" rtl="0" algn="l">
              <a:spcBef>
                <a:spcPts val="600"/>
              </a:spcBef>
              <a:spcAft>
                <a:spcPts val="0"/>
              </a:spcAft>
              <a:buClr>
                <a:schemeClr val="accent2"/>
              </a:buClr>
              <a:buSzPts val="1012"/>
              <a:buFont typeface="Noto Sans Symbols"/>
              <a:buNone/>
              <a:defRPr b="0" i="0" sz="1100" u="none" cap="none" strike="noStrike">
                <a:solidFill>
                  <a:schemeClr val="dk2"/>
                </a:solidFill>
                <a:latin typeface="Arial"/>
                <a:ea typeface="Arial"/>
                <a:cs typeface="Arial"/>
                <a:sym typeface="Arial"/>
              </a:defRPr>
            </a:lvl2pPr>
            <a:lvl3pPr indent="-228600" lvl="2" marL="1371600" marR="0" rtl="0" algn="l">
              <a:spcBef>
                <a:spcPts val="600"/>
              </a:spcBef>
              <a:spcAft>
                <a:spcPts val="0"/>
              </a:spcAft>
              <a:buClr>
                <a:schemeClr val="accent2"/>
              </a:buClr>
              <a:buSzPts val="920"/>
              <a:buFont typeface="Noto Sans Symbols"/>
              <a:buNone/>
              <a:defRPr b="0" i="0" sz="1000" u="none" cap="none" strike="noStrike">
                <a:solidFill>
                  <a:schemeClr val="dk2"/>
                </a:solidFill>
                <a:latin typeface="Arial"/>
                <a:ea typeface="Arial"/>
                <a:cs typeface="Arial"/>
                <a:sym typeface="Arial"/>
              </a:defRPr>
            </a:lvl3pPr>
            <a:lvl4pPr indent="-228600" lvl="3" marL="1828800" marR="0" rtl="0" algn="l">
              <a:spcBef>
                <a:spcPts val="600"/>
              </a:spcBef>
              <a:spcAft>
                <a:spcPts val="0"/>
              </a:spcAft>
              <a:buClr>
                <a:schemeClr val="accent2"/>
              </a:buClr>
              <a:buSzPts val="828"/>
              <a:buFont typeface="Noto Sans Symbols"/>
              <a:buNone/>
              <a:defRPr b="0" i="0" sz="900" u="none" cap="none" strike="noStrike">
                <a:solidFill>
                  <a:schemeClr val="dk2"/>
                </a:solidFill>
                <a:latin typeface="Arial"/>
                <a:ea typeface="Arial"/>
                <a:cs typeface="Arial"/>
                <a:sym typeface="Arial"/>
              </a:defRPr>
            </a:lvl4pPr>
            <a:lvl5pPr indent="-228600" lvl="4" marL="2286000" marR="0" rtl="0" algn="l">
              <a:spcBef>
                <a:spcPts val="600"/>
              </a:spcBef>
              <a:spcAft>
                <a:spcPts val="0"/>
              </a:spcAft>
              <a:buClr>
                <a:schemeClr val="accent2"/>
              </a:buClr>
              <a:buSzPts val="828"/>
              <a:buFont typeface="Noto Sans Symbols"/>
              <a:buNone/>
              <a:defRPr b="0" i="0" sz="900" u="none" cap="none" strike="noStrike">
                <a:solidFill>
                  <a:schemeClr val="dk2"/>
                </a:solidFill>
                <a:latin typeface="Arial"/>
                <a:ea typeface="Arial"/>
                <a:cs typeface="Arial"/>
                <a:sym typeface="Arial"/>
              </a:defRPr>
            </a:lvl5pPr>
            <a:lvl6pPr indent="-228600" lvl="5" marL="27432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9pPr>
          </a:lstStyle>
          <a:p/>
        </p:txBody>
      </p:sp>
      <p:sp>
        <p:nvSpPr>
          <p:cNvPr id="72" name="Shape 72"/>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3" name="Shape 73"/>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rgbClr val="9F276A"/>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74" name="Shape 74"/>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9F276A"/>
                </a:solidFill>
                <a:latin typeface="Arial"/>
                <a:ea typeface="Arial"/>
                <a:cs typeface="Arial"/>
                <a:sym typeface="Arial"/>
              </a:rPr>
              <a:t>‹#›</a:t>
            </a:fld>
            <a:endParaRPr sz="900">
              <a:solidFill>
                <a:srgbClr val="9F276A"/>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5" name="Shape 75"/>
        <p:cNvGrpSpPr/>
        <p:nvPr/>
      </p:nvGrpSpPr>
      <p:grpSpPr>
        <a:xfrm>
          <a:off x="0" y="0"/>
          <a:ext cx="0" cy="0"/>
          <a:chOff x="0" y="0"/>
          <a:chExt cx="0" cy="0"/>
        </a:xfrm>
      </p:grpSpPr>
      <p:sp>
        <p:nvSpPr>
          <p:cNvPr id="76" name="Shape 76"/>
          <p:cNvSpPr txBox="1"/>
          <p:nvPr>
            <p:ph type="title"/>
          </p:nvPr>
        </p:nvSpPr>
        <p:spPr>
          <a:xfrm>
            <a:off x="581192" y="4693389"/>
            <a:ext cx="7989752"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accent1"/>
              </a:buClr>
              <a:buSzPts val="2400"/>
              <a:buFont typeface="Arial"/>
              <a:buNone/>
              <a:defRPr b="0" i="0" sz="2400" u="none" cap="none" strike="noStrike">
                <a:solidFill>
                  <a:schemeClr val="accen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77" name="Shape 77"/>
          <p:cNvSpPr/>
          <p:nvPr>
            <p:ph idx="2" type="pic"/>
          </p:nvPr>
        </p:nvSpPr>
        <p:spPr>
          <a:xfrm>
            <a:off x="448093" y="599725"/>
            <a:ext cx="8238706" cy="3557252"/>
          </a:xfrm>
          <a:prstGeom prst="rect">
            <a:avLst/>
          </a:prstGeom>
          <a:noFill/>
          <a:ln>
            <a:noFill/>
          </a:ln>
        </p:spPr>
        <p:txBody>
          <a:bodyPr anchorCtr="0" anchor="t" bIns="91425" lIns="91425" spcFirstLastPara="1" rIns="91425" wrap="square" tIns="91425"/>
          <a:lstStyle>
            <a:lvl1pPr indent="0" lvl="0" mar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1pPr>
            <a:lvl2pPr indent="0" lvl="1" marL="4572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2pPr>
            <a:lvl3pPr indent="0" lvl="2" marL="9144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3pPr>
            <a:lvl4pPr indent="0" lvl="3" marL="13716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4pPr>
            <a:lvl5pPr indent="0" lvl="4" marL="18288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Arial"/>
                <a:ea typeface="Arial"/>
                <a:cs typeface="Arial"/>
                <a:sym typeface="Arial"/>
              </a:defRPr>
            </a:lvl5pPr>
            <a:lvl6pPr indent="0" lvl="5" marL="22860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6pPr>
            <a:lvl7pPr indent="0" lvl="6" marL="27432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7pPr>
            <a:lvl8pPr indent="0" lvl="7" marL="3200400"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8pPr>
            <a:lvl9pPr indent="0" lvl="8" marL="3657600"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9pPr>
          </a:lstStyle>
          <a:p/>
        </p:txBody>
      </p:sp>
      <p:sp>
        <p:nvSpPr>
          <p:cNvPr id="78" name="Shape 78"/>
          <p:cNvSpPr txBox="1"/>
          <p:nvPr>
            <p:ph idx="1" type="body"/>
          </p:nvPr>
        </p:nvSpPr>
        <p:spPr>
          <a:xfrm>
            <a:off x="581192" y="5260126"/>
            <a:ext cx="7989752" cy="598671"/>
          </a:xfrm>
          <a:prstGeom prst="rect">
            <a:avLst/>
          </a:prstGeom>
          <a:noFill/>
          <a:ln>
            <a:noFill/>
          </a:ln>
        </p:spPr>
        <p:txBody>
          <a:bodyPr anchorCtr="0" anchor="ctr" bIns="91425" lIns="91425" spcFirstLastPara="1" rIns="91425" wrap="square" tIns="91425"/>
          <a:lstStyle>
            <a:lvl1pPr indent="-228600" lvl="0" marL="457200" marR="0" rtl="0" algn="l">
              <a:spcBef>
                <a:spcPts val="240"/>
              </a:spcBef>
              <a:spcAft>
                <a:spcPts val="0"/>
              </a:spcAft>
              <a:buClr>
                <a:schemeClr val="accent2"/>
              </a:buClr>
              <a:buSzPts val="1104"/>
              <a:buFont typeface="Noto Sans Symbols"/>
              <a:buNone/>
              <a:defRPr b="0" i="0" sz="1200" u="none" cap="none" strike="noStrike">
                <a:solidFill>
                  <a:schemeClr val="dk2"/>
                </a:solidFill>
                <a:latin typeface="Arial"/>
                <a:ea typeface="Arial"/>
                <a:cs typeface="Arial"/>
                <a:sym typeface="Arial"/>
              </a:defRPr>
            </a:lvl1pPr>
            <a:lvl2pPr indent="-228600" lvl="1" marL="914400" marR="0" rtl="0" algn="l">
              <a:spcBef>
                <a:spcPts val="600"/>
              </a:spcBef>
              <a:spcAft>
                <a:spcPts val="0"/>
              </a:spcAft>
              <a:buClr>
                <a:schemeClr val="accent2"/>
              </a:buClr>
              <a:buSzPts val="1104"/>
              <a:buFont typeface="Noto Sans Symbols"/>
              <a:buNone/>
              <a:defRPr b="0" i="0" sz="1200" u="none" cap="none" strike="noStrike">
                <a:solidFill>
                  <a:schemeClr val="dk2"/>
                </a:solidFill>
                <a:latin typeface="Arial"/>
                <a:ea typeface="Arial"/>
                <a:cs typeface="Arial"/>
                <a:sym typeface="Arial"/>
              </a:defRPr>
            </a:lvl2pPr>
            <a:lvl3pPr indent="-228600" lvl="2" marL="1371600" marR="0" rtl="0" algn="l">
              <a:spcBef>
                <a:spcPts val="600"/>
              </a:spcBef>
              <a:spcAft>
                <a:spcPts val="0"/>
              </a:spcAft>
              <a:buClr>
                <a:schemeClr val="accent2"/>
              </a:buClr>
              <a:buSzPts val="920"/>
              <a:buFont typeface="Noto Sans Symbols"/>
              <a:buNone/>
              <a:defRPr b="0" i="0" sz="1000" u="none" cap="none" strike="noStrike">
                <a:solidFill>
                  <a:schemeClr val="dk2"/>
                </a:solidFill>
                <a:latin typeface="Arial"/>
                <a:ea typeface="Arial"/>
                <a:cs typeface="Arial"/>
                <a:sym typeface="Arial"/>
              </a:defRPr>
            </a:lvl3pPr>
            <a:lvl4pPr indent="-228600" lvl="3" marL="1828800" marR="0" rtl="0" algn="l">
              <a:spcBef>
                <a:spcPts val="600"/>
              </a:spcBef>
              <a:spcAft>
                <a:spcPts val="0"/>
              </a:spcAft>
              <a:buClr>
                <a:schemeClr val="accent2"/>
              </a:buClr>
              <a:buSzPts val="828"/>
              <a:buFont typeface="Noto Sans Symbols"/>
              <a:buNone/>
              <a:defRPr b="0" i="0" sz="900" u="none" cap="none" strike="noStrike">
                <a:solidFill>
                  <a:schemeClr val="dk2"/>
                </a:solidFill>
                <a:latin typeface="Arial"/>
                <a:ea typeface="Arial"/>
                <a:cs typeface="Arial"/>
                <a:sym typeface="Arial"/>
              </a:defRPr>
            </a:lvl4pPr>
            <a:lvl5pPr indent="-228600" lvl="4" marL="2286000" marR="0" rtl="0" algn="l">
              <a:spcBef>
                <a:spcPts val="600"/>
              </a:spcBef>
              <a:spcAft>
                <a:spcPts val="0"/>
              </a:spcAft>
              <a:buClr>
                <a:schemeClr val="accent2"/>
              </a:buClr>
              <a:buSzPts val="828"/>
              <a:buFont typeface="Noto Sans Symbols"/>
              <a:buNone/>
              <a:defRPr b="0" i="0" sz="900" u="none" cap="none" strike="noStrike">
                <a:solidFill>
                  <a:schemeClr val="dk2"/>
                </a:solidFill>
                <a:latin typeface="Arial"/>
                <a:ea typeface="Arial"/>
                <a:cs typeface="Arial"/>
                <a:sym typeface="Arial"/>
              </a:defRPr>
            </a:lvl5pPr>
            <a:lvl6pPr indent="-228600" lvl="5" marL="27432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6pPr>
            <a:lvl7pPr indent="-228600" lvl="6" marL="32004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7pPr>
            <a:lvl8pPr indent="-228600" lvl="7" marL="3657600" marR="0" rtl="0" algn="l">
              <a:spcBef>
                <a:spcPts val="600"/>
              </a:spcBef>
              <a:spcAft>
                <a:spcPts val="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8pPr>
            <a:lvl9pPr indent="-228600" lvl="8" marL="4114800" marR="0" rtl="0" algn="l">
              <a:spcBef>
                <a:spcPts val="600"/>
              </a:spcBef>
              <a:spcAft>
                <a:spcPts val="600"/>
              </a:spcAft>
              <a:buClr>
                <a:schemeClr val="accent2"/>
              </a:buClr>
              <a:buSzPts val="828"/>
              <a:buFont typeface="Noto Sans Symbols"/>
              <a:buNone/>
              <a:defRPr b="0" i="0" sz="900" u="none" cap="none" strike="noStrike">
                <a:solidFill>
                  <a:schemeClr val="dk2"/>
                </a:solidFill>
                <a:latin typeface="Cabin"/>
                <a:ea typeface="Cabin"/>
                <a:cs typeface="Cabin"/>
                <a:sym typeface="Cabin"/>
              </a:defRPr>
            </a:lvl9pPr>
          </a:lstStyle>
          <a:p/>
        </p:txBody>
      </p:sp>
      <p:sp>
        <p:nvSpPr>
          <p:cNvPr id="79" name="Shape 79"/>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sz="900">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0" name="Shape 80"/>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900" cap="non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81" name="Shape 81"/>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chemeClr val="accent2"/>
                </a:solidFill>
                <a:latin typeface="Arial"/>
                <a:ea typeface="Arial"/>
                <a:cs typeface="Arial"/>
                <a:sym typeface="Arial"/>
              </a:rPr>
              <a:t>‹#›</a:t>
            </a:fld>
            <a:endParaRPr sz="900">
              <a:solidFill>
                <a:schemeClr val="accent2"/>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581192" y="687474"/>
            <a:ext cx="7989752" cy="1083329"/>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indent="0" lvl="1" marL="0" marR="0" rtl="0" algn="l">
              <a:spcBef>
                <a:spcPts val="0"/>
              </a:spcBef>
              <a:spcAft>
                <a:spcPts val="0"/>
              </a:spcAft>
              <a:buSzPts val="1400"/>
              <a:buNone/>
              <a:defRPr b="0" i="0" sz="1800" u="none" cap="none" strike="noStrike">
                <a:solidFill>
                  <a:schemeClr val="dk2"/>
                </a:solidFill>
              </a:defRPr>
            </a:lvl2pPr>
            <a:lvl3pPr indent="0" lvl="2" marL="0" marR="0" rtl="0" algn="l">
              <a:spcBef>
                <a:spcPts val="0"/>
              </a:spcBef>
              <a:spcAft>
                <a:spcPts val="0"/>
              </a:spcAft>
              <a:buSzPts val="1400"/>
              <a:buNone/>
              <a:defRPr b="0" i="0" sz="1800" u="none" cap="none" strike="noStrike">
                <a:solidFill>
                  <a:schemeClr val="dk2"/>
                </a:solidFill>
              </a:defRPr>
            </a:lvl3pPr>
            <a:lvl4pPr indent="0" lvl="3" marL="0" marR="0" rtl="0" algn="l">
              <a:spcBef>
                <a:spcPts val="0"/>
              </a:spcBef>
              <a:spcAft>
                <a:spcPts val="0"/>
              </a:spcAft>
              <a:buSzPts val="1400"/>
              <a:buNone/>
              <a:defRPr b="0" i="0" sz="1800" u="none" cap="none" strike="noStrike">
                <a:solidFill>
                  <a:schemeClr val="dk2"/>
                </a:solidFill>
              </a:defRPr>
            </a:lvl4pPr>
            <a:lvl5pPr indent="0" lvl="4" marL="0" marR="0" rtl="0" algn="l">
              <a:spcBef>
                <a:spcPts val="0"/>
              </a:spcBef>
              <a:spcAft>
                <a:spcPts val="0"/>
              </a:spcAft>
              <a:buSzPts val="1400"/>
              <a:buNone/>
              <a:defRPr b="0" i="0" sz="1800" u="none" cap="none" strike="noStrike">
                <a:solidFill>
                  <a:schemeClr val="dk2"/>
                </a:solidFill>
              </a:defRPr>
            </a:lvl5pPr>
            <a:lvl6pPr indent="0" lvl="5" marL="0" marR="0" rtl="0" algn="l">
              <a:spcBef>
                <a:spcPts val="0"/>
              </a:spcBef>
              <a:spcAft>
                <a:spcPts val="0"/>
              </a:spcAft>
              <a:buSzPts val="1400"/>
              <a:buNone/>
              <a:defRPr b="0" i="0" sz="1800" u="none" cap="none" strike="noStrike">
                <a:solidFill>
                  <a:schemeClr val="dk2"/>
                </a:solidFill>
              </a:defRPr>
            </a:lvl6pPr>
            <a:lvl7pPr indent="0" lvl="6" marL="0" marR="0" rtl="0" algn="l">
              <a:spcBef>
                <a:spcPts val="0"/>
              </a:spcBef>
              <a:spcAft>
                <a:spcPts val="0"/>
              </a:spcAft>
              <a:buSzPts val="1400"/>
              <a:buNone/>
              <a:defRPr b="0" i="0" sz="1800" u="none" cap="none" strike="noStrike">
                <a:solidFill>
                  <a:schemeClr val="dk2"/>
                </a:solidFill>
              </a:defRPr>
            </a:lvl7pPr>
            <a:lvl8pPr indent="0" lvl="7" marL="0" marR="0" rtl="0" algn="l">
              <a:spcBef>
                <a:spcPts val="0"/>
              </a:spcBef>
              <a:spcAft>
                <a:spcPts val="0"/>
              </a:spcAft>
              <a:buSzPts val="1400"/>
              <a:buNone/>
              <a:defRPr b="0" i="0" sz="1800" u="none" cap="none" strike="noStrike">
                <a:solidFill>
                  <a:schemeClr val="dk2"/>
                </a:solidFill>
              </a:defRPr>
            </a:lvl8pPr>
            <a:lvl9pPr indent="0" lvl="8" marL="0" marR="0" rtl="0" algn="l">
              <a:spcBef>
                <a:spcPts val="0"/>
              </a:spcBef>
              <a:spcAft>
                <a:spcPts val="0"/>
              </a:spcAft>
              <a:buSzPts val="1400"/>
              <a:buNone/>
              <a:defRPr b="0" i="0" sz="1800" u="none" cap="none" strike="noStrike">
                <a:solidFill>
                  <a:schemeClr val="dk2"/>
                </a:solidFill>
              </a:defRPr>
            </a:lvl9pPr>
          </a:lstStyle>
          <a:p/>
        </p:txBody>
      </p:sp>
      <p:sp>
        <p:nvSpPr>
          <p:cNvPr id="11" name="Shape 11"/>
          <p:cNvSpPr txBox="1"/>
          <p:nvPr>
            <p:ph idx="1" type="body"/>
          </p:nvPr>
        </p:nvSpPr>
        <p:spPr>
          <a:xfrm>
            <a:off x="581192" y="2228003"/>
            <a:ext cx="7989752" cy="3630794"/>
          </a:xfrm>
          <a:prstGeom prst="rect">
            <a:avLst/>
          </a:prstGeom>
          <a:noFill/>
          <a:ln>
            <a:noFill/>
          </a:ln>
        </p:spPr>
        <p:txBody>
          <a:bodyPr anchorCtr="0" anchor="ctr" bIns="91425" lIns="91425" spcFirstLastPara="1" rIns="91425" wrap="square" tIns="91425"/>
          <a:lstStyle>
            <a:lvl1pPr indent="-345440" lvl="0" marL="457200" marR="0" rtl="0" algn="l">
              <a:spcBef>
                <a:spcPts val="400"/>
              </a:spcBef>
              <a:spcAft>
                <a:spcPts val="0"/>
              </a:spcAft>
              <a:buClr>
                <a:schemeClr val="accent2"/>
              </a:buClr>
              <a:buSzPts val="1840"/>
              <a:buFont typeface="Noto Sans Symbols"/>
              <a:buChar char="◼"/>
              <a:defRPr b="0" i="0" sz="2000" u="none" cap="none" strike="noStrike">
                <a:solidFill>
                  <a:schemeClr val="dk2"/>
                </a:solidFill>
                <a:latin typeface="Arial"/>
                <a:ea typeface="Arial"/>
                <a:cs typeface="Arial"/>
                <a:sym typeface="Arial"/>
              </a:defRPr>
            </a:lvl1pPr>
            <a:lvl2pPr indent="-333756" lvl="1" marL="914400" marR="0" rtl="0" algn="l">
              <a:spcBef>
                <a:spcPts val="600"/>
              </a:spcBef>
              <a:spcAft>
                <a:spcPts val="0"/>
              </a:spcAft>
              <a:buClr>
                <a:schemeClr val="accent2"/>
              </a:buClr>
              <a:buSzPts val="1656"/>
              <a:buFont typeface="Noto Sans Symbols"/>
              <a:buChar char="◼"/>
              <a:defRPr b="0" i="0" sz="1800" u="none" cap="none" strike="noStrike">
                <a:solidFill>
                  <a:schemeClr val="dk2"/>
                </a:solidFill>
                <a:latin typeface="Arial"/>
                <a:ea typeface="Arial"/>
                <a:cs typeface="Arial"/>
                <a:sym typeface="Arial"/>
              </a:defRPr>
            </a:lvl2pPr>
            <a:lvl3pPr indent="-322072" lvl="2" marL="13716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Arial"/>
                <a:ea typeface="Arial"/>
                <a:cs typeface="Arial"/>
                <a:sym typeface="Arial"/>
              </a:defRPr>
            </a:lvl3pPr>
            <a:lvl4pPr indent="-310388" lvl="3" marL="18288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4pPr>
            <a:lvl5pPr indent="-310388" lvl="4" marL="22860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Arial"/>
                <a:ea typeface="Arial"/>
                <a:cs typeface="Arial"/>
                <a:sym typeface="Arial"/>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12" name="Shape 12"/>
          <p:cNvSpPr txBox="1"/>
          <p:nvPr>
            <p:ph idx="10" type="dt"/>
          </p:nvPr>
        </p:nvSpPr>
        <p:spPr>
          <a:xfrm>
            <a:off x="5559327" y="5956136"/>
            <a:ext cx="213360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900" u="none" cap="none" strike="noStrik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 name="Shape 13"/>
          <p:cNvSpPr txBox="1"/>
          <p:nvPr>
            <p:ph idx="11" type="ftr"/>
          </p:nvPr>
        </p:nvSpPr>
        <p:spPr>
          <a:xfrm>
            <a:off x="581192" y="5951810"/>
            <a:ext cx="4870585"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900" u="none" cap="none" strike="noStrike">
                <a:solidFill>
                  <a:schemeClr val="accent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indent="0" lvl="2" marL="914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indent="0" lvl="3" marL="1371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indent="0" lvl="4" marL="18288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indent="0" lvl="5" marL="22860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indent="0" lvl="6" marL="27432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indent="0" lvl="7" marL="32004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indent="0" lvl="8" marL="3657600"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4" name="Shape 14"/>
          <p:cNvSpPr txBox="1"/>
          <p:nvPr>
            <p:ph idx="12" type="sldNum"/>
          </p:nvPr>
        </p:nvSpPr>
        <p:spPr>
          <a:xfrm>
            <a:off x="7800476" y="5956136"/>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accent2"/>
                </a:solidFill>
                <a:latin typeface="Arial"/>
                <a:ea typeface="Arial"/>
                <a:cs typeface="Arial"/>
                <a:sym typeface="Arial"/>
              </a:rPr>
              <a:t>‹#›</a:t>
            </a:fld>
            <a:endParaRPr b="0" i="0" sz="900" u="none" cap="none" strike="noStrike">
              <a:solidFill>
                <a:schemeClr val="accent2"/>
              </a:solidFill>
              <a:latin typeface="Arial"/>
              <a:ea typeface="Arial"/>
              <a:cs typeface="Arial"/>
              <a:sym typeface="Arial"/>
            </a:endParaRPr>
          </a:p>
        </p:txBody>
      </p:sp>
      <p:sp>
        <p:nvSpPr>
          <p:cNvPr id="15" name="Shape 15"/>
          <p:cNvSpPr/>
          <p:nvPr/>
        </p:nvSpPr>
        <p:spPr>
          <a:xfrm>
            <a:off x="448091" y="441325"/>
            <a:ext cx="2719909" cy="1080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976001" y="441325"/>
            <a:ext cx="2710800" cy="1080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3216601" y="441325"/>
            <a:ext cx="2710800" cy="108000"/>
          </a:xfrm>
          <a:prstGeom prst="rect">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tutorialspoint.com/wsdl/index.ht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8.png"/><Relationship Id="rId5" Type="http://schemas.openxmlformats.org/officeDocument/2006/relationships/image" Target="../media/image1.jpg"/><Relationship Id="rId6"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6.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8.jpg"/><Relationship Id="rId5" Type="http://schemas.openxmlformats.org/officeDocument/2006/relationships/image" Target="../media/image6.jpg"/><Relationship Id="rId6" Type="http://schemas.openxmlformats.org/officeDocument/2006/relationships/image" Target="../media/image1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8.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0.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www.tutorialspoint.com/uddi/uddi_overview.htm" TargetMode="External"/><Relationship Id="rId4" Type="http://schemas.openxmlformats.org/officeDocument/2006/relationships/hyperlink" Target="https://www.ibm.com/developerworks/library/ws-wsdl/" TargetMode="External"/><Relationship Id="rId5" Type="http://schemas.openxmlformats.org/officeDocument/2006/relationships/hyperlink" Target="http://cseweb.ucsd.edu/groups/csag/html/teaching/cse225s04/Reading%20List/ws-featuddi.pd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9.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www.wunderground.com/weather/api/d/doc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5.jpg"/><Relationship Id="rId4" Type="http://schemas.openxmlformats.org/officeDocument/2006/relationships/image" Target="../media/image3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www.tutorialspoint.com/webservices/index.htm" TargetMode="External"/><Relationship Id="rId4" Type="http://schemas.openxmlformats.org/officeDocument/2006/relationships/hyperlink" Target="http://flylib.com/books/en/3.211.1.83/1/" TargetMode="External"/><Relationship Id="rId5" Type="http://schemas.openxmlformats.org/officeDocument/2006/relationships/hyperlink" Target="http://www.tutorialspoint.com/uddi/uddi_overview.htm" TargetMode="External"/><Relationship Id="rId6" Type="http://schemas.openxmlformats.org/officeDocument/2006/relationships/hyperlink" Target="http://www.ibm.com/developerworks/vn/library/ws-featudd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ctrTitle"/>
          </p:nvPr>
        </p:nvSpPr>
        <p:spPr>
          <a:xfrm>
            <a:off x="581192" y="3476625"/>
            <a:ext cx="7989752" cy="150484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3600"/>
              <a:buFont typeface="Arial"/>
              <a:buNone/>
            </a:pPr>
            <a:r>
              <a:rPr b="0" i="0" lang="en-US" sz="3600" u="none" cap="none" strike="noStrike">
                <a:solidFill>
                  <a:schemeClr val="lt1"/>
                </a:solidFill>
                <a:latin typeface="Arial"/>
                <a:ea typeface="Arial"/>
                <a:cs typeface="Arial"/>
                <a:sym typeface="Arial"/>
              </a:rPr>
              <a:t>ASP.NET WEB SERVICE</a:t>
            </a:r>
            <a:endParaRPr b="0" i="0" sz="3600" u="none" cap="none" strike="noStrike">
              <a:solidFill>
                <a:schemeClr val="lt1"/>
              </a:solidFill>
              <a:latin typeface="Arial"/>
              <a:ea typeface="Arial"/>
              <a:cs typeface="Arial"/>
              <a:sym typeface="Arial"/>
            </a:endParaRPr>
          </a:p>
        </p:txBody>
      </p:sp>
      <p:sp>
        <p:nvSpPr>
          <p:cNvPr id="101" name="Shape 101"/>
          <p:cNvSpPr txBox="1"/>
          <p:nvPr>
            <p:ph idx="1" type="subTitle"/>
          </p:nvPr>
        </p:nvSpPr>
        <p:spPr>
          <a:xfrm>
            <a:off x="581192" y="5910428"/>
            <a:ext cx="7989752" cy="4386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1472"/>
              <a:buFont typeface="Noto Sans Symbols"/>
              <a:buNone/>
            </a:pPr>
            <a:r>
              <a:rPr b="0" i="0" lang="en-US" sz="1600" u="none" cap="none" strike="noStrike">
                <a:solidFill>
                  <a:schemeClr val="lt1"/>
                </a:solidFill>
                <a:latin typeface="Arial"/>
                <a:ea typeface="Arial"/>
                <a:cs typeface="Arial"/>
                <a:sym typeface="Arial"/>
              </a:rPr>
              <a:t>THS. VŨ SƠN LÂM</a:t>
            </a:r>
            <a:endParaRPr b="0" i="0" sz="1600" u="none" cap="none" strike="noStrike">
              <a:solidFill>
                <a:schemeClr val="lt1"/>
              </a:solidFill>
              <a:latin typeface="Arial"/>
              <a:ea typeface="Arial"/>
              <a:cs typeface="Arial"/>
              <a:sym typeface="Arial"/>
            </a:endParaRPr>
          </a:p>
          <a:p>
            <a:pPr indent="0" lvl="0" marL="0" marR="0" rtl="0" algn="l">
              <a:spcBef>
                <a:spcPts val="920"/>
              </a:spcBef>
              <a:spcAft>
                <a:spcPts val="0"/>
              </a:spcAft>
              <a:buClr>
                <a:schemeClr val="accent2"/>
              </a:buClr>
              <a:buSzPts val="1472"/>
              <a:buFont typeface="Noto Sans Symbols"/>
              <a:buNone/>
            </a:pPr>
            <a:r>
              <a:t/>
            </a:r>
            <a:endParaRPr b="0" i="0" sz="1600" u="none" cap="none" strike="noStrike">
              <a:solidFill>
                <a:schemeClr val="lt1"/>
              </a:solidFill>
              <a:latin typeface="Arial"/>
              <a:ea typeface="Arial"/>
              <a:cs typeface="Arial"/>
              <a:sym typeface="Arial"/>
            </a:endParaRPr>
          </a:p>
        </p:txBody>
      </p:sp>
      <p:sp>
        <p:nvSpPr>
          <p:cNvPr id="102" name="Shape 102"/>
          <p:cNvSpPr txBox="1"/>
          <p:nvPr/>
        </p:nvSpPr>
        <p:spPr>
          <a:xfrm>
            <a:off x="1195634" y="646123"/>
            <a:ext cx="6760868" cy="82549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440"/>
              <a:buFont typeface="Noto Sans Symbols"/>
              <a:buNone/>
            </a:pPr>
            <a:r>
              <a:rPr b="0" i="0" lang="en-US" sz="1800" u="none" cap="none" strike="noStrike">
                <a:solidFill>
                  <a:srgbClr val="7F7F7F"/>
                </a:solidFill>
                <a:latin typeface="Arial"/>
                <a:ea typeface="Arial"/>
                <a:cs typeface="Arial"/>
                <a:sym typeface="Arial"/>
              </a:rPr>
              <a:t>Trường Đại học Quy Nhơn</a:t>
            </a:r>
            <a:endParaRPr b="0" i="0" sz="1800" u="none" cap="none" strike="noStrike">
              <a:solidFill>
                <a:srgbClr val="7F7F7F"/>
              </a:solidFill>
              <a:latin typeface="Arial"/>
              <a:ea typeface="Arial"/>
              <a:cs typeface="Arial"/>
              <a:sym typeface="Arial"/>
            </a:endParaRPr>
          </a:p>
          <a:p>
            <a:pPr indent="0" lvl="0" marL="0" marR="0" rtl="0" algn="ctr">
              <a:spcBef>
                <a:spcPts val="1000"/>
              </a:spcBef>
              <a:spcAft>
                <a:spcPts val="0"/>
              </a:spcAft>
              <a:buClr>
                <a:schemeClr val="accent1"/>
              </a:buClr>
              <a:buSzPts val="1440"/>
              <a:buFont typeface="Noto Sans Symbols"/>
              <a:buNone/>
            </a:pPr>
            <a:r>
              <a:rPr b="0" i="0" lang="en-US" sz="1800" u="none" cap="none" strike="noStrike">
                <a:solidFill>
                  <a:srgbClr val="7F7F7F"/>
                </a:solidFill>
                <a:latin typeface="Arial"/>
                <a:ea typeface="Arial"/>
                <a:cs typeface="Arial"/>
                <a:sym typeface="Arial"/>
              </a:rPr>
              <a:t>Khoa Công nghệ thông tin – Bộ môn Công nghệ phần mềm</a:t>
            </a:r>
            <a:endParaRPr b="0" i="0" sz="1800" u="none" cap="none" strike="noStrike">
              <a:solidFill>
                <a:srgbClr val="7F7F7F"/>
              </a:solidFill>
              <a:latin typeface="Arial"/>
              <a:ea typeface="Arial"/>
              <a:cs typeface="Arial"/>
              <a:sym typeface="Arial"/>
            </a:endParaRPr>
          </a:p>
        </p:txBody>
      </p:sp>
      <p:sp>
        <p:nvSpPr>
          <p:cNvPr id="103" name="Shape 103"/>
          <p:cNvSpPr txBox="1"/>
          <p:nvPr/>
        </p:nvSpPr>
        <p:spPr>
          <a:xfrm>
            <a:off x="581192" y="1850906"/>
            <a:ext cx="7989752" cy="940623"/>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1"/>
              </a:buClr>
              <a:buSzPts val="2340"/>
              <a:buFont typeface="Arial"/>
              <a:buNone/>
            </a:pPr>
            <a:r>
              <a:rPr b="0" i="0" lang="en-US" sz="2340" u="none" cap="none" strike="noStrike">
                <a:solidFill>
                  <a:schemeClr val="dk1"/>
                </a:solidFill>
                <a:latin typeface="Arial"/>
                <a:ea typeface="Arial"/>
                <a:cs typeface="Arial"/>
                <a:sym typeface="Arial"/>
              </a:rPr>
              <a:t>CHƯƠNG 4:</a:t>
            </a:r>
            <a:br>
              <a:rPr b="0" i="0" lang="en-US" sz="2340" u="none" cap="none" strike="noStrike">
                <a:solidFill>
                  <a:schemeClr val="dk1"/>
                </a:solidFill>
                <a:latin typeface="Arial"/>
                <a:ea typeface="Arial"/>
                <a:cs typeface="Arial"/>
                <a:sym typeface="Arial"/>
              </a:rPr>
            </a:br>
            <a:r>
              <a:rPr b="0" i="0" lang="en-US" sz="2340" u="none" cap="none" strike="noStrike">
                <a:solidFill>
                  <a:schemeClr val="dk1"/>
                </a:solidFill>
                <a:latin typeface="Arial"/>
                <a:ea typeface="Arial"/>
                <a:cs typeface="Arial"/>
                <a:sym typeface="Arial"/>
              </a:rPr>
              <a:t>PHÁT TRIỂN ỨNG DỤNG WEB VỚI ASP.NET</a:t>
            </a:r>
            <a:endParaRPr b="0" i="0" sz="234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p:nvPr/>
        </p:nvSpPr>
        <p:spPr>
          <a:xfrm rot="-873930">
            <a:off x="6495549" y="3984872"/>
            <a:ext cx="2044473" cy="507194"/>
          </a:xfrm>
          <a:prstGeom prst="roundRect">
            <a:avLst>
              <a:gd fmla="val 16667" name="adj"/>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Web method</a:t>
            </a:r>
            <a:endParaRPr sz="1800">
              <a:solidFill>
                <a:schemeClr val="lt1"/>
              </a:solidFill>
              <a:latin typeface="Cabin"/>
              <a:ea typeface="Cabin"/>
              <a:cs typeface="Cabin"/>
              <a:sym typeface="Cabin"/>
            </a:endParaRPr>
          </a:p>
        </p:txBody>
      </p:sp>
      <p:sp>
        <p:nvSpPr>
          <p:cNvPr id="178" name="Shape 178"/>
          <p:cNvSpPr/>
          <p:nvPr/>
        </p:nvSpPr>
        <p:spPr>
          <a:xfrm>
            <a:off x="6633622" y="4602494"/>
            <a:ext cx="2044473" cy="507194"/>
          </a:xfrm>
          <a:prstGeom prst="roundRect">
            <a:avLst>
              <a:gd fmla="val 16667" name="adj"/>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Web method</a:t>
            </a:r>
            <a:endParaRPr sz="1800">
              <a:solidFill>
                <a:schemeClr val="lt1"/>
              </a:solidFill>
              <a:latin typeface="Cabin"/>
              <a:ea typeface="Cabin"/>
              <a:cs typeface="Cabin"/>
              <a:sym typeface="Cabin"/>
            </a:endParaRPr>
          </a:p>
        </p:txBody>
      </p:sp>
      <p:sp>
        <p:nvSpPr>
          <p:cNvPr id="179" name="Shape 179"/>
          <p:cNvSpPr/>
          <p:nvPr/>
        </p:nvSpPr>
        <p:spPr>
          <a:xfrm rot="707803">
            <a:off x="6509373" y="5285547"/>
            <a:ext cx="2044473" cy="507194"/>
          </a:xfrm>
          <a:prstGeom prst="roundRect">
            <a:avLst>
              <a:gd fmla="val 16667" name="adj"/>
            </a:avLst>
          </a:prstGeom>
          <a:solidFill>
            <a:srgbClr val="D756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Web method</a:t>
            </a:r>
            <a:endParaRPr sz="1800">
              <a:solidFill>
                <a:schemeClr val="lt1"/>
              </a:solidFill>
              <a:latin typeface="Cabin"/>
              <a:ea typeface="Cabin"/>
              <a:cs typeface="Cabin"/>
              <a:sym typeface="Cabin"/>
            </a:endParaRPr>
          </a:p>
        </p:txBody>
      </p:sp>
      <p:sp>
        <p:nvSpPr>
          <p:cNvPr id="180" name="Shape 18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VÍ DỤ ỨNG DỤNG WEB SERVICE</a:t>
            </a:r>
            <a:endParaRPr/>
          </a:p>
        </p:txBody>
      </p:sp>
      <p:sp>
        <p:nvSpPr>
          <p:cNvPr id="181" name="Shape 181"/>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WS cho phép các ứng dụng trên các nền tảng khác nhau có thể giao tiếp được với nhau.</a:t>
            </a:r>
            <a:endParaRPr/>
          </a:p>
        </p:txBody>
      </p:sp>
      <p:sp>
        <p:nvSpPr>
          <p:cNvPr id="182" name="Shape 182"/>
          <p:cNvSpPr/>
          <p:nvPr/>
        </p:nvSpPr>
        <p:spPr>
          <a:xfrm>
            <a:off x="5394606" y="4193143"/>
            <a:ext cx="1507958" cy="1507958"/>
          </a:xfrm>
          <a:prstGeom prst="ellipse">
            <a:avLst/>
          </a:prstGeom>
          <a:solidFill>
            <a:schemeClr val="accent6"/>
          </a:solidFill>
          <a:ln cap="rnd" cmpd="sng" w="25400">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Web Service</a:t>
            </a:r>
            <a:endParaRPr sz="1800">
              <a:solidFill>
                <a:schemeClr val="lt1"/>
              </a:solidFill>
              <a:latin typeface="Cabin"/>
              <a:ea typeface="Cabin"/>
              <a:cs typeface="Cabin"/>
              <a:sym typeface="Cabin"/>
            </a:endParaRPr>
          </a:p>
        </p:txBody>
      </p:sp>
      <p:sp>
        <p:nvSpPr>
          <p:cNvPr id="183" name="Shape 183"/>
          <p:cNvSpPr/>
          <p:nvPr/>
        </p:nvSpPr>
        <p:spPr>
          <a:xfrm>
            <a:off x="1219200" y="3609474"/>
            <a:ext cx="1909011" cy="545431"/>
          </a:xfrm>
          <a:prstGeom prst="roundRect">
            <a:avLst>
              <a:gd fmla="val 16667" name="adj"/>
            </a:avLst>
          </a:prstGeom>
          <a:solidFill>
            <a:schemeClr val="accent5"/>
          </a:solidFill>
          <a:ln cap="rnd" cmpd="sng" w="25400">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Java</a:t>
            </a:r>
            <a:endParaRPr sz="1800">
              <a:solidFill>
                <a:schemeClr val="lt1"/>
              </a:solidFill>
              <a:latin typeface="Cabin"/>
              <a:ea typeface="Cabin"/>
              <a:cs typeface="Cabin"/>
              <a:sym typeface="Cabin"/>
            </a:endParaRPr>
          </a:p>
        </p:txBody>
      </p:sp>
      <p:sp>
        <p:nvSpPr>
          <p:cNvPr id="184" name="Shape 184"/>
          <p:cNvSpPr/>
          <p:nvPr/>
        </p:nvSpPr>
        <p:spPr>
          <a:xfrm>
            <a:off x="1219199" y="4401691"/>
            <a:ext cx="1909011" cy="545431"/>
          </a:xfrm>
          <a:prstGeom prst="roundRect">
            <a:avLst>
              <a:gd fmla="val 16667" name="adj"/>
            </a:avLst>
          </a:prstGeom>
          <a:gradFill>
            <a:gsLst>
              <a:gs pos="0">
                <a:srgbClr val="BF4C60"/>
              </a:gs>
              <a:gs pos="84000">
                <a:srgbClr val="94293E"/>
              </a:gs>
              <a:gs pos="100000">
                <a:srgbClr val="94293E"/>
              </a:gs>
            </a:gsLst>
            <a:lin ang="5400000" scaled="0"/>
          </a:gradFill>
          <a:ln cap="rnd" cmpd="sng" w="12700">
            <a:solidFill>
              <a:srgbClr val="A02C43"/>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.NET</a:t>
            </a:r>
            <a:endParaRPr sz="1800">
              <a:solidFill>
                <a:schemeClr val="lt1"/>
              </a:solidFill>
              <a:latin typeface="Cabin"/>
              <a:ea typeface="Cabin"/>
              <a:cs typeface="Cabin"/>
              <a:sym typeface="Cabin"/>
            </a:endParaRPr>
          </a:p>
        </p:txBody>
      </p:sp>
      <p:sp>
        <p:nvSpPr>
          <p:cNvPr id="185" name="Shape 185"/>
          <p:cNvSpPr/>
          <p:nvPr/>
        </p:nvSpPr>
        <p:spPr>
          <a:xfrm>
            <a:off x="1219199" y="5828697"/>
            <a:ext cx="1909011" cy="545431"/>
          </a:xfrm>
          <a:prstGeom prst="roundRect">
            <a:avLst>
              <a:gd fmla="val 16667" name="adj"/>
            </a:avLst>
          </a:prstGeom>
          <a:gradFill>
            <a:gsLst>
              <a:gs pos="0">
                <a:srgbClr val="AACEDF">
                  <a:alpha val="89803"/>
                </a:srgbClr>
              </a:gs>
              <a:gs pos="100000">
                <a:srgbClr val="73B4CF"/>
              </a:gs>
            </a:gsLst>
            <a:lin ang="5400000" scaled="0"/>
          </a:gradFill>
          <a:ln cap="rnd" cmpd="sng" w="12700">
            <a:solidFill>
              <a:srgbClr val="4EA5C6"/>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bin"/>
                <a:ea typeface="Cabin"/>
                <a:cs typeface="Cabin"/>
                <a:sym typeface="Cabin"/>
              </a:rPr>
              <a:t>…</a:t>
            </a:r>
            <a:endParaRPr sz="1800">
              <a:solidFill>
                <a:schemeClr val="dk1"/>
              </a:solidFill>
              <a:latin typeface="Cabin"/>
              <a:ea typeface="Cabin"/>
              <a:cs typeface="Cabin"/>
              <a:sym typeface="Cabin"/>
            </a:endParaRPr>
          </a:p>
        </p:txBody>
      </p:sp>
      <p:sp>
        <p:nvSpPr>
          <p:cNvPr id="186" name="Shape 186"/>
          <p:cNvSpPr/>
          <p:nvPr/>
        </p:nvSpPr>
        <p:spPr>
          <a:xfrm>
            <a:off x="1219199" y="5085347"/>
            <a:ext cx="1909011" cy="545431"/>
          </a:xfrm>
          <a:prstGeom prst="roundRect">
            <a:avLst>
              <a:gd fmla="val 16667" name="adj"/>
            </a:avLst>
          </a:prstGeom>
          <a:gradFill>
            <a:gsLst>
              <a:gs pos="0">
                <a:srgbClr val="5371AE"/>
              </a:gs>
              <a:gs pos="84000">
                <a:srgbClr val="355083"/>
              </a:gs>
              <a:gs pos="100000">
                <a:srgbClr val="355083"/>
              </a:gs>
            </a:gsLst>
            <a:lin ang="5400000" scaled="0"/>
          </a:gradFill>
          <a:ln cap="rnd" cmpd="sng" w="12700">
            <a:solidFill>
              <a:srgbClr val="39578D"/>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Ruby</a:t>
            </a:r>
            <a:endParaRPr sz="1800">
              <a:solidFill>
                <a:schemeClr val="lt1"/>
              </a:solidFill>
              <a:latin typeface="Cabin"/>
              <a:ea typeface="Cabin"/>
              <a:cs typeface="Cabin"/>
              <a:sym typeface="Cabin"/>
            </a:endParaRPr>
          </a:p>
        </p:txBody>
      </p:sp>
      <p:cxnSp>
        <p:nvCxnSpPr>
          <p:cNvPr id="187" name="Shape 187"/>
          <p:cNvCxnSpPr>
            <a:stCxn id="183" idx="3"/>
            <a:endCxn id="182" idx="2"/>
          </p:cNvCxnSpPr>
          <p:nvPr/>
        </p:nvCxnSpPr>
        <p:spPr>
          <a:xfrm>
            <a:off x="3128211" y="3882189"/>
            <a:ext cx="2266500" cy="1065000"/>
          </a:xfrm>
          <a:prstGeom prst="straightConnector1">
            <a:avLst/>
          </a:prstGeom>
          <a:noFill/>
          <a:ln cap="rnd" cmpd="sng" w="25400">
            <a:solidFill>
              <a:schemeClr val="accent3"/>
            </a:solidFill>
            <a:prstDash val="solid"/>
            <a:round/>
            <a:headEnd len="med" w="med" type="none"/>
            <a:tailEnd len="lg" w="lg" type="triangle"/>
          </a:ln>
          <a:effectLst>
            <a:outerShdw blurRad="38100" rotWithShape="0" dir="5400000" dist="25400">
              <a:srgbClr val="000000">
                <a:alpha val="54901"/>
              </a:srgbClr>
            </a:outerShdw>
          </a:effectLst>
        </p:spPr>
      </p:cxnSp>
      <p:cxnSp>
        <p:nvCxnSpPr>
          <p:cNvPr id="188" name="Shape 188"/>
          <p:cNvCxnSpPr>
            <a:stCxn id="184" idx="3"/>
            <a:endCxn id="182" idx="2"/>
          </p:cNvCxnSpPr>
          <p:nvPr/>
        </p:nvCxnSpPr>
        <p:spPr>
          <a:xfrm>
            <a:off x="3128210" y="4674407"/>
            <a:ext cx="2266500" cy="272700"/>
          </a:xfrm>
          <a:prstGeom prst="straightConnector1">
            <a:avLst/>
          </a:prstGeom>
          <a:noFill/>
          <a:ln cap="rnd" cmpd="sng" w="25400">
            <a:solidFill>
              <a:schemeClr val="accent3"/>
            </a:solidFill>
            <a:prstDash val="solid"/>
            <a:round/>
            <a:headEnd len="med" w="med" type="none"/>
            <a:tailEnd len="lg" w="lg" type="triangle"/>
          </a:ln>
          <a:effectLst>
            <a:outerShdw blurRad="38100" rotWithShape="0" dir="5400000" dist="25400">
              <a:srgbClr val="000000">
                <a:alpha val="54901"/>
              </a:srgbClr>
            </a:outerShdw>
          </a:effectLst>
        </p:spPr>
      </p:cxnSp>
      <p:cxnSp>
        <p:nvCxnSpPr>
          <p:cNvPr id="189" name="Shape 189"/>
          <p:cNvCxnSpPr>
            <a:stCxn id="186" idx="3"/>
            <a:endCxn id="182" idx="2"/>
          </p:cNvCxnSpPr>
          <p:nvPr/>
        </p:nvCxnSpPr>
        <p:spPr>
          <a:xfrm flipH="1" rot="10800000">
            <a:off x="3128210" y="4947062"/>
            <a:ext cx="2266500" cy="411000"/>
          </a:xfrm>
          <a:prstGeom prst="straightConnector1">
            <a:avLst/>
          </a:prstGeom>
          <a:noFill/>
          <a:ln cap="rnd" cmpd="sng" w="25400">
            <a:solidFill>
              <a:schemeClr val="accent3"/>
            </a:solidFill>
            <a:prstDash val="solid"/>
            <a:round/>
            <a:headEnd len="med" w="med" type="none"/>
            <a:tailEnd len="lg" w="lg" type="triangle"/>
          </a:ln>
          <a:effectLst>
            <a:outerShdw blurRad="38100" rotWithShape="0" dir="5400000" dist="25400">
              <a:srgbClr val="000000">
                <a:alpha val="54901"/>
              </a:srgbClr>
            </a:outerShdw>
          </a:effectLst>
        </p:spPr>
      </p:cxnSp>
      <p:cxnSp>
        <p:nvCxnSpPr>
          <p:cNvPr id="190" name="Shape 190"/>
          <p:cNvCxnSpPr>
            <a:stCxn id="185" idx="3"/>
            <a:endCxn id="182" idx="2"/>
          </p:cNvCxnSpPr>
          <p:nvPr/>
        </p:nvCxnSpPr>
        <p:spPr>
          <a:xfrm flipH="1" rot="10800000">
            <a:off x="3128210" y="4947012"/>
            <a:ext cx="2266500" cy="1154400"/>
          </a:xfrm>
          <a:prstGeom prst="straightConnector1">
            <a:avLst/>
          </a:prstGeom>
          <a:noFill/>
          <a:ln cap="rnd" cmpd="sng" w="25400">
            <a:solidFill>
              <a:schemeClr val="accent3"/>
            </a:solidFill>
            <a:prstDash val="solid"/>
            <a:round/>
            <a:headEnd len="med" w="med" type="none"/>
            <a:tailEnd len="lg" w="lg" type="triangle"/>
          </a:ln>
          <a:effectLst>
            <a:outerShdw blurRad="38100" rotWithShape="0" dir="5400000" dist="25400">
              <a:srgbClr val="000000">
                <a:alpha val="54901"/>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WEB SERVICE</a:t>
            </a:r>
            <a:endParaRPr b="0" i="0" sz="2800" u="none" cap="none" strike="noStrike">
              <a:solidFill>
                <a:schemeClr val="lt1"/>
              </a:solidFill>
              <a:latin typeface="Arial"/>
              <a:ea typeface="Arial"/>
              <a:cs typeface="Arial"/>
              <a:sym typeface="Arial"/>
            </a:endParaRPr>
          </a:p>
        </p:txBody>
      </p:sp>
      <p:sp>
        <p:nvSpPr>
          <p:cNvPr id="196" name="Shape 196"/>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WS có một giao diện được định nghĩa trong file </a:t>
            </a:r>
            <a:r>
              <a:rPr b="1" i="0" lang="en-US" sz="2400" u="none" cap="none" strike="noStrike">
                <a:solidFill>
                  <a:srgbClr val="C00000"/>
                </a:solidFill>
                <a:latin typeface="Arial"/>
                <a:ea typeface="Arial"/>
                <a:cs typeface="Arial"/>
                <a:sym typeface="Arial"/>
              </a:rPr>
              <a:t>WSDL</a:t>
            </a:r>
            <a:r>
              <a:rPr b="0" i="0" lang="en-US" sz="2400" u="none" cap="none" strike="noStrike">
                <a:solidFill>
                  <a:schemeClr val="dk2"/>
                </a:solidFill>
                <a:latin typeface="Arial"/>
                <a:ea typeface="Arial"/>
                <a:cs typeface="Arial"/>
                <a:sym typeface="Arial"/>
              </a:rPr>
              <a:t>, nhờ đó mà các hệ thống khác có thể hiểu được, biết cách tương tác với WS này: </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Kiểu dữ liệu</a:t>
            </a:r>
            <a:endParaRPr b="0" i="0" sz="20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Cách gửi gói tin, cách phân tích gói tin nhận về…</a:t>
            </a:r>
            <a:endParaRPr b="0" i="0" sz="2000" u="none" cap="none" strike="noStrike">
              <a:solidFill>
                <a:schemeClr val="dk2"/>
              </a:solidFill>
              <a:latin typeface="Arial"/>
              <a:ea typeface="Arial"/>
              <a:cs typeface="Arial"/>
              <a:sym typeface="Arial"/>
            </a:endParaRPr>
          </a:p>
        </p:txBody>
      </p:sp>
      <p:pic>
        <p:nvPicPr>
          <p:cNvPr descr="https://www.w3.org/2003/Talks/1114-W3CDay-Japan/plh-ws/wsdl.png" id="197" name="Shape 197"/>
          <p:cNvPicPr preferRelativeResize="0"/>
          <p:nvPr/>
        </p:nvPicPr>
        <p:blipFill rotWithShape="1">
          <a:blip r:embed="rId3">
            <a:alphaModFix/>
          </a:blip>
          <a:srcRect b="0" l="0" r="0" t="0"/>
          <a:stretch/>
        </p:blipFill>
        <p:spPr>
          <a:xfrm>
            <a:off x="2037347" y="4407407"/>
            <a:ext cx="4607985" cy="20369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WEB SERVICE</a:t>
            </a:r>
            <a:endParaRPr/>
          </a:p>
        </p:txBody>
      </p:sp>
      <p:sp>
        <p:nvSpPr>
          <p:cNvPr id="203" name="Shape 20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Trong WS, các hệ thống trao đổi với nhau thông qua thông điệp SOAP</a:t>
            </a:r>
            <a:endParaRPr b="0" i="0" sz="2400" u="none" cap="none" strike="noStrike">
              <a:solidFill>
                <a:schemeClr val="dk2"/>
              </a:solidFill>
              <a:latin typeface="Arial"/>
              <a:ea typeface="Arial"/>
              <a:cs typeface="Arial"/>
              <a:sym typeface="Arial"/>
            </a:endParaRPr>
          </a:p>
        </p:txBody>
      </p:sp>
      <p:pic>
        <p:nvPicPr>
          <p:cNvPr descr="http://dasunhegoda.com/wp-content/uploads/2014/11/SOAP-Request.jpg" id="204" name="Shape 204"/>
          <p:cNvPicPr preferRelativeResize="0"/>
          <p:nvPr/>
        </p:nvPicPr>
        <p:blipFill rotWithShape="1">
          <a:blip r:embed="rId3">
            <a:alphaModFix/>
          </a:blip>
          <a:srcRect b="0" l="0" r="0" t="0"/>
          <a:stretch/>
        </p:blipFill>
        <p:spPr>
          <a:xfrm>
            <a:off x="1360011" y="3176336"/>
            <a:ext cx="6070659" cy="32629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a:t>
            </a:r>
            <a:endParaRPr b="0" i="0" sz="2800" u="none" cap="none" strike="noStrike">
              <a:solidFill>
                <a:schemeClr val="lt1"/>
              </a:solidFill>
              <a:latin typeface="Arial"/>
              <a:ea typeface="Arial"/>
              <a:cs typeface="Arial"/>
              <a:sym typeface="Arial"/>
            </a:endParaRPr>
          </a:p>
        </p:txBody>
      </p:sp>
      <p:sp>
        <p:nvSpPr>
          <p:cNvPr id="210" name="Shape 210"/>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Giới thiệu về Web Service</a:t>
            </a:r>
            <a:endParaRPr/>
          </a:p>
          <a:p>
            <a:pPr indent="-306000" lvl="0" marL="306000" marR="0" rtl="0" algn="l">
              <a:spcBef>
                <a:spcPts val="108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Kiến trúc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thành phần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Xây dựng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Sử dụng Web Service</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KIẾN TRÚC CỦA WEB SERVICE</a:t>
            </a:r>
            <a:endParaRPr b="0" i="0" sz="2800" u="none" cap="none" strike="noStrike">
              <a:solidFill>
                <a:schemeClr val="lt1"/>
              </a:solidFill>
              <a:latin typeface="Arial"/>
              <a:ea typeface="Arial"/>
              <a:cs typeface="Arial"/>
              <a:sym typeface="Arial"/>
            </a:endParaRPr>
          </a:p>
        </p:txBody>
      </p:sp>
      <p:grpSp>
        <p:nvGrpSpPr>
          <p:cNvPr id="217" name="Shape 217"/>
          <p:cNvGrpSpPr/>
          <p:nvPr/>
        </p:nvGrpSpPr>
        <p:grpSpPr>
          <a:xfrm>
            <a:off x="2015843" y="2472822"/>
            <a:ext cx="5137834" cy="3084262"/>
            <a:chOff x="2141035" y="3637379"/>
            <a:chExt cx="5137834" cy="3084262"/>
          </a:xfrm>
        </p:grpSpPr>
        <p:sp>
          <p:nvSpPr>
            <p:cNvPr id="218" name="Shape 218"/>
            <p:cNvSpPr/>
            <p:nvPr/>
          </p:nvSpPr>
          <p:spPr>
            <a:xfrm>
              <a:off x="4092682" y="3637379"/>
              <a:ext cx="1263258" cy="1263258"/>
            </a:xfrm>
            <a:prstGeom prst="ellipse">
              <a:avLst/>
            </a:prstGeom>
            <a:solidFill>
              <a:srgbClr val="388DAE"/>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Service Registry</a:t>
              </a:r>
              <a:endParaRPr sz="1800">
                <a:solidFill>
                  <a:schemeClr val="lt1"/>
                </a:solidFill>
                <a:latin typeface="Cabin"/>
                <a:ea typeface="Cabin"/>
                <a:cs typeface="Cabin"/>
                <a:sym typeface="Cabin"/>
              </a:endParaRPr>
            </a:p>
          </p:txBody>
        </p:sp>
        <p:sp>
          <p:nvSpPr>
            <p:cNvPr id="219" name="Shape 219"/>
            <p:cNvSpPr/>
            <p:nvPr/>
          </p:nvSpPr>
          <p:spPr>
            <a:xfrm>
              <a:off x="6015611" y="5439979"/>
              <a:ext cx="1263258" cy="1263258"/>
            </a:xfrm>
            <a:prstGeom prst="ellipse">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Service </a:t>
              </a:r>
              <a:r>
                <a:rPr lang="en-US" sz="1600">
                  <a:solidFill>
                    <a:schemeClr val="lt1"/>
                  </a:solidFill>
                  <a:latin typeface="Cabin"/>
                  <a:ea typeface="Cabin"/>
                  <a:cs typeface="Cabin"/>
                  <a:sym typeface="Cabin"/>
                </a:rPr>
                <a:t>Provider</a:t>
              </a:r>
              <a:endParaRPr sz="1800">
                <a:solidFill>
                  <a:schemeClr val="lt1"/>
                </a:solidFill>
                <a:latin typeface="Cabin"/>
                <a:ea typeface="Cabin"/>
                <a:cs typeface="Cabin"/>
                <a:sym typeface="Cabin"/>
              </a:endParaRPr>
            </a:p>
          </p:txBody>
        </p:sp>
        <p:sp>
          <p:nvSpPr>
            <p:cNvPr id="220" name="Shape 220"/>
            <p:cNvSpPr/>
            <p:nvPr/>
          </p:nvSpPr>
          <p:spPr>
            <a:xfrm>
              <a:off x="2141035" y="5439978"/>
              <a:ext cx="1291975" cy="1281663"/>
            </a:xfrm>
            <a:prstGeom prst="ellipse">
              <a:avLst/>
            </a:prstGeom>
            <a:solidFill>
              <a:srgbClr val="7030A0"/>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500">
                  <a:solidFill>
                    <a:schemeClr val="lt1"/>
                  </a:solidFill>
                  <a:latin typeface="Cabin"/>
                  <a:ea typeface="Cabin"/>
                  <a:cs typeface="Cabin"/>
                  <a:sym typeface="Cabin"/>
                </a:rPr>
                <a:t>Service </a:t>
              </a:r>
              <a:r>
                <a:rPr lang="en-US" sz="1400">
                  <a:solidFill>
                    <a:schemeClr val="lt1"/>
                  </a:solidFill>
                  <a:latin typeface="Cabin"/>
                  <a:ea typeface="Cabin"/>
                  <a:cs typeface="Cabin"/>
                  <a:sym typeface="Cabin"/>
                </a:rPr>
                <a:t>Requester</a:t>
              </a:r>
              <a:endParaRPr sz="1400">
                <a:solidFill>
                  <a:schemeClr val="lt1"/>
                </a:solidFill>
                <a:latin typeface="Cabin"/>
                <a:ea typeface="Cabin"/>
                <a:cs typeface="Cabin"/>
                <a:sym typeface="Cabin"/>
              </a:endParaRPr>
            </a:p>
          </p:txBody>
        </p:sp>
        <p:sp>
          <p:nvSpPr>
            <p:cNvPr id="221" name="Shape 221"/>
            <p:cNvSpPr/>
            <p:nvPr/>
          </p:nvSpPr>
          <p:spPr>
            <a:xfrm>
              <a:off x="3848304" y="5870249"/>
              <a:ext cx="1588168" cy="584896"/>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bin"/>
                  <a:ea typeface="Cabin"/>
                  <a:cs typeface="Cabin"/>
                  <a:sym typeface="Cabin"/>
                </a:rPr>
                <a:t>Bind</a:t>
              </a:r>
              <a:endParaRPr b="1" sz="1800">
                <a:solidFill>
                  <a:schemeClr val="dk1"/>
                </a:solidFill>
                <a:latin typeface="Cabin"/>
                <a:ea typeface="Cabin"/>
                <a:cs typeface="Cabin"/>
                <a:sym typeface="Cabin"/>
              </a:endParaRPr>
            </a:p>
          </p:txBody>
        </p:sp>
        <p:sp>
          <p:nvSpPr>
            <p:cNvPr id="222" name="Shape 222"/>
            <p:cNvSpPr/>
            <p:nvPr/>
          </p:nvSpPr>
          <p:spPr>
            <a:xfrm rot="2504939">
              <a:off x="4965385" y="4919374"/>
              <a:ext cx="1359323" cy="522126"/>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bin"/>
                  <a:ea typeface="Cabin"/>
                  <a:cs typeface="Cabin"/>
                  <a:sym typeface="Cabin"/>
                </a:rPr>
                <a:t>Publish</a:t>
              </a:r>
              <a:endParaRPr b="1" sz="1800">
                <a:solidFill>
                  <a:schemeClr val="dk1"/>
                </a:solidFill>
                <a:latin typeface="Cabin"/>
                <a:ea typeface="Cabin"/>
                <a:cs typeface="Cabin"/>
                <a:sym typeface="Cabin"/>
              </a:endParaRPr>
            </a:p>
          </p:txBody>
        </p:sp>
        <p:sp>
          <p:nvSpPr>
            <p:cNvPr id="223" name="Shape 223"/>
            <p:cNvSpPr/>
            <p:nvPr/>
          </p:nvSpPr>
          <p:spPr>
            <a:xfrm rot="-2524170">
              <a:off x="2992400" y="4834356"/>
              <a:ext cx="1359323" cy="522126"/>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bin"/>
                  <a:ea typeface="Cabin"/>
                  <a:cs typeface="Cabin"/>
                  <a:sym typeface="Cabin"/>
                </a:rPr>
                <a:t>Find</a:t>
              </a:r>
              <a:endParaRPr b="1" sz="1800">
                <a:solidFill>
                  <a:schemeClr val="dk1"/>
                </a:solidFill>
                <a:latin typeface="Cabin"/>
                <a:ea typeface="Cabin"/>
                <a:cs typeface="Cabin"/>
                <a:sym typeface="Cabin"/>
              </a:endParaRPr>
            </a:p>
          </p:txBody>
        </p:sp>
      </p:grpSp>
      <p:sp>
        <p:nvSpPr>
          <p:cNvPr id="224" name="Shape 224"/>
          <p:cNvSpPr txBox="1"/>
          <p:nvPr/>
        </p:nvSpPr>
        <p:spPr>
          <a:xfrm>
            <a:off x="5886827" y="5597145"/>
            <a:ext cx="2707793" cy="9233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Cabin"/>
              <a:buChar char="-"/>
            </a:pPr>
            <a:r>
              <a:rPr lang="en-US" sz="1800">
                <a:solidFill>
                  <a:schemeClr val="dk1"/>
                </a:solidFill>
                <a:latin typeface="Cabin"/>
                <a:ea typeface="Cabin"/>
                <a:cs typeface="Cabin"/>
                <a:sym typeface="Cabin"/>
              </a:rPr>
              <a:t>Create Web service</a:t>
            </a:r>
            <a:endParaRPr/>
          </a:p>
          <a:p>
            <a:pPr indent="-285750" lvl="0" marL="285750" marR="0" rtl="0" algn="l">
              <a:spcBef>
                <a:spcPts val="0"/>
              </a:spcBef>
              <a:spcAft>
                <a:spcPts val="0"/>
              </a:spcAft>
              <a:buClr>
                <a:schemeClr val="dk1"/>
              </a:buClr>
              <a:buSzPts val="1800"/>
              <a:buFont typeface="Cabin"/>
              <a:buChar char="-"/>
            </a:pPr>
            <a:r>
              <a:rPr lang="en-US" sz="1800">
                <a:solidFill>
                  <a:schemeClr val="dk1"/>
                </a:solidFill>
                <a:latin typeface="Cabin"/>
                <a:ea typeface="Cabin"/>
                <a:cs typeface="Cabin"/>
                <a:sym typeface="Cabin"/>
              </a:rPr>
              <a:t>Create WSDL</a:t>
            </a:r>
            <a:endParaRPr/>
          </a:p>
          <a:p>
            <a:pPr indent="-285750" lvl="0" marL="285750" marR="0" rtl="0" algn="l">
              <a:spcBef>
                <a:spcPts val="0"/>
              </a:spcBef>
              <a:spcAft>
                <a:spcPts val="0"/>
              </a:spcAft>
              <a:buClr>
                <a:schemeClr val="dk1"/>
              </a:buClr>
              <a:buSzPts val="1800"/>
              <a:buFont typeface="Cabin"/>
              <a:buChar char="-"/>
            </a:pPr>
            <a:r>
              <a:rPr lang="en-US" sz="1800">
                <a:solidFill>
                  <a:schemeClr val="dk1"/>
                </a:solidFill>
                <a:latin typeface="Cabin"/>
                <a:ea typeface="Cabin"/>
                <a:cs typeface="Cabin"/>
                <a:sym typeface="Cabin"/>
              </a:rPr>
              <a:t>Publish WSDL</a:t>
            </a:r>
            <a:endParaRPr sz="1800">
              <a:solidFill>
                <a:schemeClr val="dk1"/>
              </a:solidFill>
              <a:latin typeface="Cabin"/>
              <a:ea typeface="Cabin"/>
              <a:cs typeface="Cabin"/>
              <a:sym typeface="Cabin"/>
            </a:endParaRPr>
          </a:p>
        </p:txBody>
      </p:sp>
      <p:sp>
        <p:nvSpPr>
          <p:cNvPr id="225" name="Shape 225"/>
          <p:cNvSpPr txBox="1"/>
          <p:nvPr/>
        </p:nvSpPr>
        <p:spPr>
          <a:xfrm>
            <a:off x="830238" y="2230915"/>
            <a:ext cx="3048552"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Cabin"/>
              <a:buChar char="-"/>
            </a:pPr>
            <a:r>
              <a:rPr lang="en-US" sz="1800">
                <a:solidFill>
                  <a:schemeClr val="dk1"/>
                </a:solidFill>
                <a:latin typeface="Cabin"/>
                <a:ea typeface="Cabin"/>
                <a:cs typeface="Cabin"/>
                <a:sym typeface="Cabin"/>
              </a:rPr>
              <a:t>Manage information about service provider</a:t>
            </a:r>
            <a:endParaRPr sz="1800">
              <a:solidFill>
                <a:schemeClr val="dk1"/>
              </a:solidFill>
              <a:latin typeface="Cabin"/>
              <a:ea typeface="Cabin"/>
              <a:cs typeface="Cabin"/>
              <a:sym typeface="Cabin"/>
            </a:endParaRPr>
          </a:p>
        </p:txBody>
      </p:sp>
      <p:sp>
        <p:nvSpPr>
          <p:cNvPr id="226" name="Shape 226"/>
          <p:cNvSpPr txBox="1"/>
          <p:nvPr/>
        </p:nvSpPr>
        <p:spPr>
          <a:xfrm>
            <a:off x="685101" y="5613869"/>
            <a:ext cx="3038011"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Cabin"/>
              <a:buChar char="-"/>
            </a:pPr>
            <a:r>
              <a:rPr lang="en-US" sz="1800">
                <a:solidFill>
                  <a:schemeClr val="dk1"/>
                </a:solidFill>
                <a:latin typeface="Cabin"/>
                <a:ea typeface="Cabin"/>
                <a:cs typeface="Cabin"/>
                <a:sym typeface="Cabin"/>
              </a:rPr>
              <a:t>Discover web service</a:t>
            </a:r>
            <a:endParaRPr/>
          </a:p>
          <a:p>
            <a:pPr indent="-285750" lvl="0" marL="285750" marR="0" rtl="0" algn="l">
              <a:spcBef>
                <a:spcPts val="0"/>
              </a:spcBef>
              <a:spcAft>
                <a:spcPts val="0"/>
              </a:spcAft>
              <a:buClr>
                <a:schemeClr val="dk1"/>
              </a:buClr>
              <a:buSzPts val="1800"/>
              <a:buFont typeface="Cabin"/>
              <a:buChar char="-"/>
            </a:pPr>
            <a:r>
              <a:rPr lang="en-US" sz="1800">
                <a:solidFill>
                  <a:schemeClr val="dk1"/>
                </a:solidFill>
                <a:latin typeface="Cabin"/>
                <a:ea typeface="Cabin"/>
                <a:cs typeface="Cabin"/>
                <a:sym typeface="Cabin"/>
              </a:rPr>
              <a:t>Comsume web service</a:t>
            </a:r>
            <a:endParaRPr sz="1800">
              <a:solidFill>
                <a:schemeClr val="dk1"/>
              </a:solidFill>
              <a:latin typeface="Cabin"/>
              <a:ea typeface="Cabin"/>
              <a:cs typeface="Cabin"/>
              <a:sym typeface="Cabin"/>
            </a:endParaRPr>
          </a:p>
        </p:txBody>
      </p:sp>
      <p:sp>
        <p:nvSpPr>
          <p:cNvPr id="227" name="Shape 227"/>
          <p:cNvSpPr txBox="1"/>
          <p:nvPr/>
        </p:nvSpPr>
        <p:spPr>
          <a:xfrm>
            <a:off x="5575384" y="3561530"/>
            <a:ext cx="80021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WSDL</a:t>
            </a:r>
            <a:endParaRPr sz="1800">
              <a:solidFill>
                <a:schemeClr val="dk1"/>
              </a:solidFill>
              <a:latin typeface="Cabin"/>
              <a:ea typeface="Cabin"/>
              <a:cs typeface="Cabin"/>
              <a:sym typeface="Cabin"/>
            </a:endParaRPr>
          </a:p>
        </p:txBody>
      </p:sp>
      <p:sp>
        <p:nvSpPr>
          <p:cNvPr id="228" name="Shape 228"/>
          <p:cNvSpPr txBox="1"/>
          <p:nvPr/>
        </p:nvSpPr>
        <p:spPr>
          <a:xfrm>
            <a:off x="4117086" y="5187752"/>
            <a:ext cx="80823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SOAP</a:t>
            </a:r>
            <a:endParaRPr sz="1800">
              <a:solidFill>
                <a:schemeClr val="dk1"/>
              </a:solidFill>
              <a:latin typeface="Cabin"/>
              <a:ea typeface="Cabin"/>
              <a:cs typeface="Cabin"/>
              <a:sym typeface="Cab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KIẾN TRÚC CỦA WEB SERVICE</a:t>
            </a:r>
            <a:endParaRPr/>
          </a:p>
        </p:txBody>
      </p:sp>
      <p:sp>
        <p:nvSpPr>
          <p:cNvPr id="234" name="Shape 234"/>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Giao tiếp giữa các thành phần trong WS</a:t>
            </a:r>
            <a:endParaRPr b="0" i="0" sz="2400" u="none" cap="none" strike="noStrike">
              <a:solidFill>
                <a:schemeClr val="dk2"/>
              </a:solidFill>
              <a:latin typeface="Arial"/>
              <a:ea typeface="Arial"/>
              <a:cs typeface="Arial"/>
              <a:sym typeface="Arial"/>
            </a:endParaRPr>
          </a:p>
        </p:txBody>
      </p:sp>
      <p:pic>
        <p:nvPicPr>
          <p:cNvPr descr="https://upload.wikimedia.org/wikipedia/commons/4/4a/Webservices.png" id="235" name="Shape 235"/>
          <p:cNvPicPr preferRelativeResize="0"/>
          <p:nvPr/>
        </p:nvPicPr>
        <p:blipFill rotWithShape="1">
          <a:blip r:embed="rId3">
            <a:alphaModFix/>
          </a:blip>
          <a:srcRect b="0" l="0" r="0" t="0"/>
          <a:stretch/>
        </p:blipFill>
        <p:spPr>
          <a:xfrm>
            <a:off x="2193844" y="2761024"/>
            <a:ext cx="4174872" cy="379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SERVICE PROVIDER (PUBLISHER)</a:t>
            </a:r>
            <a:endParaRPr/>
          </a:p>
        </p:txBody>
      </p:sp>
      <p:sp>
        <p:nvSpPr>
          <p:cNvPr id="241" name="Shape 241"/>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1" i="0" lang="en-US" sz="2400" u="none" cap="none" strike="noStrike">
                <a:solidFill>
                  <a:srgbClr val="C00000"/>
                </a:solidFill>
                <a:latin typeface="Arial"/>
                <a:ea typeface="Arial"/>
                <a:cs typeface="Arial"/>
                <a:sym typeface="Arial"/>
              </a:rPr>
              <a:t>Service Provider</a:t>
            </a:r>
            <a:r>
              <a:rPr b="1" i="0" lang="en-US" sz="2400" u="none" cap="none" strike="noStrike">
                <a:solidFill>
                  <a:schemeClr val="dk2"/>
                </a:solidFill>
                <a:latin typeface="Arial"/>
                <a:ea typeface="Arial"/>
                <a:cs typeface="Arial"/>
                <a:sym typeface="Arial"/>
              </a:rPr>
              <a:t> </a:t>
            </a:r>
            <a:r>
              <a:rPr b="0" i="0" lang="en-US" sz="2400" u="none" cap="none" strike="noStrike">
                <a:solidFill>
                  <a:schemeClr val="dk2"/>
                </a:solidFill>
                <a:latin typeface="Arial"/>
                <a:ea typeface="Arial"/>
                <a:cs typeface="Arial"/>
                <a:sym typeface="Arial"/>
              </a:rPr>
              <a:t>là phần tạo ra các dịch vụ web (web method) và đưa lên mạng.</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Phần này sẽ tạo ra WSDL mà nhờ vào đó, các hệ thống khác mới có thể biết cách thực hiện lời gọi và nhận kết quả trả về từ các dịch vụ:</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Kiểu dữ liệu như thế nào?</a:t>
            </a:r>
            <a:endParaRPr b="0" i="0" sz="20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Cách gửi gói tin, cách phân tích gói tin nhận về…</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SERVICE REQUESTER (COMSUMER)</a:t>
            </a:r>
            <a:endParaRPr/>
          </a:p>
        </p:txBody>
      </p:sp>
      <p:sp>
        <p:nvSpPr>
          <p:cNvPr id="248" name="Shape 248"/>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1" i="0" lang="en-US" sz="2400" u="none" cap="none" strike="noStrike">
                <a:solidFill>
                  <a:srgbClr val="C00000"/>
                </a:solidFill>
                <a:latin typeface="Arial"/>
                <a:ea typeface="Arial"/>
                <a:cs typeface="Arial"/>
                <a:sym typeface="Arial"/>
              </a:rPr>
              <a:t>Service Requester </a:t>
            </a:r>
            <a:r>
              <a:rPr b="0" i="0" lang="en-US" sz="2400" u="none" cap="none" strike="noStrike">
                <a:solidFill>
                  <a:schemeClr val="dk2"/>
                </a:solidFill>
                <a:latin typeface="Arial"/>
                <a:ea typeface="Arial"/>
                <a:cs typeface="Arial"/>
                <a:sym typeface="Arial"/>
              </a:rPr>
              <a:t>là thành phần sẽ sử dụng dịch vụ web.</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Nó có thể liên hệ đến UDDI để tìm provider nào cung cấp dữ liệu nó muốn và tương tác với provider để sử dụng dịch vụ.</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pic>
        <p:nvPicPr>
          <p:cNvPr id="249" name="Shape 249"/>
          <p:cNvPicPr preferRelativeResize="0"/>
          <p:nvPr/>
        </p:nvPicPr>
        <p:blipFill rotWithShape="1">
          <a:blip r:embed="rId3">
            <a:alphaModFix/>
          </a:blip>
          <a:srcRect b="0" l="0" r="0" t="0"/>
          <a:stretch/>
        </p:blipFill>
        <p:spPr>
          <a:xfrm>
            <a:off x="2671592" y="4151509"/>
            <a:ext cx="3600801" cy="21644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SERVICE REGISTRY (SERVICE BROKER)</a:t>
            </a:r>
            <a:endParaRPr/>
          </a:p>
        </p:txBody>
      </p:sp>
      <p:sp>
        <p:nvSpPr>
          <p:cNvPr id="255" name="Shape 255"/>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1" i="0" lang="en-US" sz="2400" u="none" cap="none" strike="noStrike">
                <a:solidFill>
                  <a:srgbClr val="C00000"/>
                </a:solidFill>
                <a:latin typeface="Arial"/>
                <a:ea typeface="Arial"/>
                <a:cs typeface="Arial"/>
                <a:sym typeface="Arial"/>
              </a:rPr>
              <a:t>Service Registry </a:t>
            </a:r>
            <a:r>
              <a:rPr b="0" i="0" lang="en-US" sz="2400" u="none" cap="none" strike="noStrike">
                <a:solidFill>
                  <a:schemeClr val="dk2"/>
                </a:solidFill>
                <a:latin typeface="Arial"/>
                <a:ea typeface="Arial"/>
                <a:cs typeface="Arial"/>
                <a:sym typeface="Arial"/>
              </a:rPr>
              <a:t>là trung tâm lưu trữ các dịch vụ web do các service provider đưa lên.</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service comsumer có thể tìm kiếm web service trên cơ sở dữ liệu này.</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a:t>
            </a:r>
            <a:endParaRPr b="0" i="0" sz="2800" u="none" cap="none" strike="noStrike">
              <a:solidFill>
                <a:schemeClr val="lt1"/>
              </a:solidFill>
              <a:latin typeface="Arial"/>
              <a:ea typeface="Arial"/>
              <a:cs typeface="Arial"/>
              <a:sym typeface="Arial"/>
            </a:endParaRPr>
          </a:p>
        </p:txBody>
      </p:sp>
      <p:sp>
        <p:nvSpPr>
          <p:cNvPr id="261" name="Shape 261"/>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Giới thiệu về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Kiến trúc của Web Service</a:t>
            </a:r>
            <a:endParaRPr/>
          </a:p>
          <a:p>
            <a:pPr indent="-306000" lvl="0" marL="306000" marR="0" rtl="0" algn="l">
              <a:spcBef>
                <a:spcPts val="108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Các thành phần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Xây dựng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Sử dụng Web Service</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a:t>
            </a:r>
            <a:endParaRPr b="0" i="0" sz="2800" u="none" cap="none" strike="noStrike">
              <a:solidFill>
                <a:schemeClr val="lt1"/>
              </a:solidFill>
              <a:latin typeface="Arial"/>
              <a:ea typeface="Arial"/>
              <a:cs typeface="Arial"/>
              <a:sym typeface="Arial"/>
            </a:endParaRPr>
          </a:p>
        </p:txBody>
      </p:sp>
      <p:sp>
        <p:nvSpPr>
          <p:cNvPr id="109" name="Shape 109"/>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Giới thiệu về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Kiến trúc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thành phần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Xây dựng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Sử dụng Web Service</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CÁC THÀNH PHẦN CỦA WEB SERVICE</a:t>
            </a:r>
            <a:endParaRPr/>
          </a:p>
        </p:txBody>
      </p:sp>
      <p:sp>
        <p:nvSpPr>
          <p:cNvPr id="268" name="Shape 268"/>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thành phần của Web service:</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HTTP</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XML</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SOAP</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WSDL</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UDDI</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HTTP</a:t>
            </a:r>
            <a:endParaRPr b="0" i="0" sz="2800" u="none" cap="none" strike="noStrike">
              <a:solidFill>
                <a:schemeClr val="lt1"/>
              </a:solidFill>
              <a:latin typeface="Arial"/>
              <a:ea typeface="Arial"/>
              <a:cs typeface="Arial"/>
              <a:sym typeface="Arial"/>
            </a:endParaRPr>
          </a:p>
        </p:txBody>
      </p:sp>
      <p:sp>
        <p:nvSpPr>
          <p:cNvPr id="274" name="Shape 274"/>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WS sử dụng giao thức HTTP để thực hiện giao tiếp giữa các hệ thống.</a:t>
            </a:r>
            <a:endParaRPr b="0" i="0" sz="2400" u="none" cap="none" strike="noStrike">
              <a:solidFill>
                <a:schemeClr val="dk2"/>
              </a:solidFill>
              <a:latin typeface="Arial"/>
              <a:ea typeface="Arial"/>
              <a:cs typeface="Arial"/>
              <a:sym typeface="Arial"/>
            </a:endParaRPr>
          </a:p>
        </p:txBody>
      </p:sp>
      <p:pic>
        <p:nvPicPr>
          <p:cNvPr descr="http://yinyangit.files.wordpress.com/2011/07/webservice-soap-html-xml-diagram1.png?w=625" id="275" name="Shape 275"/>
          <p:cNvPicPr preferRelativeResize="0"/>
          <p:nvPr/>
        </p:nvPicPr>
        <p:blipFill rotWithShape="1">
          <a:blip r:embed="rId3">
            <a:alphaModFix/>
          </a:blip>
          <a:srcRect b="0" l="0" r="0" t="0"/>
          <a:stretch/>
        </p:blipFill>
        <p:spPr>
          <a:xfrm>
            <a:off x="1271275" y="3320716"/>
            <a:ext cx="6609586" cy="25380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HTTP</a:t>
            </a:r>
            <a:endParaRPr b="0" i="0" sz="2800" u="none" cap="none" strike="noStrike">
              <a:solidFill>
                <a:schemeClr val="lt1"/>
              </a:solidFill>
              <a:latin typeface="Arial"/>
              <a:ea typeface="Arial"/>
              <a:cs typeface="Arial"/>
              <a:sym typeface="Arial"/>
            </a:endParaRPr>
          </a:p>
        </p:txBody>
      </p:sp>
      <p:sp>
        <p:nvSpPr>
          <p:cNvPr id="282" name="Shape 282"/>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HTTP (HyperText Transfer Protocol) là giao thức giao tiếp trên web phi trạng thái.</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Nó định nghĩa cách thức để client và server giao tiếp với nhau.</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Client sẽ gửi một gói tin </a:t>
            </a:r>
            <a:r>
              <a:rPr b="0" i="0" lang="en-US" sz="2400" u="none" cap="none" strike="noStrike">
                <a:solidFill>
                  <a:srgbClr val="C00000"/>
                </a:solidFill>
                <a:latin typeface="Arial"/>
                <a:ea typeface="Arial"/>
                <a:cs typeface="Arial"/>
                <a:sym typeface="Arial"/>
              </a:rPr>
              <a:t>HTTP request </a:t>
            </a:r>
            <a:r>
              <a:rPr b="0" i="0" lang="en-US" sz="2400" u="none" cap="none" strike="noStrike">
                <a:solidFill>
                  <a:schemeClr val="dk2"/>
                </a:solidFill>
                <a:latin typeface="Arial"/>
                <a:ea typeface="Arial"/>
                <a:cs typeface="Arial"/>
                <a:sym typeface="Arial"/>
              </a:rPr>
              <a:t>lên server và nhận về gói tin </a:t>
            </a:r>
            <a:r>
              <a:rPr b="0" i="0" lang="en-US" sz="2400" u="none" cap="none" strike="noStrike">
                <a:solidFill>
                  <a:srgbClr val="C00000"/>
                </a:solidFill>
                <a:latin typeface="Arial"/>
                <a:ea typeface="Arial"/>
                <a:cs typeface="Arial"/>
                <a:sym typeface="Arial"/>
              </a:rPr>
              <a:t>HTTP response</a:t>
            </a:r>
            <a:r>
              <a:rPr b="0" i="0" lang="en-US" sz="2400" u="none" cap="none" strike="noStrike">
                <a:solidFill>
                  <a:schemeClr val="dk2"/>
                </a:solidFill>
                <a:latin typeface="Arial"/>
                <a:ea typeface="Arial"/>
                <a:cs typeface="Arial"/>
                <a:sym typeface="Arial"/>
              </a:rPr>
              <a:t>.</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gói tin gửi và nhận (request/response) theo định dạng </a:t>
            </a:r>
            <a:r>
              <a:rPr b="0" i="0" lang="en-US" sz="2400" u="none" cap="none" strike="noStrike">
                <a:solidFill>
                  <a:srgbClr val="C00000"/>
                </a:solidFill>
                <a:latin typeface="Arial"/>
                <a:ea typeface="Arial"/>
                <a:cs typeface="Arial"/>
                <a:sym typeface="Arial"/>
              </a:rPr>
              <a:t>SOAP</a:t>
            </a:r>
            <a:r>
              <a:rPr b="0" i="0" lang="en-US" sz="2400" u="none" cap="none" strike="noStrike">
                <a:solidFill>
                  <a:schemeClr val="dk2"/>
                </a:solidFill>
                <a:latin typeface="Arial"/>
                <a:ea typeface="Arial"/>
                <a:cs typeface="Arial"/>
                <a:sym typeface="Arial"/>
              </a:rPr>
              <a:t>.</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XML</a:t>
            </a:r>
            <a:endParaRPr b="0" i="0" sz="2800" u="none" cap="none" strike="noStrike">
              <a:solidFill>
                <a:schemeClr val="lt1"/>
              </a:solidFill>
              <a:latin typeface="Arial"/>
              <a:ea typeface="Arial"/>
              <a:cs typeface="Arial"/>
              <a:sym typeface="Arial"/>
            </a:endParaRPr>
          </a:p>
        </p:txBody>
      </p:sp>
      <p:sp>
        <p:nvSpPr>
          <p:cNvPr id="288" name="Shape 288"/>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XML là thành phần quan trọng trong WS:</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SOAP message ở định dạng XML.</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WSDL ở định dạng XML</a:t>
            </a:r>
            <a:endParaRPr/>
          </a:p>
        </p:txBody>
      </p:sp>
      <p:grpSp>
        <p:nvGrpSpPr>
          <p:cNvPr id="289" name="Shape 289"/>
          <p:cNvGrpSpPr/>
          <p:nvPr/>
        </p:nvGrpSpPr>
        <p:grpSpPr>
          <a:xfrm>
            <a:off x="1887506" y="3403264"/>
            <a:ext cx="4962473" cy="2978992"/>
            <a:chOff x="2141035" y="3637379"/>
            <a:chExt cx="5137834" cy="3084262"/>
          </a:xfrm>
        </p:grpSpPr>
        <p:sp>
          <p:nvSpPr>
            <p:cNvPr id="290" name="Shape 290"/>
            <p:cNvSpPr/>
            <p:nvPr/>
          </p:nvSpPr>
          <p:spPr>
            <a:xfrm>
              <a:off x="4092682" y="3637379"/>
              <a:ext cx="1263258" cy="1263258"/>
            </a:xfrm>
            <a:prstGeom prst="ellipse">
              <a:avLst/>
            </a:prstGeom>
            <a:solidFill>
              <a:srgbClr val="388DAE"/>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Service Registry</a:t>
              </a:r>
              <a:endParaRPr sz="1800">
                <a:solidFill>
                  <a:schemeClr val="lt1"/>
                </a:solidFill>
                <a:latin typeface="Cabin"/>
                <a:ea typeface="Cabin"/>
                <a:cs typeface="Cabin"/>
                <a:sym typeface="Cabin"/>
              </a:endParaRPr>
            </a:p>
          </p:txBody>
        </p:sp>
        <p:sp>
          <p:nvSpPr>
            <p:cNvPr id="291" name="Shape 291"/>
            <p:cNvSpPr/>
            <p:nvPr/>
          </p:nvSpPr>
          <p:spPr>
            <a:xfrm>
              <a:off x="6015611" y="5439979"/>
              <a:ext cx="1263258" cy="1263258"/>
            </a:xfrm>
            <a:prstGeom prst="ellipse">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800">
                  <a:solidFill>
                    <a:schemeClr val="lt1"/>
                  </a:solidFill>
                  <a:latin typeface="Cabin"/>
                  <a:ea typeface="Cabin"/>
                  <a:cs typeface="Cabin"/>
                  <a:sym typeface="Cabin"/>
                </a:rPr>
                <a:t>Service </a:t>
              </a:r>
              <a:r>
                <a:rPr lang="en-US" sz="1600">
                  <a:solidFill>
                    <a:schemeClr val="lt1"/>
                  </a:solidFill>
                  <a:latin typeface="Cabin"/>
                  <a:ea typeface="Cabin"/>
                  <a:cs typeface="Cabin"/>
                  <a:sym typeface="Cabin"/>
                </a:rPr>
                <a:t>Provider</a:t>
              </a:r>
              <a:endParaRPr sz="1800">
                <a:solidFill>
                  <a:schemeClr val="lt1"/>
                </a:solidFill>
                <a:latin typeface="Cabin"/>
                <a:ea typeface="Cabin"/>
                <a:cs typeface="Cabin"/>
                <a:sym typeface="Cabin"/>
              </a:endParaRPr>
            </a:p>
          </p:txBody>
        </p:sp>
        <p:sp>
          <p:nvSpPr>
            <p:cNvPr id="292" name="Shape 292"/>
            <p:cNvSpPr/>
            <p:nvPr/>
          </p:nvSpPr>
          <p:spPr>
            <a:xfrm>
              <a:off x="2141035" y="5439978"/>
              <a:ext cx="1291975" cy="1281663"/>
            </a:xfrm>
            <a:prstGeom prst="ellipse">
              <a:avLst/>
            </a:prstGeom>
            <a:solidFill>
              <a:srgbClr val="7030A0"/>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500">
                  <a:solidFill>
                    <a:schemeClr val="lt1"/>
                  </a:solidFill>
                  <a:latin typeface="Cabin"/>
                  <a:ea typeface="Cabin"/>
                  <a:cs typeface="Cabin"/>
                  <a:sym typeface="Cabin"/>
                </a:rPr>
                <a:t>Service </a:t>
              </a:r>
              <a:r>
                <a:rPr lang="en-US" sz="1400">
                  <a:solidFill>
                    <a:schemeClr val="lt1"/>
                  </a:solidFill>
                  <a:latin typeface="Cabin"/>
                  <a:ea typeface="Cabin"/>
                  <a:cs typeface="Cabin"/>
                  <a:sym typeface="Cabin"/>
                </a:rPr>
                <a:t>Requester</a:t>
              </a:r>
              <a:endParaRPr sz="1400">
                <a:solidFill>
                  <a:schemeClr val="lt1"/>
                </a:solidFill>
                <a:latin typeface="Cabin"/>
                <a:ea typeface="Cabin"/>
                <a:cs typeface="Cabin"/>
                <a:sym typeface="Cabin"/>
              </a:endParaRPr>
            </a:p>
          </p:txBody>
        </p:sp>
        <p:sp>
          <p:nvSpPr>
            <p:cNvPr id="293" name="Shape 293"/>
            <p:cNvSpPr/>
            <p:nvPr/>
          </p:nvSpPr>
          <p:spPr>
            <a:xfrm>
              <a:off x="3848304" y="5870249"/>
              <a:ext cx="1588168" cy="584896"/>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bin"/>
                  <a:ea typeface="Cabin"/>
                  <a:cs typeface="Cabin"/>
                  <a:sym typeface="Cabin"/>
                </a:rPr>
                <a:t>Bind</a:t>
              </a:r>
              <a:endParaRPr b="1" sz="1800">
                <a:solidFill>
                  <a:schemeClr val="dk1"/>
                </a:solidFill>
                <a:latin typeface="Cabin"/>
                <a:ea typeface="Cabin"/>
                <a:cs typeface="Cabin"/>
                <a:sym typeface="Cabin"/>
              </a:endParaRPr>
            </a:p>
          </p:txBody>
        </p:sp>
        <p:sp>
          <p:nvSpPr>
            <p:cNvPr id="294" name="Shape 294"/>
            <p:cNvSpPr/>
            <p:nvPr/>
          </p:nvSpPr>
          <p:spPr>
            <a:xfrm rot="2504939">
              <a:off x="4965385" y="4919374"/>
              <a:ext cx="1359323" cy="522126"/>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bin"/>
                  <a:ea typeface="Cabin"/>
                  <a:cs typeface="Cabin"/>
                  <a:sym typeface="Cabin"/>
                </a:rPr>
                <a:t>Publish</a:t>
              </a:r>
              <a:endParaRPr b="1" sz="1800">
                <a:solidFill>
                  <a:schemeClr val="dk1"/>
                </a:solidFill>
                <a:latin typeface="Cabin"/>
                <a:ea typeface="Cabin"/>
                <a:cs typeface="Cabin"/>
                <a:sym typeface="Cabin"/>
              </a:endParaRPr>
            </a:p>
          </p:txBody>
        </p:sp>
        <p:sp>
          <p:nvSpPr>
            <p:cNvPr id="295" name="Shape 295"/>
            <p:cNvSpPr/>
            <p:nvPr/>
          </p:nvSpPr>
          <p:spPr>
            <a:xfrm rot="-2524170">
              <a:off x="2992400" y="4834356"/>
              <a:ext cx="1359323" cy="522126"/>
            </a:xfrm>
            <a:prstGeom prst="leftRightArrow">
              <a:avLst>
                <a:gd fmla="val 50000" name="adj1"/>
                <a:gd fmla="val 50000" name="adj2"/>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bin"/>
                  <a:ea typeface="Cabin"/>
                  <a:cs typeface="Cabin"/>
                  <a:sym typeface="Cabin"/>
                </a:rPr>
                <a:t>Find</a:t>
              </a:r>
              <a:endParaRPr b="1" sz="1800">
                <a:solidFill>
                  <a:schemeClr val="dk1"/>
                </a:solidFill>
                <a:latin typeface="Cabin"/>
                <a:ea typeface="Cabin"/>
                <a:cs typeface="Cabin"/>
                <a:sym typeface="Cabin"/>
              </a:endParaRPr>
            </a:p>
          </p:txBody>
        </p:sp>
      </p:grpSp>
      <p:sp>
        <p:nvSpPr>
          <p:cNvPr id="296" name="Shape 296"/>
          <p:cNvSpPr txBox="1"/>
          <p:nvPr/>
        </p:nvSpPr>
        <p:spPr>
          <a:xfrm>
            <a:off x="5929589" y="4687139"/>
            <a:ext cx="23022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WSDL (XML format)</a:t>
            </a:r>
            <a:endParaRPr sz="1800">
              <a:solidFill>
                <a:schemeClr val="dk1"/>
              </a:solidFill>
              <a:latin typeface="Cabin"/>
              <a:ea typeface="Cabin"/>
              <a:cs typeface="Cabin"/>
              <a:sym typeface="Cabin"/>
            </a:endParaRPr>
          </a:p>
        </p:txBody>
      </p:sp>
      <p:sp>
        <p:nvSpPr>
          <p:cNvPr id="297" name="Shape 297"/>
          <p:cNvSpPr txBox="1"/>
          <p:nvPr/>
        </p:nvSpPr>
        <p:spPr>
          <a:xfrm>
            <a:off x="2749568" y="6216403"/>
            <a:ext cx="338426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SOAP message (XML format)</a:t>
            </a:r>
            <a:endParaRPr sz="1800">
              <a:solidFill>
                <a:schemeClr val="dk1"/>
              </a:solidFill>
              <a:latin typeface="Cabin"/>
              <a:ea typeface="Cabin"/>
              <a:cs typeface="Cabin"/>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SOAP</a:t>
            </a:r>
            <a:endParaRPr b="0" i="0" sz="2800" u="none" cap="none" strike="noStrike">
              <a:solidFill>
                <a:schemeClr val="lt1"/>
              </a:solidFill>
              <a:latin typeface="Arial"/>
              <a:ea typeface="Arial"/>
              <a:cs typeface="Arial"/>
              <a:sym typeface="Arial"/>
            </a:endParaRPr>
          </a:p>
        </p:txBody>
      </p:sp>
      <p:sp>
        <p:nvSpPr>
          <p:cNvPr id="304" name="Shape 304"/>
          <p:cNvSpPr txBox="1"/>
          <p:nvPr>
            <p:ph idx="1" type="body"/>
          </p:nvPr>
        </p:nvSpPr>
        <p:spPr>
          <a:xfrm>
            <a:off x="581192" y="2228003"/>
            <a:ext cx="7989752" cy="4124671"/>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SOAP (</a:t>
            </a:r>
            <a:r>
              <a:rPr b="0" i="0" lang="en-US" sz="2400" u="none" cap="none" strike="noStrike">
                <a:solidFill>
                  <a:srgbClr val="C00000"/>
                </a:solidFill>
                <a:latin typeface="Arial"/>
                <a:ea typeface="Arial"/>
                <a:cs typeface="Arial"/>
                <a:sym typeface="Arial"/>
              </a:rPr>
              <a:t>Simple Object Access Protocol</a:t>
            </a:r>
            <a:r>
              <a:rPr b="0" i="0" lang="en-US" sz="2400" u="none" cap="none" strike="noStrike">
                <a:solidFill>
                  <a:schemeClr val="dk2"/>
                </a:solidFill>
                <a:latin typeface="Arial"/>
                <a:ea typeface="Arial"/>
                <a:cs typeface="Arial"/>
                <a:sym typeface="Arial"/>
              </a:rPr>
              <a:t>) là một giao thức để truy cập vào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SOAP được đưa ra bởi Microsoft để thay thế các công nghệ cũ như: Distributed Component Object Model (</a:t>
            </a:r>
            <a:r>
              <a:rPr b="1" i="0" lang="en-US" sz="2400" u="none" cap="none" strike="noStrike">
                <a:solidFill>
                  <a:schemeClr val="dk2"/>
                </a:solidFill>
                <a:latin typeface="Arial"/>
                <a:ea typeface="Arial"/>
                <a:cs typeface="Arial"/>
                <a:sym typeface="Arial"/>
              </a:rPr>
              <a:t>DCOM</a:t>
            </a:r>
            <a:r>
              <a:rPr b="0" i="0" lang="en-US" sz="2400" u="none" cap="none" strike="noStrike">
                <a:solidFill>
                  <a:schemeClr val="dk2"/>
                </a:solidFill>
                <a:latin typeface="Arial"/>
                <a:ea typeface="Arial"/>
                <a:cs typeface="Arial"/>
                <a:sym typeface="Arial"/>
              </a:rPr>
              <a:t>) and Common Object Request Broker Architecture (</a:t>
            </a:r>
            <a:r>
              <a:rPr b="1" i="0" lang="en-US" sz="2400" u="none" cap="none" strike="noStrike">
                <a:solidFill>
                  <a:schemeClr val="dk2"/>
                </a:solidFill>
                <a:latin typeface="Arial"/>
                <a:ea typeface="Arial"/>
                <a:cs typeface="Arial"/>
                <a:sym typeface="Arial"/>
              </a:rPr>
              <a:t>CORBA</a:t>
            </a:r>
            <a:r>
              <a:rPr b="0" i="0" lang="en-US" sz="2400" u="none" cap="none" strike="noStrike">
                <a:solidFill>
                  <a:schemeClr val="dk2"/>
                </a:solidFill>
                <a:latin typeface="Arial"/>
                <a:ea typeface="Arial"/>
                <a:cs typeface="Arial"/>
                <a:sym typeface="Arial"/>
              </a:rPr>
              <a:t>). Các công nghệ này truyền thông điệp dựa trên nhị phân (binary) còn SOAP sử dụng XML</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Sau này Microsoft chuyển SOAP cho Internet Engineering Task Force (IETF) để chuẩn hóa.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SOAP</a:t>
            </a:r>
            <a:endParaRPr b="0" i="0" sz="2800" u="none" cap="none" strike="noStrike">
              <a:solidFill>
                <a:schemeClr val="lt1"/>
              </a:solidFill>
              <a:latin typeface="Arial"/>
              <a:ea typeface="Arial"/>
              <a:cs typeface="Arial"/>
              <a:sym typeface="Arial"/>
            </a:endParaRPr>
          </a:p>
        </p:txBody>
      </p:sp>
      <p:sp>
        <p:nvSpPr>
          <p:cNvPr id="311" name="Shape 311"/>
          <p:cNvSpPr txBox="1"/>
          <p:nvPr>
            <p:ph idx="1" type="body"/>
          </p:nvPr>
        </p:nvSpPr>
        <p:spPr>
          <a:xfrm>
            <a:off x="581192" y="2228003"/>
            <a:ext cx="7989752" cy="4092586"/>
          </a:xfrm>
          <a:prstGeom prst="rect">
            <a:avLst/>
          </a:prstGeom>
          <a:noFill/>
          <a:ln>
            <a:noFill/>
          </a:ln>
        </p:spPr>
        <p:txBody>
          <a:bodyPr anchorCtr="0" anchor="t" bIns="45700" lIns="91425" spcFirstLastPara="1" rIns="91425" wrap="square" tIns="45700">
            <a:noAutofit/>
          </a:bodyPr>
          <a:lstStyle/>
          <a:p>
            <a:pPr indent="-306000" lvl="0" marL="306000" marR="0" rtl="0" algn="l">
              <a:lnSpc>
                <a:spcPct val="90000"/>
              </a:lnSpc>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WS dùng SOAP để trao đổi thông tin giữa WS consumer và WS provider.</a:t>
            </a:r>
            <a:endParaRPr/>
          </a:p>
          <a:p>
            <a:pPr indent="-306000" lvl="0" marL="306000" marR="0" rtl="0" algn="l">
              <a:lnSpc>
                <a:spcPct val="90000"/>
              </a:lnSpc>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SOAP sử dụng định dạng XML, và hoạt động trên các giao thức tầng ứng dụng (như HTTP, SMTP…)</a:t>
            </a:r>
            <a:endParaRPr/>
          </a:p>
          <a:p>
            <a:pPr indent="-306000" lvl="0" marL="306000" marR="0" rtl="0" algn="l">
              <a:lnSpc>
                <a:spcPct val="90000"/>
              </a:lnSpc>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SOAP không phụ thuộc ngôn ngữ lập trình hay bất cứ nền tảng nào vì nó dùng XML.</a:t>
            </a:r>
            <a:endParaRPr/>
          </a:p>
          <a:p>
            <a:pPr indent="-306000" lvl="0" marL="306000" marR="0" rtl="0" algn="l">
              <a:lnSpc>
                <a:spcPct val="90000"/>
              </a:lnSpc>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SOAP được thiết kế để dễ mở rộng, phát triển. Có rất nhiều mở rộng với SOAP: WS-Addressing, WS-Policy, WS-Security, WS-Federation, WS-ReliableMessaging…</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SOAP</a:t>
            </a:r>
            <a:endParaRPr b="0" i="0" sz="2800" u="none" cap="none" strike="noStrike">
              <a:solidFill>
                <a:schemeClr val="lt1"/>
              </a:solidFill>
              <a:latin typeface="Arial"/>
              <a:ea typeface="Arial"/>
              <a:cs typeface="Arial"/>
              <a:sym typeface="Arial"/>
            </a:endParaRPr>
          </a:p>
        </p:txBody>
      </p:sp>
      <p:sp>
        <p:nvSpPr>
          <p:cNvPr id="317" name="Shape 317"/>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165792" lvl="0" marL="306000" marR="0" rtl="0" algn="l">
              <a:spcBef>
                <a:spcPts val="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pic>
        <p:nvPicPr>
          <p:cNvPr descr="https://msdn.microsoft.com/dynimg/IC51739.gif" id="318" name="Shape 318"/>
          <p:cNvPicPr preferRelativeResize="0"/>
          <p:nvPr/>
        </p:nvPicPr>
        <p:blipFill rotWithShape="1">
          <a:blip r:embed="rId3">
            <a:alphaModFix/>
          </a:blip>
          <a:srcRect b="0" l="0" r="0" t="0"/>
          <a:stretch/>
        </p:blipFill>
        <p:spPr>
          <a:xfrm>
            <a:off x="492556" y="1972253"/>
            <a:ext cx="8078388" cy="41422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descr="https://upload.wikimedia.org/wikipedia/commons/thumb/5/59/SOAP.svg/220px-SOAP.svg.png" id="323" name="Shape 323"/>
          <p:cNvPicPr preferRelativeResize="0"/>
          <p:nvPr/>
        </p:nvPicPr>
        <p:blipFill rotWithShape="1">
          <a:blip r:embed="rId3">
            <a:alphaModFix/>
          </a:blip>
          <a:srcRect b="0" l="0" r="0" t="0"/>
          <a:stretch/>
        </p:blipFill>
        <p:spPr>
          <a:xfrm>
            <a:off x="6743700" y="1222161"/>
            <a:ext cx="2095500" cy="2241550"/>
          </a:xfrm>
          <a:prstGeom prst="rect">
            <a:avLst/>
          </a:prstGeom>
          <a:noFill/>
          <a:ln>
            <a:noFill/>
          </a:ln>
        </p:spPr>
      </p:pic>
      <p:graphicFrame>
        <p:nvGraphicFramePr>
          <p:cNvPr id="324" name="Shape 324"/>
          <p:cNvGraphicFramePr/>
          <p:nvPr/>
        </p:nvGraphicFramePr>
        <p:xfrm>
          <a:off x="533699" y="1222161"/>
          <a:ext cx="3000000" cy="3000000"/>
        </p:xfrm>
        <a:graphic>
          <a:graphicData uri="http://schemas.openxmlformats.org/drawingml/2006/table">
            <a:tbl>
              <a:tblPr bandCol="1" bandRow="1" firstCol="1" firstRow="1">
                <a:noFill/>
                <a:tableStyleId>{D68E20C0-2064-4A6D-A937-6F1F48927EA8}</a:tableStyleId>
              </a:tblPr>
              <a:tblGrid>
                <a:gridCol w="1022375"/>
                <a:gridCol w="4267200"/>
                <a:gridCol w="753500"/>
              </a:tblGrid>
              <a:tr h="228600">
                <a:tc>
                  <a:txBody>
                    <a:bodyPr>
                      <a:noAutofit/>
                    </a:bodyPr>
                    <a:lstStyle/>
                    <a:p>
                      <a:pPr indent="0" lvl="0" marL="0" marR="0" rtl="0" algn="ctr">
                        <a:lnSpc>
                          <a:spcPct val="150000"/>
                        </a:lnSpc>
                        <a:spcBef>
                          <a:spcPts val="0"/>
                        </a:spcBef>
                        <a:spcAft>
                          <a:spcPts val="0"/>
                        </a:spcAft>
                        <a:buNone/>
                      </a:pPr>
                      <a:r>
                        <a:rPr lang="en-US" sz="1800" u="none" cap="none" strike="noStrike"/>
                        <a:t>Thành phần</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ctr">
                        <a:lnSpc>
                          <a:spcPct val="150000"/>
                        </a:lnSpc>
                        <a:spcBef>
                          <a:spcPts val="0"/>
                        </a:spcBef>
                        <a:spcAft>
                          <a:spcPts val="0"/>
                        </a:spcAft>
                        <a:buNone/>
                      </a:pPr>
                      <a:r>
                        <a:rPr lang="en-US" sz="1800" u="none" cap="none" strike="noStrike"/>
                        <a:t>Mô tả</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ctr">
                        <a:lnSpc>
                          <a:spcPct val="150000"/>
                        </a:lnSpc>
                        <a:spcBef>
                          <a:spcPts val="0"/>
                        </a:spcBef>
                        <a:spcAft>
                          <a:spcPts val="0"/>
                        </a:spcAft>
                        <a:buNone/>
                      </a:pPr>
                      <a:r>
                        <a:rPr lang="en-US" sz="1800" u="none" cap="none" strike="noStrike"/>
                        <a:t>Yêu cầu</a:t>
                      </a:r>
                      <a:endParaRPr sz="2400" u="none" cap="none" strike="noStrike">
                        <a:latin typeface="Arial"/>
                        <a:ea typeface="Arial"/>
                        <a:cs typeface="Arial"/>
                        <a:sym typeface="Arial"/>
                      </a:endParaRPr>
                    </a:p>
                  </a:txBody>
                  <a:tcPr marT="30475" marB="30475" marR="60950" marL="60950" anchor="ctr"/>
                </a:tc>
              </a:tr>
              <a:tr h="228600">
                <a:tc>
                  <a:txBody>
                    <a:bodyPr>
                      <a:noAutofit/>
                    </a:bodyPr>
                    <a:lstStyle/>
                    <a:p>
                      <a:pPr indent="0" lvl="0" marL="0" marR="0" rtl="0" algn="l">
                        <a:lnSpc>
                          <a:spcPct val="150000"/>
                        </a:lnSpc>
                        <a:spcBef>
                          <a:spcPts val="0"/>
                        </a:spcBef>
                        <a:spcAft>
                          <a:spcPts val="0"/>
                        </a:spcAft>
                        <a:buNone/>
                      </a:pPr>
                      <a:r>
                        <a:rPr lang="en-US" sz="1800" u="none" cap="none" strike="noStrike"/>
                        <a:t>Envelope</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l">
                        <a:lnSpc>
                          <a:spcPct val="150000"/>
                        </a:lnSpc>
                        <a:spcBef>
                          <a:spcPts val="0"/>
                        </a:spcBef>
                        <a:spcAft>
                          <a:spcPts val="0"/>
                        </a:spcAft>
                        <a:buNone/>
                      </a:pPr>
                      <a:r>
                        <a:rPr lang="en-US" sz="1800" u="none" cap="none" strike="noStrike"/>
                        <a:t>Định danh tài liệu XML là một thông điệp SOAP.</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l">
                        <a:lnSpc>
                          <a:spcPct val="150000"/>
                        </a:lnSpc>
                        <a:spcBef>
                          <a:spcPts val="0"/>
                        </a:spcBef>
                        <a:spcAft>
                          <a:spcPts val="0"/>
                        </a:spcAft>
                        <a:buNone/>
                      </a:pPr>
                      <a:r>
                        <a:rPr b="1" lang="en-US" sz="1800" u="none" cap="none" strike="noStrike"/>
                        <a:t>Có</a:t>
                      </a:r>
                      <a:endParaRPr b="1" sz="2400" u="none" cap="none" strike="noStrike">
                        <a:solidFill>
                          <a:srgbClr val="C00000"/>
                        </a:solidFill>
                        <a:latin typeface="Arial"/>
                        <a:ea typeface="Arial"/>
                        <a:cs typeface="Arial"/>
                        <a:sym typeface="Arial"/>
                      </a:endParaRPr>
                    </a:p>
                  </a:txBody>
                  <a:tcPr marT="30475" marB="30475" marR="60950" marL="60950" anchor="ctr"/>
                </a:tc>
              </a:tr>
              <a:tr h="228600">
                <a:tc>
                  <a:txBody>
                    <a:bodyPr>
                      <a:noAutofit/>
                    </a:bodyPr>
                    <a:lstStyle/>
                    <a:p>
                      <a:pPr indent="0" lvl="0" marL="0" marR="0" rtl="0" algn="l">
                        <a:lnSpc>
                          <a:spcPct val="150000"/>
                        </a:lnSpc>
                        <a:spcBef>
                          <a:spcPts val="0"/>
                        </a:spcBef>
                        <a:spcAft>
                          <a:spcPts val="0"/>
                        </a:spcAft>
                        <a:buNone/>
                      </a:pPr>
                      <a:r>
                        <a:rPr lang="en-US" sz="1800" u="none" cap="none" strike="noStrike"/>
                        <a:t>Header</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l">
                        <a:lnSpc>
                          <a:spcPct val="150000"/>
                        </a:lnSpc>
                        <a:spcBef>
                          <a:spcPts val="0"/>
                        </a:spcBef>
                        <a:spcAft>
                          <a:spcPts val="0"/>
                        </a:spcAft>
                        <a:buNone/>
                      </a:pPr>
                      <a:r>
                        <a:rPr lang="en-US" sz="1800" u="none" cap="none" strike="noStrike"/>
                        <a:t>Chứa thông tin header</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l">
                        <a:lnSpc>
                          <a:spcPct val="150000"/>
                        </a:lnSpc>
                        <a:spcBef>
                          <a:spcPts val="0"/>
                        </a:spcBef>
                        <a:spcAft>
                          <a:spcPts val="0"/>
                        </a:spcAft>
                        <a:buNone/>
                      </a:pPr>
                      <a:r>
                        <a:rPr lang="en-US" sz="1800" u="none" cap="none" strike="noStrike"/>
                        <a:t>Không</a:t>
                      </a:r>
                      <a:endParaRPr sz="2400" u="none" cap="none" strike="noStrike">
                        <a:latin typeface="Arial"/>
                        <a:ea typeface="Arial"/>
                        <a:cs typeface="Arial"/>
                        <a:sym typeface="Arial"/>
                      </a:endParaRPr>
                    </a:p>
                  </a:txBody>
                  <a:tcPr marT="30475" marB="30475" marR="60950" marL="60950" anchor="ctr"/>
                </a:tc>
              </a:tr>
              <a:tr h="228600">
                <a:tc>
                  <a:txBody>
                    <a:bodyPr>
                      <a:noAutofit/>
                    </a:bodyPr>
                    <a:lstStyle/>
                    <a:p>
                      <a:pPr indent="0" lvl="0" marL="0" marR="0" rtl="0" algn="l">
                        <a:lnSpc>
                          <a:spcPct val="150000"/>
                        </a:lnSpc>
                        <a:spcBef>
                          <a:spcPts val="0"/>
                        </a:spcBef>
                        <a:spcAft>
                          <a:spcPts val="0"/>
                        </a:spcAft>
                        <a:buNone/>
                      </a:pPr>
                      <a:r>
                        <a:rPr lang="en-US" sz="1800" u="none" cap="none" strike="noStrike"/>
                        <a:t>Body</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l">
                        <a:lnSpc>
                          <a:spcPct val="100000"/>
                        </a:lnSpc>
                        <a:spcBef>
                          <a:spcPts val="0"/>
                        </a:spcBef>
                        <a:spcAft>
                          <a:spcPts val="0"/>
                        </a:spcAft>
                        <a:buNone/>
                      </a:pPr>
                      <a:r>
                        <a:rPr lang="en-US" sz="1800" u="none" cap="none" strike="noStrike"/>
                        <a:t>Chứa thông tin về lời gọi và kết quả trả về:</a:t>
                      </a:r>
                      <a:endParaRPr sz="2400" u="none" cap="none" strike="noStrike"/>
                    </a:p>
                    <a:p>
                      <a:pPr indent="0" lvl="0" marL="0" marR="0" rtl="0" algn="l">
                        <a:lnSpc>
                          <a:spcPct val="100000"/>
                        </a:lnSpc>
                        <a:spcBef>
                          <a:spcPts val="1200"/>
                        </a:spcBef>
                        <a:spcAft>
                          <a:spcPts val="0"/>
                        </a:spcAft>
                        <a:buNone/>
                      </a:pPr>
                      <a:r>
                        <a:rPr lang="en-US" sz="1800" u="none" cap="none" strike="noStrike"/>
                        <a:t>Cho biết client này muốn gọi đến web method gì.</a:t>
                      </a:r>
                      <a:endParaRPr sz="2400" u="none" cap="none" strike="noStrike"/>
                    </a:p>
                    <a:p>
                      <a:pPr indent="0" lvl="0" marL="0" marR="0" rtl="0" algn="l">
                        <a:lnSpc>
                          <a:spcPct val="100000"/>
                        </a:lnSpc>
                        <a:spcBef>
                          <a:spcPts val="1200"/>
                        </a:spcBef>
                        <a:spcAft>
                          <a:spcPts val="0"/>
                        </a:spcAft>
                        <a:buNone/>
                      </a:pPr>
                      <a:r>
                        <a:rPr lang="en-US" sz="1800" u="none" cap="none" strike="noStrike"/>
                        <a:t>Service sẽ trả về kết quả kiểu gì.</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l">
                        <a:lnSpc>
                          <a:spcPct val="150000"/>
                        </a:lnSpc>
                        <a:spcBef>
                          <a:spcPts val="0"/>
                        </a:spcBef>
                        <a:spcAft>
                          <a:spcPts val="0"/>
                        </a:spcAft>
                        <a:buNone/>
                      </a:pPr>
                      <a:r>
                        <a:rPr b="1" lang="en-US" sz="1800" u="none" cap="none" strike="noStrike"/>
                        <a:t>Có</a:t>
                      </a:r>
                      <a:endParaRPr b="1" sz="2400" u="none" cap="none" strike="noStrike">
                        <a:latin typeface="Arial"/>
                        <a:ea typeface="Arial"/>
                        <a:cs typeface="Arial"/>
                        <a:sym typeface="Arial"/>
                      </a:endParaRPr>
                    </a:p>
                  </a:txBody>
                  <a:tcPr marT="30475" marB="30475" marR="60950" marL="60950" anchor="ctr"/>
                </a:tc>
              </a:tr>
              <a:tr h="228600">
                <a:tc>
                  <a:txBody>
                    <a:bodyPr>
                      <a:noAutofit/>
                    </a:bodyPr>
                    <a:lstStyle/>
                    <a:p>
                      <a:pPr indent="0" lvl="0" marL="0" marR="0" rtl="0" algn="l">
                        <a:lnSpc>
                          <a:spcPct val="150000"/>
                        </a:lnSpc>
                        <a:spcBef>
                          <a:spcPts val="0"/>
                        </a:spcBef>
                        <a:spcAft>
                          <a:spcPts val="0"/>
                        </a:spcAft>
                        <a:buNone/>
                      </a:pPr>
                      <a:r>
                        <a:rPr lang="en-US" sz="1800" u="none" cap="none" strike="noStrike"/>
                        <a:t>Fault</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l">
                        <a:lnSpc>
                          <a:spcPct val="150000"/>
                        </a:lnSpc>
                        <a:spcBef>
                          <a:spcPts val="0"/>
                        </a:spcBef>
                        <a:spcAft>
                          <a:spcPts val="0"/>
                        </a:spcAft>
                        <a:buNone/>
                      </a:pPr>
                      <a:r>
                        <a:rPr lang="en-US" sz="1800" u="none" cap="none" strike="noStrike"/>
                        <a:t>Cung cấp thông tin về lỗi xảy ra trong quá trình xử lý thông điệp.</a:t>
                      </a:r>
                      <a:endParaRPr sz="2400" u="none" cap="none" strike="noStrike">
                        <a:latin typeface="Arial"/>
                        <a:ea typeface="Arial"/>
                        <a:cs typeface="Arial"/>
                        <a:sym typeface="Arial"/>
                      </a:endParaRPr>
                    </a:p>
                  </a:txBody>
                  <a:tcPr marT="30475" marB="30475" marR="60950" marL="60950" anchor="ctr"/>
                </a:tc>
                <a:tc>
                  <a:txBody>
                    <a:bodyPr>
                      <a:noAutofit/>
                    </a:bodyPr>
                    <a:lstStyle/>
                    <a:p>
                      <a:pPr indent="0" lvl="0" marL="0" marR="0" rtl="0" algn="l">
                        <a:lnSpc>
                          <a:spcPct val="150000"/>
                        </a:lnSpc>
                        <a:spcBef>
                          <a:spcPts val="0"/>
                        </a:spcBef>
                        <a:spcAft>
                          <a:spcPts val="0"/>
                        </a:spcAft>
                        <a:buNone/>
                      </a:pPr>
                      <a:r>
                        <a:rPr lang="en-US" sz="1800" u="none" cap="none" strike="noStrike"/>
                        <a:t>Không</a:t>
                      </a:r>
                      <a:endParaRPr sz="2400" u="none" cap="none" strike="noStrike">
                        <a:latin typeface="Arial"/>
                        <a:ea typeface="Arial"/>
                        <a:cs typeface="Arial"/>
                        <a:sym typeface="Arial"/>
                      </a:endParaRPr>
                    </a:p>
                  </a:txBody>
                  <a:tcPr marT="30475" marB="30475" marR="60950" marL="60950" anchor="ctr"/>
                </a:tc>
              </a:tr>
            </a:tbl>
          </a:graphicData>
        </a:graphic>
      </p:graphicFrame>
      <p:sp>
        <p:nvSpPr>
          <p:cNvPr id="325" name="Shape 325"/>
          <p:cNvSpPr txBox="1"/>
          <p:nvPr/>
        </p:nvSpPr>
        <p:spPr>
          <a:xfrm>
            <a:off x="1267327" y="689810"/>
            <a:ext cx="530946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Cấu trúc của một thông điệp SOAP</a:t>
            </a:r>
            <a:endParaRPr b="1" sz="2400">
              <a:solidFill>
                <a:schemeClr val="dk1"/>
              </a:solidFill>
              <a:latin typeface="Arial"/>
              <a:ea typeface="Arial"/>
              <a:cs typeface="Arial"/>
              <a:sym typeface="Arial"/>
            </a:endParaRPr>
          </a:p>
        </p:txBody>
      </p:sp>
      <p:pic>
        <p:nvPicPr>
          <p:cNvPr id="326" name="Shape 326"/>
          <p:cNvPicPr preferRelativeResize="0"/>
          <p:nvPr/>
        </p:nvPicPr>
        <p:blipFill rotWithShape="1">
          <a:blip r:embed="rId4">
            <a:alphaModFix/>
          </a:blip>
          <a:srcRect b="0" l="0" r="0" t="0"/>
          <a:stretch/>
        </p:blipFill>
        <p:spPr>
          <a:xfrm>
            <a:off x="6753225" y="3966262"/>
            <a:ext cx="2085975" cy="139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VÍ DỤ SOAP</a:t>
            </a:r>
            <a:endParaRPr b="0" i="0" sz="2800" u="none" cap="none" strike="noStrike">
              <a:solidFill>
                <a:schemeClr val="lt1"/>
              </a:solidFill>
              <a:latin typeface="Arial"/>
              <a:ea typeface="Arial"/>
              <a:cs typeface="Arial"/>
              <a:sym typeface="Arial"/>
            </a:endParaRPr>
          </a:p>
        </p:txBody>
      </p:sp>
      <p:sp>
        <p:nvSpPr>
          <p:cNvPr id="332" name="Shape 332"/>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Ví dụ: xét một web method sau, không nhận tham số, và trả về kiểu string</a:t>
            </a:r>
            <a:endParaRPr/>
          </a:p>
          <a:p>
            <a:pPr indent="0" lvl="0" marL="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sp>
        <p:nvSpPr>
          <p:cNvPr id="333" name="Shape 333"/>
          <p:cNvSpPr/>
          <p:nvPr/>
        </p:nvSpPr>
        <p:spPr>
          <a:xfrm>
            <a:off x="1026695" y="3231485"/>
            <a:ext cx="7331242" cy="267765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rgbClr val="000000"/>
                </a:solidFill>
                <a:latin typeface="Consolas"/>
                <a:ea typeface="Consolas"/>
                <a:cs typeface="Consolas"/>
                <a:sym typeface="Consolas"/>
              </a:rPr>
              <a:t>[</a:t>
            </a:r>
            <a:r>
              <a:rPr lang="en-US" sz="2400">
                <a:solidFill>
                  <a:srgbClr val="2B91AF"/>
                </a:solidFill>
                <a:latin typeface="Consolas"/>
                <a:ea typeface="Consolas"/>
                <a:cs typeface="Consolas"/>
                <a:sym typeface="Consolas"/>
              </a:rPr>
              <a:t>WebMethod</a:t>
            </a:r>
            <a:r>
              <a:rPr lang="en-US" sz="2400">
                <a:solidFill>
                  <a:srgbClr val="000000"/>
                </a:solidFill>
                <a:latin typeface="Consolas"/>
                <a:ea typeface="Consolas"/>
                <a:cs typeface="Consolas"/>
                <a:sym typeface="Consolas"/>
              </a:rPr>
              <a:t>]</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400">
                <a:solidFill>
                  <a:srgbClr val="0000FF"/>
                </a:solidFill>
                <a:latin typeface="Consolas"/>
                <a:ea typeface="Consolas"/>
                <a:cs typeface="Consolas"/>
                <a:sym typeface="Consolas"/>
              </a:rPr>
              <a:t>public</a:t>
            </a: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string</a:t>
            </a:r>
            <a:r>
              <a:rPr lang="en-US" sz="2400">
                <a:solidFill>
                  <a:srgbClr val="000000"/>
                </a:solidFill>
                <a:latin typeface="Consolas"/>
                <a:ea typeface="Consolas"/>
                <a:cs typeface="Consolas"/>
                <a:sym typeface="Consolas"/>
              </a:rPr>
              <a:t> HelloWorld()</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400">
                <a:solidFill>
                  <a:srgbClr val="000000"/>
                </a:solidFill>
                <a:latin typeface="Consolas"/>
                <a:ea typeface="Consolas"/>
                <a:cs typeface="Consolas"/>
                <a:sym typeface="Consolas"/>
              </a:rPr>
              <a:t>{</a:t>
            </a:r>
            <a:endParaRPr sz="24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400">
                <a:solidFill>
                  <a:srgbClr val="000000"/>
                </a:solidFill>
                <a:latin typeface="Consolas"/>
                <a:ea typeface="Consolas"/>
                <a:cs typeface="Consolas"/>
                <a:sym typeface="Consolas"/>
              </a:rPr>
              <a:t>   </a:t>
            </a:r>
            <a:r>
              <a:rPr lang="en-US" sz="2400">
                <a:solidFill>
                  <a:srgbClr val="0000FF"/>
                </a:solidFill>
                <a:latin typeface="Consolas"/>
                <a:ea typeface="Consolas"/>
                <a:cs typeface="Consolas"/>
                <a:sym typeface="Consolas"/>
              </a:rPr>
              <a:t>return</a:t>
            </a:r>
            <a:r>
              <a:rPr lang="en-US" sz="2400">
                <a:solidFill>
                  <a:srgbClr val="000000"/>
                </a:solidFill>
                <a:latin typeface="Consolas"/>
                <a:ea typeface="Consolas"/>
                <a:cs typeface="Consolas"/>
                <a:sym typeface="Consolas"/>
              </a:rPr>
              <a:t> </a:t>
            </a:r>
            <a:r>
              <a:rPr lang="en-US" sz="2400">
                <a:solidFill>
                  <a:srgbClr val="A31515"/>
                </a:solidFill>
                <a:latin typeface="Consolas"/>
                <a:ea typeface="Consolas"/>
                <a:cs typeface="Consolas"/>
                <a:sym typeface="Consolas"/>
              </a:rPr>
              <a:t>"Hello World"</a:t>
            </a:r>
            <a:r>
              <a:rPr lang="en-US" sz="2400">
                <a:solidFill>
                  <a:srgbClr val="000000"/>
                </a:solidFill>
                <a:latin typeface="Consolas"/>
                <a:ea typeface="Consolas"/>
                <a:cs typeface="Consolas"/>
                <a:sym typeface="Consolas"/>
              </a:rPr>
              <a:t>;</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a:t>
            </a:r>
            <a:endParaRPr sz="2400">
              <a:solidFill>
                <a:schemeClr val="dk1"/>
              </a:solidFill>
              <a:latin typeface="Cabin"/>
              <a:ea typeface="Cabin"/>
              <a:cs typeface="Cabin"/>
              <a:sym typeface="Cabi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p:nvPr/>
        </p:nvSpPr>
        <p:spPr>
          <a:xfrm>
            <a:off x="452855" y="1667847"/>
            <a:ext cx="7989752" cy="3970318"/>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POST /StudentsService.asmx HTTP/1.1</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Host: localhost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Content-Type: application/soap+xml; charset=utf-8</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Content-Length: </a:t>
            </a:r>
            <a:r>
              <a:rPr lang="en-US" sz="1800">
                <a:solidFill>
                  <a:srgbClr val="00008B"/>
                </a:solidFill>
                <a:latin typeface="Courier New"/>
                <a:ea typeface="Courier New"/>
                <a:cs typeface="Courier New"/>
                <a:sym typeface="Courier New"/>
              </a:rPr>
              <a:t>length</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&lt;?xml version="1.0" encoding="utf-8"?&gt;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C00000"/>
                </a:solidFill>
                <a:latin typeface="Courier New"/>
                <a:ea typeface="Courier New"/>
                <a:cs typeface="Courier New"/>
                <a:sym typeface="Courier New"/>
              </a:rPr>
              <a:t>&lt;</a:t>
            </a:r>
            <a:r>
              <a:rPr b="1" lang="en-US" sz="1800">
                <a:solidFill>
                  <a:srgbClr val="C00000"/>
                </a:solidFill>
                <a:latin typeface="Courier New"/>
                <a:ea typeface="Courier New"/>
                <a:cs typeface="Courier New"/>
                <a:sym typeface="Courier New"/>
              </a:rPr>
              <a:t>soap12:Envelope</a:t>
            </a:r>
            <a:r>
              <a:rPr lang="en-US" sz="1800">
                <a:solidFill>
                  <a:srgbClr val="C00000"/>
                </a:solidFill>
                <a:latin typeface="Courier New"/>
                <a:ea typeface="Courier New"/>
                <a:cs typeface="Courier New"/>
                <a:sym typeface="Courier New"/>
              </a:rPr>
              <a:t> </a:t>
            </a:r>
            <a:r>
              <a:rPr lang="en-US" sz="1800">
                <a:solidFill>
                  <a:srgbClr val="000000"/>
                </a:solidFill>
                <a:latin typeface="Courier New"/>
                <a:ea typeface="Courier New"/>
                <a:cs typeface="Courier New"/>
                <a:sym typeface="Courier New"/>
              </a:rPr>
              <a:t>xmlns:xsi="http://www.w3.org/2001/XMLSchema-instance" xmlns:xsd="http://www.w3.org/2001/XMLSchema" xmlns:soap12="http://www.w3.org/2003/05/soap-envelope"&gt;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  </a:t>
            </a:r>
            <a:r>
              <a:rPr b="1" lang="en-US" sz="1800">
                <a:solidFill>
                  <a:srgbClr val="00B050"/>
                </a:solidFill>
                <a:latin typeface="Courier New"/>
                <a:ea typeface="Courier New"/>
                <a:cs typeface="Courier New"/>
                <a:sym typeface="Courier New"/>
              </a:rPr>
              <a:t>&lt;soap12:Body&gt;</a:t>
            </a:r>
            <a:endParaRPr b="1" sz="3200">
              <a:solidFill>
                <a:srgbClr val="00B050"/>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    &lt;</a:t>
            </a:r>
            <a:r>
              <a:rPr b="1" lang="en-US" sz="2000">
                <a:solidFill>
                  <a:srgbClr val="000000"/>
                </a:solidFill>
                <a:latin typeface="Courier New"/>
                <a:ea typeface="Courier New"/>
                <a:cs typeface="Courier New"/>
                <a:sym typeface="Courier New"/>
              </a:rPr>
              <a:t>HelloWorld</a:t>
            </a:r>
            <a:r>
              <a:rPr lang="en-US" sz="1800">
                <a:solidFill>
                  <a:srgbClr val="000000"/>
                </a:solidFill>
                <a:latin typeface="Courier New"/>
                <a:ea typeface="Courier New"/>
                <a:cs typeface="Courier New"/>
                <a:sym typeface="Courier New"/>
              </a:rPr>
              <a:t> xmlns="http://qnu.edu.vn/" /&gt;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  </a:t>
            </a:r>
            <a:r>
              <a:rPr lang="en-US" sz="1800">
                <a:solidFill>
                  <a:srgbClr val="00B050"/>
                </a:solidFill>
                <a:latin typeface="Courier New"/>
                <a:ea typeface="Courier New"/>
                <a:cs typeface="Courier New"/>
                <a:sym typeface="Courier New"/>
              </a:rPr>
              <a:t>&lt;/</a:t>
            </a:r>
            <a:r>
              <a:rPr b="1" lang="en-US" sz="1800">
                <a:solidFill>
                  <a:srgbClr val="00B050"/>
                </a:solidFill>
                <a:latin typeface="Courier New"/>
                <a:ea typeface="Courier New"/>
                <a:cs typeface="Courier New"/>
                <a:sym typeface="Courier New"/>
              </a:rPr>
              <a:t>soap12:Body</a:t>
            </a:r>
            <a:r>
              <a:rPr lang="en-US" sz="1800">
                <a:solidFill>
                  <a:srgbClr val="00B050"/>
                </a:solidFill>
                <a:latin typeface="Courier New"/>
                <a:ea typeface="Courier New"/>
                <a:cs typeface="Courier New"/>
                <a:sym typeface="Courier New"/>
              </a:rPr>
              <a:t>&gt;</a:t>
            </a:r>
            <a:endParaRPr sz="3200">
              <a:solidFill>
                <a:srgbClr val="00B050"/>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C00000"/>
                </a:solidFill>
                <a:latin typeface="Courier New"/>
                <a:ea typeface="Courier New"/>
                <a:cs typeface="Courier New"/>
                <a:sym typeface="Courier New"/>
              </a:rPr>
              <a:t>&lt;/</a:t>
            </a:r>
            <a:r>
              <a:rPr b="1" lang="en-US" sz="1800">
                <a:solidFill>
                  <a:srgbClr val="C00000"/>
                </a:solidFill>
                <a:latin typeface="Courier New"/>
                <a:ea typeface="Courier New"/>
                <a:cs typeface="Courier New"/>
                <a:sym typeface="Courier New"/>
              </a:rPr>
              <a:t>soap12:Envelope</a:t>
            </a:r>
            <a:r>
              <a:rPr lang="en-US" sz="1800">
                <a:solidFill>
                  <a:srgbClr val="C00000"/>
                </a:solidFill>
                <a:latin typeface="Courier New"/>
                <a:ea typeface="Courier New"/>
                <a:cs typeface="Courier New"/>
                <a:sym typeface="Courier New"/>
              </a:rPr>
              <a:t>&gt;</a:t>
            </a:r>
            <a:endParaRPr sz="3200">
              <a:solidFill>
                <a:srgbClr val="C00000"/>
              </a:solidFill>
              <a:latin typeface="Times New Roman"/>
              <a:ea typeface="Times New Roman"/>
              <a:cs typeface="Times New Roman"/>
              <a:sym typeface="Times New Roman"/>
            </a:endParaRPr>
          </a:p>
        </p:txBody>
      </p:sp>
      <p:sp>
        <p:nvSpPr>
          <p:cNvPr id="339" name="Shape 339"/>
          <p:cNvSpPr txBox="1"/>
          <p:nvPr/>
        </p:nvSpPr>
        <p:spPr>
          <a:xfrm>
            <a:off x="452855" y="882315"/>
            <a:ext cx="37305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bin"/>
                <a:ea typeface="Cabin"/>
                <a:cs typeface="Cabin"/>
                <a:sym typeface="Cabin"/>
              </a:rPr>
              <a:t>SOAP request message:</a:t>
            </a:r>
            <a:endParaRPr b="1" sz="2400">
              <a:solidFill>
                <a:schemeClr val="dk1"/>
              </a:solidFill>
              <a:latin typeface="Cabin"/>
              <a:ea typeface="Cabin"/>
              <a:cs typeface="Cabin"/>
              <a:sym typeface="Cabin"/>
            </a:endParaRPr>
          </a:p>
        </p:txBody>
      </p:sp>
      <p:sp>
        <p:nvSpPr>
          <p:cNvPr id="340" name="Shape 340"/>
          <p:cNvSpPr/>
          <p:nvPr/>
        </p:nvSpPr>
        <p:spPr>
          <a:xfrm>
            <a:off x="4038984" y="5293259"/>
            <a:ext cx="1973179" cy="689811"/>
          </a:xfrm>
          <a:custGeom>
            <a:pathLst>
              <a:path extrusionOk="0" h="120000" w="120000">
                <a:moveTo>
                  <a:pt x="0" y="0"/>
                </a:moveTo>
                <a:lnTo>
                  <a:pt x="120000" y="0"/>
                </a:lnTo>
                <a:lnTo>
                  <a:pt x="120000" y="120000"/>
                </a:lnTo>
                <a:lnTo>
                  <a:pt x="0" y="120000"/>
                </a:lnTo>
                <a:close/>
              </a:path>
              <a:path extrusionOk="0" fill="none" h="120000" w="120000">
                <a:moveTo>
                  <a:pt x="-9999" y="22500"/>
                </a:moveTo>
                <a:lnTo>
                  <a:pt x="-20000" y="22500"/>
                </a:lnTo>
                <a:lnTo>
                  <a:pt x="-78439" y="-51976"/>
                </a:lnTo>
              </a:path>
            </a:pathLst>
          </a:custGeom>
          <a:solidFill>
            <a:schemeClr val="lt1"/>
          </a:solidFill>
          <a:ln cap="flat" cmpd="sng" w="28575">
            <a:solidFill>
              <a:schemeClr val="dk1"/>
            </a:solidFill>
            <a:prstDash val="solid"/>
            <a:round/>
            <a:headEnd len="med" w="med" type="none"/>
            <a:tailEnd len="med" w="med" type="none"/>
          </a:ln>
          <a:effectLst>
            <a:outerShdw blurRad="88900" rotWithShape="0" dir="5040000" dist="381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bin"/>
                <a:ea typeface="Cabin"/>
                <a:cs typeface="Cabin"/>
                <a:sym typeface="Cabin"/>
              </a:rPr>
              <a:t>Method name</a:t>
            </a:r>
            <a:endParaRPr b="1" sz="2000">
              <a:solidFill>
                <a:schemeClr val="dk1"/>
              </a:solidFill>
              <a:latin typeface="Cabin"/>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a:t>
            </a:r>
            <a:endParaRPr b="0" i="0" sz="2800" u="none" cap="none" strike="noStrike">
              <a:solidFill>
                <a:schemeClr val="lt1"/>
              </a:solidFill>
              <a:latin typeface="Arial"/>
              <a:ea typeface="Arial"/>
              <a:cs typeface="Arial"/>
              <a:sym typeface="Arial"/>
            </a:endParaRPr>
          </a:p>
        </p:txBody>
      </p:sp>
      <p:sp>
        <p:nvSpPr>
          <p:cNvPr id="115" name="Shape 115"/>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Giới thiệu về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Kiến trúc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thành phần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Xây dựng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Sử dụng Web Service</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p:nvPr/>
        </p:nvSpPr>
        <p:spPr>
          <a:xfrm>
            <a:off x="452855" y="1667847"/>
            <a:ext cx="7989752" cy="4247317"/>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HTTP/1.1 200 OK</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Content-Type: application/soap+xml; charset=utf-8</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Content-Length: </a:t>
            </a:r>
            <a:r>
              <a:rPr lang="en-US" sz="1800">
                <a:solidFill>
                  <a:srgbClr val="00008B"/>
                </a:solidFill>
                <a:latin typeface="Courier New"/>
                <a:ea typeface="Courier New"/>
                <a:cs typeface="Courier New"/>
                <a:sym typeface="Courier New"/>
              </a:rPr>
              <a:t>length</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&lt;?xml version="1.0" encoding="utf-8"?&gt;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&lt;</a:t>
            </a:r>
            <a:r>
              <a:rPr lang="en-US" sz="1800">
                <a:solidFill>
                  <a:srgbClr val="C00000"/>
                </a:solidFill>
                <a:latin typeface="Courier New"/>
                <a:ea typeface="Courier New"/>
                <a:cs typeface="Courier New"/>
                <a:sym typeface="Courier New"/>
              </a:rPr>
              <a:t>soap12:Envelope</a:t>
            </a:r>
            <a:r>
              <a:rPr lang="en-US" sz="1800">
                <a:solidFill>
                  <a:srgbClr val="000000"/>
                </a:solidFill>
                <a:latin typeface="Courier New"/>
                <a:ea typeface="Courier New"/>
                <a:cs typeface="Courier New"/>
                <a:sym typeface="Courier New"/>
              </a:rPr>
              <a:t> xmlns:xsi="http://www.w3.org/2001/XMLSchema-instance" xmlns:xsd="http://www.w3.org/2001/XMLSchema" xmlns:soap12="http://www.w3.org/2003/05/soap-envelope"&gt;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&lt;soap12:Body&gt;</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    &lt;HelloWorldResponse xmlns="http://qnu.edu.vn/"&gt;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      &lt;HelloWorldResult&gt;</a:t>
            </a:r>
            <a:r>
              <a:rPr lang="en-US" sz="1800">
                <a:solidFill>
                  <a:srgbClr val="00008B"/>
                </a:solidFill>
                <a:latin typeface="Courier New"/>
                <a:ea typeface="Courier New"/>
                <a:cs typeface="Courier New"/>
                <a:sym typeface="Courier New"/>
              </a:rPr>
              <a:t>string</a:t>
            </a:r>
            <a:r>
              <a:rPr lang="en-US" sz="1800">
                <a:solidFill>
                  <a:srgbClr val="000000"/>
                </a:solidFill>
                <a:latin typeface="Courier New"/>
                <a:ea typeface="Courier New"/>
                <a:cs typeface="Courier New"/>
                <a:sym typeface="Courier New"/>
              </a:rPr>
              <a:t>&lt;/HelloWorldResult&gt;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    &lt;/HelloWorldResponse&gt;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rgbClr val="000000"/>
                </a:solidFill>
                <a:latin typeface="Courier New"/>
                <a:ea typeface="Courier New"/>
                <a:cs typeface="Courier New"/>
                <a:sym typeface="Courier New"/>
              </a:rPr>
              <a:t>  &lt;/soap12:Body&gt;</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urier New"/>
                <a:ea typeface="Courier New"/>
                <a:cs typeface="Courier New"/>
                <a:sym typeface="Courier New"/>
              </a:rPr>
              <a:t>&lt;/</a:t>
            </a:r>
            <a:r>
              <a:rPr lang="en-US" sz="1800">
                <a:solidFill>
                  <a:srgbClr val="C00000"/>
                </a:solidFill>
                <a:latin typeface="Courier New"/>
                <a:ea typeface="Courier New"/>
                <a:cs typeface="Courier New"/>
                <a:sym typeface="Courier New"/>
              </a:rPr>
              <a:t>soap12:Envelope</a:t>
            </a:r>
            <a:r>
              <a:rPr lang="en-US" sz="1800">
                <a:solidFill>
                  <a:srgbClr val="000000"/>
                </a:solidFill>
                <a:latin typeface="Courier New"/>
                <a:ea typeface="Courier New"/>
                <a:cs typeface="Courier New"/>
                <a:sym typeface="Courier New"/>
              </a:rPr>
              <a:t>&gt;</a:t>
            </a:r>
            <a:endParaRPr sz="1800">
              <a:solidFill>
                <a:schemeClr val="dk1"/>
              </a:solidFill>
              <a:latin typeface="Cabin"/>
              <a:ea typeface="Cabin"/>
              <a:cs typeface="Cabin"/>
              <a:sym typeface="Cabin"/>
            </a:endParaRPr>
          </a:p>
        </p:txBody>
      </p:sp>
      <p:sp>
        <p:nvSpPr>
          <p:cNvPr id="346" name="Shape 346"/>
          <p:cNvSpPr txBox="1"/>
          <p:nvPr/>
        </p:nvSpPr>
        <p:spPr>
          <a:xfrm>
            <a:off x="452855" y="882315"/>
            <a:ext cx="345530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bin"/>
                <a:ea typeface="Cabin"/>
                <a:cs typeface="Cabin"/>
                <a:sym typeface="Cabin"/>
              </a:rPr>
              <a:t>SOAP response message:</a:t>
            </a:r>
            <a:endParaRPr b="1" sz="2400">
              <a:solidFill>
                <a:schemeClr val="dk1"/>
              </a:solidFill>
              <a:latin typeface="Cabin"/>
              <a:ea typeface="Cabin"/>
              <a:cs typeface="Cabin"/>
              <a:sym typeface="Cabin"/>
            </a:endParaRPr>
          </a:p>
        </p:txBody>
      </p:sp>
      <p:sp>
        <p:nvSpPr>
          <p:cNvPr id="347" name="Shape 347"/>
          <p:cNvSpPr/>
          <p:nvPr/>
        </p:nvSpPr>
        <p:spPr>
          <a:xfrm>
            <a:off x="4680340" y="5570258"/>
            <a:ext cx="1973179" cy="689811"/>
          </a:xfrm>
          <a:custGeom>
            <a:pathLst>
              <a:path extrusionOk="0" h="120000" w="120000">
                <a:moveTo>
                  <a:pt x="0" y="0"/>
                </a:moveTo>
                <a:lnTo>
                  <a:pt x="120000" y="0"/>
                </a:lnTo>
                <a:lnTo>
                  <a:pt x="120000" y="120000"/>
                </a:lnTo>
                <a:lnTo>
                  <a:pt x="0" y="120000"/>
                </a:lnTo>
                <a:close/>
              </a:path>
              <a:path extrusionOk="0" fill="none" h="120000" w="120000">
                <a:moveTo>
                  <a:pt x="-9999" y="22500"/>
                </a:moveTo>
                <a:lnTo>
                  <a:pt x="-20000" y="22500"/>
                </a:lnTo>
                <a:lnTo>
                  <a:pt x="-31610" y="-102208"/>
                </a:lnTo>
              </a:path>
            </a:pathLst>
          </a:custGeom>
          <a:gradFill>
            <a:gsLst>
              <a:gs pos="0">
                <a:srgbClr val="2F2F2F"/>
              </a:gs>
              <a:gs pos="84000">
                <a:schemeClr val="dk1"/>
              </a:gs>
              <a:gs pos="100000">
                <a:schemeClr val="dk1"/>
              </a:gs>
            </a:gsLst>
            <a:lin ang="5400000" scaled="0"/>
          </a:gradFill>
          <a:ln cap="flat" cmpd="sng" w="9525">
            <a:solidFill>
              <a:schemeClr val="dk1"/>
            </a:solidFill>
            <a:prstDash val="solid"/>
            <a:round/>
            <a:headEnd len="med" w="med" type="none"/>
            <a:tailEnd len="med" w="med" type="none"/>
          </a:ln>
          <a:effectLst>
            <a:outerShdw blurRad="88900" rotWithShape="0" dir="5040000" dist="381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bin"/>
                <a:ea typeface="Cabin"/>
                <a:cs typeface="Cabin"/>
                <a:sym typeface="Cabin"/>
              </a:rPr>
              <a:t>Returned value</a:t>
            </a:r>
            <a:endParaRPr b="1" sz="2000">
              <a:solidFill>
                <a:schemeClr val="lt1"/>
              </a:solidFill>
              <a:latin typeface="Cabin"/>
              <a:ea typeface="Cabin"/>
              <a:cs typeface="Cabin"/>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VÍ DỤ SOAP</a:t>
            </a:r>
            <a:endParaRPr b="0" i="0" sz="2800" u="none" cap="none" strike="noStrike">
              <a:solidFill>
                <a:schemeClr val="lt1"/>
              </a:solidFill>
              <a:latin typeface="Arial"/>
              <a:ea typeface="Arial"/>
              <a:cs typeface="Arial"/>
              <a:sym typeface="Arial"/>
            </a:endParaRPr>
          </a:p>
        </p:txBody>
      </p:sp>
      <p:sp>
        <p:nvSpPr>
          <p:cNvPr id="353" name="Shape 35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Ví dụ: Một web method dùng để lấy thông tin sinh viên theo Id, trả về kiểu Student</a:t>
            </a:r>
            <a:endParaRPr b="0" i="0" sz="2400" u="none" cap="none" strike="noStrike">
              <a:solidFill>
                <a:schemeClr val="dk2"/>
              </a:solidFill>
              <a:latin typeface="Arial"/>
              <a:ea typeface="Arial"/>
              <a:cs typeface="Arial"/>
              <a:sym typeface="Arial"/>
            </a:endParaRPr>
          </a:p>
        </p:txBody>
      </p:sp>
      <p:sp>
        <p:nvSpPr>
          <p:cNvPr id="354" name="Shape 354"/>
          <p:cNvSpPr/>
          <p:nvPr/>
        </p:nvSpPr>
        <p:spPr>
          <a:xfrm>
            <a:off x="581192" y="3231485"/>
            <a:ext cx="7776745" cy="1569660"/>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a:t>
            </a:r>
            <a:r>
              <a:rPr lang="en-US" sz="2400">
                <a:solidFill>
                  <a:srgbClr val="2B91AF"/>
                </a:solidFill>
                <a:highlight>
                  <a:srgbClr val="FFFFFF"/>
                </a:highlight>
                <a:latin typeface="Consolas"/>
                <a:ea typeface="Consolas"/>
                <a:cs typeface="Consolas"/>
                <a:sym typeface="Consolas"/>
              </a:rPr>
              <a:t>WebMethod</a:t>
            </a:r>
            <a:r>
              <a:rPr lang="en-US" sz="2400">
                <a:solidFill>
                  <a:srgbClr val="000000"/>
                </a:solidFill>
                <a:highlight>
                  <a:srgbClr val="FFFFFF"/>
                </a:highlight>
                <a:latin typeface="Consolas"/>
                <a:ea typeface="Consolas"/>
                <a:cs typeface="Consolas"/>
                <a:sym typeface="Consolas"/>
              </a:rPr>
              <a:t>(Description=</a:t>
            </a:r>
            <a:r>
              <a:rPr lang="en-US" sz="2400">
                <a:solidFill>
                  <a:srgbClr val="A31515"/>
                </a:solidFill>
                <a:highlight>
                  <a:srgbClr val="FFFFFF"/>
                </a:highlight>
                <a:latin typeface="Consolas"/>
                <a:ea typeface="Consolas"/>
                <a:cs typeface="Consolas"/>
                <a:sym typeface="Consolas"/>
              </a:rPr>
              <a:t>"Get student by Id"</a:t>
            </a:r>
            <a:r>
              <a:rPr lang="en-US" sz="2400">
                <a:solidFill>
                  <a:srgbClr val="000000"/>
                </a:solidFill>
                <a:highlight>
                  <a:srgbClr val="FFFFFF"/>
                </a:highlight>
                <a:latin typeface="Consolas"/>
                <a:ea typeface="Consolas"/>
                <a:cs typeface="Consolas"/>
                <a:sym typeface="Consolas"/>
              </a:rPr>
              <a:t>)]</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FF"/>
                </a:solidFill>
                <a:highlight>
                  <a:srgbClr val="FFFFFF"/>
                </a:highlight>
                <a:latin typeface="Consolas"/>
                <a:ea typeface="Consolas"/>
                <a:cs typeface="Consolas"/>
                <a:sym typeface="Consolas"/>
              </a:rPr>
              <a:t>public</a:t>
            </a:r>
            <a:r>
              <a:rPr lang="en-US" sz="2400">
                <a:solidFill>
                  <a:srgbClr val="000000"/>
                </a:solidFill>
                <a:highlight>
                  <a:srgbClr val="FFFFFF"/>
                </a:highlight>
                <a:latin typeface="Consolas"/>
                <a:ea typeface="Consolas"/>
                <a:cs typeface="Consolas"/>
                <a:sym typeface="Consolas"/>
              </a:rPr>
              <a:t> </a:t>
            </a:r>
            <a:r>
              <a:rPr lang="en-US" sz="2400">
                <a:solidFill>
                  <a:srgbClr val="2B91AF"/>
                </a:solidFill>
                <a:highlight>
                  <a:srgbClr val="FFFFFF"/>
                </a:highlight>
                <a:latin typeface="Consolas"/>
                <a:ea typeface="Consolas"/>
                <a:cs typeface="Consolas"/>
                <a:sym typeface="Consolas"/>
              </a:rPr>
              <a:t>Student</a:t>
            </a:r>
            <a:r>
              <a:rPr lang="en-US" sz="2400">
                <a:solidFill>
                  <a:srgbClr val="000000"/>
                </a:solidFill>
                <a:highlight>
                  <a:srgbClr val="FFFFFF"/>
                </a:highlight>
                <a:latin typeface="Consolas"/>
                <a:ea typeface="Consolas"/>
                <a:cs typeface="Consolas"/>
                <a:sym typeface="Consolas"/>
              </a:rPr>
              <a:t> GetStudentById(</a:t>
            </a:r>
            <a:r>
              <a:rPr lang="en-US" sz="2400">
                <a:solidFill>
                  <a:srgbClr val="0000FF"/>
                </a:solidFill>
                <a:highlight>
                  <a:srgbClr val="FFFFFF"/>
                </a:highlight>
                <a:latin typeface="Consolas"/>
                <a:ea typeface="Consolas"/>
                <a:cs typeface="Consolas"/>
                <a:sym typeface="Consolas"/>
              </a:rPr>
              <a:t>int</a:t>
            </a:r>
            <a:r>
              <a:rPr lang="en-US" sz="2400">
                <a:solidFill>
                  <a:srgbClr val="000000"/>
                </a:solidFill>
                <a:highlight>
                  <a:srgbClr val="FFFFFF"/>
                </a:highlight>
                <a:latin typeface="Consolas"/>
                <a:ea typeface="Consolas"/>
                <a:cs typeface="Consolas"/>
                <a:sym typeface="Consolas"/>
              </a:rPr>
              <a:t> id)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    </a:t>
            </a:r>
            <a:r>
              <a:rPr lang="en-US" sz="2400">
                <a:solidFill>
                  <a:srgbClr val="0000FF"/>
                </a:solidFill>
                <a:highlight>
                  <a:srgbClr val="FFFFFF"/>
                </a:highlight>
                <a:latin typeface="Consolas"/>
                <a:ea typeface="Consolas"/>
                <a:cs typeface="Consolas"/>
                <a:sym typeface="Consolas"/>
              </a:rPr>
              <a:t>. .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a:t>
            </a:r>
            <a:endParaRPr sz="4000">
              <a:solidFill>
                <a:schemeClr val="dk1"/>
              </a:solidFill>
              <a:latin typeface="Times New Roman"/>
              <a:ea typeface="Times New Roman"/>
              <a:cs typeface="Times New Roman"/>
              <a:sym typeface="Times New Roman"/>
            </a:endParaRPr>
          </a:p>
        </p:txBody>
      </p:sp>
      <p:sp>
        <p:nvSpPr>
          <p:cNvPr id="355" name="Shape 355"/>
          <p:cNvSpPr/>
          <p:nvPr/>
        </p:nvSpPr>
        <p:spPr>
          <a:xfrm>
            <a:off x="581192" y="4927464"/>
            <a:ext cx="7776745" cy="1754326"/>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public</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partial</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Student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public</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int</a:t>
            </a:r>
            <a:r>
              <a:rPr lang="en-US" sz="1800">
                <a:solidFill>
                  <a:srgbClr val="000000"/>
                </a:solidFill>
                <a:highlight>
                  <a:srgbClr val="FFFFFF"/>
                </a:highlight>
                <a:latin typeface="Consolas"/>
                <a:ea typeface="Consolas"/>
                <a:cs typeface="Consolas"/>
                <a:sym typeface="Consolas"/>
              </a:rPr>
              <a:t> Id { </a:t>
            </a:r>
            <a:r>
              <a:rPr lang="en-US" sz="1800">
                <a:solidFill>
                  <a:srgbClr val="0000FF"/>
                </a:solidFill>
                <a:highlight>
                  <a:srgbClr val="FFFFFF"/>
                </a:highlight>
                <a:latin typeface="Consolas"/>
                <a:ea typeface="Consolas"/>
                <a:cs typeface="Consolas"/>
                <a:sym typeface="Consolas"/>
              </a:rPr>
              <a:t>get</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set</a:t>
            </a:r>
            <a:r>
              <a:rPr lang="en-US" sz="18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public</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string</a:t>
            </a:r>
            <a:r>
              <a:rPr lang="en-US" sz="1800">
                <a:solidFill>
                  <a:srgbClr val="000000"/>
                </a:solidFill>
                <a:highlight>
                  <a:srgbClr val="FFFFFF"/>
                </a:highlight>
                <a:latin typeface="Consolas"/>
                <a:ea typeface="Consolas"/>
                <a:cs typeface="Consolas"/>
                <a:sym typeface="Consolas"/>
              </a:rPr>
              <a:t> Name { </a:t>
            </a:r>
            <a:r>
              <a:rPr lang="en-US" sz="1800">
                <a:solidFill>
                  <a:srgbClr val="0000FF"/>
                </a:solidFill>
                <a:highlight>
                  <a:srgbClr val="FFFFFF"/>
                </a:highlight>
                <a:latin typeface="Consolas"/>
                <a:ea typeface="Consolas"/>
                <a:cs typeface="Consolas"/>
                <a:sym typeface="Consolas"/>
              </a:rPr>
              <a:t>get</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set</a:t>
            </a:r>
            <a:r>
              <a:rPr lang="en-US" sz="18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public</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string</a:t>
            </a:r>
            <a:r>
              <a:rPr lang="en-US" sz="1800">
                <a:solidFill>
                  <a:srgbClr val="000000"/>
                </a:solidFill>
                <a:highlight>
                  <a:srgbClr val="FFFFFF"/>
                </a:highlight>
                <a:latin typeface="Consolas"/>
                <a:ea typeface="Consolas"/>
                <a:cs typeface="Consolas"/>
                <a:sym typeface="Consolas"/>
              </a:rPr>
              <a:t> Address { </a:t>
            </a:r>
            <a:r>
              <a:rPr lang="en-US" sz="1800">
                <a:solidFill>
                  <a:srgbClr val="0000FF"/>
                </a:solidFill>
                <a:highlight>
                  <a:srgbClr val="FFFFFF"/>
                </a:highlight>
                <a:latin typeface="Consolas"/>
                <a:ea typeface="Consolas"/>
                <a:cs typeface="Consolas"/>
                <a:sym typeface="Consolas"/>
              </a:rPr>
              <a:t>get</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set</a:t>
            </a:r>
            <a:r>
              <a:rPr lang="en-US" sz="18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sz="1800">
              <a:solidFill>
                <a:schemeClr val="dk1"/>
              </a:solidFill>
              <a:latin typeface="Cabin"/>
              <a:ea typeface="Cabin"/>
              <a:cs typeface="Cabin"/>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p:nvPr/>
        </p:nvSpPr>
        <p:spPr>
          <a:xfrm>
            <a:off x="452855" y="1667847"/>
            <a:ext cx="7989752" cy="4247317"/>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POST /StudentsService.asmx HTTP/1.1</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Host: localhost</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Content-Type: application/soap+xml; charset=utf-8</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Content-Length: length</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&lt;?xml version="1.0" encoding="utf-8"?&gt;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&lt;</a:t>
            </a:r>
            <a:r>
              <a:rPr lang="en-US" sz="1800">
                <a:solidFill>
                  <a:srgbClr val="C00000"/>
                </a:solidFill>
                <a:latin typeface="Consolas"/>
                <a:ea typeface="Consolas"/>
                <a:cs typeface="Consolas"/>
                <a:sym typeface="Consolas"/>
              </a:rPr>
              <a:t>soap12:Envelope</a:t>
            </a:r>
            <a:r>
              <a:rPr lang="en-US" sz="1800">
                <a:solidFill>
                  <a:schemeClr val="dk1"/>
                </a:solidFill>
                <a:latin typeface="Consolas"/>
                <a:ea typeface="Consolas"/>
                <a:cs typeface="Consolas"/>
                <a:sym typeface="Consolas"/>
              </a:rPr>
              <a:t> xmlns:xsi="http://www.w3.org/2001/XMLSchema-instance" xmlns:xsd="http://www.w3.org/2001/XMLSchema" xmlns:soap12="http://www.w3.org/2003/05/soap-envelope"&gt;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&lt;soap12:Body&gt;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a:t>
            </a:r>
            <a:r>
              <a:rPr b="1" lang="en-US" sz="1800">
                <a:solidFill>
                  <a:schemeClr val="dk1"/>
                </a:solidFill>
                <a:latin typeface="Consolas"/>
                <a:ea typeface="Consolas"/>
                <a:cs typeface="Consolas"/>
                <a:sym typeface="Consolas"/>
              </a:rPr>
              <a:t>GetStudentById</a:t>
            </a:r>
            <a:r>
              <a:rPr lang="en-US" sz="1800">
                <a:solidFill>
                  <a:schemeClr val="dk1"/>
                </a:solidFill>
                <a:latin typeface="Consolas"/>
                <a:ea typeface="Consolas"/>
                <a:cs typeface="Consolas"/>
                <a:sym typeface="Consolas"/>
              </a:rPr>
              <a:t> xmlns="http://qnu.edu.vn/"&gt;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&lt;id&gt;</a:t>
            </a:r>
            <a:r>
              <a:rPr b="1" lang="en-US" sz="1800">
                <a:solidFill>
                  <a:schemeClr val="dk1"/>
                </a:solidFill>
                <a:latin typeface="Consolas"/>
                <a:ea typeface="Consolas"/>
                <a:cs typeface="Consolas"/>
                <a:sym typeface="Consolas"/>
              </a:rPr>
              <a:t>int</a:t>
            </a:r>
            <a:r>
              <a:rPr lang="en-US" sz="1800">
                <a:solidFill>
                  <a:schemeClr val="dk1"/>
                </a:solidFill>
                <a:latin typeface="Consolas"/>
                <a:ea typeface="Consolas"/>
                <a:cs typeface="Consolas"/>
                <a:sym typeface="Consolas"/>
              </a:rPr>
              <a:t>&lt;/id&gt;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&lt;/GetStudentById&gt;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&lt;/soap12:Body&gt;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&lt;/</a:t>
            </a:r>
            <a:r>
              <a:rPr lang="en-US" sz="1800">
                <a:solidFill>
                  <a:srgbClr val="C00000"/>
                </a:solidFill>
                <a:latin typeface="Consolas"/>
                <a:ea typeface="Consolas"/>
                <a:cs typeface="Consolas"/>
                <a:sym typeface="Consolas"/>
              </a:rPr>
              <a:t>soap12:Envelope</a:t>
            </a:r>
            <a:r>
              <a:rPr lang="en-US" sz="1800">
                <a:solidFill>
                  <a:schemeClr val="dk1"/>
                </a:solidFill>
                <a:latin typeface="Consolas"/>
                <a:ea typeface="Consolas"/>
                <a:cs typeface="Consolas"/>
                <a:sym typeface="Consolas"/>
              </a:rPr>
              <a:t>&gt;</a:t>
            </a:r>
            <a:endParaRPr sz="3200">
              <a:solidFill>
                <a:schemeClr val="dk1"/>
              </a:solidFill>
              <a:latin typeface="Consolas"/>
              <a:ea typeface="Consolas"/>
              <a:cs typeface="Consolas"/>
              <a:sym typeface="Consolas"/>
            </a:endParaRPr>
          </a:p>
        </p:txBody>
      </p:sp>
      <p:sp>
        <p:nvSpPr>
          <p:cNvPr id="361" name="Shape 361"/>
          <p:cNvSpPr txBox="1"/>
          <p:nvPr/>
        </p:nvSpPr>
        <p:spPr>
          <a:xfrm>
            <a:off x="452855" y="882315"/>
            <a:ext cx="373050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bin"/>
                <a:ea typeface="Cabin"/>
                <a:cs typeface="Cabin"/>
                <a:sym typeface="Cabin"/>
              </a:rPr>
              <a:t>SOAP request message:</a:t>
            </a:r>
            <a:endParaRPr b="1" sz="2400">
              <a:solidFill>
                <a:schemeClr val="dk1"/>
              </a:solidFill>
              <a:latin typeface="Cabin"/>
              <a:ea typeface="Cabin"/>
              <a:cs typeface="Cabin"/>
              <a:sym typeface="Cabin"/>
            </a:endParaRPr>
          </a:p>
        </p:txBody>
      </p:sp>
      <p:sp>
        <p:nvSpPr>
          <p:cNvPr id="362" name="Shape 362"/>
          <p:cNvSpPr/>
          <p:nvPr/>
        </p:nvSpPr>
        <p:spPr>
          <a:xfrm>
            <a:off x="4632214" y="5547872"/>
            <a:ext cx="2185681" cy="689811"/>
          </a:xfrm>
          <a:custGeom>
            <a:pathLst>
              <a:path extrusionOk="0" h="120000" w="120000">
                <a:moveTo>
                  <a:pt x="0" y="0"/>
                </a:moveTo>
                <a:lnTo>
                  <a:pt x="120000" y="0"/>
                </a:lnTo>
                <a:lnTo>
                  <a:pt x="120000" y="120000"/>
                </a:lnTo>
                <a:lnTo>
                  <a:pt x="0" y="120000"/>
                </a:lnTo>
                <a:close/>
              </a:path>
              <a:path extrusionOk="0" fill="none" h="120000" w="120000">
                <a:moveTo>
                  <a:pt x="-9999" y="22499"/>
                </a:moveTo>
                <a:lnTo>
                  <a:pt x="-20000" y="22499"/>
                </a:lnTo>
                <a:lnTo>
                  <a:pt x="-107707" y="-149650"/>
                </a:lnTo>
              </a:path>
            </a:pathLst>
          </a:custGeom>
          <a:gradFill>
            <a:gsLst>
              <a:gs pos="0">
                <a:srgbClr val="5371AE"/>
              </a:gs>
              <a:gs pos="84000">
                <a:srgbClr val="355083"/>
              </a:gs>
              <a:gs pos="100000">
                <a:srgbClr val="355083"/>
              </a:gs>
            </a:gsLst>
            <a:lin ang="5400000" scaled="0"/>
          </a:gradFill>
          <a:ln cap="rnd" cmpd="sng" w="12700">
            <a:solidFill>
              <a:srgbClr val="39578D"/>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bin"/>
                <a:ea typeface="Cabin"/>
                <a:cs typeface="Cabin"/>
                <a:sym typeface="Cabin"/>
              </a:rPr>
              <a:t>Method name</a:t>
            </a:r>
            <a:endParaRPr sz="2400">
              <a:solidFill>
                <a:schemeClr val="lt1"/>
              </a:solidFill>
              <a:latin typeface="Cabin"/>
              <a:ea typeface="Cabin"/>
              <a:cs typeface="Cabin"/>
              <a:sym typeface="Cabin"/>
            </a:endParaRPr>
          </a:p>
        </p:txBody>
      </p:sp>
      <p:sp>
        <p:nvSpPr>
          <p:cNvPr id="363" name="Shape 363"/>
          <p:cNvSpPr/>
          <p:nvPr/>
        </p:nvSpPr>
        <p:spPr>
          <a:xfrm>
            <a:off x="2474552" y="5915163"/>
            <a:ext cx="1973179" cy="689811"/>
          </a:xfrm>
          <a:custGeom>
            <a:pathLst>
              <a:path extrusionOk="0" h="120000" w="120000">
                <a:moveTo>
                  <a:pt x="0" y="0"/>
                </a:moveTo>
                <a:lnTo>
                  <a:pt x="120000" y="0"/>
                </a:lnTo>
                <a:lnTo>
                  <a:pt x="120000" y="120000"/>
                </a:lnTo>
                <a:lnTo>
                  <a:pt x="0" y="120000"/>
                </a:lnTo>
                <a:close/>
              </a:path>
              <a:path extrusionOk="0" fill="none" h="120000" w="120000">
                <a:moveTo>
                  <a:pt x="-9999" y="22500"/>
                </a:moveTo>
                <a:lnTo>
                  <a:pt x="-20000" y="22500"/>
                </a:lnTo>
                <a:lnTo>
                  <a:pt x="-26732" y="-166394"/>
                </a:lnTo>
              </a:path>
            </a:pathLst>
          </a:custGeom>
          <a:gradFill>
            <a:gsLst>
              <a:gs pos="0">
                <a:srgbClr val="BF4C60"/>
              </a:gs>
              <a:gs pos="84000">
                <a:srgbClr val="94293E"/>
              </a:gs>
              <a:gs pos="100000">
                <a:srgbClr val="94293E"/>
              </a:gs>
            </a:gsLst>
            <a:lin ang="5400000" scaled="0"/>
          </a:gradFill>
          <a:ln cap="rnd" cmpd="sng" w="12700">
            <a:solidFill>
              <a:srgbClr val="A02C43"/>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bin"/>
                <a:ea typeface="Cabin"/>
                <a:cs typeface="Cabin"/>
                <a:sym typeface="Cabin"/>
              </a:rPr>
              <a:t>Parameter</a:t>
            </a:r>
            <a:endParaRPr sz="2400">
              <a:solidFill>
                <a:schemeClr val="lt1"/>
              </a:solidFill>
              <a:latin typeface="Cabin"/>
              <a:ea typeface="Cabin"/>
              <a:cs typeface="Cabin"/>
              <a:sym typeface="Cabi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p:nvPr/>
        </p:nvSpPr>
        <p:spPr>
          <a:xfrm>
            <a:off x="452855" y="1667847"/>
            <a:ext cx="7989752" cy="5078313"/>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HTTP/1.1 200 OK</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Content-Type: application/soap+xml; charset=utf-8</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Content-Length: length</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&lt;?xml version="1.0" encoding="utf-8"?&gt;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&lt;</a:t>
            </a:r>
            <a:r>
              <a:rPr lang="en-US" sz="1800">
                <a:solidFill>
                  <a:srgbClr val="C00000"/>
                </a:solidFill>
                <a:latin typeface="Consolas"/>
                <a:ea typeface="Consolas"/>
                <a:cs typeface="Consolas"/>
                <a:sym typeface="Consolas"/>
              </a:rPr>
              <a:t>soap12:Envelope </a:t>
            </a:r>
            <a:r>
              <a:rPr lang="en-US" sz="1800">
                <a:solidFill>
                  <a:schemeClr val="dk1"/>
                </a:solidFill>
                <a:latin typeface="Consolas"/>
                <a:ea typeface="Consolas"/>
                <a:cs typeface="Consolas"/>
                <a:sym typeface="Consolas"/>
              </a:rPr>
              <a:t>xmlns:xsi="http://www.w3.org/2001/XMLSchema-instance" xmlns:xsd="http://www.w3.org/2001/XMLSchema" xmlns:soap12="http://www.w3.org/2003/05/soap-envelope"&gt;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&lt;soap12:Body&gt;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&lt;GetStudentByIdResponse xmlns="http://qnu.edu.vn/"&gt;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&lt;GetStudentByIdResult&gt;</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&lt;Id&gt;int&lt;/Id&gt;</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&lt;Name&gt;string&lt;/Name&gt;</a:t>
            </a:r>
            <a:endParaRPr/>
          </a:p>
          <a:p>
            <a:pPr indent="0" lvl="0" marL="0" marR="0" rtl="0" algn="l">
              <a:spcBef>
                <a:spcPts val="0"/>
              </a:spcBef>
              <a:spcAft>
                <a:spcPts val="0"/>
              </a:spcAft>
              <a:buNone/>
            </a:pPr>
            <a:r>
              <a:rPr b="1" lang="en-US" sz="1800">
                <a:solidFill>
                  <a:schemeClr val="dk1"/>
                </a:solidFill>
                <a:latin typeface="Consolas"/>
                <a:ea typeface="Consolas"/>
                <a:cs typeface="Consolas"/>
                <a:sym typeface="Consolas"/>
              </a:rPr>
              <a:t>        &lt;Address&gt;string&lt;/Address&gt;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&lt;/GetStudentByIdResult&gt;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&lt;/GetStudentByIdResponse&gt;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&lt;/soap12:Body&gt;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&lt;/</a:t>
            </a:r>
            <a:r>
              <a:rPr lang="en-US" sz="1800">
                <a:solidFill>
                  <a:srgbClr val="C00000"/>
                </a:solidFill>
                <a:latin typeface="Consolas"/>
                <a:ea typeface="Consolas"/>
                <a:cs typeface="Consolas"/>
                <a:sym typeface="Consolas"/>
              </a:rPr>
              <a:t>soap12:Envelope</a:t>
            </a:r>
            <a:r>
              <a:rPr lang="en-US" sz="1800">
                <a:solidFill>
                  <a:schemeClr val="dk1"/>
                </a:solidFill>
                <a:latin typeface="Consolas"/>
                <a:ea typeface="Consolas"/>
                <a:cs typeface="Consolas"/>
                <a:sym typeface="Consolas"/>
              </a:rPr>
              <a:t>&gt;</a:t>
            </a:r>
            <a:endParaRPr/>
          </a:p>
        </p:txBody>
      </p:sp>
      <p:sp>
        <p:nvSpPr>
          <p:cNvPr id="369" name="Shape 369"/>
          <p:cNvSpPr txBox="1"/>
          <p:nvPr/>
        </p:nvSpPr>
        <p:spPr>
          <a:xfrm>
            <a:off x="452855" y="882315"/>
            <a:ext cx="345530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bin"/>
                <a:ea typeface="Cabin"/>
                <a:cs typeface="Cabin"/>
                <a:sym typeface="Cabin"/>
              </a:rPr>
              <a:t>SOAP response message:</a:t>
            </a:r>
            <a:endParaRPr b="1" sz="2400">
              <a:solidFill>
                <a:schemeClr val="dk1"/>
              </a:solidFill>
              <a:latin typeface="Cabin"/>
              <a:ea typeface="Cabin"/>
              <a:cs typeface="Cabin"/>
              <a:sym typeface="Cabin"/>
            </a:endParaRPr>
          </a:p>
        </p:txBody>
      </p:sp>
      <p:sp>
        <p:nvSpPr>
          <p:cNvPr id="370" name="Shape 370"/>
          <p:cNvSpPr/>
          <p:nvPr/>
        </p:nvSpPr>
        <p:spPr>
          <a:xfrm>
            <a:off x="1235242" y="4475747"/>
            <a:ext cx="3721769" cy="1347537"/>
          </a:xfrm>
          <a:prstGeom prst="rect">
            <a:avLst/>
          </a:prstGeom>
          <a:noFill/>
          <a:ln cap="rnd" cmpd="sng" w="22225">
            <a:solidFill>
              <a:srgbClr val="FF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WSDL</a:t>
            </a:r>
            <a:endParaRPr b="0" i="0" sz="2800" u="none" cap="none" strike="noStrike">
              <a:solidFill>
                <a:schemeClr val="lt1"/>
              </a:solidFill>
              <a:latin typeface="Arial"/>
              <a:ea typeface="Arial"/>
              <a:cs typeface="Arial"/>
              <a:sym typeface="Arial"/>
            </a:endParaRPr>
          </a:p>
        </p:txBody>
      </p:sp>
      <p:sp>
        <p:nvSpPr>
          <p:cNvPr id="376" name="Shape 376"/>
          <p:cNvSpPr txBox="1"/>
          <p:nvPr>
            <p:ph idx="1" type="body"/>
          </p:nvPr>
        </p:nvSpPr>
        <p:spPr>
          <a:xfrm>
            <a:off x="581192" y="2228003"/>
            <a:ext cx="7989752" cy="4188839"/>
          </a:xfrm>
          <a:prstGeom prst="rect">
            <a:avLst/>
          </a:prstGeom>
          <a:noFill/>
          <a:ln>
            <a:noFill/>
          </a:ln>
        </p:spPr>
        <p:txBody>
          <a:bodyPr anchorCtr="0" anchor="t" bIns="45700" lIns="91425" spcFirstLastPara="1" rIns="91425" wrap="square" tIns="45700">
            <a:noAutofit/>
          </a:bodyPr>
          <a:lstStyle/>
          <a:p>
            <a:pPr indent="-306000" lvl="0" marL="306000" marR="0" rtl="0" algn="l">
              <a:lnSpc>
                <a:spcPct val="80000"/>
              </a:lnSpc>
              <a:spcBef>
                <a:spcPts val="0"/>
              </a:spcBef>
              <a:spcAft>
                <a:spcPts val="0"/>
              </a:spcAft>
              <a:buClr>
                <a:schemeClr val="accent2"/>
              </a:buClr>
              <a:buSzPts val="2042"/>
              <a:buFont typeface="Noto Sans Symbols"/>
              <a:buChar char="◼"/>
            </a:pPr>
            <a:r>
              <a:rPr b="0" i="0" lang="en-US" sz="2220" u="none" cap="none" strike="noStrike">
                <a:solidFill>
                  <a:schemeClr val="dk2"/>
                </a:solidFill>
                <a:latin typeface="Arial"/>
                <a:ea typeface="Arial"/>
                <a:cs typeface="Arial"/>
                <a:sym typeface="Arial"/>
              </a:rPr>
              <a:t>WSDL (</a:t>
            </a:r>
            <a:r>
              <a:rPr b="0" i="0" lang="en-US" sz="2220" u="none" cap="none" strike="noStrike">
                <a:solidFill>
                  <a:srgbClr val="C00000"/>
                </a:solidFill>
                <a:latin typeface="Arial"/>
                <a:ea typeface="Arial"/>
                <a:cs typeface="Arial"/>
                <a:sym typeface="Arial"/>
              </a:rPr>
              <a:t>Web Services Description Language</a:t>
            </a:r>
            <a:r>
              <a:rPr b="0" i="0" lang="en-US" sz="2220" u="none" cap="none" strike="noStrike">
                <a:solidFill>
                  <a:schemeClr val="dk2"/>
                </a:solidFill>
                <a:latin typeface="Arial"/>
                <a:ea typeface="Arial"/>
                <a:cs typeface="Arial"/>
                <a:sym typeface="Arial"/>
              </a:rPr>
              <a:t>)  được sử dụng để mô tả các chức năng được cung cấp bởi một WS.</a:t>
            </a:r>
            <a:endParaRPr/>
          </a:p>
          <a:p>
            <a:pPr indent="-306000" lvl="0" marL="306000" marR="0" rtl="0" algn="l">
              <a:lnSpc>
                <a:spcPct val="80000"/>
              </a:lnSpc>
              <a:spcBef>
                <a:spcPts val="1044"/>
              </a:spcBef>
              <a:spcAft>
                <a:spcPts val="0"/>
              </a:spcAft>
              <a:buClr>
                <a:schemeClr val="accent2"/>
              </a:buClr>
              <a:buSzPts val="2042"/>
              <a:buFont typeface="Noto Sans Symbols"/>
              <a:buChar char="◼"/>
            </a:pPr>
            <a:r>
              <a:rPr b="0" i="0" lang="en-US" sz="2220" u="none" cap="none" strike="noStrike">
                <a:solidFill>
                  <a:schemeClr val="dk2"/>
                </a:solidFill>
                <a:latin typeface="Arial"/>
                <a:ea typeface="Arial"/>
                <a:cs typeface="Arial"/>
                <a:sym typeface="Arial"/>
              </a:rPr>
              <a:t>Nó được xem như là một menu cho các client biết những dịch vụ nào được cung cấp và cách để gọi đến các dịch vụ này.</a:t>
            </a:r>
            <a:endParaRPr/>
          </a:p>
          <a:p>
            <a:pPr indent="-306000" lvl="0" marL="306000" marR="0" rtl="0" algn="l">
              <a:lnSpc>
                <a:spcPct val="80000"/>
              </a:lnSpc>
              <a:spcBef>
                <a:spcPts val="1044"/>
              </a:spcBef>
              <a:spcAft>
                <a:spcPts val="0"/>
              </a:spcAft>
              <a:buClr>
                <a:schemeClr val="accent2"/>
              </a:buClr>
              <a:buSzPts val="2042"/>
              <a:buFont typeface="Noto Sans Symbols"/>
              <a:buChar char="◼"/>
            </a:pPr>
            <a:r>
              <a:rPr b="0" i="0" lang="en-US" sz="2220" u="none" cap="none" strike="noStrike">
                <a:solidFill>
                  <a:schemeClr val="dk2"/>
                </a:solidFill>
                <a:latin typeface="Arial"/>
                <a:ea typeface="Arial"/>
                <a:cs typeface="Arial"/>
                <a:sym typeface="Arial"/>
              </a:rPr>
              <a:t>WSDL được xây dựng dựa trên định dạng XML.</a:t>
            </a:r>
            <a:endParaRPr/>
          </a:p>
          <a:p>
            <a:pPr indent="-306000" lvl="0" marL="306000" marR="0" rtl="0" algn="l">
              <a:lnSpc>
                <a:spcPct val="80000"/>
              </a:lnSpc>
              <a:spcBef>
                <a:spcPts val="1044"/>
              </a:spcBef>
              <a:spcAft>
                <a:spcPts val="0"/>
              </a:spcAft>
              <a:buClr>
                <a:schemeClr val="accent2"/>
              </a:buClr>
              <a:buSzPts val="2042"/>
              <a:buFont typeface="Noto Sans Symbols"/>
              <a:buChar char="◼"/>
            </a:pPr>
            <a:r>
              <a:rPr b="0" i="0" lang="en-US" sz="2220" u="none" cap="none" strike="noStrike">
                <a:solidFill>
                  <a:schemeClr val="dk2"/>
                </a:solidFill>
                <a:latin typeface="Arial"/>
                <a:ea typeface="Arial"/>
                <a:cs typeface="Arial"/>
                <a:sym typeface="Arial"/>
              </a:rPr>
              <a:t>Nó cung cấp các mô tả mà máy có thể hiểu được (machine-readable), chẳng hạn: service được gọi như thế nào, các tham số đầu vào, kết quả đầu ra, kiểu dữ liệu được sử dụng…</a:t>
            </a:r>
            <a:endParaRPr b="0" i="0" sz="2220" u="none" cap="none" strike="noStrike">
              <a:solidFill>
                <a:schemeClr val="dk2"/>
              </a:solidFill>
              <a:latin typeface="Arial"/>
              <a:ea typeface="Arial"/>
              <a:cs typeface="Arial"/>
              <a:sym typeface="Arial"/>
            </a:endParaRPr>
          </a:p>
          <a:p>
            <a:pPr indent="-306000" lvl="0" marL="306000" marR="0" rtl="0" algn="l">
              <a:lnSpc>
                <a:spcPct val="80000"/>
              </a:lnSpc>
              <a:spcBef>
                <a:spcPts val="1044"/>
              </a:spcBef>
              <a:spcAft>
                <a:spcPts val="0"/>
              </a:spcAft>
              <a:buClr>
                <a:schemeClr val="accent2"/>
              </a:buClr>
              <a:buSzPts val="2042"/>
              <a:buFont typeface="Noto Sans Symbols"/>
              <a:buChar char="◼"/>
            </a:pPr>
            <a:r>
              <a:rPr b="0" i="0" lang="en-US" sz="2220" u="none" cap="none" strike="noStrike">
                <a:solidFill>
                  <a:schemeClr val="dk2"/>
                </a:solidFill>
                <a:latin typeface="Arial"/>
                <a:ea typeface="Arial"/>
                <a:cs typeface="Arial"/>
                <a:sym typeface="Arial"/>
              </a:rPr>
              <a:t>Tham khảo thêm: </a:t>
            </a:r>
            <a:r>
              <a:rPr b="0" i="0" lang="en-US" sz="2220" u="sng" cap="none" strike="noStrike">
                <a:solidFill>
                  <a:schemeClr val="hlink"/>
                </a:solidFill>
                <a:latin typeface="Arial"/>
                <a:ea typeface="Arial"/>
                <a:cs typeface="Arial"/>
                <a:sym typeface="Arial"/>
                <a:hlinkClick r:id="rId3"/>
              </a:rPr>
              <a:t>http://www.tutorialspoint.com/wsdl/index.htm</a:t>
            </a:r>
            <a:r>
              <a:rPr b="0" i="0" lang="en-US" sz="2220" u="none" cap="none" strike="noStrike">
                <a:solidFill>
                  <a:schemeClr val="dk2"/>
                </a:solidFill>
                <a:latin typeface="Arial"/>
                <a:ea typeface="Arial"/>
                <a:cs typeface="Arial"/>
                <a:sym typeface="Arial"/>
              </a:rPr>
              <a:t> </a:t>
            </a:r>
            <a:endParaRPr/>
          </a:p>
          <a:p>
            <a:pPr indent="-176307" lvl="0" marL="306000" marR="0" rtl="0" algn="l">
              <a:lnSpc>
                <a:spcPct val="80000"/>
              </a:lnSpc>
              <a:spcBef>
                <a:spcPts val="1044"/>
              </a:spcBef>
              <a:spcAft>
                <a:spcPts val="0"/>
              </a:spcAft>
              <a:buClr>
                <a:schemeClr val="accent2"/>
              </a:buClr>
              <a:buSzPts val="2042"/>
              <a:buFont typeface="Noto Sans Symbols"/>
              <a:buNone/>
            </a:pPr>
            <a:r>
              <a:t/>
            </a:r>
            <a:endParaRPr b="0" i="0" sz="2220" u="none" cap="none" strike="noStrike">
              <a:solidFill>
                <a:schemeClr val="dk2"/>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WSDL</a:t>
            </a:r>
            <a:endParaRPr b="0" i="0" sz="2800" u="none" cap="none" strike="noStrike">
              <a:solidFill>
                <a:schemeClr val="lt1"/>
              </a:solidFill>
              <a:latin typeface="Arial"/>
              <a:ea typeface="Arial"/>
              <a:cs typeface="Arial"/>
              <a:sym typeface="Arial"/>
            </a:endParaRPr>
          </a:p>
        </p:txBody>
      </p:sp>
      <p:sp>
        <p:nvSpPr>
          <p:cNvPr id="382" name="Shape 382"/>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Nhờ có WSDL, các hệ thống khác nhau có thể biết được cách để giao tiếp với WS</a:t>
            </a:r>
            <a:endParaRPr b="0" i="0" sz="2400" u="none" cap="none" strike="noStrike">
              <a:solidFill>
                <a:schemeClr val="dk2"/>
              </a:solidFill>
              <a:latin typeface="Arial"/>
              <a:ea typeface="Arial"/>
              <a:cs typeface="Arial"/>
              <a:sym typeface="Arial"/>
            </a:endParaRPr>
          </a:p>
        </p:txBody>
      </p:sp>
      <p:pic>
        <p:nvPicPr>
          <p:cNvPr descr="https://cdn.crunchify.com/wp-content/uploads/2012/10/Web-Service-Description-Language.png" id="383" name="Shape 383"/>
          <p:cNvPicPr preferRelativeResize="0"/>
          <p:nvPr/>
        </p:nvPicPr>
        <p:blipFill rotWithShape="1">
          <a:blip r:embed="rId3">
            <a:alphaModFix/>
          </a:blip>
          <a:srcRect b="0" l="0" r="0" t="0"/>
          <a:stretch/>
        </p:blipFill>
        <p:spPr>
          <a:xfrm>
            <a:off x="722371" y="3400566"/>
            <a:ext cx="7848573" cy="245823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pic>
        <p:nvPicPr>
          <p:cNvPr descr="https://upload.wikimedia.org/wikipedia/commons/c/c2/WSDL_11vs20.png" id="388" name="Shape 388"/>
          <p:cNvPicPr preferRelativeResize="0"/>
          <p:nvPr/>
        </p:nvPicPr>
        <p:blipFill rotWithShape="1">
          <a:blip r:embed="rId3">
            <a:alphaModFix/>
          </a:blip>
          <a:srcRect b="0" l="0" r="0" t="0"/>
          <a:stretch/>
        </p:blipFill>
        <p:spPr>
          <a:xfrm>
            <a:off x="369903" y="946485"/>
            <a:ext cx="6092470" cy="5398348"/>
          </a:xfrm>
          <a:prstGeom prst="rect">
            <a:avLst/>
          </a:prstGeom>
          <a:noFill/>
          <a:ln>
            <a:noFill/>
          </a:ln>
        </p:spPr>
      </p:pic>
      <p:sp>
        <p:nvSpPr>
          <p:cNvPr id="389" name="Shape 389"/>
          <p:cNvSpPr txBox="1"/>
          <p:nvPr/>
        </p:nvSpPr>
        <p:spPr>
          <a:xfrm>
            <a:off x="5261811" y="746430"/>
            <a:ext cx="35445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00000"/>
                </a:solidFill>
                <a:latin typeface="Arial"/>
                <a:ea typeface="Arial"/>
                <a:cs typeface="Arial"/>
                <a:sym typeface="Arial"/>
              </a:rPr>
              <a:t>Cấu trúc của một file WSDL</a:t>
            </a:r>
            <a:endParaRPr b="1" sz="2000">
              <a:solidFill>
                <a:srgbClr val="C00000"/>
              </a:solidFill>
              <a:latin typeface="Arial"/>
              <a:ea typeface="Arial"/>
              <a:cs typeface="Arial"/>
              <a:sym typeface="Arial"/>
            </a:endParaRPr>
          </a:p>
        </p:txBody>
      </p:sp>
      <p:sp>
        <p:nvSpPr>
          <p:cNvPr id="390" name="Shape 390"/>
          <p:cNvSpPr txBox="1"/>
          <p:nvPr/>
        </p:nvSpPr>
        <p:spPr>
          <a:xfrm>
            <a:off x="6462373" y="1926051"/>
            <a:ext cx="1972434"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Định nghĩa những thành phần trừu tượng</a:t>
            </a:r>
            <a:endParaRPr sz="2400">
              <a:solidFill>
                <a:schemeClr val="dk1"/>
              </a:solidFill>
              <a:latin typeface="Arial"/>
              <a:ea typeface="Arial"/>
              <a:cs typeface="Arial"/>
              <a:sym typeface="Arial"/>
            </a:endParaRPr>
          </a:p>
        </p:txBody>
      </p:sp>
      <p:sp>
        <p:nvSpPr>
          <p:cNvPr id="391" name="Shape 391"/>
          <p:cNvSpPr txBox="1"/>
          <p:nvPr/>
        </p:nvSpPr>
        <p:spPr>
          <a:xfrm>
            <a:off x="6462373" y="4499811"/>
            <a:ext cx="1972434"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Định nghĩa những thành phần cụ thể</a:t>
            </a:r>
            <a:endParaRPr sz="24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pic>
        <p:nvPicPr>
          <p:cNvPr id="396" name="Shape 396"/>
          <p:cNvPicPr preferRelativeResize="0"/>
          <p:nvPr/>
        </p:nvPicPr>
        <p:blipFill rotWithShape="1">
          <a:blip r:embed="rId3">
            <a:alphaModFix/>
          </a:blip>
          <a:srcRect b="0" l="0" r="0" t="0"/>
          <a:stretch/>
        </p:blipFill>
        <p:spPr>
          <a:xfrm>
            <a:off x="1360657" y="2752039"/>
            <a:ext cx="6430821" cy="3905434"/>
          </a:xfrm>
          <a:prstGeom prst="rect">
            <a:avLst/>
          </a:prstGeom>
          <a:noFill/>
          <a:ln>
            <a:noFill/>
          </a:ln>
        </p:spPr>
      </p:pic>
      <p:sp>
        <p:nvSpPr>
          <p:cNvPr id="397" name="Shape 39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WSDL – VÍ DỤ</a:t>
            </a:r>
            <a:endParaRPr b="0" i="0" sz="2800" u="none" cap="none" strike="noStrike">
              <a:solidFill>
                <a:schemeClr val="lt1"/>
              </a:solidFill>
              <a:latin typeface="Arial"/>
              <a:ea typeface="Arial"/>
              <a:cs typeface="Arial"/>
              <a:sym typeface="Arial"/>
            </a:endParaRPr>
          </a:p>
        </p:txBody>
      </p:sp>
      <p:sp>
        <p:nvSpPr>
          <p:cNvPr id="398" name="Shape 398"/>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Ví dụ một WS cung cấp ba web method sau:</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pic>
        <p:nvPicPr>
          <p:cNvPr id="403" name="Shape 403"/>
          <p:cNvPicPr preferRelativeResize="0"/>
          <p:nvPr/>
        </p:nvPicPr>
        <p:blipFill rotWithShape="1">
          <a:blip r:embed="rId3">
            <a:alphaModFix/>
          </a:blip>
          <a:srcRect b="0" l="0" r="0" t="0"/>
          <a:stretch/>
        </p:blipFill>
        <p:spPr>
          <a:xfrm>
            <a:off x="409541" y="1491917"/>
            <a:ext cx="8381533" cy="5063843"/>
          </a:xfrm>
          <a:prstGeom prst="rect">
            <a:avLst/>
          </a:prstGeom>
          <a:noFill/>
          <a:ln>
            <a:noFill/>
          </a:ln>
        </p:spPr>
      </p:pic>
      <p:sp>
        <p:nvSpPr>
          <p:cNvPr id="404" name="Shape 404"/>
          <p:cNvSpPr txBox="1"/>
          <p:nvPr/>
        </p:nvSpPr>
        <p:spPr>
          <a:xfrm>
            <a:off x="409541" y="850232"/>
            <a:ext cx="294362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File WSDL sẽ có dạng:</a:t>
            </a:r>
            <a:endParaRPr b="1" sz="20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p:nvPr/>
        </p:nvSpPr>
        <p:spPr>
          <a:xfrm>
            <a:off x="597234" y="1964160"/>
            <a:ext cx="7776745" cy="1569660"/>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a:t>
            </a:r>
            <a:r>
              <a:rPr lang="en-US" sz="2400">
                <a:solidFill>
                  <a:srgbClr val="2B91AF"/>
                </a:solidFill>
                <a:highlight>
                  <a:srgbClr val="FFFFFF"/>
                </a:highlight>
                <a:latin typeface="Consolas"/>
                <a:ea typeface="Consolas"/>
                <a:cs typeface="Consolas"/>
                <a:sym typeface="Consolas"/>
              </a:rPr>
              <a:t>WebMethod</a:t>
            </a:r>
            <a:r>
              <a:rPr lang="en-US" sz="2400">
                <a:solidFill>
                  <a:srgbClr val="000000"/>
                </a:solidFill>
                <a:highlight>
                  <a:srgbClr val="FFFFFF"/>
                </a:highlight>
                <a:latin typeface="Consolas"/>
                <a:ea typeface="Consolas"/>
                <a:cs typeface="Consolas"/>
                <a:sym typeface="Consolas"/>
              </a:rPr>
              <a:t>(Description=</a:t>
            </a:r>
            <a:r>
              <a:rPr lang="en-US" sz="2400">
                <a:solidFill>
                  <a:srgbClr val="A31515"/>
                </a:solidFill>
                <a:highlight>
                  <a:srgbClr val="FFFFFF"/>
                </a:highlight>
                <a:latin typeface="Consolas"/>
                <a:ea typeface="Consolas"/>
                <a:cs typeface="Consolas"/>
                <a:sym typeface="Consolas"/>
              </a:rPr>
              <a:t>"Get student by Id"</a:t>
            </a:r>
            <a:r>
              <a:rPr lang="en-US" sz="2400">
                <a:solidFill>
                  <a:srgbClr val="000000"/>
                </a:solidFill>
                <a:highlight>
                  <a:srgbClr val="FFFFFF"/>
                </a:highlight>
                <a:latin typeface="Consolas"/>
                <a:ea typeface="Consolas"/>
                <a:cs typeface="Consolas"/>
                <a:sym typeface="Consolas"/>
              </a:rPr>
              <a:t>)]</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FF"/>
                </a:solidFill>
                <a:highlight>
                  <a:srgbClr val="FFFFFF"/>
                </a:highlight>
                <a:latin typeface="Consolas"/>
                <a:ea typeface="Consolas"/>
                <a:cs typeface="Consolas"/>
                <a:sym typeface="Consolas"/>
              </a:rPr>
              <a:t>public</a:t>
            </a:r>
            <a:r>
              <a:rPr lang="en-US" sz="2400">
                <a:solidFill>
                  <a:srgbClr val="000000"/>
                </a:solidFill>
                <a:highlight>
                  <a:srgbClr val="FFFFFF"/>
                </a:highlight>
                <a:latin typeface="Consolas"/>
                <a:ea typeface="Consolas"/>
                <a:cs typeface="Consolas"/>
                <a:sym typeface="Consolas"/>
              </a:rPr>
              <a:t> </a:t>
            </a:r>
            <a:r>
              <a:rPr lang="en-US" sz="2400">
                <a:solidFill>
                  <a:srgbClr val="2B91AF"/>
                </a:solidFill>
                <a:highlight>
                  <a:srgbClr val="FFFFFF"/>
                </a:highlight>
                <a:latin typeface="Consolas"/>
                <a:ea typeface="Consolas"/>
                <a:cs typeface="Consolas"/>
                <a:sym typeface="Consolas"/>
              </a:rPr>
              <a:t>Student</a:t>
            </a:r>
            <a:r>
              <a:rPr lang="en-US" sz="2400">
                <a:solidFill>
                  <a:srgbClr val="000000"/>
                </a:solidFill>
                <a:highlight>
                  <a:srgbClr val="FFFFFF"/>
                </a:highlight>
                <a:latin typeface="Consolas"/>
                <a:ea typeface="Consolas"/>
                <a:cs typeface="Consolas"/>
                <a:sym typeface="Consolas"/>
              </a:rPr>
              <a:t> GetStudentById(</a:t>
            </a:r>
            <a:r>
              <a:rPr lang="en-US" sz="2400">
                <a:solidFill>
                  <a:srgbClr val="0000FF"/>
                </a:solidFill>
                <a:highlight>
                  <a:srgbClr val="FFFFFF"/>
                </a:highlight>
                <a:latin typeface="Consolas"/>
                <a:ea typeface="Consolas"/>
                <a:cs typeface="Consolas"/>
                <a:sym typeface="Consolas"/>
              </a:rPr>
              <a:t>int</a:t>
            </a:r>
            <a:r>
              <a:rPr lang="en-US" sz="2400">
                <a:solidFill>
                  <a:srgbClr val="000000"/>
                </a:solidFill>
                <a:highlight>
                  <a:srgbClr val="FFFFFF"/>
                </a:highlight>
                <a:latin typeface="Consolas"/>
                <a:ea typeface="Consolas"/>
                <a:cs typeface="Consolas"/>
                <a:sym typeface="Consolas"/>
              </a:rPr>
              <a:t> id)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    </a:t>
            </a:r>
            <a:r>
              <a:rPr lang="en-US" sz="2400">
                <a:solidFill>
                  <a:srgbClr val="0000FF"/>
                </a:solidFill>
                <a:highlight>
                  <a:srgbClr val="FFFFFF"/>
                </a:highlight>
                <a:latin typeface="Consolas"/>
                <a:ea typeface="Consolas"/>
                <a:cs typeface="Consolas"/>
                <a:sym typeface="Consolas"/>
              </a:rPr>
              <a:t>. .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rgbClr val="000000"/>
                </a:solidFill>
                <a:highlight>
                  <a:srgbClr val="FFFFFF"/>
                </a:highlight>
                <a:latin typeface="Consolas"/>
                <a:ea typeface="Consolas"/>
                <a:cs typeface="Consolas"/>
                <a:sym typeface="Consolas"/>
              </a:rPr>
              <a:t>}</a:t>
            </a:r>
            <a:endParaRPr sz="4000">
              <a:solidFill>
                <a:schemeClr val="dk1"/>
              </a:solidFill>
              <a:latin typeface="Times New Roman"/>
              <a:ea typeface="Times New Roman"/>
              <a:cs typeface="Times New Roman"/>
              <a:sym typeface="Times New Roman"/>
            </a:endParaRPr>
          </a:p>
        </p:txBody>
      </p:sp>
      <p:sp>
        <p:nvSpPr>
          <p:cNvPr id="410" name="Shape 410"/>
          <p:cNvSpPr/>
          <p:nvPr/>
        </p:nvSpPr>
        <p:spPr>
          <a:xfrm>
            <a:off x="597234" y="3852645"/>
            <a:ext cx="7776745" cy="1754326"/>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FF"/>
                </a:solidFill>
                <a:highlight>
                  <a:srgbClr val="FFFFFF"/>
                </a:highlight>
                <a:latin typeface="Consolas"/>
                <a:ea typeface="Consolas"/>
                <a:cs typeface="Consolas"/>
                <a:sym typeface="Consolas"/>
              </a:rPr>
              <a:t>public</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partial</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class</a:t>
            </a:r>
            <a:r>
              <a:rPr lang="en-US" sz="1800">
                <a:solidFill>
                  <a:srgbClr val="000000"/>
                </a:solidFill>
                <a:highlight>
                  <a:srgbClr val="FFFFFF"/>
                </a:highlight>
                <a:latin typeface="Consolas"/>
                <a:ea typeface="Consolas"/>
                <a:cs typeface="Consolas"/>
                <a:sym typeface="Consolas"/>
              </a:rPr>
              <a:t> </a:t>
            </a:r>
            <a:r>
              <a:rPr lang="en-US" sz="1800">
                <a:solidFill>
                  <a:srgbClr val="2B91AF"/>
                </a:solidFill>
                <a:highlight>
                  <a:srgbClr val="FFFFFF"/>
                </a:highlight>
                <a:latin typeface="Consolas"/>
                <a:ea typeface="Consolas"/>
                <a:cs typeface="Consolas"/>
                <a:sym typeface="Consolas"/>
              </a:rPr>
              <a:t>Student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sz="1800">
              <a:solidFill>
                <a:srgbClr val="000000"/>
              </a:solidFill>
              <a:highlight>
                <a:srgbClr val="FFFFFF"/>
              </a:highlight>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public</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int</a:t>
            </a:r>
            <a:r>
              <a:rPr lang="en-US" sz="1800">
                <a:solidFill>
                  <a:srgbClr val="000000"/>
                </a:solidFill>
                <a:highlight>
                  <a:srgbClr val="FFFFFF"/>
                </a:highlight>
                <a:latin typeface="Consolas"/>
                <a:ea typeface="Consolas"/>
                <a:cs typeface="Consolas"/>
                <a:sym typeface="Consolas"/>
              </a:rPr>
              <a:t> Id { </a:t>
            </a:r>
            <a:r>
              <a:rPr lang="en-US" sz="1800">
                <a:solidFill>
                  <a:srgbClr val="0000FF"/>
                </a:solidFill>
                <a:highlight>
                  <a:srgbClr val="FFFFFF"/>
                </a:highlight>
                <a:latin typeface="Consolas"/>
                <a:ea typeface="Consolas"/>
                <a:cs typeface="Consolas"/>
                <a:sym typeface="Consolas"/>
              </a:rPr>
              <a:t>get</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set</a:t>
            </a:r>
            <a:r>
              <a:rPr lang="en-US" sz="18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public</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string</a:t>
            </a:r>
            <a:r>
              <a:rPr lang="en-US" sz="1800">
                <a:solidFill>
                  <a:srgbClr val="000000"/>
                </a:solidFill>
                <a:highlight>
                  <a:srgbClr val="FFFFFF"/>
                </a:highlight>
                <a:latin typeface="Consolas"/>
                <a:ea typeface="Consolas"/>
                <a:cs typeface="Consolas"/>
                <a:sym typeface="Consolas"/>
              </a:rPr>
              <a:t> Name { </a:t>
            </a:r>
            <a:r>
              <a:rPr lang="en-US" sz="1800">
                <a:solidFill>
                  <a:srgbClr val="0000FF"/>
                </a:solidFill>
                <a:highlight>
                  <a:srgbClr val="FFFFFF"/>
                </a:highlight>
                <a:latin typeface="Consolas"/>
                <a:ea typeface="Consolas"/>
                <a:cs typeface="Consolas"/>
                <a:sym typeface="Consolas"/>
              </a:rPr>
              <a:t>get</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set</a:t>
            </a:r>
            <a:r>
              <a:rPr lang="en-US" sz="18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public</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string</a:t>
            </a:r>
            <a:r>
              <a:rPr lang="en-US" sz="1800">
                <a:solidFill>
                  <a:srgbClr val="000000"/>
                </a:solidFill>
                <a:highlight>
                  <a:srgbClr val="FFFFFF"/>
                </a:highlight>
                <a:latin typeface="Consolas"/>
                <a:ea typeface="Consolas"/>
                <a:cs typeface="Consolas"/>
                <a:sym typeface="Consolas"/>
              </a:rPr>
              <a:t> Address { </a:t>
            </a:r>
            <a:r>
              <a:rPr lang="en-US" sz="1800">
                <a:solidFill>
                  <a:srgbClr val="0000FF"/>
                </a:solidFill>
                <a:highlight>
                  <a:srgbClr val="FFFFFF"/>
                </a:highlight>
                <a:latin typeface="Consolas"/>
                <a:ea typeface="Consolas"/>
                <a:cs typeface="Consolas"/>
                <a:sym typeface="Consolas"/>
              </a:rPr>
              <a:t>get</a:t>
            </a:r>
            <a:r>
              <a:rPr lang="en-US" sz="1800">
                <a:solidFill>
                  <a:srgbClr val="000000"/>
                </a:solidFill>
                <a:highlight>
                  <a:srgbClr val="FFFFFF"/>
                </a:highlight>
                <a:latin typeface="Consolas"/>
                <a:ea typeface="Consolas"/>
                <a:cs typeface="Consolas"/>
                <a:sym typeface="Consolas"/>
              </a:rPr>
              <a:t>; </a:t>
            </a:r>
            <a:r>
              <a:rPr lang="en-US" sz="1800">
                <a:solidFill>
                  <a:srgbClr val="0000FF"/>
                </a:solidFill>
                <a:highlight>
                  <a:srgbClr val="FFFFFF"/>
                </a:highlight>
                <a:latin typeface="Consolas"/>
                <a:ea typeface="Consolas"/>
                <a:cs typeface="Consolas"/>
                <a:sym typeface="Consolas"/>
              </a:rPr>
              <a:t>set</a:t>
            </a:r>
            <a:r>
              <a:rPr lang="en-US" sz="1800">
                <a:solidFill>
                  <a:srgbClr val="000000"/>
                </a:solidFill>
                <a:highlight>
                  <a:srgbClr val="FFFFFF"/>
                </a:highlight>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highlight>
                  <a:srgbClr val="FFFFFF"/>
                </a:highlight>
                <a:latin typeface="Consolas"/>
                <a:ea typeface="Consolas"/>
                <a:cs typeface="Consolas"/>
                <a:sym typeface="Consolas"/>
              </a:rPr>
              <a:t>}</a:t>
            </a:r>
            <a:endParaRPr sz="1800">
              <a:solidFill>
                <a:schemeClr val="dk1"/>
              </a:solidFill>
              <a:latin typeface="Cabin"/>
              <a:ea typeface="Cabin"/>
              <a:cs typeface="Cabin"/>
              <a:sym typeface="Cabin"/>
            </a:endParaRPr>
          </a:p>
        </p:txBody>
      </p:sp>
      <p:sp>
        <p:nvSpPr>
          <p:cNvPr id="411" name="Shape 411"/>
          <p:cNvSpPr txBox="1"/>
          <p:nvPr/>
        </p:nvSpPr>
        <p:spPr>
          <a:xfrm>
            <a:off x="444833" y="914400"/>
            <a:ext cx="808154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Xét một web method bên dưới, và WSDL được phát sinh tương ứng</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ĐẶT VẤN ĐỀ</a:t>
            </a:r>
            <a:endParaRPr b="0" i="0" sz="2800" u="none" cap="none" strike="noStrike">
              <a:solidFill>
                <a:schemeClr val="lt1"/>
              </a:solidFill>
              <a:latin typeface="Arial"/>
              <a:ea typeface="Arial"/>
              <a:cs typeface="Arial"/>
              <a:sym typeface="Arial"/>
            </a:endParaRPr>
          </a:p>
        </p:txBody>
      </p:sp>
      <p:sp>
        <p:nvSpPr>
          <p:cNvPr id="121" name="Shape 121"/>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Làm thế nào để tài khoản thuộc ngân hàng này có thể rút tiền từ một ATM của ngân hàng khác.</a:t>
            </a:r>
            <a:endParaRPr/>
          </a:p>
        </p:txBody>
      </p:sp>
      <p:pic>
        <p:nvPicPr>
          <p:cNvPr descr="http://tieudungplus.vn/media/uploaded/13/2015/10/13/atm3.jpg" id="122" name="Shape 122"/>
          <p:cNvPicPr preferRelativeResize="0"/>
          <p:nvPr/>
        </p:nvPicPr>
        <p:blipFill rotWithShape="1">
          <a:blip r:embed="rId3">
            <a:alphaModFix/>
          </a:blip>
          <a:srcRect b="0" l="8104" r="9710" t="0"/>
          <a:stretch/>
        </p:blipFill>
        <p:spPr>
          <a:xfrm>
            <a:off x="449179" y="3384886"/>
            <a:ext cx="3866149" cy="2300908"/>
          </a:xfrm>
          <a:prstGeom prst="rect">
            <a:avLst/>
          </a:prstGeom>
          <a:noFill/>
          <a:ln>
            <a:noFill/>
          </a:ln>
        </p:spPr>
      </p:pic>
      <p:pic>
        <p:nvPicPr>
          <p:cNvPr descr="http://iconizer.net/files/Vista_Style_GISGPSMAP/orig/Bank.png" id="123" name="Shape 123"/>
          <p:cNvPicPr preferRelativeResize="0"/>
          <p:nvPr/>
        </p:nvPicPr>
        <p:blipFill rotWithShape="1">
          <a:blip r:embed="rId4">
            <a:alphaModFix/>
          </a:blip>
          <a:srcRect b="0" l="0" r="0" t="0"/>
          <a:stretch/>
        </p:blipFill>
        <p:spPr>
          <a:xfrm>
            <a:off x="6782416" y="3107360"/>
            <a:ext cx="1872080" cy="1872080"/>
          </a:xfrm>
          <a:prstGeom prst="rect">
            <a:avLst/>
          </a:prstGeom>
          <a:noFill/>
          <a:ln>
            <a:noFill/>
          </a:ln>
        </p:spPr>
      </p:pic>
      <p:pic>
        <p:nvPicPr>
          <p:cNvPr descr="https://online.acb.com.vn/acbib/img/logo.jpg" id="124" name="Shape 124"/>
          <p:cNvPicPr preferRelativeResize="0"/>
          <p:nvPr/>
        </p:nvPicPr>
        <p:blipFill rotWithShape="1">
          <a:blip r:embed="rId5">
            <a:alphaModFix/>
          </a:blip>
          <a:srcRect b="0" l="0" r="0" t="0"/>
          <a:stretch/>
        </p:blipFill>
        <p:spPr>
          <a:xfrm>
            <a:off x="6907745" y="4979440"/>
            <a:ext cx="1704975" cy="952500"/>
          </a:xfrm>
          <a:prstGeom prst="rect">
            <a:avLst/>
          </a:prstGeom>
          <a:noFill/>
          <a:ln>
            <a:noFill/>
          </a:ln>
        </p:spPr>
      </p:pic>
      <p:pic>
        <p:nvPicPr>
          <p:cNvPr descr="https://www.ftech.vn/wp-content/themes/ftech/assets/base/img/content/payments/BIDV.png" id="125" name="Shape 125"/>
          <p:cNvPicPr preferRelativeResize="0"/>
          <p:nvPr/>
        </p:nvPicPr>
        <p:blipFill rotWithShape="1">
          <a:blip r:embed="rId6">
            <a:alphaModFix/>
          </a:blip>
          <a:srcRect b="0" l="0" r="0" t="0"/>
          <a:stretch/>
        </p:blipFill>
        <p:spPr>
          <a:xfrm>
            <a:off x="449179" y="5674170"/>
            <a:ext cx="2119810" cy="943978"/>
          </a:xfrm>
          <a:prstGeom prst="rect">
            <a:avLst/>
          </a:prstGeom>
          <a:noFill/>
          <a:ln>
            <a:noFill/>
          </a:ln>
        </p:spPr>
      </p:pic>
      <p:cxnSp>
        <p:nvCxnSpPr>
          <p:cNvPr id="126" name="Shape 126"/>
          <p:cNvCxnSpPr>
            <a:stCxn id="122" idx="3"/>
            <a:endCxn id="123" idx="1"/>
          </p:cNvCxnSpPr>
          <p:nvPr/>
        </p:nvCxnSpPr>
        <p:spPr>
          <a:xfrm flipH="1" rot="10800000">
            <a:off x="4315328" y="4043340"/>
            <a:ext cx="2467200" cy="492000"/>
          </a:xfrm>
          <a:prstGeom prst="straightConnector1">
            <a:avLst/>
          </a:prstGeom>
          <a:noFill/>
          <a:ln cap="rnd" cmpd="sng" w="25400">
            <a:solidFill>
              <a:schemeClr val="accent1"/>
            </a:solidFill>
            <a:prstDash val="dash"/>
            <a:round/>
            <a:headEnd len="med" w="med" type="none"/>
            <a:tailEnd len="lg" w="lg" type="triangle"/>
          </a:ln>
          <a:effectLst>
            <a:outerShdw blurRad="38100" rotWithShape="0" dir="5400000" dist="25400">
              <a:srgbClr val="000000">
                <a:alpha val="54901"/>
              </a:srgbClr>
            </a:outerShdw>
          </a:effectLst>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pic>
        <p:nvPicPr>
          <p:cNvPr descr="https://upload.wikimedia.org/wikipedia/commons/c/c2/WSDL_11vs20.png" id="416" name="Shape 416"/>
          <p:cNvPicPr preferRelativeResize="0"/>
          <p:nvPr/>
        </p:nvPicPr>
        <p:blipFill rotWithShape="1">
          <a:blip r:embed="rId3">
            <a:alphaModFix/>
          </a:blip>
          <a:srcRect b="0" l="0" r="52883" t="0"/>
          <a:stretch/>
        </p:blipFill>
        <p:spPr>
          <a:xfrm>
            <a:off x="369903" y="946485"/>
            <a:ext cx="2870602" cy="5398348"/>
          </a:xfrm>
          <a:prstGeom prst="rect">
            <a:avLst/>
          </a:prstGeom>
          <a:noFill/>
          <a:ln>
            <a:noFill/>
          </a:ln>
        </p:spPr>
      </p:pic>
      <p:sp>
        <p:nvSpPr>
          <p:cNvPr id="417" name="Shape 417"/>
          <p:cNvSpPr txBox="1"/>
          <p:nvPr/>
        </p:nvSpPr>
        <p:spPr>
          <a:xfrm>
            <a:off x="5261811" y="746430"/>
            <a:ext cx="35445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00000"/>
                </a:solidFill>
                <a:latin typeface="Arial"/>
                <a:ea typeface="Arial"/>
                <a:cs typeface="Arial"/>
                <a:sym typeface="Arial"/>
              </a:rPr>
              <a:t>Cấu trúc của một file WSDL</a:t>
            </a:r>
            <a:endParaRPr b="1" sz="2000">
              <a:solidFill>
                <a:srgbClr val="C00000"/>
              </a:solidFill>
              <a:latin typeface="Arial"/>
              <a:ea typeface="Arial"/>
              <a:cs typeface="Arial"/>
              <a:sym typeface="Arial"/>
            </a:endParaRPr>
          </a:p>
        </p:txBody>
      </p:sp>
      <p:sp>
        <p:nvSpPr>
          <p:cNvPr id="418" name="Shape 418"/>
          <p:cNvSpPr txBox="1"/>
          <p:nvPr/>
        </p:nvSpPr>
        <p:spPr>
          <a:xfrm>
            <a:off x="4275593" y="1706667"/>
            <a:ext cx="387379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Arial"/>
                <a:ea typeface="Arial"/>
                <a:cs typeface="Arial"/>
                <a:sym typeface="Arial"/>
              </a:rPr>
              <a:t>Type:</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Định nghĩa các kiểu dữ liệu sử dụng trong WS</a:t>
            </a:r>
            <a:endParaRPr sz="2400">
              <a:solidFill>
                <a:schemeClr val="dk1"/>
              </a:solidFill>
              <a:latin typeface="Arial"/>
              <a:ea typeface="Arial"/>
              <a:cs typeface="Arial"/>
              <a:sym typeface="Arial"/>
            </a:endParaRPr>
          </a:p>
        </p:txBody>
      </p:sp>
      <p:cxnSp>
        <p:nvCxnSpPr>
          <p:cNvPr id="419" name="Shape 419"/>
          <p:cNvCxnSpPr/>
          <p:nvPr/>
        </p:nvCxnSpPr>
        <p:spPr>
          <a:xfrm>
            <a:off x="2775284" y="1925053"/>
            <a:ext cx="1500309" cy="0"/>
          </a:xfrm>
          <a:prstGeom prst="straightConnector1">
            <a:avLst/>
          </a:prstGeom>
          <a:noFill/>
          <a:ln cap="rnd" cmpd="sng" w="25400">
            <a:solidFill>
              <a:schemeClr val="accent3"/>
            </a:solidFill>
            <a:prstDash val="solid"/>
            <a:round/>
            <a:headEnd len="med" w="med" type="none"/>
            <a:tailEnd len="lg" w="lg" type="triangle"/>
          </a:ln>
          <a:effectLst>
            <a:outerShdw blurRad="38100" rotWithShape="0" dir="5400000" dist="25400">
              <a:srgbClr val="000000">
                <a:alpha val="54901"/>
              </a:srgbClr>
            </a:outerShdw>
          </a:effectLst>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pic>
        <p:nvPicPr>
          <p:cNvPr id="424" name="Shape 424"/>
          <p:cNvPicPr preferRelativeResize="0"/>
          <p:nvPr/>
        </p:nvPicPr>
        <p:blipFill rotWithShape="1">
          <a:blip r:embed="rId3">
            <a:alphaModFix/>
          </a:blip>
          <a:srcRect b="0" l="0" r="0" t="0"/>
          <a:stretch/>
        </p:blipFill>
        <p:spPr>
          <a:xfrm>
            <a:off x="629149" y="2326107"/>
            <a:ext cx="8047651" cy="3852384"/>
          </a:xfrm>
          <a:prstGeom prst="rect">
            <a:avLst/>
          </a:prstGeom>
          <a:noFill/>
          <a:ln>
            <a:noFill/>
          </a:ln>
          <a:effectLst>
            <a:outerShdw blurRad="190500" rotWithShape="0" algn="tl">
              <a:srgbClr val="000000">
                <a:alpha val="69803"/>
              </a:srgbClr>
            </a:outerShdw>
          </a:effectLst>
        </p:spPr>
      </p:pic>
      <p:sp>
        <p:nvSpPr>
          <p:cNvPr id="425" name="Shape 425"/>
          <p:cNvSpPr txBox="1"/>
          <p:nvPr/>
        </p:nvSpPr>
        <p:spPr>
          <a:xfrm>
            <a:off x="516854" y="756447"/>
            <a:ext cx="7047122"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Định nghĩa kiểu dữ liệu Student, gồm có 3 trường:</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Id</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Name</a:t>
            </a:r>
            <a:endParaRPr/>
          </a:p>
          <a:p>
            <a:pPr indent="-342900" lvl="1" marL="8001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Address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pic>
        <p:nvPicPr>
          <p:cNvPr id="430" name="Shape 430"/>
          <p:cNvPicPr preferRelativeResize="0"/>
          <p:nvPr/>
        </p:nvPicPr>
        <p:blipFill rotWithShape="1">
          <a:blip r:embed="rId3">
            <a:alphaModFix/>
          </a:blip>
          <a:srcRect b="0" l="0" r="0" t="0"/>
          <a:stretch/>
        </p:blipFill>
        <p:spPr>
          <a:xfrm>
            <a:off x="516854" y="1732082"/>
            <a:ext cx="7771428" cy="4580952"/>
          </a:xfrm>
          <a:prstGeom prst="rect">
            <a:avLst/>
          </a:prstGeom>
          <a:noFill/>
          <a:ln>
            <a:noFill/>
          </a:ln>
        </p:spPr>
      </p:pic>
      <p:sp>
        <p:nvSpPr>
          <p:cNvPr id="431" name="Shape 431"/>
          <p:cNvSpPr txBox="1"/>
          <p:nvPr/>
        </p:nvSpPr>
        <p:spPr>
          <a:xfrm>
            <a:off x="516854" y="756447"/>
            <a:ext cx="8145883"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Định nghĩa kiểu dữ liệu cho </a:t>
            </a:r>
            <a:r>
              <a:rPr lang="en-US" sz="2400">
                <a:solidFill>
                  <a:srgbClr val="C00000"/>
                </a:solidFill>
                <a:latin typeface="Arial"/>
                <a:ea typeface="Arial"/>
                <a:cs typeface="Arial"/>
                <a:sym typeface="Arial"/>
              </a:rPr>
              <a:t>tham số đầu vào </a:t>
            </a:r>
            <a:r>
              <a:rPr lang="en-US" sz="2400">
                <a:solidFill>
                  <a:schemeClr val="dk1"/>
                </a:solidFill>
                <a:latin typeface="Arial"/>
                <a:ea typeface="Arial"/>
                <a:cs typeface="Arial"/>
                <a:sym typeface="Arial"/>
              </a:rPr>
              <a:t>và </a:t>
            </a:r>
            <a:r>
              <a:rPr lang="en-US" sz="2400">
                <a:solidFill>
                  <a:srgbClr val="C00000"/>
                </a:solidFill>
                <a:latin typeface="Arial"/>
                <a:ea typeface="Arial"/>
                <a:cs typeface="Arial"/>
                <a:sym typeface="Arial"/>
              </a:rPr>
              <a:t>đầu ra</a:t>
            </a:r>
            <a:r>
              <a:rPr lang="en-US" sz="2400">
                <a:solidFill>
                  <a:schemeClr val="dk1"/>
                </a:solidFill>
                <a:latin typeface="Arial"/>
                <a:ea typeface="Arial"/>
                <a:cs typeface="Arial"/>
                <a:sym typeface="Arial"/>
              </a:rPr>
              <a:t> của web method</a:t>
            </a:r>
            <a:endParaRPr sz="2000">
              <a:solidFill>
                <a:schemeClr val="dk1"/>
              </a:solidFill>
              <a:latin typeface="Arial"/>
              <a:ea typeface="Arial"/>
              <a:cs typeface="Arial"/>
              <a:sym typeface="Arial"/>
            </a:endParaRPr>
          </a:p>
        </p:txBody>
      </p:sp>
      <p:sp>
        <p:nvSpPr>
          <p:cNvPr id="432" name="Shape 432"/>
          <p:cNvSpPr/>
          <p:nvPr/>
        </p:nvSpPr>
        <p:spPr>
          <a:xfrm>
            <a:off x="6641431" y="3015915"/>
            <a:ext cx="1796715" cy="609601"/>
          </a:xfrm>
          <a:prstGeom prst="ellipse">
            <a:avLst/>
          </a:prstGeom>
          <a:noFill/>
          <a:ln cap="flat" cmpd="sng" w="28575">
            <a:solidFill>
              <a:srgbClr val="FF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433" name="Shape 433"/>
          <p:cNvSpPr/>
          <p:nvPr/>
        </p:nvSpPr>
        <p:spPr>
          <a:xfrm>
            <a:off x="4509376" y="4909349"/>
            <a:ext cx="2340603" cy="536946"/>
          </a:xfrm>
          <a:prstGeom prst="ellipse">
            <a:avLst/>
          </a:prstGeom>
          <a:noFill/>
          <a:ln cap="flat" cmpd="sng" w="28575">
            <a:solidFill>
              <a:srgbClr val="FF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pic>
        <p:nvPicPr>
          <p:cNvPr descr="https://upload.wikimedia.org/wikipedia/commons/c/c2/WSDL_11vs20.png" id="438" name="Shape 438"/>
          <p:cNvPicPr preferRelativeResize="0"/>
          <p:nvPr/>
        </p:nvPicPr>
        <p:blipFill rotWithShape="1">
          <a:blip r:embed="rId3">
            <a:alphaModFix/>
          </a:blip>
          <a:srcRect b="0" l="0" r="52883" t="0"/>
          <a:stretch/>
        </p:blipFill>
        <p:spPr>
          <a:xfrm>
            <a:off x="369903" y="946485"/>
            <a:ext cx="2870602" cy="5398348"/>
          </a:xfrm>
          <a:prstGeom prst="rect">
            <a:avLst/>
          </a:prstGeom>
          <a:noFill/>
          <a:ln>
            <a:noFill/>
          </a:ln>
        </p:spPr>
      </p:pic>
      <p:sp>
        <p:nvSpPr>
          <p:cNvPr id="439" name="Shape 439"/>
          <p:cNvSpPr txBox="1"/>
          <p:nvPr/>
        </p:nvSpPr>
        <p:spPr>
          <a:xfrm>
            <a:off x="5261811" y="746430"/>
            <a:ext cx="35445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00000"/>
                </a:solidFill>
                <a:latin typeface="Arial"/>
                <a:ea typeface="Arial"/>
                <a:cs typeface="Arial"/>
                <a:sym typeface="Arial"/>
              </a:rPr>
              <a:t>Cấu trúc của một file WSDL</a:t>
            </a:r>
            <a:endParaRPr b="1" sz="2000">
              <a:solidFill>
                <a:srgbClr val="C00000"/>
              </a:solidFill>
              <a:latin typeface="Arial"/>
              <a:ea typeface="Arial"/>
              <a:cs typeface="Arial"/>
              <a:sym typeface="Arial"/>
            </a:endParaRPr>
          </a:p>
        </p:txBody>
      </p:sp>
      <p:sp>
        <p:nvSpPr>
          <p:cNvPr id="440" name="Shape 440"/>
          <p:cNvSpPr txBox="1"/>
          <p:nvPr/>
        </p:nvSpPr>
        <p:spPr>
          <a:xfrm>
            <a:off x="4275593" y="1706667"/>
            <a:ext cx="3873795"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Arial"/>
                <a:ea typeface="Arial"/>
                <a:cs typeface="Arial"/>
                <a:sym typeface="Arial"/>
              </a:rPr>
              <a:t>Message:</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Định nghĩa thông điệp được trao đổi giữa WS provider và WS comsumer.</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Có hai loại thông điệp:</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Message input</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Message output</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Mỗi thông điệp, định nghĩa các kiểu tham số.</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cxnSp>
        <p:nvCxnSpPr>
          <p:cNvPr id="441" name="Shape 441"/>
          <p:cNvCxnSpPr/>
          <p:nvPr/>
        </p:nvCxnSpPr>
        <p:spPr>
          <a:xfrm flipH="1" rot="10800000">
            <a:off x="2759242" y="1925053"/>
            <a:ext cx="1516351" cy="497305"/>
          </a:xfrm>
          <a:prstGeom prst="straightConnector1">
            <a:avLst/>
          </a:prstGeom>
          <a:noFill/>
          <a:ln cap="rnd" cmpd="sng" w="25400">
            <a:solidFill>
              <a:schemeClr val="accent3"/>
            </a:solidFill>
            <a:prstDash val="solid"/>
            <a:round/>
            <a:headEnd len="med" w="med" type="none"/>
            <a:tailEnd len="lg" w="lg" type="triangle"/>
          </a:ln>
          <a:effectLst>
            <a:outerShdw blurRad="38100" rotWithShape="0" dir="5400000" dist="25400">
              <a:srgbClr val="000000">
                <a:alpha val="54901"/>
              </a:srgbClr>
            </a:outerShdw>
          </a:effectLst>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pic>
        <p:nvPicPr>
          <p:cNvPr id="446" name="Shape 446"/>
          <p:cNvPicPr preferRelativeResize="0"/>
          <p:nvPr/>
        </p:nvPicPr>
        <p:blipFill rotWithShape="1">
          <a:blip r:embed="rId3">
            <a:alphaModFix/>
          </a:blip>
          <a:srcRect b="0" l="0" r="0" t="0"/>
          <a:stretch/>
        </p:blipFill>
        <p:spPr>
          <a:xfrm>
            <a:off x="561696" y="944812"/>
            <a:ext cx="8330839" cy="1477545"/>
          </a:xfrm>
          <a:prstGeom prst="rect">
            <a:avLst/>
          </a:prstGeom>
          <a:noFill/>
          <a:ln>
            <a:noFill/>
          </a:ln>
          <a:effectLst>
            <a:outerShdw blurRad="190500" rotWithShape="0" algn="tl">
              <a:srgbClr val="000000">
                <a:alpha val="69803"/>
              </a:srgbClr>
            </a:outerShdw>
          </a:effectLst>
        </p:spPr>
      </p:pic>
      <p:pic>
        <p:nvPicPr>
          <p:cNvPr id="447" name="Shape 447"/>
          <p:cNvPicPr preferRelativeResize="0"/>
          <p:nvPr/>
        </p:nvPicPr>
        <p:blipFill rotWithShape="1">
          <a:blip r:embed="rId4">
            <a:alphaModFix/>
          </a:blip>
          <a:srcRect b="36247" l="0" r="0" t="0"/>
          <a:stretch/>
        </p:blipFill>
        <p:spPr>
          <a:xfrm>
            <a:off x="561696" y="3015081"/>
            <a:ext cx="7771428" cy="2920499"/>
          </a:xfrm>
          <a:prstGeom prst="rect">
            <a:avLst/>
          </a:prstGeom>
          <a:noFill/>
          <a:ln>
            <a:noFill/>
          </a:ln>
        </p:spPr>
      </p:pic>
      <p:cxnSp>
        <p:nvCxnSpPr>
          <p:cNvPr id="448" name="Shape 448"/>
          <p:cNvCxnSpPr/>
          <p:nvPr/>
        </p:nvCxnSpPr>
        <p:spPr>
          <a:xfrm flipH="1">
            <a:off x="4727115" y="1427747"/>
            <a:ext cx="1352843" cy="2406316"/>
          </a:xfrm>
          <a:prstGeom prst="straightConnector1">
            <a:avLst/>
          </a:prstGeom>
          <a:noFill/>
          <a:ln cap="rnd" cmpd="sng" w="25400">
            <a:solidFill>
              <a:schemeClr val="accent3"/>
            </a:solidFill>
            <a:prstDash val="dash"/>
            <a:round/>
            <a:headEnd len="med" w="med" type="none"/>
            <a:tailEnd len="lg" w="lg" type="triangle"/>
          </a:ln>
          <a:effectLst>
            <a:outerShdw blurRad="38100" rotWithShape="0" dir="5400000" dist="25400">
              <a:srgbClr val="000000">
                <a:alpha val="54901"/>
              </a:srgbClr>
            </a:outerShdw>
          </a:effectLst>
        </p:spPr>
      </p:cxnSp>
      <p:cxnSp>
        <p:nvCxnSpPr>
          <p:cNvPr id="449" name="Shape 449"/>
          <p:cNvCxnSpPr/>
          <p:nvPr/>
        </p:nvCxnSpPr>
        <p:spPr>
          <a:xfrm flipH="1">
            <a:off x="5403536" y="2117558"/>
            <a:ext cx="1751244" cy="3352800"/>
          </a:xfrm>
          <a:prstGeom prst="straightConnector1">
            <a:avLst/>
          </a:prstGeom>
          <a:noFill/>
          <a:ln cap="rnd" cmpd="sng" w="25400">
            <a:solidFill>
              <a:schemeClr val="accent3"/>
            </a:solidFill>
            <a:prstDash val="dash"/>
            <a:round/>
            <a:headEnd len="med" w="med" type="none"/>
            <a:tailEnd len="lg" w="lg" type="triangle"/>
          </a:ln>
          <a:effectLst>
            <a:outerShdw blurRad="38100" rotWithShape="0" dir="5400000" dist="25400">
              <a:srgbClr val="000000">
                <a:alpha val="54901"/>
              </a:srgbClr>
            </a:outerShdw>
          </a:effectLst>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pic>
        <p:nvPicPr>
          <p:cNvPr descr="https://upload.wikimedia.org/wikipedia/commons/c/c2/WSDL_11vs20.png" id="454" name="Shape 454"/>
          <p:cNvPicPr preferRelativeResize="0"/>
          <p:nvPr/>
        </p:nvPicPr>
        <p:blipFill rotWithShape="1">
          <a:blip r:embed="rId3">
            <a:alphaModFix/>
          </a:blip>
          <a:srcRect b="0" l="0" r="52883" t="0"/>
          <a:stretch/>
        </p:blipFill>
        <p:spPr>
          <a:xfrm>
            <a:off x="369903" y="946485"/>
            <a:ext cx="2870602" cy="5398348"/>
          </a:xfrm>
          <a:prstGeom prst="rect">
            <a:avLst/>
          </a:prstGeom>
          <a:noFill/>
          <a:ln>
            <a:noFill/>
          </a:ln>
        </p:spPr>
      </p:pic>
      <p:sp>
        <p:nvSpPr>
          <p:cNvPr id="455" name="Shape 455"/>
          <p:cNvSpPr txBox="1"/>
          <p:nvPr/>
        </p:nvSpPr>
        <p:spPr>
          <a:xfrm>
            <a:off x="5261811" y="746430"/>
            <a:ext cx="35445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00000"/>
                </a:solidFill>
                <a:latin typeface="Arial"/>
                <a:ea typeface="Arial"/>
                <a:cs typeface="Arial"/>
                <a:sym typeface="Arial"/>
              </a:rPr>
              <a:t>Cấu trúc của một file WSDL</a:t>
            </a:r>
            <a:endParaRPr b="1" sz="2000">
              <a:solidFill>
                <a:srgbClr val="C00000"/>
              </a:solidFill>
              <a:latin typeface="Arial"/>
              <a:ea typeface="Arial"/>
              <a:cs typeface="Arial"/>
              <a:sym typeface="Arial"/>
            </a:endParaRPr>
          </a:p>
        </p:txBody>
      </p:sp>
      <p:sp>
        <p:nvSpPr>
          <p:cNvPr id="456" name="Shape 456"/>
          <p:cNvSpPr txBox="1"/>
          <p:nvPr/>
        </p:nvSpPr>
        <p:spPr>
          <a:xfrm>
            <a:off x="4275593" y="1706667"/>
            <a:ext cx="3873795"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Arial"/>
                <a:ea typeface="Arial"/>
                <a:cs typeface="Arial"/>
                <a:sym typeface="Arial"/>
              </a:rPr>
              <a:t>portType:</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Định nghĩa cụ thể đối với mỗi web method (operation), các message nào được sử dụng.</a:t>
            </a:r>
            <a:endParaRPr sz="2400">
              <a:solidFill>
                <a:schemeClr val="dk1"/>
              </a:solidFill>
              <a:latin typeface="Arial"/>
              <a:ea typeface="Arial"/>
              <a:cs typeface="Arial"/>
              <a:sym typeface="Arial"/>
            </a:endParaRPr>
          </a:p>
        </p:txBody>
      </p:sp>
      <p:cxnSp>
        <p:nvCxnSpPr>
          <p:cNvPr id="457" name="Shape 457"/>
          <p:cNvCxnSpPr/>
          <p:nvPr/>
        </p:nvCxnSpPr>
        <p:spPr>
          <a:xfrm flipH="1" rot="10800000">
            <a:off x="2887579" y="1925054"/>
            <a:ext cx="1388014" cy="1155030"/>
          </a:xfrm>
          <a:prstGeom prst="straightConnector1">
            <a:avLst/>
          </a:prstGeom>
          <a:noFill/>
          <a:ln cap="rnd" cmpd="sng" w="25400">
            <a:solidFill>
              <a:schemeClr val="accent3"/>
            </a:solidFill>
            <a:prstDash val="solid"/>
            <a:round/>
            <a:headEnd len="med" w="med" type="none"/>
            <a:tailEnd len="lg" w="lg" type="triangle"/>
          </a:ln>
          <a:effectLst>
            <a:outerShdw blurRad="38100" rotWithShape="0" dir="5400000" dist="25400">
              <a:srgbClr val="000000">
                <a:alpha val="54901"/>
              </a:srgbClr>
            </a:outerShdw>
          </a:effectLst>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pic>
        <p:nvPicPr>
          <p:cNvPr id="462" name="Shape 462"/>
          <p:cNvPicPr preferRelativeResize="0"/>
          <p:nvPr/>
        </p:nvPicPr>
        <p:blipFill rotWithShape="1">
          <a:blip r:embed="rId3">
            <a:alphaModFix/>
          </a:blip>
          <a:srcRect b="0" l="0" r="0" t="0"/>
          <a:stretch/>
        </p:blipFill>
        <p:spPr>
          <a:xfrm>
            <a:off x="704081" y="2087726"/>
            <a:ext cx="7771428" cy="3971429"/>
          </a:xfrm>
          <a:prstGeom prst="rect">
            <a:avLst/>
          </a:prstGeom>
          <a:noFill/>
          <a:ln>
            <a:noFill/>
          </a:ln>
        </p:spPr>
      </p:pic>
      <p:sp>
        <p:nvSpPr>
          <p:cNvPr id="463" name="Shape 463"/>
          <p:cNvSpPr txBox="1"/>
          <p:nvPr/>
        </p:nvSpPr>
        <p:spPr>
          <a:xfrm>
            <a:off x="516853" y="708322"/>
            <a:ext cx="814588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Web method: GetStudentById, có:</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a:t>
            </a:r>
            <a:r>
              <a:rPr b="0" i="0" lang="en-US" sz="2400" u="none" cap="none" strike="noStrike">
                <a:solidFill>
                  <a:srgbClr val="C00000"/>
                </a:solidFill>
                <a:latin typeface="Arial"/>
                <a:ea typeface="Arial"/>
                <a:cs typeface="Arial"/>
                <a:sym typeface="Arial"/>
              </a:rPr>
              <a:t>Input message </a:t>
            </a:r>
            <a:r>
              <a:rPr b="0" i="0" lang="en-US" sz="2400" u="none" cap="none" strike="noStrike">
                <a:solidFill>
                  <a:schemeClr val="dk1"/>
                </a:solidFill>
                <a:latin typeface="Arial"/>
                <a:ea typeface="Arial"/>
                <a:cs typeface="Arial"/>
                <a:sym typeface="Arial"/>
              </a:rPr>
              <a:t>là GetStudentByIdSoapIn</a:t>
            </a:r>
            <a:endParaRPr b="0" i="0" sz="24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 </a:t>
            </a:r>
            <a:r>
              <a:rPr b="0" i="0" lang="en-US" sz="2400" u="none" cap="none" strike="noStrike">
                <a:solidFill>
                  <a:srgbClr val="C00000"/>
                </a:solidFill>
                <a:latin typeface="Arial"/>
                <a:ea typeface="Arial"/>
                <a:cs typeface="Arial"/>
                <a:sym typeface="Arial"/>
              </a:rPr>
              <a:t>Output message </a:t>
            </a:r>
            <a:r>
              <a:rPr b="0" i="0" lang="en-US" sz="2400" u="none" cap="none" strike="noStrike">
                <a:solidFill>
                  <a:schemeClr val="dk1"/>
                </a:solidFill>
                <a:latin typeface="Arial"/>
                <a:ea typeface="Arial"/>
                <a:cs typeface="Arial"/>
                <a:sym typeface="Arial"/>
              </a:rPr>
              <a:t>là GetStudentByIdSoapOut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descr="https://upload.wikimedia.org/wikipedia/commons/c/c2/WSDL_11vs20.png" id="468" name="Shape 468"/>
          <p:cNvPicPr preferRelativeResize="0"/>
          <p:nvPr/>
        </p:nvPicPr>
        <p:blipFill rotWithShape="1">
          <a:blip r:embed="rId3">
            <a:alphaModFix/>
          </a:blip>
          <a:srcRect b="0" l="0" r="52883" t="0"/>
          <a:stretch/>
        </p:blipFill>
        <p:spPr>
          <a:xfrm>
            <a:off x="369903" y="946485"/>
            <a:ext cx="2870602" cy="5398348"/>
          </a:xfrm>
          <a:prstGeom prst="rect">
            <a:avLst/>
          </a:prstGeom>
          <a:noFill/>
          <a:ln>
            <a:noFill/>
          </a:ln>
        </p:spPr>
      </p:pic>
      <p:sp>
        <p:nvSpPr>
          <p:cNvPr id="469" name="Shape 469"/>
          <p:cNvSpPr txBox="1"/>
          <p:nvPr/>
        </p:nvSpPr>
        <p:spPr>
          <a:xfrm>
            <a:off x="5261811" y="746430"/>
            <a:ext cx="354456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C00000"/>
                </a:solidFill>
                <a:latin typeface="Arial"/>
                <a:ea typeface="Arial"/>
                <a:cs typeface="Arial"/>
                <a:sym typeface="Arial"/>
              </a:rPr>
              <a:t>Cấu trúc của một file WSDL</a:t>
            </a:r>
            <a:endParaRPr b="1" sz="2000">
              <a:solidFill>
                <a:srgbClr val="C00000"/>
              </a:solidFill>
              <a:latin typeface="Arial"/>
              <a:ea typeface="Arial"/>
              <a:cs typeface="Arial"/>
              <a:sym typeface="Arial"/>
            </a:endParaRPr>
          </a:p>
        </p:txBody>
      </p:sp>
      <p:sp>
        <p:nvSpPr>
          <p:cNvPr id="470" name="Shape 470"/>
          <p:cNvSpPr txBox="1"/>
          <p:nvPr/>
        </p:nvSpPr>
        <p:spPr>
          <a:xfrm>
            <a:off x="4275593" y="1706667"/>
            <a:ext cx="3873795"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00000"/>
                </a:solidFill>
                <a:latin typeface="Arial"/>
                <a:ea typeface="Arial"/>
                <a:cs typeface="Arial"/>
                <a:sym typeface="Arial"/>
              </a:rPr>
              <a:t>Binding:</a:t>
            </a:r>
            <a:endParaRPr/>
          </a:p>
          <a:p>
            <a:pPr indent="0" lvl="0" marL="0" marR="0" rtl="0" algn="l">
              <a:spcBef>
                <a:spcPts val="0"/>
              </a:spcBef>
              <a:spcAft>
                <a:spcPts val="0"/>
              </a:spcAft>
              <a:buNone/>
            </a:pPr>
            <a:r>
              <a:rPr lang="en-US" sz="2400">
                <a:solidFill>
                  <a:schemeClr val="dk1"/>
                </a:solidFill>
                <a:latin typeface="Arial"/>
                <a:ea typeface="Arial"/>
                <a:cs typeface="Arial"/>
                <a:sym typeface="Arial"/>
              </a:rPr>
              <a:t>Định nghĩa giao thức nào được sử dụng để truyền dữ liệu trên mạng.</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rgbClr val="C00000"/>
                </a:solidFill>
                <a:latin typeface="Arial"/>
                <a:ea typeface="Arial"/>
                <a:cs typeface="Arial"/>
                <a:sym typeface="Arial"/>
              </a:rPr>
              <a:t>Service:</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Địa chỉ cụ thể của WS.</a:t>
            </a:r>
            <a:endParaRPr sz="2400">
              <a:solidFill>
                <a:schemeClr val="dk1"/>
              </a:solidFill>
              <a:latin typeface="Arial"/>
              <a:ea typeface="Arial"/>
              <a:cs typeface="Arial"/>
              <a:sym typeface="Arial"/>
            </a:endParaRPr>
          </a:p>
        </p:txBody>
      </p:sp>
      <p:cxnSp>
        <p:nvCxnSpPr>
          <p:cNvPr id="471" name="Shape 471"/>
          <p:cNvCxnSpPr/>
          <p:nvPr/>
        </p:nvCxnSpPr>
        <p:spPr>
          <a:xfrm flipH="1" rot="10800000">
            <a:off x="2903621" y="1925054"/>
            <a:ext cx="1371972" cy="2791325"/>
          </a:xfrm>
          <a:prstGeom prst="straightConnector1">
            <a:avLst/>
          </a:prstGeom>
          <a:noFill/>
          <a:ln cap="rnd" cmpd="sng" w="25400">
            <a:solidFill>
              <a:schemeClr val="accent3"/>
            </a:solidFill>
            <a:prstDash val="solid"/>
            <a:round/>
            <a:headEnd len="med" w="med" type="none"/>
            <a:tailEnd len="lg" w="lg" type="triangle"/>
          </a:ln>
          <a:effectLst>
            <a:outerShdw blurRad="38100" rotWithShape="0" dir="5400000" dist="25400">
              <a:srgbClr val="000000">
                <a:alpha val="54901"/>
              </a:srgbClr>
            </a:outerShdw>
          </a:effectLst>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pic>
        <p:nvPicPr>
          <p:cNvPr id="476" name="Shape 476"/>
          <p:cNvPicPr preferRelativeResize="0"/>
          <p:nvPr/>
        </p:nvPicPr>
        <p:blipFill rotWithShape="1">
          <a:blip r:embed="rId3">
            <a:alphaModFix/>
          </a:blip>
          <a:srcRect b="0" l="0" r="0" t="0"/>
          <a:stretch/>
        </p:blipFill>
        <p:spPr>
          <a:xfrm>
            <a:off x="653694" y="1248985"/>
            <a:ext cx="7790476" cy="3333333"/>
          </a:xfrm>
          <a:prstGeom prst="rect">
            <a:avLst/>
          </a:prstGeom>
          <a:noFill/>
          <a:ln>
            <a:noFill/>
          </a:ln>
          <a:effectLst>
            <a:outerShdw blurRad="292100" rotWithShape="0" algn="tl" dir="2700000" dist="139700">
              <a:srgbClr val="333333">
                <a:alpha val="64705"/>
              </a:srgbClr>
            </a:outerShdw>
          </a:effectLst>
        </p:spPr>
      </p:pic>
      <p:pic>
        <p:nvPicPr>
          <p:cNvPr id="477" name="Shape 477"/>
          <p:cNvPicPr preferRelativeResize="0"/>
          <p:nvPr/>
        </p:nvPicPr>
        <p:blipFill rotWithShape="1">
          <a:blip r:embed="rId4">
            <a:alphaModFix/>
          </a:blip>
          <a:srcRect b="0" l="0" r="0" t="0"/>
          <a:stretch/>
        </p:blipFill>
        <p:spPr>
          <a:xfrm>
            <a:off x="596551" y="4843044"/>
            <a:ext cx="7847619" cy="1342857"/>
          </a:xfrm>
          <a:prstGeom prst="rect">
            <a:avLst/>
          </a:prstGeom>
          <a:noFill/>
          <a:ln>
            <a:noFill/>
          </a:ln>
          <a:effectLst>
            <a:outerShdw blurRad="292100" rotWithShape="0" algn="tl" dir="2700000" dist="139700">
              <a:srgbClr val="333333">
                <a:alpha val="64705"/>
              </a:srgbClr>
            </a:outerShdw>
          </a:effectLst>
        </p:spPr>
      </p:pic>
      <p:sp>
        <p:nvSpPr>
          <p:cNvPr id="478" name="Shape 478"/>
          <p:cNvSpPr txBox="1"/>
          <p:nvPr/>
        </p:nvSpPr>
        <p:spPr>
          <a:xfrm>
            <a:off x="3947233" y="2515541"/>
            <a:ext cx="449693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Using HTTP as a transport protocol</a:t>
            </a:r>
            <a:endParaRPr b="1" sz="20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UDDI</a:t>
            </a:r>
            <a:endParaRPr b="0" i="0" sz="2800" u="none" cap="none" strike="noStrike">
              <a:solidFill>
                <a:schemeClr val="lt1"/>
              </a:solidFill>
              <a:latin typeface="Arial"/>
              <a:ea typeface="Arial"/>
              <a:cs typeface="Arial"/>
              <a:sym typeface="Arial"/>
            </a:endParaRPr>
          </a:p>
        </p:txBody>
      </p:sp>
      <p:sp>
        <p:nvSpPr>
          <p:cNvPr id="484" name="Shape 484"/>
          <p:cNvSpPr txBox="1"/>
          <p:nvPr>
            <p:ph idx="1" type="body"/>
          </p:nvPr>
        </p:nvSpPr>
        <p:spPr>
          <a:xfrm>
            <a:off x="581192" y="2228003"/>
            <a:ext cx="7989752" cy="393216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UDDI là một tập các quy tắc về </a:t>
            </a:r>
            <a:r>
              <a:rPr b="0" i="0" lang="en-US" sz="2400" u="none" cap="none" strike="noStrike">
                <a:solidFill>
                  <a:srgbClr val="C00000"/>
                </a:solidFill>
                <a:latin typeface="Arial"/>
                <a:ea typeface="Arial"/>
                <a:cs typeface="Arial"/>
                <a:sym typeface="Arial"/>
              </a:rPr>
              <a:t>đăng ký </a:t>
            </a:r>
            <a:r>
              <a:rPr b="0" i="0" lang="en-US" sz="2400" u="none" cap="none" strike="noStrike">
                <a:solidFill>
                  <a:schemeClr val="dk2"/>
                </a:solidFill>
                <a:latin typeface="Arial"/>
                <a:ea typeface="Arial"/>
                <a:cs typeface="Arial"/>
                <a:sym typeface="Arial"/>
              </a:rPr>
              <a:t>và </a:t>
            </a:r>
            <a:r>
              <a:rPr b="0" i="0" lang="en-US" sz="2400" u="none" cap="none" strike="noStrike">
                <a:solidFill>
                  <a:srgbClr val="C00000"/>
                </a:solidFill>
                <a:latin typeface="Arial"/>
                <a:ea typeface="Arial"/>
                <a:cs typeface="Arial"/>
                <a:sym typeface="Arial"/>
              </a:rPr>
              <a:t>tìm kiếm</a:t>
            </a:r>
            <a:r>
              <a:rPr b="0" i="0" lang="en-US" sz="2400" u="none" cap="none" strike="noStrike">
                <a:solidFill>
                  <a:schemeClr val="dk2"/>
                </a:solidFill>
                <a:latin typeface="Arial"/>
                <a:ea typeface="Arial"/>
                <a:cs typeface="Arial"/>
                <a:sym typeface="Arial"/>
              </a:rPr>
              <a:t> thông tin các WS. Nó đóng vai trò như service broker cho phép người sử dụng dịch vụ tìm đúng nhà cung cấp dịch vụ cần tìm.</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UDDI là viết tắt của Universal Description, Discovery, and Integration.</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UDDI là một framework mở, độc lập với các nền tảng.</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UDDI sử dụng WSDL để mô tả các giao diện web service.</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descr="http://thongtinbenhvien.com/hinh-anh/2015/03/t%E1%BA%A3i-xu%E1%BB%91ng-2.jpg" id="131" name="Shape 131"/>
          <p:cNvPicPr preferRelativeResize="0"/>
          <p:nvPr/>
        </p:nvPicPr>
        <p:blipFill rotWithShape="1">
          <a:blip r:embed="rId3">
            <a:alphaModFix/>
          </a:blip>
          <a:srcRect b="0" l="0" r="0" t="0"/>
          <a:stretch/>
        </p:blipFill>
        <p:spPr>
          <a:xfrm>
            <a:off x="1917210" y="5391703"/>
            <a:ext cx="1884770" cy="1130863"/>
          </a:xfrm>
          <a:prstGeom prst="rect">
            <a:avLst/>
          </a:prstGeom>
          <a:noFill/>
          <a:ln>
            <a:noFill/>
          </a:ln>
        </p:spPr>
      </p:pic>
      <p:sp>
        <p:nvSpPr>
          <p:cNvPr id="132" name="Shape 13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ĐẶT VẤN ĐỀ</a:t>
            </a:r>
            <a:endParaRPr b="0" i="0" sz="2800" u="none" cap="none" strike="noStrike">
              <a:solidFill>
                <a:schemeClr val="lt1"/>
              </a:solidFill>
              <a:latin typeface="Arial"/>
              <a:ea typeface="Arial"/>
              <a:cs typeface="Arial"/>
              <a:sym typeface="Arial"/>
            </a:endParaRPr>
          </a:p>
        </p:txBody>
      </p:sp>
      <p:sp>
        <p:nvSpPr>
          <p:cNvPr id="133" name="Shape 13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Ở Việt Nam hiện nay, mỗi khi chúng ta đến khám bệnh ở một bệnh viện, chúng ta lại có một hồ sơ khám bệnh</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Làm thế nào để các bệnh viện có thể chia sẻ dữ liệu này cho nhau.</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pic>
        <p:nvPicPr>
          <p:cNvPr descr="http://1.bp.blogspot.com/-OT5idDYTF2Q/T7tg4kakIgI/AAAAAAAABNM/p2XPy93DubQ/s1600/logo+choray.jpg" id="134" name="Shape 134"/>
          <p:cNvPicPr preferRelativeResize="0"/>
          <p:nvPr/>
        </p:nvPicPr>
        <p:blipFill rotWithShape="1">
          <a:blip r:embed="rId4">
            <a:alphaModFix/>
          </a:blip>
          <a:srcRect b="0" l="0" r="0" t="0"/>
          <a:stretch/>
        </p:blipFill>
        <p:spPr>
          <a:xfrm>
            <a:off x="818900" y="4041449"/>
            <a:ext cx="1564999" cy="1365684"/>
          </a:xfrm>
          <a:prstGeom prst="rect">
            <a:avLst/>
          </a:prstGeom>
          <a:noFill/>
          <a:ln>
            <a:noFill/>
          </a:ln>
        </p:spPr>
      </p:pic>
      <p:pic>
        <p:nvPicPr>
          <p:cNvPr descr="http://benhviennhitrunguong.org.vn/wp-content/uploads/2015/11/benh-vien-tu-du.jpg" id="135" name="Shape 135"/>
          <p:cNvPicPr preferRelativeResize="0"/>
          <p:nvPr/>
        </p:nvPicPr>
        <p:blipFill rotWithShape="1">
          <a:blip r:embed="rId5">
            <a:alphaModFix/>
          </a:blip>
          <a:srcRect b="6703" l="20805" r="27264" t="11227"/>
          <a:stretch/>
        </p:blipFill>
        <p:spPr>
          <a:xfrm>
            <a:off x="3208511" y="3906180"/>
            <a:ext cx="1637478" cy="1696486"/>
          </a:xfrm>
          <a:prstGeom prst="rect">
            <a:avLst/>
          </a:prstGeom>
          <a:noFill/>
          <a:ln>
            <a:noFill/>
          </a:ln>
        </p:spPr>
      </p:pic>
      <p:pic>
        <p:nvPicPr>
          <p:cNvPr descr="http://images.alobacsi.vn/Images/Uploaded/Share/2015/12/2/Bac-si-dung-may-tinh-khi-kham-benh-de-xao-lang-benh-nhan-1.jpg" id="136" name="Shape 136"/>
          <p:cNvPicPr preferRelativeResize="0"/>
          <p:nvPr/>
        </p:nvPicPr>
        <p:blipFill rotWithShape="1">
          <a:blip r:embed="rId6">
            <a:alphaModFix/>
          </a:blip>
          <a:srcRect b="0" l="0" r="0" t="0"/>
          <a:stretch/>
        </p:blipFill>
        <p:spPr>
          <a:xfrm>
            <a:off x="4919013" y="3810278"/>
            <a:ext cx="3795127" cy="27249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LỊCH SỬ UDDI</a:t>
            </a:r>
            <a:endParaRPr b="0" i="0" sz="2800" u="none" cap="none" strike="noStrike">
              <a:solidFill>
                <a:schemeClr val="lt1"/>
              </a:solidFill>
              <a:latin typeface="Arial"/>
              <a:ea typeface="Arial"/>
              <a:cs typeface="Arial"/>
              <a:sym typeface="Arial"/>
            </a:endParaRPr>
          </a:p>
        </p:txBody>
      </p:sp>
      <p:sp>
        <p:nvSpPr>
          <p:cNvPr id="490" name="Shape 490"/>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UDDI 1.0 được công bố bởi Microsoft, IBM và Ariba vào tháng 9, 2000.</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UDDI phát triển gồm trên 300 công ty tham gia, bao gồm cả: Dell, Fujitsu, HP, Hitachi, IBM, Intel, Microsoft, Oracle, SAP, and Sun.</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Tháng 1, 2001, Microsoft và IBM khởi động UDDI registry</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Tháng 6, 2001 công bố UDDI 2.0</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pic>
        <p:nvPicPr>
          <p:cNvPr descr="Luồng thông báo UDDI giữa Client và Registry" id="495" name="Shape 495"/>
          <p:cNvPicPr preferRelativeResize="0"/>
          <p:nvPr/>
        </p:nvPicPr>
        <p:blipFill rotWithShape="1">
          <a:blip r:embed="rId3">
            <a:alphaModFix/>
          </a:blip>
          <a:srcRect b="0" l="0" r="0" t="0"/>
          <a:stretch/>
        </p:blipFill>
        <p:spPr>
          <a:xfrm>
            <a:off x="691543" y="1427747"/>
            <a:ext cx="6673676" cy="4479179"/>
          </a:xfrm>
          <a:prstGeom prst="rect">
            <a:avLst/>
          </a:prstGeom>
          <a:noFill/>
          <a:ln>
            <a:noFill/>
          </a:ln>
        </p:spPr>
      </p:pic>
      <p:sp>
        <p:nvSpPr>
          <p:cNvPr id="496" name="Shape 496"/>
          <p:cNvSpPr txBox="1"/>
          <p:nvPr/>
        </p:nvSpPr>
        <p:spPr>
          <a:xfrm>
            <a:off x="691543" y="818147"/>
            <a:ext cx="537999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Quá trình đăng ký lên UDDI registry</a:t>
            </a:r>
            <a:endParaRPr b="1" sz="2400">
              <a:solidFill>
                <a:schemeClr val="dk1"/>
              </a:solidFill>
              <a:latin typeface="Arial"/>
              <a:ea typeface="Arial"/>
              <a:cs typeface="Arial"/>
              <a:sym typeface="Arial"/>
            </a:endParaRPr>
          </a:p>
        </p:txBody>
      </p:sp>
      <p:sp>
        <p:nvSpPr>
          <p:cNvPr id="497" name="Shape 497"/>
          <p:cNvSpPr txBox="1"/>
          <p:nvPr/>
        </p:nvSpPr>
        <p:spPr>
          <a:xfrm>
            <a:off x="691543" y="6224337"/>
            <a:ext cx="755367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bin"/>
                <a:ea typeface="Cabin"/>
                <a:cs typeface="Cabin"/>
                <a:sym typeface="Cabin"/>
              </a:rPr>
              <a:t>Src: http://www.ibm.com/developerworks/vn/library/ws-featuddi/</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pic>
        <p:nvPicPr>
          <p:cNvPr descr="Figure 1. UDDI data types" id="502" name="Shape 502"/>
          <p:cNvPicPr preferRelativeResize="0"/>
          <p:nvPr/>
        </p:nvPicPr>
        <p:blipFill rotWithShape="1">
          <a:blip r:embed="rId3">
            <a:alphaModFix/>
          </a:blip>
          <a:srcRect b="0" l="0" r="0" t="0"/>
          <a:stretch/>
        </p:blipFill>
        <p:spPr>
          <a:xfrm>
            <a:off x="1155030" y="3090467"/>
            <a:ext cx="6545180" cy="3296247"/>
          </a:xfrm>
          <a:prstGeom prst="rect">
            <a:avLst/>
          </a:prstGeom>
          <a:noFill/>
          <a:ln>
            <a:noFill/>
          </a:ln>
        </p:spPr>
      </p:pic>
      <p:sp>
        <p:nvSpPr>
          <p:cNvPr id="503" name="Shape 503"/>
          <p:cNvSpPr txBox="1"/>
          <p:nvPr/>
        </p:nvSpPr>
        <p:spPr>
          <a:xfrm>
            <a:off x="593557" y="689810"/>
            <a:ext cx="6320961" cy="240065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000">
                <a:solidFill>
                  <a:schemeClr val="dk1"/>
                </a:solidFill>
                <a:latin typeface="Arial"/>
                <a:ea typeface="Arial"/>
                <a:cs typeface="Arial"/>
                <a:sym typeface="Arial"/>
              </a:rPr>
              <a:t>Có bốn loại dữ liệu trong UDDI registry:</a:t>
            </a:r>
            <a:endParaRPr/>
          </a:p>
          <a:p>
            <a:pPr indent="-457200" lvl="1" marL="9144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BusinessEntity: thông tin về công ty (provider)</a:t>
            </a:r>
            <a:endParaRPr/>
          </a:p>
          <a:p>
            <a:pPr indent="-457200" lvl="1" marL="9144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BusinessService: thông tin kỹ thuật về service</a:t>
            </a:r>
            <a:endParaRPr/>
          </a:p>
          <a:p>
            <a:pPr indent="-457200" lvl="1" marL="9144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BindingTemplate: mô tả kỹ thuật về service</a:t>
            </a:r>
            <a:endParaRPr/>
          </a:p>
          <a:p>
            <a:pPr indent="-457200" lvl="1" marL="9144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tModel: đặc tả kỹ thuật của service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UDDI</a:t>
            </a:r>
            <a:endParaRPr b="0" i="0" sz="2800" u="none" cap="none" strike="noStrike">
              <a:solidFill>
                <a:schemeClr val="lt1"/>
              </a:solidFill>
              <a:latin typeface="Arial"/>
              <a:ea typeface="Arial"/>
              <a:cs typeface="Arial"/>
              <a:sym typeface="Arial"/>
            </a:endParaRPr>
          </a:p>
        </p:txBody>
      </p:sp>
      <p:sp>
        <p:nvSpPr>
          <p:cNvPr id="509" name="Shape 509"/>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208"/>
              <a:buFont typeface="Noto Sans Symbols"/>
              <a:buNone/>
            </a:pPr>
            <a:r>
              <a:rPr b="0" i="0" lang="en-US" sz="2400" u="none" cap="none" strike="noStrike">
                <a:solidFill>
                  <a:schemeClr val="dk2"/>
                </a:solidFill>
                <a:latin typeface="Arial"/>
                <a:ea typeface="Arial"/>
                <a:cs typeface="Arial"/>
                <a:sym typeface="Arial"/>
              </a:rPr>
              <a:t>Tài liệu tìm hiểu thêm về UDDI:</a:t>
            </a:r>
            <a:endParaRPr/>
          </a:p>
          <a:p>
            <a:pPr indent="-306000" lvl="0" marL="306000" marR="0" rtl="0" algn="l">
              <a:spcBef>
                <a:spcPts val="1080"/>
              </a:spcBef>
              <a:spcAft>
                <a:spcPts val="0"/>
              </a:spcAft>
              <a:buClr>
                <a:schemeClr val="accent2"/>
              </a:buClr>
              <a:buSzPts val="2208"/>
              <a:buFont typeface="Noto Sans Symbols"/>
              <a:buChar char="◼"/>
            </a:pPr>
            <a:r>
              <a:rPr b="0" i="0" lang="en-US" sz="2400" u="sng" cap="none" strike="noStrike">
                <a:solidFill>
                  <a:schemeClr val="hlink"/>
                </a:solidFill>
                <a:latin typeface="Arial"/>
                <a:ea typeface="Arial"/>
                <a:cs typeface="Arial"/>
                <a:sym typeface="Arial"/>
                <a:hlinkClick r:id="rId3"/>
              </a:rPr>
              <a:t>http://www.tutorialspoint.com/uddi/uddi_overview.htm</a:t>
            </a:r>
            <a:r>
              <a:rPr b="0" i="0" lang="en-US" sz="2400" u="none" cap="none" strike="noStrike">
                <a:solidFill>
                  <a:schemeClr val="dk2"/>
                </a:solidFill>
                <a:latin typeface="Arial"/>
                <a:ea typeface="Arial"/>
                <a:cs typeface="Arial"/>
                <a:sym typeface="Arial"/>
              </a:rPr>
              <a:t> </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sng" cap="none" strike="noStrike">
                <a:solidFill>
                  <a:schemeClr val="hlink"/>
                </a:solidFill>
                <a:latin typeface="Arial"/>
                <a:ea typeface="Arial"/>
                <a:cs typeface="Arial"/>
                <a:sym typeface="Arial"/>
                <a:hlinkClick r:id="rId4"/>
              </a:rPr>
              <a:t>https://www.ibm.com/developerworks/library/ws-wsdl/</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Understanding UDDI, Tom Bellwood, </a:t>
            </a:r>
            <a:r>
              <a:rPr b="0" i="0" lang="en-US" sz="2400" u="sng" cap="none" strike="noStrike">
                <a:solidFill>
                  <a:schemeClr val="hlink"/>
                </a:solidFill>
                <a:latin typeface="Arial"/>
                <a:ea typeface="Arial"/>
                <a:cs typeface="Arial"/>
                <a:sym typeface="Arial"/>
                <a:hlinkClick r:id="rId5"/>
              </a:rPr>
              <a:t>http://cseweb.ucsd.edu/groups/csag/html/teaching/cse225s04/Reading%20List/ws-featuddi.pdf</a:t>
            </a:r>
            <a:r>
              <a:rPr b="0" i="0" lang="en-US" sz="2400" u="none" cap="none" strike="noStrike">
                <a:solidFill>
                  <a:schemeClr val="dk2"/>
                </a:solidFill>
                <a:latin typeface="Arial"/>
                <a:ea typeface="Arial"/>
                <a:cs typeface="Arial"/>
                <a:sym typeface="Arial"/>
              </a:rPr>
              <a:t>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Shape 514"/>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a:t>
            </a:r>
            <a:endParaRPr b="0" i="0" sz="2800" u="none" cap="none" strike="noStrike">
              <a:solidFill>
                <a:schemeClr val="lt1"/>
              </a:solidFill>
              <a:latin typeface="Arial"/>
              <a:ea typeface="Arial"/>
              <a:cs typeface="Arial"/>
              <a:sym typeface="Arial"/>
            </a:endParaRPr>
          </a:p>
        </p:txBody>
      </p:sp>
      <p:sp>
        <p:nvSpPr>
          <p:cNvPr id="515" name="Shape 515"/>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Giới thiệu về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Kiến trúc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thành phần của Web Service</a:t>
            </a:r>
            <a:endParaRPr/>
          </a:p>
          <a:p>
            <a:pPr indent="-306000" lvl="0" marL="306000" marR="0" rtl="0" algn="l">
              <a:spcBef>
                <a:spcPts val="108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Xây dựng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Sử dụng Web Service</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Shape 520"/>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XÂY DỰNG WEB SERVICE – BÀI TOÁN VÍ DỤ</a:t>
            </a:r>
            <a:endParaRPr b="0" i="0" sz="2800" u="none" cap="none" strike="noStrike">
              <a:solidFill>
                <a:schemeClr val="lt1"/>
              </a:solidFill>
              <a:latin typeface="Arial"/>
              <a:ea typeface="Arial"/>
              <a:cs typeface="Arial"/>
              <a:sym typeface="Arial"/>
            </a:endParaRPr>
          </a:p>
        </p:txBody>
      </p:sp>
      <p:sp>
        <p:nvSpPr>
          <p:cNvPr id="521" name="Shape 521"/>
          <p:cNvSpPr txBox="1"/>
          <p:nvPr>
            <p:ph idx="1" type="body"/>
          </p:nvPr>
        </p:nvSpPr>
        <p:spPr>
          <a:xfrm>
            <a:off x="581192" y="2228003"/>
            <a:ext cx="7989752" cy="4220923"/>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Trong một trường đại học, đã có sẵn một hệ thống quản lý sinh viên.</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Nhà trường muốn xây dựng một ứng dụng trên di động, cho phép sinh viên xem các thông tin của mình ngay trên điện thoại (thông tin điểm thi, thông báo…). </a:t>
            </a:r>
            <a:endParaRPr b="0" i="0" sz="2400" u="none" cap="none" strike="noStrike">
              <a:solidFill>
                <a:schemeClr val="dk2"/>
              </a:solidFill>
              <a:latin typeface="Arial"/>
              <a:ea typeface="Arial"/>
              <a:cs typeface="Arial"/>
              <a:sym typeface="Arial"/>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pic>
        <p:nvPicPr>
          <p:cNvPr id="522" name="Shape 522"/>
          <p:cNvPicPr preferRelativeResize="0"/>
          <p:nvPr/>
        </p:nvPicPr>
        <p:blipFill rotWithShape="1">
          <a:blip r:embed="rId3">
            <a:alphaModFix/>
          </a:blip>
          <a:srcRect b="0" l="0" r="0" t="0"/>
          <a:stretch/>
        </p:blipFill>
        <p:spPr>
          <a:xfrm>
            <a:off x="5787499" y="4491788"/>
            <a:ext cx="2783445" cy="2221403"/>
          </a:xfrm>
          <a:prstGeom prst="rect">
            <a:avLst/>
          </a:prstGeom>
          <a:noFill/>
          <a:ln>
            <a:noFill/>
          </a:ln>
        </p:spPr>
      </p:pic>
      <p:pic>
        <p:nvPicPr>
          <p:cNvPr id="523" name="Shape 523"/>
          <p:cNvPicPr preferRelativeResize="0"/>
          <p:nvPr/>
        </p:nvPicPr>
        <p:blipFill rotWithShape="1">
          <a:blip r:embed="rId4">
            <a:alphaModFix/>
          </a:blip>
          <a:srcRect b="0" l="0" r="0" t="0"/>
          <a:stretch/>
        </p:blipFill>
        <p:spPr>
          <a:xfrm>
            <a:off x="910700" y="4473660"/>
            <a:ext cx="3481136" cy="223953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Shape 52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XÂY DỰNG WEB SERVICE – BÀI TOÁN VÍ DỤ</a:t>
            </a:r>
            <a:endParaRPr b="0" i="0" sz="2800" u="none" cap="none" strike="noStrike">
              <a:solidFill>
                <a:schemeClr val="lt1"/>
              </a:solidFill>
              <a:latin typeface="Arial"/>
              <a:ea typeface="Arial"/>
              <a:cs typeface="Arial"/>
              <a:sym typeface="Arial"/>
            </a:endParaRPr>
          </a:p>
        </p:txBody>
      </p:sp>
      <p:sp>
        <p:nvSpPr>
          <p:cNvPr id="529" name="Shape 529"/>
          <p:cNvSpPr txBox="1"/>
          <p:nvPr>
            <p:ph idx="1" type="body"/>
          </p:nvPr>
        </p:nvSpPr>
        <p:spPr>
          <a:xfrm>
            <a:off x="581192" y="2228003"/>
            <a:ext cx="7989752" cy="4220923"/>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Ứng dụng này cần đến dữ liệu sinh viên của trường, nhưng vì tính bảo mật, nó không được truy xuất trực tiếp vào CSDL của nhà trường.</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Do đó, nhà trường đã xây dựng một WS để cung cấp một số thông tin cần thiết cho các ứng dụng bên ngoài.</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XÂY DỰNG WEB SERVICE</a:t>
            </a:r>
            <a:endParaRPr b="0" i="0" sz="2800" u="none" cap="none" strike="noStrike">
              <a:solidFill>
                <a:schemeClr val="lt1"/>
              </a:solidFill>
              <a:latin typeface="Arial"/>
              <a:ea typeface="Arial"/>
              <a:cs typeface="Arial"/>
              <a:sym typeface="Arial"/>
            </a:endParaRPr>
          </a:p>
        </p:txBody>
      </p:sp>
      <p:sp>
        <p:nvSpPr>
          <p:cNvPr id="535" name="Shape 535"/>
          <p:cNvSpPr/>
          <p:nvPr/>
        </p:nvSpPr>
        <p:spPr>
          <a:xfrm>
            <a:off x="581192" y="4575429"/>
            <a:ext cx="1434546" cy="1283369"/>
          </a:xfrm>
          <a:prstGeom prst="flowChartMagneticDisk">
            <a:avLst/>
          </a:prstGeom>
          <a:solidFill>
            <a:srgbClr val="BFBFBF"/>
          </a:solidFill>
          <a:ln cap="rnd"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bin"/>
              <a:ea typeface="Cabin"/>
              <a:cs typeface="Cabin"/>
              <a:sym typeface="Cabin"/>
            </a:endParaRPr>
          </a:p>
        </p:txBody>
      </p:sp>
      <p:sp>
        <p:nvSpPr>
          <p:cNvPr id="536" name="Shape 536"/>
          <p:cNvSpPr/>
          <p:nvPr/>
        </p:nvSpPr>
        <p:spPr>
          <a:xfrm>
            <a:off x="1600534" y="2983271"/>
            <a:ext cx="2164850" cy="1158938"/>
          </a:xfrm>
          <a:prstGeom prst="rect">
            <a:avLst/>
          </a:prstGeom>
          <a:gradFill>
            <a:gsLst>
              <a:gs pos="0">
                <a:srgbClr val="AAB1B7"/>
              </a:gs>
              <a:gs pos="84000">
                <a:srgbClr val="7A858E"/>
              </a:gs>
              <a:gs pos="100000">
                <a:srgbClr val="7A858E"/>
              </a:gs>
            </a:gsLst>
            <a:lin ang="5400000" scaled="0"/>
          </a:gradFill>
          <a:ln cap="rnd" cmpd="sng" w="12700">
            <a:solidFill>
              <a:srgbClr val="848F98"/>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bin"/>
                <a:ea typeface="Cabin"/>
                <a:cs typeface="Cabin"/>
                <a:sym typeface="Cabin"/>
              </a:rPr>
              <a:t>Student Management System</a:t>
            </a:r>
            <a:endParaRPr sz="2400">
              <a:solidFill>
                <a:schemeClr val="lt1"/>
              </a:solidFill>
              <a:latin typeface="Cabin"/>
              <a:ea typeface="Cabin"/>
              <a:cs typeface="Cabin"/>
              <a:sym typeface="Cabin"/>
            </a:endParaRPr>
          </a:p>
        </p:txBody>
      </p:sp>
      <p:sp>
        <p:nvSpPr>
          <p:cNvPr id="537" name="Shape 537"/>
          <p:cNvSpPr/>
          <p:nvPr/>
        </p:nvSpPr>
        <p:spPr>
          <a:xfrm>
            <a:off x="6511416" y="3150080"/>
            <a:ext cx="2005263" cy="629391"/>
          </a:xfrm>
          <a:prstGeom prst="rect">
            <a:avLst/>
          </a:prstGeom>
          <a:gradFill>
            <a:gsLst>
              <a:gs pos="0">
                <a:srgbClr val="BF4C60"/>
              </a:gs>
              <a:gs pos="84000">
                <a:srgbClr val="94293E"/>
              </a:gs>
              <a:gs pos="100000">
                <a:srgbClr val="94293E"/>
              </a:gs>
            </a:gsLst>
            <a:lin ang="5400000" scaled="0"/>
          </a:gradFill>
          <a:ln cap="rnd" cmpd="sng" w="12700">
            <a:solidFill>
              <a:srgbClr val="A02C43"/>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bin"/>
                <a:ea typeface="Cabin"/>
                <a:cs typeface="Cabin"/>
                <a:sym typeface="Cabin"/>
              </a:rPr>
              <a:t>Mobile app</a:t>
            </a:r>
            <a:endParaRPr sz="2800">
              <a:solidFill>
                <a:schemeClr val="lt1"/>
              </a:solidFill>
              <a:latin typeface="Cabin"/>
              <a:ea typeface="Cabin"/>
              <a:cs typeface="Cabin"/>
              <a:sym typeface="Cabin"/>
            </a:endParaRPr>
          </a:p>
        </p:txBody>
      </p:sp>
      <p:cxnSp>
        <p:nvCxnSpPr>
          <p:cNvPr id="538" name="Shape 538"/>
          <p:cNvCxnSpPr>
            <a:stCxn id="536" idx="1"/>
            <a:endCxn id="535" idx="1"/>
          </p:cNvCxnSpPr>
          <p:nvPr/>
        </p:nvCxnSpPr>
        <p:spPr>
          <a:xfrm flipH="1">
            <a:off x="1298434" y="3562740"/>
            <a:ext cx="302100" cy="1012800"/>
          </a:xfrm>
          <a:prstGeom prst="straightConnector1">
            <a:avLst/>
          </a:prstGeom>
          <a:noFill/>
          <a:ln cap="rnd" cmpd="sng" w="12700">
            <a:solidFill>
              <a:srgbClr val="45112E"/>
            </a:solidFill>
            <a:prstDash val="solid"/>
            <a:round/>
            <a:headEnd len="med" w="med" type="none"/>
            <a:tailEnd len="lg" w="lg" type="triangle"/>
          </a:ln>
        </p:spPr>
      </p:cxnSp>
      <p:grpSp>
        <p:nvGrpSpPr>
          <p:cNvPr id="539" name="Shape 539"/>
          <p:cNvGrpSpPr/>
          <p:nvPr/>
        </p:nvGrpSpPr>
        <p:grpSpPr>
          <a:xfrm>
            <a:off x="4541249" y="2206049"/>
            <a:ext cx="631393" cy="2727158"/>
            <a:chOff x="4179639" y="2509426"/>
            <a:chExt cx="631393" cy="2727158"/>
          </a:xfrm>
        </p:grpSpPr>
        <p:sp>
          <p:nvSpPr>
            <p:cNvPr id="540" name="Shape 540"/>
            <p:cNvSpPr/>
            <p:nvPr/>
          </p:nvSpPr>
          <p:spPr>
            <a:xfrm>
              <a:off x="4179639" y="2509426"/>
              <a:ext cx="220521" cy="2727158"/>
            </a:xfrm>
            <a:prstGeom prst="rect">
              <a:avLst/>
            </a:prstGeom>
            <a:solidFill>
              <a:srgbClr val="1F30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541" name="Shape 541"/>
            <p:cNvSpPr/>
            <p:nvPr/>
          </p:nvSpPr>
          <p:spPr>
            <a:xfrm>
              <a:off x="4414519" y="2775806"/>
              <a:ext cx="396513" cy="406807"/>
            </a:xfrm>
            <a:prstGeom prst="rect">
              <a:avLst/>
            </a:prstGeom>
            <a:solidFill>
              <a:schemeClr val="accent6"/>
            </a:solidFill>
            <a:ln cap="rnd" cmpd="sng" w="25400">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542" name="Shape 542"/>
            <p:cNvSpPr/>
            <p:nvPr/>
          </p:nvSpPr>
          <p:spPr>
            <a:xfrm>
              <a:off x="4414519" y="3630629"/>
              <a:ext cx="396513" cy="406807"/>
            </a:xfrm>
            <a:prstGeom prst="rect">
              <a:avLst/>
            </a:prstGeom>
            <a:solidFill>
              <a:schemeClr val="accent6"/>
            </a:solidFill>
            <a:ln cap="rnd" cmpd="sng" w="25400">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sp>
          <p:nvSpPr>
            <p:cNvPr id="543" name="Shape 543"/>
            <p:cNvSpPr/>
            <p:nvPr/>
          </p:nvSpPr>
          <p:spPr>
            <a:xfrm>
              <a:off x="4414519" y="4653895"/>
              <a:ext cx="396513" cy="406807"/>
            </a:xfrm>
            <a:prstGeom prst="rect">
              <a:avLst/>
            </a:prstGeom>
            <a:solidFill>
              <a:schemeClr val="accent6"/>
            </a:solidFill>
            <a:ln cap="rnd" cmpd="sng" w="25400">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bin"/>
                <a:ea typeface="Cabin"/>
                <a:cs typeface="Cabin"/>
                <a:sym typeface="Cabin"/>
              </a:endParaRPr>
            </a:p>
          </p:txBody>
        </p:sp>
      </p:grpSp>
      <p:cxnSp>
        <p:nvCxnSpPr>
          <p:cNvPr id="544" name="Shape 544"/>
          <p:cNvCxnSpPr>
            <a:stCxn id="536" idx="3"/>
            <a:endCxn id="540" idx="1"/>
          </p:cNvCxnSpPr>
          <p:nvPr/>
        </p:nvCxnSpPr>
        <p:spPr>
          <a:xfrm>
            <a:off x="3765384" y="3562740"/>
            <a:ext cx="775800" cy="6900"/>
          </a:xfrm>
          <a:prstGeom prst="straightConnector1">
            <a:avLst/>
          </a:prstGeom>
          <a:noFill/>
          <a:ln cap="rnd" cmpd="sng" w="12700">
            <a:solidFill>
              <a:srgbClr val="45112E"/>
            </a:solidFill>
            <a:prstDash val="solid"/>
            <a:round/>
            <a:headEnd len="med" w="med" type="none"/>
            <a:tailEnd len="med" w="med" type="none"/>
          </a:ln>
        </p:spPr>
      </p:cxnSp>
      <p:sp>
        <p:nvSpPr>
          <p:cNvPr id="545" name="Shape 545"/>
          <p:cNvSpPr txBox="1"/>
          <p:nvPr/>
        </p:nvSpPr>
        <p:spPr>
          <a:xfrm>
            <a:off x="189971" y="5955050"/>
            <a:ext cx="221887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bin"/>
                <a:ea typeface="Cabin"/>
                <a:cs typeface="Cabin"/>
                <a:sym typeface="Cabin"/>
              </a:rPr>
              <a:t>Student database</a:t>
            </a:r>
            <a:endParaRPr b="1" sz="1800">
              <a:solidFill>
                <a:schemeClr val="dk1"/>
              </a:solidFill>
              <a:latin typeface="Cabin"/>
              <a:ea typeface="Cabin"/>
              <a:cs typeface="Cabin"/>
              <a:sym typeface="Cabin"/>
            </a:endParaRPr>
          </a:p>
        </p:txBody>
      </p:sp>
      <p:sp>
        <p:nvSpPr>
          <p:cNvPr id="546" name="Shape 546"/>
          <p:cNvSpPr txBox="1"/>
          <p:nvPr/>
        </p:nvSpPr>
        <p:spPr>
          <a:xfrm>
            <a:off x="3148294" y="5134167"/>
            <a:ext cx="3251852" cy="113877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bin"/>
                <a:ea typeface="Cabin"/>
                <a:cs typeface="Cabin"/>
                <a:sym typeface="Cabin"/>
              </a:rPr>
              <a:t>Students </a:t>
            </a:r>
            <a:endParaRPr b="1" sz="2400">
              <a:solidFill>
                <a:schemeClr val="dk1"/>
              </a:solidFill>
              <a:latin typeface="Cabin"/>
              <a:ea typeface="Cabin"/>
              <a:cs typeface="Cabin"/>
              <a:sym typeface="Cabin"/>
            </a:endParaRPr>
          </a:p>
          <a:p>
            <a:pPr indent="0" lvl="0" marL="0" marR="0" rtl="0" algn="ctr">
              <a:spcBef>
                <a:spcPts val="0"/>
              </a:spcBef>
              <a:spcAft>
                <a:spcPts val="0"/>
              </a:spcAft>
              <a:buNone/>
            </a:pPr>
            <a:r>
              <a:rPr b="1" lang="en-US" sz="2400">
                <a:solidFill>
                  <a:schemeClr val="dk1"/>
                </a:solidFill>
                <a:latin typeface="Cabin"/>
                <a:ea typeface="Cabin"/>
                <a:cs typeface="Cabin"/>
                <a:sym typeface="Cabin"/>
              </a:rPr>
              <a:t>Web Service</a:t>
            </a:r>
            <a:endParaRPr/>
          </a:p>
          <a:p>
            <a:pPr indent="0" lvl="0" marL="0" marR="0" rtl="0" algn="ctr">
              <a:spcBef>
                <a:spcPts val="0"/>
              </a:spcBef>
              <a:spcAft>
                <a:spcPts val="0"/>
              </a:spcAft>
              <a:buNone/>
            </a:pPr>
            <a:r>
              <a:rPr b="1" i="1" lang="en-US" sz="2000">
                <a:solidFill>
                  <a:schemeClr val="dk1"/>
                </a:solidFill>
                <a:latin typeface="Cabin"/>
                <a:ea typeface="Cabin"/>
                <a:cs typeface="Cabin"/>
                <a:sym typeface="Cabin"/>
              </a:rPr>
              <a:t>(We need build this system)</a:t>
            </a:r>
            <a:endParaRPr b="1" i="1" sz="2400">
              <a:solidFill>
                <a:schemeClr val="dk1"/>
              </a:solidFill>
              <a:latin typeface="Cabin"/>
              <a:ea typeface="Cabin"/>
              <a:cs typeface="Cabin"/>
              <a:sym typeface="Cabin"/>
            </a:endParaRPr>
          </a:p>
        </p:txBody>
      </p:sp>
      <p:sp>
        <p:nvSpPr>
          <p:cNvPr id="547" name="Shape 547"/>
          <p:cNvSpPr/>
          <p:nvPr/>
        </p:nvSpPr>
        <p:spPr>
          <a:xfrm>
            <a:off x="6511416" y="3934745"/>
            <a:ext cx="2244378" cy="857412"/>
          </a:xfrm>
          <a:prstGeom prst="wedgeEllipseCallout">
            <a:avLst>
              <a:gd fmla="val -33454" name="adj1"/>
              <a:gd fmla="val -60985" name="adj2"/>
            </a:avLst>
          </a:prstGeom>
          <a:solidFill>
            <a:schemeClr val="accent5"/>
          </a:solidFill>
          <a:ln cap="rnd" cmpd="sng" w="25400">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bin"/>
                <a:ea typeface="Cabin"/>
                <a:cs typeface="Cabin"/>
                <a:sym typeface="Cabin"/>
              </a:rPr>
              <a:t>This is a new system</a:t>
            </a:r>
            <a:endParaRPr b="1" sz="1800">
              <a:solidFill>
                <a:schemeClr val="lt1"/>
              </a:solidFill>
              <a:latin typeface="Cabin"/>
              <a:ea typeface="Cabin"/>
              <a:cs typeface="Cabin"/>
              <a:sym typeface="Cabin"/>
            </a:endParaRPr>
          </a:p>
        </p:txBody>
      </p:sp>
      <p:cxnSp>
        <p:nvCxnSpPr>
          <p:cNvPr id="548" name="Shape 548"/>
          <p:cNvCxnSpPr>
            <a:stCxn id="537" idx="1"/>
            <a:endCxn id="541" idx="3"/>
          </p:cNvCxnSpPr>
          <p:nvPr/>
        </p:nvCxnSpPr>
        <p:spPr>
          <a:xfrm rot="10800000">
            <a:off x="5172516" y="2675776"/>
            <a:ext cx="1338900" cy="789000"/>
          </a:xfrm>
          <a:prstGeom prst="straightConnector1">
            <a:avLst/>
          </a:prstGeom>
          <a:noFill/>
          <a:ln cap="rnd" cmpd="sng" w="12700">
            <a:solidFill>
              <a:srgbClr val="45112E"/>
            </a:solidFill>
            <a:prstDash val="solid"/>
            <a:round/>
            <a:headEnd len="med" w="med" type="none"/>
            <a:tailEnd len="lg" w="lg" type="triangle"/>
          </a:ln>
        </p:spPr>
      </p:cxnSp>
      <p:cxnSp>
        <p:nvCxnSpPr>
          <p:cNvPr id="549" name="Shape 549"/>
          <p:cNvCxnSpPr>
            <a:stCxn id="537" idx="1"/>
            <a:endCxn id="542" idx="3"/>
          </p:cNvCxnSpPr>
          <p:nvPr/>
        </p:nvCxnSpPr>
        <p:spPr>
          <a:xfrm flipH="1">
            <a:off x="5172516" y="3464776"/>
            <a:ext cx="1338900" cy="66000"/>
          </a:xfrm>
          <a:prstGeom prst="straightConnector1">
            <a:avLst/>
          </a:prstGeom>
          <a:noFill/>
          <a:ln cap="rnd" cmpd="sng" w="12700">
            <a:solidFill>
              <a:srgbClr val="45112E"/>
            </a:solidFill>
            <a:prstDash val="solid"/>
            <a:round/>
            <a:headEnd len="med" w="med" type="none"/>
            <a:tailEnd len="lg" w="lg" type="triangle"/>
          </a:ln>
        </p:spPr>
      </p:cxnSp>
      <p:cxnSp>
        <p:nvCxnSpPr>
          <p:cNvPr id="550" name="Shape 550"/>
          <p:cNvCxnSpPr>
            <a:stCxn id="537" idx="1"/>
            <a:endCxn id="543" idx="3"/>
          </p:cNvCxnSpPr>
          <p:nvPr/>
        </p:nvCxnSpPr>
        <p:spPr>
          <a:xfrm flipH="1">
            <a:off x="5172516" y="3464776"/>
            <a:ext cx="1338900" cy="1089000"/>
          </a:xfrm>
          <a:prstGeom prst="straightConnector1">
            <a:avLst/>
          </a:prstGeom>
          <a:noFill/>
          <a:ln cap="rnd" cmpd="sng" w="12700">
            <a:solidFill>
              <a:srgbClr val="45112E"/>
            </a:solidFill>
            <a:prstDash val="solid"/>
            <a:round/>
            <a:headEnd len="med" w="med" type="none"/>
            <a:tailEnd len="lg" w="lg"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XÂY DỰNG WEB SERVICE</a:t>
            </a:r>
            <a:endParaRPr/>
          </a:p>
        </p:txBody>
      </p:sp>
      <p:sp>
        <p:nvSpPr>
          <p:cNvPr id="556" name="Shape 556"/>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Để mô phỏng, chúng ta sẽ tạo một WS cung cấp 2 phương thức sau:</a:t>
            </a:r>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rgbClr val="C00000"/>
                </a:solidFill>
                <a:latin typeface="Arial"/>
                <a:ea typeface="Arial"/>
                <a:cs typeface="Arial"/>
                <a:sym typeface="Arial"/>
              </a:rPr>
              <a:t>GetListStudents</a:t>
            </a:r>
            <a:r>
              <a:rPr b="0" i="0" lang="en-US" sz="2000" u="none" cap="none" strike="noStrike">
                <a:solidFill>
                  <a:schemeClr val="dk2"/>
                </a:solidFill>
                <a:latin typeface="Arial"/>
                <a:ea typeface="Arial"/>
                <a:cs typeface="Arial"/>
                <a:sym typeface="Arial"/>
              </a:rPr>
              <a:t>: trả về danh sách các sinh viên trong trường.</a:t>
            </a:r>
            <a:endParaRPr/>
          </a:p>
          <a:p>
            <a:pPr indent="-306000" lvl="1" marL="630000" marR="0" rtl="0" algn="l">
              <a:spcBef>
                <a:spcPts val="1000"/>
              </a:spcBef>
              <a:spcAft>
                <a:spcPts val="0"/>
              </a:spcAft>
              <a:buClr>
                <a:schemeClr val="accent2"/>
              </a:buClr>
              <a:buSzPts val="1840"/>
              <a:buFont typeface="Noto Sans Symbols"/>
              <a:buChar char="◼"/>
            </a:pPr>
            <a:r>
              <a:rPr b="1" i="0" lang="en-US" sz="2000" u="none" cap="none" strike="noStrike">
                <a:solidFill>
                  <a:srgbClr val="C00000"/>
                </a:solidFill>
                <a:latin typeface="Arial"/>
                <a:ea typeface="Arial"/>
                <a:cs typeface="Arial"/>
                <a:sym typeface="Arial"/>
              </a:rPr>
              <a:t>GetStudentById</a:t>
            </a:r>
            <a:r>
              <a:rPr b="0" i="0" lang="en-US" sz="2000" u="none" cap="none" strike="noStrike">
                <a:solidFill>
                  <a:schemeClr val="dk2"/>
                </a:solidFill>
                <a:latin typeface="Arial"/>
                <a:ea typeface="Arial"/>
                <a:cs typeface="Arial"/>
                <a:sym typeface="Arial"/>
              </a:rPr>
              <a:t>: trả về thông tin sinh viên theo mã sinh viên.</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XÂY DỰNG WEB SERVICE</a:t>
            </a:r>
            <a:endParaRPr/>
          </a:p>
        </p:txBody>
      </p:sp>
      <p:sp>
        <p:nvSpPr>
          <p:cNvPr id="562" name="Shape 562"/>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Trong Visual Studio, nhấp phải vào project → Add → New Item → chọn loại Web Service (có phần mở rộng .asmx)</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pic>
        <p:nvPicPr>
          <p:cNvPr id="563" name="Shape 563"/>
          <p:cNvPicPr preferRelativeResize="0"/>
          <p:nvPr/>
        </p:nvPicPr>
        <p:blipFill rotWithShape="1">
          <a:blip r:embed="rId3">
            <a:alphaModFix/>
          </a:blip>
          <a:srcRect b="0" l="0" r="0" t="0"/>
          <a:stretch/>
        </p:blipFill>
        <p:spPr>
          <a:xfrm>
            <a:off x="2065420" y="3120941"/>
            <a:ext cx="6173092" cy="34723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p:nvPr/>
        </p:nvSpPr>
        <p:spPr>
          <a:xfrm>
            <a:off x="2780759" y="5107031"/>
            <a:ext cx="2558478" cy="296778"/>
          </a:xfrm>
          <a:prstGeom prst="leftRightArrow">
            <a:avLst>
              <a:gd fmla="val 50000" name="adj1"/>
              <a:gd fmla="val 50000" name="adj2"/>
            </a:avLst>
          </a:prstGeom>
          <a:gradFill>
            <a:gsLst>
              <a:gs pos="0">
                <a:srgbClr val="5371AE"/>
              </a:gs>
              <a:gs pos="84000">
                <a:srgbClr val="355083"/>
              </a:gs>
              <a:gs pos="100000">
                <a:srgbClr val="355083"/>
              </a:gs>
            </a:gsLst>
            <a:lin ang="5400000" scaled="0"/>
          </a:gradFill>
          <a:ln>
            <a:noFill/>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142" name="Shape 14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GIỚI THIỆU VỀ WEB SERVICE (WS)</a:t>
            </a:r>
            <a:endParaRPr b="0" i="0" sz="2800" u="none" cap="none" strike="noStrike">
              <a:solidFill>
                <a:schemeClr val="lt1"/>
              </a:solidFill>
              <a:latin typeface="Arial"/>
              <a:ea typeface="Arial"/>
              <a:cs typeface="Arial"/>
              <a:sym typeface="Arial"/>
            </a:endParaRPr>
          </a:p>
        </p:txBody>
      </p:sp>
      <p:sp>
        <p:nvSpPr>
          <p:cNvPr id="143" name="Shape 14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WS là một hệ thống phần mềm được thiết kế nhằm hỗ trợ sự tương tác giữa máy – máy trên mạng.</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WS cho phép hai hệ thống có thể giao tiếp được với nhau.</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sp>
        <p:nvSpPr>
          <p:cNvPr id="144" name="Shape 144"/>
          <p:cNvSpPr/>
          <p:nvPr/>
        </p:nvSpPr>
        <p:spPr>
          <a:xfrm>
            <a:off x="879501" y="4122657"/>
            <a:ext cx="1844842" cy="593557"/>
          </a:xfrm>
          <a:prstGeom prst="roundRect">
            <a:avLst>
              <a:gd fmla="val 16667" name="adj"/>
            </a:avLst>
          </a:prstGeom>
          <a:gradFill>
            <a:gsLst>
              <a:gs pos="0">
                <a:srgbClr val="5371AE"/>
              </a:gs>
              <a:gs pos="84000">
                <a:srgbClr val="355083"/>
              </a:gs>
              <a:gs pos="100000">
                <a:srgbClr val="355083"/>
              </a:gs>
            </a:gsLst>
            <a:lin ang="5400000" scaled="0"/>
          </a:gradFill>
          <a:ln cap="rnd" cmpd="sng" w="12700">
            <a:solidFill>
              <a:srgbClr val="39578D"/>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bin"/>
                <a:ea typeface="Cabin"/>
                <a:cs typeface="Cabin"/>
                <a:sym typeface="Cabin"/>
              </a:rPr>
              <a:t>System X</a:t>
            </a:r>
            <a:endParaRPr b="0" i="0" sz="1800" u="none" cap="none" strike="noStrike">
              <a:solidFill>
                <a:schemeClr val="lt1"/>
              </a:solidFill>
              <a:latin typeface="Cabin"/>
              <a:ea typeface="Cabin"/>
              <a:cs typeface="Cabin"/>
              <a:sym typeface="Cabin"/>
            </a:endParaRPr>
          </a:p>
        </p:txBody>
      </p:sp>
      <p:sp>
        <p:nvSpPr>
          <p:cNvPr id="145" name="Shape 145"/>
          <p:cNvSpPr/>
          <p:nvPr/>
        </p:nvSpPr>
        <p:spPr>
          <a:xfrm>
            <a:off x="879501" y="5012992"/>
            <a:ext cx="1844842" cy="593557"/>
          </a:xfrm>
          <a:prstGeom prst="roundRect">
            <a:avLst>
              <a:gd fmla="val 16667" name="adj"/>
            </a:avLst>
          </a:prstGeom>
          <a:gradFill>
            <a:gsLst>
              <a:gs pos="0">
                <a:srgbClr val="BF4C60"/>
              </a:gs>
              <a:gs pos="84000">
                <a:srgbClr val="94293E"/>
              </a:gs>
              <a:gs pos="100000">
                <a:srgbClr val="94293E"/>
              </a:gs>
            </a:gsLst>
            <a:lin ang="5400000" scaled="0"/>
          </a:gradFill>
          <a:ln cap="rnd" cmpd="sng" w="12700">
            <a:solidFill>
              <a:srgbClr val="A02C43"/>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bin"/>
                <a:ea typeface="Cabin"/>
                <a:cs typeface="Cabin"/>
                <a:sym typeface="Cabin"/>
              </a:rPr>
              <a:t>System Y</a:t>
            </a:r>
            <a:endParaRPr b="0" i="0" sz="1800" u="none" cap="none" strike="noStrike">
              <a:solidFill>
                <a:schemeClr val="lt1"/>
              </a:solidFill>
              <a:latin typeface="Cabin"/>
              <a:ea typeface="Cabin"/>
              <a:cs typeface="Cabin"/>
              <a:sym typeface="Cabin"/>
            </a:endParaRPr>
          </a:p>
        </p:txBody>
      </p:sp>
      <p:sp>
        <p:nvSpPr>
          <p:cNvPr id="146" name="Shape 146"/>
          <p:cNvSpPr/>
          <p:nvPr/>
        </p:nvSpPr>
        <p:spPr>
          <a:xfrm>
            <a:off x="879501" y="5794627"/>
            <a:ext cx="1844842" cy="593557"/>
          </a:xfrm>
          <a:prstGeom prst="roundRect">
            <a:avLst>
              <a:gd fmla="val 16667" name="adj"/>
            </a:avLst>
          </a:prstGeom>
          <a:gradFill>
            <a:gsLst>
              <a:gs pos="0">
                <a:srgbClr val="A14573"/>
              </a:gs>
              <a:gs pos="84000">
                <a:srgbClr val="782852"/>
              </a:gs>
              <a:gs pos="100000">
                <a:srgbClr val="782852"/>
              </a:gs>
            </a:gsLst>
            <a:lin ang="5400000" scaled="0"/>
          </a:gradFill>
          <a:ln cap="rnd" cmpd="sng" w="12700">
            <a:solidFill>
              <a:srgbClr val="812C59"/>
            </a:solidFill>
            <a:prstDash val="solid"/>
            <a:round/>
            <a:headEnd len="med" w="med" type="none"/>
            <a:tailEnd len="med" w="med"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bin"/>
                <a:ea typeface="Cabin"/>
                <a:cs typeface="Cabin"/>
                <a:sym typeface="Cabin"/>
              </a:rPr>
              <a:t>System Z</a:t>
            </a:r>
            <a:endParaRPr b="0" i="0" sz="1800" u="none" cap="none" strike="noStrike">
              <a:solidFill>
                <a:schemeClr val="lt1"/>
              </a:solidFill>
              <a:latin typeface="Cabin"/>
              <a:ea typeface="Cabin"/>
              <a:cs typeface="Cabin"/>
              <a:sym typeface="Cabin"/>
            </a:endParaRPr>
          </a:p>
        </p:txBody>
      </p:sp>
      <p:sp>
        <p:nvSpPr>
          <p:cNvPr id="147" name="Shape 147"/>
          <p:cNvSpPr/>
          <p:nvPr/>
        </p:nvSpPr>
        <p:spPr>
          <a:xfrm>
            <a:off x="6790270" y="4988764"/>
            <a:ext cx="1844842" cy="593557"/>
          </a:xfrm>
          <a:prstGeom prst="roundRect">
            <a:avLst>
              <a:gd fmla="val 16667" name="adj"/>
            </a:avLst>
          </a:prstGeom>
          <a:gradFill>
            <a:gsLst>
              <a:gs pos="0">
                <a:srgbClr val="AACEDF">
                  <a:alpha val="89803"/>
                </a:srgbClr>
              </a:gs>
              <a:gs pos="100000">
                <a:srgbClr val="73B4CF"/>
              </a:gs>
            </a:gsLst>
            <a:lin ang="5400000" scaled="0"/>
          </a:gradFill>
          <a:ln cap="rnd" cmpd="sng" w="12700">
            <a:solidFill>
              <a:srgbClr val="4EA5C6"/>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bin"/>
                <a:ea typeface="Cabin"/>
                <a:cs typeface="Cabin"/>
                <a:sym typeface="Cabin"/>
              </a:rPr>
              <a:t>System A</a:t>
            </a:r>
            <a:endParaRPr b="0" i="0" sz="1800" u="none" cap="none" strike="noStrike">
              <a:solidFill>
                <a:schemeClr val="dk1"/>
              </a:solidFill>
              <a:latin typeface="Cabin"/>
              <a:ea typeface="Cabin"/>
              <a:cs typeface="Cabin"/>
              <a:sym typeface="Cabin"/>
            </a:endParaRPr>
          </a:p>
        </p:txBody>
      </p:sp>
      <p:sp>
        <p:nvSpPr>
          <p:cNvPr id="148" name="Shape 148"/>
          <p:cNvSpPr/>
          <p:nvPr/>
        </p:nvSpPr>
        <p:spPr>
          <a:xfrm>
            <a:off x="3263639" y="4860050"/>
            <a:ext cx="1620253" cy="836362"/>
          </a:xfrm>
          <a:prstGeom prst="cloud">
            <a:avLst/>
          </a:prstGeom>
          <a:gradFill>
            <a:gsLst>
              <a:gs pos="0">
                <a:srgbClr val="AACEDF">
                  <a:alpha val="89803"/>
                </a:srgbClr>
              </a:gs>
              <a:gs pos="100000">
                <a:srgbClr val="73B4CF"/>
              </a:gs>
            </a:gsLst>
            <a:lin ang="5400000" scaled="0"/>
          </a:gradFill>
          <a:ln cap="rnd" cmpd="sng" w="12700">
            <a:solidFill>
              <a:srgbClr val="4EA5C6"/>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bin"/>
              <a:ea typeface="Cabin"/>
              <a:cs typeface="Cabin"/>
              <a:sym typeface="Cabin"/>
            </a:endParaRPr>
          </a:p>
        </p:txBody>
      </p:sp>
      <p:sp>
        <p:nvSpPr>
          <p:cNvPr id="149" name="Shape 149"/>
          <p:cNvSpPr/>
          <p:nvPr/>
        </p:nvSpPr>
        <p:spPr>
          <a:xfrm>
            <a:off x="5452070" y="4074531"/>
            <a:ext cx="994611" cy="2265527"/>
          </a:xfrm>
          <a:prstGeom prst="rect">
            <a:avLst/>
          </a:prstGeom>
          <a:solidFill>
            <a:srgbClr val="2F4875"/>
          </a:solidFill>
          <a:ln cap="rnd" cmpd="sng" w="22225">
            <a:solidFill>
              <a:srgbClr val="380E25"/>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bin"/>
                <a:ea typeface="Cabin"/>
                <a:cs typeface="Cabin"/>
                <a:sym typeface="Cabin"/>
              </a:rPr>
              <a:t>Web Service</a:t>
            </a:r>
            <a:endParaRPr b="0" i="0" sz="1800" u="none" cap="none" strike="noStrike">
              <a:solidFill>
                <a:schemeClr val="lt1"/>
              </a:solidFill>
              <a:latin typeface="Cabin"/>
              <a:ea typeface="Cabin"/>
              <a:cs typeface="Cabin"/>
              <a:sym typeface="Cabin"/>
            </a:endParaRPr>
          </a:p>
        </p:txBody>
      </p:sp>
      <p:sp>
        <p:nvSpPr>
          <p:cNvPr id="150" name="Shape 150"/>
          <p:cNvSpPr txBox="1"/>
          <p:nvPr/>
        </p:nvSpPr>
        <p:spPr>
          <a:xfrm>
            <a:off x="3463263" y="5739240"/>
            <a:ext cx="111280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bin"/>
                <a:ea typeface="Cabin"/>
                <a:cs typeface="Cabin"/>
                <a:sym typeface="Cabin"/>
              </a:rPr>
              <a:t>Network</a:t>
            </a:r>
            <a:endParaRPr sz="1800">
              <a:solidFill>
                <a:schemeClr val="dk1"/>
              </a:solidFill>
              <a:latin typeface="Cabin"/>
              <a:ea typeface="Cabin"/>
              <a:cs typeface="Cabin"/>
              <a:sym typeface="Cabi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Shape 56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XÂY DỰNG WEB SERVICE</a:t>
            </a:r>
            <a:endParaRPr/>
          </a:p>
        </p:txBody>
      </p:sp>
      <p:sp>
        <p:nvSpPr>
          <p:cNvPr id="569" name="Shape 569"/>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Visual Studio (VS) sẽ tạo ra hai files:</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*.asmx</a:t>
            </a:r>
            <a:endParaRPr b="0" i="0" sz="2000" u="none" cap="none" strike="noStrike">
              <a:solidFill>
                <a:schemeClr val="dk2"/>
              </a:solidFill>
              <a:latin typeface="Arial"/>
              <a:ea typeface="Arial"/>
              <a:cs typeface="Arial"/>
              <a:sym typeface="Arial"/>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*.asmx.cs (code behind)</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Nội dung file .asmx:</a:t>
            </a:r>
            <a:endParaRPr b="0" i="0" sz="2400" u="none" cap="none" strike="noStrike">
              <a:solidFill>
                <a:schemeClr val="dk2"/>
              </a:solidFill>
              <a:latin typeface="Arial"/>
              <a:ea typeface="Arial"/>
              <a:cs typeface="Arial"/>
              <a:sym typeface="Arial"/>
            </a:endParaRPr>
          </a:p>
        </p:txBody>
      </p:sp>
      <p:sp>
        <p:nvSpPr>
          <p:cNvPr id="570" name="Shape 570"/>
          <p:cNvSpPr/>
          <p:nvPr/>
        </p:nvSpPr>
        <p:spPr>
          <a:xfrm>
            <a:off x="914400" y="4363796"/>
            <a:ext cx="7656543" cy="1421992"/>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&lt;%@ WebService Language="C#" CodeBehind="StudentsService.asmx.cs" Class="DemoWS.StudentsService" %&gt;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p:nvPr/>
        </p:nvSpPr>
        <p:spPr>
          <a:xfrm>
            <a:off x="757655" y="1504243"/>
            <a:ext cx="7989752" cy="3416320"/>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onsolas"/>
                <a:ea typeface="Consolas"/>
                <a:cs typeface="Consolas"/>
                <a:sym typeface="Consolas"/>
              </a:rPr>
              <a:t>[</a:t>
            </a:r>
            <a:r>
              <a:rPr lang="en-US" sz="1800">
                <a:solidFill>
                  <a:srgbClr val="2B91AF"/>
                </a:solidFill>
                <a:latin typeface="Consolas"/>
                <a:ea typeface="Consolas"/>
                <a:cs typeface="Consolas"/>
                <a:sym typeface="Consolas"/>
              </a:rPr>
              <a:t>WebService</a:t>
            </a:r>
            <a:r>
              <a:rPr lang="en-US" sz="1800">
                <a:solidFill>
                  <a:srgbClr val="000000"/>
                </a:solidFill>
                <a:latin typeface="Consolas"/>
                <a:ea typeface="Consolas"/>
                <a:cs typeface="Consolas"/>
                <a:sym typeface="Consolas"/>
              </a:rPr>
              <a:t>(Namespace = </a:t>
            </a:r>
            <a:r>
              <a:rPr lang="en-US" sz="1800">
                <a:solidFill>
                  <a:srgbClr val="A31515"/>
                </a:solidFill>
                <a:latin typeface="Consolas"/>
                <a:ea typeface="Consolas"/>
                <a:cs typeface="Consolas"/>
                <a:sym typeface="Consolas"/>
              </a:rPr>
              <a:t>"http://qnu.edu.vn/"</a:t>
            </a:r>
            <a:r>
              <a:rPr lang="en-US" sz="1800">
                <a:solidFill>
                  <a:srgbClr val="000000"/>
                </a:solidFill>
                <a:latin typeface="Consolas"/>
                <a:ea typeface="Consolas"/>
                <a:cs typeface="Consolas"/>
                <a:sym typeface="Consolas"/>
              </a:rPr>
              <a:t>)]</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a:t>
            </a:r>
            <a:r>
              <a:rPr lang="en-US" sz="1800">
                <a:solidFill>
                  <a:srgbClr val="2B91AF"/>
                </a:solidFill>
                <a:latin typeface="Consolas"/>
                <a:ea typeface="Consolas"/>
                <a:cs typeface="Consolas"/>
                <a:sym typeface="Consolas"/>
              </a:rPr>
              <a:t>WebServiceBinding</a:t>
            </a:r>
            <a:r>
              <a:rPr lang="en-US" sz="1800">
                <a:solidFill>
                  <a:srgbClr val="000000"/>
                </a:solidFill>
                <a:latin typeface="Consolas"/>
                <a:ea typeface="Consolas"/>
                <a:cs typeface="Consolas"/>
                <a:sym typeface="Consolas"/>
              </a:rPr>
              <a:t>(ConformsTo = </a:t>
            </a:r>
            <a:r>
              <a:rPr lang="en-US" sz="1800">
                <a:solidFill>
                  <a:srgbClr val="2B91AF"/>
                </a:solidFill>
                <a:latin typeface="Consolas"/>
                <a:ea typeface="Consolas"/>
                <a:cs typeface="Consolas"/>
                <a:sym typeface="Consolas"/>
              </a:rPr>
              <a:t>WsiProfiles</a:t>
            </a:r>
            <a:r>
              <a:rPr lang="en-US" sz="1800">
                <a:solidFill>
                  <a:srgbClr val="000000"/>
                </a:solidFill>
                <a:latin typeface="Consolas"/>
                <a:ea typeface="Consolas"/>
                <a:cs typeface="Consolas"/>
                <a:sym typeface="Consolas"/>
              </a:rPr>
              <a:t>.BasicProfile1_1)]</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public</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class</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StudentsService</a:t>
            </a:r>
            <a:r>
              <a:rPr lang="en-US" sz="1800">
                <a:solidFill>
                  <a:srgbClr val="000000"/>
                </a:solidFill>
                <a:latin typeface="Consolas"/>
                <a:ea typeface="Consolas"/>
                <a:cs typeface="Consolas"/>
                <a:sym typeface="Consolas"/>
              </a:rPr>
              <a:t> : System.Web.Services.</a:t>
            </a:r>
            <a:r>
              <a:rPr lang="en-US" sz="1800">
                <a:solidFill>
                  <a:srgbClr val="2B91AF"/>
                </a:solidFill>
                <a:latin typeface="Consolas"/>
                <a:ea typeface="Consolas"/>
                <a:cs typeface="Consolas"/>
                <a:sym typeface="Consolas"/>
              </a:rPr>
              <a:t>WebService</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WebMethod</a:t>
            </a:r>
            <a:r>
              <a:rPr lang="en-US" sz="1800">
                <a:solidFill>
                  <a:srgbClr val="000000"/>
                </a:solidFill>
                <a:latin typeface="Consolas"/>
                <a:ea typeface="Consolas"/>
                <a:cs typeface="Consolas"/>
                <a:sym typeface="Consolas"/>
              </a:rPr>
              <a:t>]</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public</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HelloWorld()</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"Hello World"</a:t>
            </a:r>
            <a:r>
              <a:rPr lang="en-US" sz="1800">
                <a:solidFill>
                  <a:srgbClr val="000000"/>
                </a:solidFill>
                <a:latin typeface="Consolas"/>
                <a:ea typeface="Consolas"/>
                <a:cs typeface="Consolas"/>
                <a:sym typeface="Consolas"/>
              </a:rPr>
              <a:t>;</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onsolas"/>
                <a:ea typeface="Consolas"/>
                <a:cs typeface="Consolas"/>
                <a:sym typeface="Consolas"/>
              </a:rPr>
              <a:t> }</a:t>
            </a:r>
            <a:endParaRPr sz="2800">
              <a:solidFill>
                <a:schemeClr val="dk1"/>
              </a:solidFill>
              <a:latin typeface="Times New Roman"/>
              <a:ea typeface="Times New Roman"/>
              <a:cs typeface="Times New Roman"/>
              <a:sym typeface="Times New Roman"/>
            </a:endParaRPr>
          </a:p>
        </p:txBody>
      </p:sp>
      <p:sp>
        <p:nvSpPr>
          <p:cNvPr id="576" name="Shape 576"/>
          <p:cNvSpPr txBox="1"/>
          <p:nvPr/>
        </p:nvSpPr>
        <p:spPr>
          <a:xfrm>
            <a:off x="757655" y="786063"/>
            <a:ext cx="288091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bin"/>
                <a:ea typeface="Cabin"/>
                <a:cs typeface="Cabin"/>
                <a:sym typeface="Cabin"/>
              </a:rPr>
              <a:t>Nội dung file .asmx.cs</a:t>
            </a:r>
            <a:endParaRPr b="1" sz="2000">
              <a:solidFill>
                <a:schemeClr val="dk1"/>
              </a:solidFill>
              <a:latin typeface="Cabin"/>
              <a:ea typeface="Cabin"/>
              <a:cs typeface="Cabin"/>
              <a:sym typeface="Cabi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Shape 581"/>
          <p:cNvSpPr/>
          <p:nvPr/>
        </p:nvSpPr>
        <p:spPr>
          <a:xfrm>
            <a:off x="545431" y="1750453"/>
            <a:ext cx="8245642" cy="4739759"/>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Consolas"/>
                <a:ea typeface="Consolas"/>
                <a:cs typeface="Consolas"/>
                <a:sym typeface="Consolas"/>
              </a:rPr>
              <a:t>[</a:t>
            </a:r>
            <a:r>
              <a:rPr lang="en-US" sz="1800">
                <a:solidFill>
                  <a:srgbClr val="2B91AF"/>
                </a:solidFill>
                <a:latin typeface="Consolas"/>
                <a:ea typeface="Consolas"/>
                <a:cs typeface="Consolas"/>
                <a:sym typeface="Consolas"/>
              </a:rPr>
              <a:t>WebMethod</a:t>
            </a:r>
            <a:r>
              <a:rPr lang="en-US" sz="1800">
                <a:solidFill>
                  <a:srgbClr val="000000"/>
                </a:solidFill>
                <a:latin typeface="Consolas"/>
                <a:ea typeface="Consolas"/>
                <a:cs typeface="Consolas"/>
                <a:sym typeface="Consolas"/>
              </a:rPr>
              <a:t>(Description=</a:t>
            </a:r>
            <a:r>
              <a:rPr lang="en-US" sz="1800">
                <a:solidFill>
                  <a:srgbClr val="A31515"/>
                </a:solidFill>
                <a:latin typeface="Consolas"/>
                <a:ea typeface="Consolas"/>
                <a:cs typeface="Consolas"/>
                <a:sym typeface="Consolas"/>
              </a:rPr>
              <a:t>"Get all students"</a:t>
            </a:r>
            <a:r>
              <a:rPr lang="en-US" sz="1800">
                <a:solidFill>
                  <a:srgbClr val="000000"/>
                </a:solidFill>
                <a:latin typeface="Consolas"/>
                <a:ea typeface="Consolas"/>
                <a:cs typeface="Consolas"/>
                <a:sym typeface="Consolas"/>
              </a:rPr>
              <a: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public</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List</a:t>
            </a:r>
            <a:r>
              <a:rPr lang="en-US" sz="1800">
                <a:solidFill>
                  <a:srgbClr val="000000"/>
                </a:solidFill>
                <a:latin typeface="Consolas"/>
                <a:ea typeface="Consolas"/>
                <a:cs typeface="Consolas"/>
                <a:sym typeface="Consolas"/>
              </a:rPr>
              <a:t>&lt;</a:t>
            </a:r>
            <a:r>
              <a:rPr lang="en-US" sz="1800">
                <a:solidFill>
                  <a:srgbClr val="2B91AF"/>
                </a:solidFill>
                <a:latin typeface="Consolas"/>
                <a:ea typeface="Consolas"/>
                <a:cs typeface="Consolas"/>
                <a:sym typeface="Consolas"/>
              </a:rPr>
              <a:t>Student</a:t>
            </a:r>
            <a:r>
              <a:rPr lang="en-US" sz="1800">
                <a:solidFill>
                  <a:srgbClr val="000000"/>
                </a:solidFill>
                <a:latin typeface="Consolas"/>
                <a:ea typeface="Consolas"/>
                <a:cs typeface="Consolas"/>
                <a:sym typeface="Consolas"/>
              </a:rPr>
              <a:t>&gt; GetListStudents() {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using</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var</a:t>
            </a:r>
            <a:r>
              <a:rPr lang="en-US" sz="1800">
                <a:solidFill>
                  <a:srgbClr val="000000"/>
                </a:solidFill>
                <a:latin typeface="Consolas"/>
                <a:ea typeface="Consolas"/>
                <a:cs typeface="Consolas"/>
                <a:sym typeface="Consolas"/>
              </a:rPr>
              <a:t> context = </a:t>
            </a:r>
            <a:r>
              <a:rPr lang="en-US" sz="1800">
                <a:solidFill>
                  <a:srgbClr val="0000FF"/>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MyUniversityEntities</a:t>
            </a:r>
            <a:r>
              <a:rPr lang="en-US" sz="1800">
                <a:solidFill>
                  <a:srgbClr val="000000"/>
                </a:solidFill>
                <a:latin typeface="Consolas"/>
                <a:ea typeface="Consolas"/>
                <a:cs typeface="Consolas"/>
                <a:sym typeface="Consolas"/>
              </a:rPr>
              <a: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return</a:t>
            </a:r>
            <a:r>
              <a:rPr lang="en-US" sz="1800">
                <a:solidFill>
                  <a:srgbClr val="000000"/>
                </a:solidFill>
                <a:latin typeface="Consolas"/>
                <a:ea typeface="Consolas"/>
                <a:cs typeface="Consolas"/>
                <a:sym typeface="Consolas"/>
              </a:rPr>
              <a:t> context.Student.ToList();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a:t>
            </a:r>
            <a:r>
              <a:rPr lang="en-US" sz="1800">
                <a:solidFill>
                  <a:srgbClr val="2B91AF"/>
                </a:solidFill>
                <a:latin typeface="Consolas"/>
                <a:ea typeface="Consolas"/>
                <a:cs typeface="Consolas"/>
                <a:sym typeface="Consolas"/>
              </a:rPr>
              <a:t>WebMethod</a:t>
            </a:r>
            <a:r>
              <a:rPr lang="en-US" sz="1800">
                <a:solidFill>
                  <a:srgbClr val="000000"/>
                </a:solidFill>
                <a:latin typeface="Consolas"/>
                <a:ea typeface="Consolas"/>
                <a:cs typeface="Consolas"/>
                <a:sym typeface="Consolas"/>
              </a:rPr>
              <a:t>(Description=</a:t>
            </a:r>
            <a:r>
              <a:rPr lang="en-US" sz="1800">
                <a:solidFill>
                  <a:srgbClr val="A31515"/>
                </a:solidFill>
                <a:latin typeface="Consolas"/>
                <a:ea typeface="Consolas"/>
                <a:cs typeface="Consolas"/>
                <a:sym typeface="Consolas"/>
              </a:rPr>
              <a:t>"Get student by Id"</a:t>
            </a:r>
            <a:r>
              <a:rPr lang="en-US" sz="1800">
                <a:solidFill>
                  <a:srgbClr val="000000"/>
                </a:solidFill>
                <a:latin typeface="Consolas"/>
                <a:ea typeface="Consolas"/>
                <a:cs typeface="Consolas"/>
                <a:sym typeface="Consolas"/>
              </a:rPr>
              <a: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public</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Student</a:t>
            </a:r>
            <a:r>
              <a:rPr lang="en-US" sz="1800">
                <a:solidFill>
                  <a:srgbClr val="000000"/>
                </a:solidFill>
                <a:latin typeface="Consolas"/>
                <a:ea typeface="Consolas"/>
                <a:cs typeface="Consolas"/>
                <a:sym typeface="Consolas"/>
              </a:rPr>
              <a:t> GetStudentById(</a:t>
            </a:r>
            <a:r>
              <a:rPr lang="en-US" sz="1800">
                <a:solidFill>
                  <a:srgbClr val="0000FF"/>
                </a:solidFill>
                <a:latin typeface="Consolas"/>
                <a:ea typeface="Consolas"/>
                <a:cs typeface="Consolas"/>
                <a:sym typeface="Consolas"/>
              </a:rPr>
              <a:t>int</a:t>
            </a:r>
            <a:r>
              <a:rPr lang="en-US" sz="1800">
                <a:solidFill>
                  <a:srgbClr val="000000"/>
                </a:solidFill>
                <a:latin typeface="Consolas"/>
                <a:ea typeface="Consolas"/>
                <a:cs typeface="Consolas"/>
                <a:sym typeface="Consolas"/>
              </a:rPr>
              <a:t> id)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using</a:t>
            </a:r>
            <a:r>
              <a:rPr lang="en-US" sz="1800">
                <a:solidFill>
                  <a:srgbClr val="000000"/>
                </a:solidFill>
                <a:latin typeface="Consolas"/>
                <a:ea typeface="Consolas"/>
                <a:cs typeface="Consolas"/>
                <a:sym typeface="Consolas"/>
              </a:rPr>
              <a:t> (</a:t>
            </a:r>
            <a:r>
              <a:rPr lang="en-US" sz="1800">
                <a:solidFill>
                  <a:srgbClr val="0000FF"/>
                </a:solidFill>
                <a:latin typeface="Consolas"/>
                <a:ea typeface="Consolas"/>
                <a:cs typeface="Consolas"/>
                <a:sym typeface="Consolas"/>
              </a:rPr>
              <a:t>var</a:t>
            </a:r>
            <a:r>
              <a:rPr lang="en-US" sz="1800">
                <a:solidFill>
                  <a:srgbClr val="000000"/>
                </a:solidFill>
                <a:latin typeface="Consolas"/>
                <a:ea typeface="Consolas"/>
                <a:cs typeface="Consolas"/>
                <a:sym typeface="Consolas"/>
              </a:rPr>
              <a:t> context = </a:t>
            </a:r>
            <a:r>
              <a:rPr lang="en-US" sz="1800">
                <a:solidFill>
                  <a:srgbClr val="0000FF"/>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MyUniversityEntities</a:t>
            </a:r>
            <a:r>
              <a:rPr lang="en-US" sz="1800">
                <a:solidFill>
                  <a:srgbClr val="000000"/>
                </a:solidFill>
                <a:latin typeface="Consolas"/>
                <a:ea typeface="Consolas"/>
                <a:cs typeface="Consolas"/>
                <a:sym typeface="Consolas"/>
              </a:rPr>
              <a: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return</a:t>
            </a:r>
            <a:r>
              <a:rPr lang="en-US" sz="1800">
                <a:solidFill>
                  <a:srgbClr val="000000"/>
                </a:solidFill>
                <a:latin typeface="Consolas"/>
                <a:ea typeface="Consolas"/>
                <a:cs typeface="Consolas"/>
                <a:sym typeface="Consolas"/>
              </a:rPr>
              <a:t> context.Student.Where(student =&gt; student.Id == id).FirstOrDefault();</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a:t>
            </a:r>
            <a:endParaRPr sz="3200">
              <a:solidFill>
                <a:schemeClr val="dk1"/>
              </a:solidFill>
              <a:latin typeface="Times New Roman"/>
              <a:ea typeface="Times New Roman"/>
              <a:cs typeface="Times New Roman"/>
              <a:sym typeface="Times New Roman"/>
            </a:endParaRPr>
          </a:p>
        </p:txBody>
      </p:sp>
      <p:sp>
        <p:nvSpPr>
          <p:cNvPr id="582" name="Shape 582"/>
          <p:cNvSpPr txBox="1"/>
          <p:nvPr/>
        </p:nvSpPr>
        <p:spPr>
          <a:xfrm>
            <a:off x="545431" y="946485"/>
            <a:ext cx="7972927"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Bổ sung thêm hai phương thức:</a:t>
            </a:r>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GetListStudents và GetStudentById</a:t>
            </a:r>
            <a:endParaRPr b="1" sz="2000">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Shape 58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XÂY DỰNG WEB SERVICE</a:t>
            </a:r>
            <a:endParaRPr/>
          </a:p>
        </p:txBody>
      </p:sp>
      <p:sp>
        <p:nvSpPr>
          <p:cNvPr id="588" name="Shape 588"/>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Để thử nghiệm, nhấp phải vào file .asmx, chọn “View In Browser”</a:t>
            </a:r>
            <a:endParaRPr/>
          </a:p>
        </p:txBody>
      </p:sp>
      <p:pic>
        <p:nvPicPr>
          <p:cNvPr id="589" name="Shape 589"/>
          <p:cNvPicPr preferRelativeResize="0"/>
          <p:nvPr/>
        </p:nvPicPr>
        <p:blipFill rotWithShape="1">
          <a:blip r:embed="rId3">
            <a:alphaModFix/>
          </a:blip>
          <a:srcRect b="0" l="0" r="0" t="0"/>
          <a:stretch/>
        </p:blipFill>
        <p:spPr>
          <a:xfrm>
            <a:off x="1665116" y="3015917"/>
            <a:ext cx="5962337" cy="362092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pic>
        <p:nvPicPr>
          <p:cNvPr id="594" name="Shape 594"/>
          <p:cNvPicPr preferRelativeResize="0"/>
          <p:nvPr/>
        </p:nvPicPr>
        <p:blipFill rotWithShape="1">
          <a:blip r:embed="rId3">
            <a:alphaModFix/>
          </a:blip>
          <a:srcRect b="0" l="0" r="0" t="0"/>
          <a:stretch/>
        </p:blipFill>
        <p:spPr>
          <a:xfrm>
            <a:off x="625642" y="1126038"/>
            <a:ext cx="7319211" cy="5416686"/>
          </a:xfrm>
          <a:prstGeom prst="rect">
            <a:avLst/>
          </a:prstGeom>
          <a:noFill/>
          <a:ln>
            <a:noFill/>
          </a:ln>
        </p:spPr>
      </p:pic>
      <p:sp>
        <p:nvSpPr>
          <p:cNvPr id="595" name="Shape 595"/>
          <p:cNvSpPr txBox="1"/>
          <p:nvPr/>
        </p:nvSpPr>
        <p:spPr>
          <a:xfrm>
            <a:off x="515352" y="756706"/>
            <a:ext cx="40607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bin"/>
                <a:ea typeface="Cabin"/>
                <a:cs typeface="Cabin"/>
                <a:sym typeface="Cabin"/>
              </a:rPr>
              <a:t>Nhấp vào method: GetListStudents</a:t>
            </a:r>
            <a:endParaRPr b="1" sz="1800">
              <a:solidFill>
                <a:schemeClr val="dk1"/>
              </a:solidFill>
              <a:latin typeface="Cabin"/>
              <a:ea typeface="Cabin"/>
              <a:cs typeface="Cabin"/>
              <a:sym typeface="Cabi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pic>
        <p:nvPicPr>
          <p:cNvPr id="600" name="Shape 600"/>
          <p:cNvPicPr preferRelativeResize="0"/>
          <p:nvPr/>
        </p:nvPicPr>
        <p:blipFill rotWithShape="1">
          <a:blip r:embed="rId3">
            <a:alphaModFix/>
          </a:blip>
          <a:srcRect b="0" l="0" r="0" t="0"/>
          <a:stretch/>
        </p:blipFill>
        <p:spPr>
          <a:xfrm>
            <a:off x="878411" y="1122947"/>
            <a:ext cx="7226863" cy="5551405"/>
          </a:xfrm>
          <a:prstGeom prst="rect">
            <a:avLst/>
          </a:prstGeom>
          <a:noFill/>
          <a:ln>
            <a:noFill/>
          </a:ln>
        </p:spPr>
      </p:pic>
      <p:sp>
        <p:nvSpPr>
          <p:cNvPr id="601" name="Shape 601"/>
          <p:cNvSpPr txBox="1"/>
          <p:nvPr/>
        </p:nvSpPr>
        <p:spPr>
          <a:xfrm>
            <a:off x="577516" y="625643"/>
            <a:ext cx="535114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Kết quả trả về từ WS khi nhấn vào nút Invoke</a:t>
            </a:r>
            <a:endParaRPr sz="200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NỘI DUNG</a:t>
            </a:r>
            <a:endParaRPr b="0" i="0" sz="2800" u="none" cap="none" strike="noStrike">
              <a:solidFill>
                <a:schemeClr val="lt1"/>
              </a:solidFill>
              <a:latin typeface="Arial"/>
              <a:ea typeface="Arial"/>
              <a:cs typeface="Arial"/>
              <a:sym typeface="Arial"/>
            </a:endParaRPr>
          </a:p>
        </p:txBody>
      </p:sp>
      <p:sp>
        <p:nvSpPr>
          <p:cNvPr id="607" name="Shape 607"/>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Giới thiệu về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Kiến trúc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Các thành phần của Web Service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Xây dựng Web Service</a:t>
            </a:r>
            <a:endParaRPr/>
          </a:p>
          <a:p>
            <a:pPr indent="-306000" lvl="0" marL="306000" marR="0" rtl="0" algn="l">
              <a:spcBef>
                <a:spcPts val="1080"/>
              </a:spcBef>
              <a:spcAft>
                <a:spcPts val="0"/>
              </a:spcAft>
              <a:buClr>
                <a:schemeClr val="accent2"/>
              </a:buClr>
              <a:buSzPts val="2208"/>
              <a:buFont typeface="Noto Sans Symbols"/>
              <a:buChar char="◼"/>
            </a:pPr>
            <a:r>
              <a:rPr b="1" i="0" lang="en-US" sz="2400" u="none" cap="none" strike="noStrike">
                <a:solidFill>
                  <a:schemeClr val="dk2"/>
                </a:solidFill>
                <a:latin typeface="Arial"/>
                <a:ea typeface="Arial"/>
                <a:cs typeface="Arial"/>
                <a:sym typeface="Arial"/>
              </a:rPr>
              <a:t>Sử dụng Web Service</a:t>
            </a:r>
            <a:endParaRPr b="1" i="0" sz="2400" u="none" cap="none" strike="noStrike">
              <a:solidFill>
                <a:schemeClr val="dk2"/>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Shape 61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SỬ DỤNG WEB SERVICE</a:t>
            </a:r>
            <a:endParaRPr b="0" i="0" sz="2800" u="none" cap="none" strike="noStrike">
              <a:solidFill>
                <a:schemeClr val="lt1"/>
              </a:solidFill>
              <a:latin typeface="Arial"/>
              <a:ea typeface="Arial"/>
              <a:cs typeface="Arial"/>
              <a:sym typeface="Arial"/>
            </a:endParaRPr>
          </a:p>
        </p:txBody>
      </p:sp>
      <p:sp>
        <p:nvSpPr>
          <p:cNvPr id="613" name="Shape 613"/>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Chúng ta sẽ tạo một project khác, và tham chiếu đến WS ở trên → Tạo ra lớp proxy giúp thuận tiện hơn trong việc gọi đến WS.</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Nhấp phải vào project, chọn </a:t>
            </a:r>
            <a:r>
              <a:rPr b="0" i="0" lang="en-US" sz="2400" u="none" cap="none" strike="noStrike">
                <a:solidFill>
                  <a:srgbClr val="C00000"/>
                </a:solidFill>
                <a:latin typeface="Arial"/>
                <a:ea typeface="Arial"/>
                <a:cs typeface="Arial"/>
                <a:sym typeface="Arial"/>
              </a:rPr>
              <a:t>Add </a:t>
            </a:r>
            <a:r>
              <a:rPr b="0" i="0" lang="en-US" sz="2400" u="none" cap="none" strike="noStrike">
                <a:solidFill>
                  <a:schemeClr val="dk2"/>
                </a:solidFill>
                <a:latin typeface="Arial"/>
                <a:ea typeface="Arial"/>
                <a:cs typeface="Arial"/>
                <a:sym typeface="Arial"/>
              </a:rPr>
              <a:t>→ </a:t>
            </a:r>
            <a:r>
              <a:rPr b="0" i="0" lang="en-US" sz="2400" u="none" cap="none" strike="noStrike">
                <a:solidFill>
                  <a:srgbClr val="C00000"/>
                </a:solidFill>
                <a:latin typeface="Arial"/>
                <a:ea typeface="Arial"/>
                <a:cs typeface="Arial"/>
                <a:sym typeface="Arial"/>
              </a:rPr>
              <a:t>Service Reference</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Trong hộp thoại hiện ra, nhập URL đến WS đã tạo ở trên. Nhấn “</a:t>
            </a:r>
            <a:r>
              <a:rPr b="0" i="0" lang="en-US" sz="2400" u="none" cap="none" strike="noStrike">
                <a:solidFill>
                  <a:srgbClr val="C00000"/>
                </a:solidFill>
                <a:latin typeface="Arial"/>
                <a:ea typeface="Arial"/>
                <a:cs typeface="Arial"/>
                <a:sym typeface="Arial"/>
              </a:rPr>
              <a:t>Add reference</a:t>
            </a:r>
            <a:r>
              <a:rPr b="0" i="0" lang="en-US" sz="2400" u="none" cap="none" strike="noStrike">
                <a:solidFill>
                  <a:schemeClr val="dk2"/>
                </a:solidFill>
                <a:latin typeface="Arial"/>
                <a:ea typeface="Arial"/>
                <a:cs typeface="Arial"/>
                <a:sym typeface="Arial"/>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pic>
        <p:nvPicPr>
          <p:cNvPr id="618" name="Shape 618"/>
          <p:cNvPicPr preferRelativeResize="0"/>
          <p:nvPr/>
        </p:nvPicPr>
        <p:blipFill rotWithShape="1">
          <a:blip r:embed="rId3">
            <a:alphaModFix/>
          </a:blip>
          <a:srcRect b="0" l="0" r="0" t="0"/>
          <a:stretch/>
        </p:blipFill>
        <p:spPr>
          <a:xfrm>
            <a:off x="1215190" y="716264"/>
            <a:ext cx="6485021" cy="4519422"/>
          </a:xfrm>
          <a:prstGeom prst="rect">
            <a:avLst/>
          </a:prstGeom>
          <a:noFill/>
          <a:ln>
            <a:noFill/>
          </a:ln>
        </p:spPr>
      </p:pic>
      <p:sp>
        <p:nvSpPr>
          <p:cNvPr id="619" name="Shape 619"/>
          <p:cNvSpPr txBox="1"/>
          <p:nvPr/>
        </p:nvSpPr>
        <p:spPr>
          <a:xfrm>
            <a:off x="465221" y="5406189"/>
            <a:ext cx="8357937"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Khi đó, VS sẽ tạo ra một lớp </a:t>
            </a:r>
            <a:r>
              <a:rPr b="1" lang="en-US" sz="2000">
                <a:solidFill>
                  <a:srgbClr val="C00000"/>
                </a:solidFill>
                <a:latin typeface="Arial"/>
                <a:ea typeface="Arial"/>
                <a:cs typeface="Arial"/>
                <a:sym typeface="Arial"/>
              </a:rPr>
              <a:t>proxy</a:t>
            </a:r>
            <a:r>
              <a:rPr lang="en-US" sz="2000">
                <a:solidFill>
                  <a:schemeClr val="dk1"/>
                </a:solidFill>
                <a:latin typeface="Arial"/>
                <a:ea typeface="Arial"/>
                <a:cs typeface="Arial"/>
                <a:sym typeface="Arial"/>
              </a:rPr>
              <a:t> là </a:t>
            </a:r>
            <a:r>
              <a:rPr lang="en-US" sz="2000">
                <a:solidFill>
                  <a:srgbClr val="C00000"/>
                </a:solidFill>
                <a:latin typeface="Arial"/>
                <a:ea typeface="Arial"/>
                <a:cs typeface="Arial"/>
                <a:sym typeface="Arial"/>
              </a:rPr>
              <a:t>StudentsService</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Dùng lớp này chúng ta dễ dàng gọi đến các web method được định nghĩa bởi WS.</a:t>
            </a:r>
            <a:endParaRPr sz="2000">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p:nvPr/>
        </p:nvSpPr>
        <p:spPr>
          <a:xfrm>
            <a:off x="441157" y="854350"/>
            <a:ext cx="8205537" cy="1461939"/>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400">
                <a:solidFill>
                  <a:schemeClr val="dk1"/>
                </a:solidFill>
                <a:latin typeface="Arial"/>
                <a:ea typeface="Arial"/>
                <a:cs typeface="Arial"/>
                <a:sym typeface="Arial"/>
              </a:rPr>
              <a:t>Cách gọi đơn giản như sau:</a:t>
            </a:r>
            <a:endParaRPr/>
          </a:p>
          <a:p>
            <a:pPr indent="0" lvl="0" marL="0" marR="0" rtl="0" algn="l">
              <a:spcBef>
                <a:spcPts val="600"/>
              </a:spcBef>
              <a:spcAft>
                <a:spcPts val="0"/>
              </a:spcAft>
              <a:buNone/>
            </a:pPr>
            <a:r>
              <a:rPr lang="en-US" sz="2400">
                <a:solidFill>
                  <a:schemeClr val="dk1"/>
                </a:solidFill>
                <a:latin typeface="Arial"/>
                <a:ea typeface="Arial"/>
                <a:cs typeface="Arial"/>
                <a:sym typeface="Arial"/>
              </a:rPr>
              <a:t>Gọi đến hàm </a:t>
            </a:r>
            <a:r>
              <a:rPr lang="en-US" sz="2400">
                <a:solidFill>
                  <a:srgbClr val="C00000"/>
                </a:solidFill>
                <a:latin typeface="Arial"/>
                <a:ea typeface="Arial"/>
                <a:cs typeface="Arial"/>
                <a:sym typeface="Arial"/>
              </a:rPr>
              <a:t>GetListStudents() </a:t>
            </a:r>
            <a:r>
              <a:rPr lang="en-US" sz="2400">
                <a:solidFill>
                  <a:schemeClr val="dk1"/>
                </a:solidFill>
                <a:latin typeface="Arial"/>
                <a:ea typeface="Arial"/>
                <a:cs typeface="Arial"/>
                <a:sym typeface="Arial"/>
              </a:rPr>
              <a:t>và nhận kết quả trả về là một mảng các Student</a:t>
            </a:r>
            <a:endParaRPr sz="2400">
              <a:solidFill>
                <a:schemeClr val="dk1"/>
              </a:solidFill>
              <a:latin typeface="Arial"/>
              <a:ea typeface="Arial"/>
              <a:cs typeface="Arial"/>
              <a:sym typeface="Arial"/>
            </a:endParaRPr>
          </a:p>
        </p:txBody>
      </p:sp>
      <p:sp>
        <p:nvSpPr>
          <p:cNvPr id="625" name="Shape 625"/>
          <p:cNvSpPr/>
          <p:nvPr/>
        </p:nvSpPr>
        <p:spPr>
          <a:xfrm>
            <a:off x="441156" y="2478234"/>
            <a:ext cx="8053136" cy="923330"/>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2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StudentsService</a:t>
            </a:r>
            <a:r>
              <a:rPr lang="en-US" sz="1800">
                <a:solidFill>
                  <a:srgbClr val="000000"/>
                </a:solidFill>
                <a:latin typeface="Consolas"/>
                <a:ea typeface="Consolas"/>
                <a:cs typeface="Consolas"/>
                <a:sym typeface="Consolas"/>
              </a:rPr>
              <a:t> service = </a:t>
            </a:r>
            <a:r>
              <a:rPr lang="en-US" sz="1800">
                <a:solidFill>
                  <a:srgbClr val="0000FF"/>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StudentsService</a:t>
            </a:r>
            <a:r>
              <a:rPr lang="en-US" sz="1800">
                <a:solidFill>
                  <a:srgbClr val="000000"/>
                </a:solidFill>
                <a:latin typeface="Consolas"/>
                <a:ea typeface="Consolas"/>
                <a:cs typeface="Consolas"/>
                <a:sym typeface="Consolas"/>
              </a:rPr>
              <a:t>();</a:t>
            </a:r>
            <a:endParaRPr sz="20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Student</a:t>
            </a:r>
            <a:r>
              <a:rPr lang="en-US" sz="1800">
                <a:solidFill>
                  <a:srgbClr val="000000"/>
                </a:solidFill>
                <a:latin typeface="Consolas"/>
                <a:ea typeface="Consolas"/>
                <a:cs typeface="Consolas"/>
                <a:sym typeface="Consolas"/>
              </a:rPr>
              <a:t>[] students = service.GetListStudents();</a:t>
            </a:r>
            <a:endParaRPr sz="1800">
              <a:solidFill>
                <a:schemeClr val="dk1"/>
              </a:solidFill>
              <a:latin typeface="Cabin"/>
              <a:ea typeface="Cabin"/>
              <a:cs typeface="Cabin"/>
              <a:sym typeface="Cabin"/>
            </a:endParaRPr>
          </a:p>
        </p:txBody>
      </p:sp>
      <p:sp>
        <p:nvSpPr>
          <p:cNvPr id="626" name="Shape 626"/>
          <p:cNvSpPr/>
          <p:nvPr/>
        </p:nvSpPr>
        <p:spPr>
          <a:xfrm>
            <a:off x="505325" y="4921717"/>
            <a:ext cx="7924799" cy="877741"/>
          </a:xfrm>
          <a:prstGeom prst="rect">
            <a:avLst/>
          </a:prstGeom>
          <a:solidFill>
            <a:schemeClr val="lt1"/>
          </a:solidFill>
          <a:ln cap="rnd" cmpd="sng" w="22225">
            <a:solidFill>
              <a:schemeClr val="accen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rgbClr val="2B91AF"/>
                </a:solidFill>
                <a:latin typeface="Consolas"/>
                <a:ea typeface="Consolas"/>
                <a:cs typeface="Consolas"/>
                <a:sym typeface="Consolas"/>
              </a:rPr>
              <a:t>StudentsService</a:t>
            </a:r>
            <a:r>
              <a:rPr lang="en-US" sz="1800">
                <a:solidFill>
                  <a:srgbClr val="000000"/>
                </a:solidFill>
                <a:latin typeface="Consolas"/>
                <a:ea typeface="Consolas"/>
                <a:cs typeface="Consolas"/>
                <a:sym typeface="Consolas"/>
              </a:rPr>
              <a:t> service = </a:t>
            </a:r>
            <a:r>
              <a:rPr lang="en-US" sz="1800">
                <a:solidFill>
                  <a:srgbClr val="0000FF"/>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2B91AF"/>
                </a:solidFill>
                <a:latin typeface="Consolas"/>
                <a:ea typeface="Consolas"/>
                <a:cs typeface="Consolas"/>
                <a:sym typeface="Consolas"/>
              </a:rPr>
              <a:t>StudentsService</a:t>
            </a:r>
            <a:r>
              <a:rPr lang="en-US" sz="1800">
                <a:solidFill>
                  <a:srgbClr val="000000"/>
                </a:solidFill>
                <a:latin typeface="Consolas"/>
                <a:ea typeface="Consolas"/>
                <a:cs typeface="Consolas"/>
                <a:sym typeface="Consolas"/>
              </a:rPr>
              <a:t>();</a:t>
            </a:r>
            <a:endParaRPr sz="20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rgbClr val="2B91AF"/>
                </a:solidFill>
                <a:latin typeface="Consolas"/>
                <a:ea typeface="Consolas"/>
                <a:cs typeface="Consolas"/>
                <a:sym typeface="Consolas"/>
              </a:rPr>
              <a:t>Student</a:t>
            </a:r>
            <a:r>
              <a:rPr lang="en-US" sz="1800">
                <a:solidFill>
                  <a:srgbClr val="000000"/>
                </a:solidFill>
                <a:latin typeface="Consolas"/>
                <a:ea typeface="Consolas"/>
                <a:cs typeface="Consolas"/>
                <a:sym typeface="Consolas"/>
              </a:rPr>
              <a:t> student = service.GetStudentById(studentId);</a:t>
            </a:r>
            <a:endParaRPr sz="2000">
              <a:solidFill>
                <a:schemeClr val="dk1"/>
              </a:solidFill>
              <a:latin typeface="Times New Roman"/>
              <a:ea typeface="Times New Roman"/>
              <a:cs typeface="Times New Roman"/>
              <a:sym typeface="Times New Roman"/>
            </a:endParaRPr>
          </a:p>
        </p:txBody>
      </p:sp>
      <p:sp>
        <p:nvSpPr>
          <p:cNvPr id="627" name="Shape 627"/>
          <p:cNvSpPr/>
          <p:nvPr/>
        </p:nvSpPr>
        <p:spPr>
          <a:xfrm>
            <a:off x="441156" y="3721388"/>
            <a:ext cx="8205537" cy="1200329"/>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400">
                <a:solidFill>
                  <a:schemeClr val="dk1"/>
                </a:solidFill>
                <a:latin typeface="Arial"/>
                <a:ea typeface="Arial"/>
                <a:cs typeface="Arial"/>
                <a:sym typeface="Arial"/>
              </a:rPr>
              <a:t>Gọi đến hàm </a:t>
            </a:r>
            <a:r>
              <a:rPr lang="en-US" sz="2400">
                <a:solidFill>
                  <a:srgbClr val="C00000"/>
                </a:solidFill>
                <a:latin typeface="Arial"/>
                <a:ea typeface="Arial"/>
                <a:cs typeface="Arial"/>
                <a:sym typeface="Arial"/>
              </a:rPr>
              <a:t>GetStudentById(int) </a:t>
            </a:r>
            <a:r>
              <a:rPr lang="en-US" sz="2400">
                <a:solidFill>
                  <a:schemeClr val="dk1"/>
                </a:solidFill>
                <a:latin typeface="Arial"/>
                <a:ea typeface="Arial"/>
                <a:cs typeface="Arial"/>
                <a:sym typeface="Arial"/>
              </a:rPr>
              <a:t>và nhận kết quả trả về là một đối tượng kiểu Student:</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VÍ DỤ ỨNG DỤNG WEB SERVICE</a:t>
            </a:r>
            <a:endParaRPr b="0" i="0" sz="2800" u="none" cap="none" strike="noStrike">
              <a:solidFill>
                <a:schemeClr val="lt1"/>
              </a:solidFill>
              <a:latin typeface="Arial"/>
              <a:ea typeface="Arial"/>
              <a:cs typeface="Arial"/>
              <a:sym typeface="Arial"/>
            </a:endParaRPr>
          </a:p>
        </p:txBody>
      </p:sp>
      <p:sp>
        <p:nvSpPr>
          <p:cNvPr id="156" name="Shape 156"/>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Ví dụ: các ngân hàng chia sẻ thông tin với nhau thông qua WS, chúng ta có thể rút tiền từ các trạm ATM của các ngân hàng khác nhau</a:t>
            </a:r>
            <a:endParaRPr b="0" i="0" sz="2400" u="none" cap="none" strike="noStrike">
              <a:solidFill>
                <a:schemeClr val="dk2"/>
              </a:solidFill>
              <a:latin typeface="Arial"/>
              <a:ea typeface="Arial"/>
              <a:cs typeface="Arial"/>
              <a:sym typeface="Arial"/>
            </a:endParaRPr>
          </a:p>
        </p:txBody>
      </p:sp>
      <p:pic>
        <p:nvPicPr>
          <p:cNvPr id="157" name="Shape 157"/>
          <p:cNvPicPr preferRelativeResize="0"/>
          <p:nvPr/>
        </p:nvPicPr>
        <p:blipFill rotWithShape="1">
          <a:blip r:embed="rId3">
            <a:alphaModFix/>
          </a:blip>
          <a:srcRect b="0" l="0" r="0" t="0"/>
          <a:stretch/>
        </p:blipFill>
        <p:spPr>
          <a:xfrm>
            <a:off x="4447341" y="3672999"/>
            <a:ext cx="4495801" cy="2294011"/>
          </a:xfrm>
          <a:prstGeom prst="rect">
            <a:avLst/>
          </a:prstGeom>
          <a:noFill/>
          <a:ln>
            <a:noFill/>
          </a:ln>
        </p:spPr>
      </p:pic>
      <p:pic>
        <p:nvPicPr>
          <p:cNvPr descr="http://tieudungplus.vn/media/uploaded/13/2015/10/13/atm3.jpg" id="158" name="Shape 158"/>
          <p:cNvPicPr preferRelativeResize="0"/>
          <p:nvPr/>
        </p:nvPicPr>
        <p:blipFill rotWithShape="1">
          <a:blip r:embed="rId4">
            <a:alphaModFix/>
          </a:blip>
          <a:srcRect b="0" l="8104" r="9710" t="0"/>
          <a:stretch/>
        </p:blipFill>
        <p:spPr>
          <a:xfrm>
            <a:off x="417094" y="3774315"/>
            <a:ext cx="3866149" cy="230090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Shape 63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NHẬN XÉT</a:t>
            </a:r>
            <a:endParaRPr b="0" i="0" sz="2800" u="none" cap="none" strike="noStrike">
              <a:solidFill>
                <a:schemeClr val="lt1"/>
              </a:solidFill>
              <a:latin typeface="Arial"/>
              <a:ea typeface="Arial"/>
              <a:cs typeface="Arial"/>
              <a:sym typeface="Arial"/>
            </a:endParaRPr>
          </a:p>
        </p:txBody>
      </p:sp>
      <p:sp>
        <p:nvSpPr>
          <p:cNvPr id="633" name="Shape 633"/>
          <p:cNvSpPr txBox="1"/>
          <p:nvPr>
            <p:ph idx="1" type="body"/>
          </p:nvPr>
        </p:nvSpPr>
        <p:spPr>
          <a:xfrm>
            <a:off x="581192" y="2228003"/>
            <a:ext cx="7989752" cy="4285092"/>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Đặc điểm web service dựa trên SOAP:</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SOAP được thiết kế để cho phép triệu gọi phương thức từ xa trên môi trường web (RPC – Remote Procedure Call).</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Chúng ta tạo proxy cho phép client gọi phương thức trên web (web method) giống như là phương thức ở máy cục bộ.</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WSDL mô tả chi tiết: cách gọi phương thức, kiểu dữ liệu truyền, nhận…</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Điểm hạn chế:</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Vì sử dụng XML, sẽ tốn nhiều chi phí cho việc phân tích XML, gây tốn băng thông và xử lý.</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Shape 639"/>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640" name="Shape 640"/>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Web service dựa trên REST: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Xây dựng dựa trên giao thức HTTP và dùng URL để gửi yêu cầu thay vì tạo gói tin SOAP request (với định dạng XML)</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REST sử dụng các HTTP verbs (GET, POST, PUT, DELETE) để thực hiện các nhiệm vụ.</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Dữ liệu trả về từ service thường là CSV (Command Separated Value), JSON (JavaScript Object Notation) hoặc RSS (Really Simple Syndication) (Thay vì SOAP response)</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647" name="Shape 647"/>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Web service dựa trên REST:</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Không dùng WSDL để mô tả chính xác về service, mà thường việc mô tả thông qua các tài liệu hoặc các ví dụ demo.</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Ví dụ: Truy cập vào trang </a:t>
            </a:r>
            <a:r>
              <a:rPr b="0" i="0" lang="en-US" sz="2000" u="sng" cap="none" strike="noStrike">
                <a:solidFill>
                  <a:schemeClr val="hlink"/>
                </a:solidFill>
                <a:latin typeface="Arial"/>
                <a:ea typeface="Arial"/>
                <a:cs typeface="Arial"/>
                <a:sym typeface="Arial"/>
                <a:hlinkClick r:id="rId3"/>
              </a:rPr>
              <a:t>https://www.wunderground.com/weather/api/d/docs</a:t>
            </a:r>
            <a:r>
              <a:rPr b="0" i="0" lang="en-US" sz="2000" u="none" cap="none" strike="noStrike">
                <a:solidFill>
                  <a:schemeClr val="dk2"/>
                </a:solidFill>
                <a:latin typeface="Arial"/>
                <a:ea typeface="Arial"/>
                <a:cs typeface="Arial"/>
                <a:sym typeface="Arial"/>
              </a:rPr>
              <a:t> để biết cách sử dụng Weather API (REST-based WS)</a:t>
            </a:r>
            <a:endParaRPr/>
          </a:p>
          <a:p>
            <a:pPr indent="-189160" lvl="1" marL="630000" marR="0" rtl="0" algn="l">
              <a:spcBef>
                <a:spcPts val="1000"/>
              </a:spcBef>
              <a:spcAft>
                <a:spcPts val="0"/>
              </a:spcAft>
              <a:buClr>
                <a:schemeClr val="accent2"/>
              </a:buClr>
              <a:buSzPts val="1840"/>
              <a:buFont typeface="Noto Sans Symbols"/>
              <a:buNone/>
            </a:pPr>
            <a:r>
              <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pic>
        <p:nvPicPr>
          <p:cNvPr id="652" name="Shape 652"/>
          <p:cNvPicPr preferRelativeResize="0"/>
          <p:nvPr/>
        </p:nvPicPr>
        <p:blipFill rotWithShape="1">
          <a:blip r:embed="rId3">
            <a:alphaModFix/>
          </a:blip>
          <a:srcRect b="0" l="0" r="0" t="0"/>
          <a:stretch/>
        </p:blipFill>
        <p:spPr>
          <a:xfrm>
            <a:off x="481262" y="1779805"/>
            <a:ext cx="8266468" cy="4787777"/>
          </a:xfrm>
          <a:prstGeom prst="rect">
            <a:avLst/>
          </a:prstGeom>
          <a:noFill/>
          <a:ln>
            <a:noFill/>
          </a:ln>
        </p:spPr>
      </p:pic>
      <p:sp>
        <p:nvSpPr>
          <p:cNvPr id="653" name="Shape 653"/>
          <p:cNvSpPr txBox="1"/>
          <p:nvPr/>
        </p:nvSpPr>
        <p:spPr>
          <a:xfrm>
            <a:off x="481262" y="689811"/>
            <a:ext cx="7154779"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Một ví dụ về REST-based WS: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Gửi yêu cầu bằng URL,</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Và nhận kết quả dạng JSON</a:t>
            </a:r>
            <a:endParaRPr sz="2000">
              <a:solidFill>
                <a:schemeClr val="dk1"/>
              </a:solidFill>
              <a:latin typeface="Arial"/>
              <a:ea typeface="Arial"/>
              <a:cs typeface="Arial"/>
              <a:sym typeface="Arial"/>
            </a:endParaRPr>
          </a:p>
        </p:txBody>
      </p:sp>
      <p:sp>
        <p:nvSpPr>
          <p:cNvPr id="654" name="Shape 654"/>
          <p:cNvSpPr txBox="1"/>
          <p:nvPr/>
        </p:nvSpPr>
        <p:spPr>
          <a:xfrm>
            <a:off x="877460" y="6495029"/>
            <a:ext cx="601959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600">
                <a:solidFill>
                  <a:schemeClr val="dk1"/>
                </a:solidFill>
                <a:latin typeface="Cabin"/>
                <a:ea typeface="Cabin"/>
                <a:cs typeface="Cabin"/>
                <a:sym typeface="Cabin"/>
              </a:rPr>
              <a:t>Src: https://www.wunderground.com/weather/api/d/docs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pic>
        <p:nvPicPr>
          <p:cNvPr descr="Kết quả hình ảnh" id="659" name="Shape 659"/>
          <p:cNvPicPr preferRelativeResize="0"/>
          <p:nvPr/>
        </p:nvPicPr>
        <p:blipFill rotWithShape="1">
          <a:blip r:embed="rId3">
            <a:alphaModFix/>
          </a:blip>
          <a:srcRect b="0" l="0" r="0" t="0"/>
          <a:stretch/>
        </p:blipFill>
        <p:spPr>
          <a:xfrm>
            <a:off x="588711" y="748161"/>
            <a:ext cx="4095584" cy="4914702"/>
          </a:xfrm>
          <a:prstGeom prst="rect">
            <a:avLst/>
          </a:prstGeom>
          <a:noFill/>
          <a:ln>
            <a:noFill/>
          </a:ln>
        </p:spPr>
      </p:pic>
      <p:sp>
        <p:nvSpPr>
          <p:cNvPr id="660" name="Shape 660"/>
          <p:cNvSpPr txBox="1"/>
          <p:nvPr/>
        </p:nvSpPr>
        <p:spPr>
          <a:xfrm>
            <a:off x="1659666" y="5820173"/>
            <a:ext cx="22293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bin"/>
                <a:ea typeface="Cabin"/>
                <a:cs typeface="Cabin"/>
                <a:sym typeface="Cabin"/>
              </a:rPr>
              <a:t>SOAP (heavy)</a:t>
            </a:r>
            <a:endParaRPr b="1" sz="2800">
              <a:solidFill>
                <a:schemeClr val="dk1"/>
              </a:solidFill>
              <a:latin typeface="Cabin"/>
              <a:ea typeface="Cabin"/>
              <a:cs typeface="Cabin"/>
              <a:sym typeface="Cabin"/>
            </a:endParaRPr>
          </a:p>
        </p:txBody>
      </p:sp>
      <p:sp>
        <p:nvSpPr>
          <p:cNvPr id="661" name="Shape 661"/>
          <p:cNvSpPr txBox="1"/>
          <p:nvPr/>
        </p:nvSpPr>
        <p:spPr>
          <a:xfrm>
            <a:off x="5869718" y="5820173"/>
            <a:ext cx="287450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bin"/>
                <a:ea typeface="Cabin"/>
                <a:cs typeface="Cabin"/>
                <a:sym typeface="Cabin"/>
              </a:rPr>
              <a:t>REST (lightweight)</a:t>
            </a:r>
            <a:endParaRPr b="1" sz="1800">
              <a:solidFill>
                <a:schemeClr val="dk1"/>
              </a:solidFill>
              <a:latin typeface="Cabin"/>
              <a:ea typeface="Cabin"/>
              <a:cs typeface="Cabin"/>
              <a:sym typeface="Cabin"/>
            </a:endParaRPr>
          </a:p>
        </p:txBody>
      </p:sp>
      <p:sp>
        <p:nvSpPr>
          <p:cNvPr id="662" name="Shape 662"/>
          <p:cNvSpPr txBox="1"/>
          <p:nvPr/>
        </p:nvSpPr>
        <p:spPr>
          <a:xfrm>
            <a:off x="5325979" y="3589420"/>
            <a:ext cx="54373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bin"/>
                <a:ea typeface="Cabin"/>
                <a:cs typeface="Cabin"/>
                <a:sym typeface="Cabin"/>
              </a:rPr>
              <a:t>vs</a:t>
            </a:r>
            <a:endParaRPr b="1" sz="1800">
              <a:solidFill>
                <a:schemeClr val="dk1"/>
              </a:solidFill>
              <a:latin typeface="Cabin"/>
              <a:ea typeface="Cabin"/>
              <a:cs typeface="Cabin"/>
              <a:sym typeface="Cabin"/>
            </a:endParaRPr>
          </a:p>
        </p:txBody>
      </p:sp>
      <p:pic>
        <p:nvPicPr>
          <p:cNvPr id="663" name="Shape 663"/>
          <p:cNvPicPr preferRelativeResize="0"/>
          <p:nvPr/>
        </p:nvPicPr>
        <p:blipFill rotWithShape="1">
          <a:blip r:embed="rId4">
            <a:alphaModFix/>
          </a:blip>
          <a:srcRect b="0" l="0" r="0" t="0"/>
          <a:stretch/>
        </p:blipFill>
        <p:spPr>
          <a:xfrm>
            <a:off x="6299915" y="894379"/>
            <a:ext cx="2188483" cy="476848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Shape 66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CHỌN SOAP HAY REST?</a:t>
            </a:r>
            <a:endParaRPr b="0" i="0" sz="2800" u="none" cap="none" strike="noStrike">
              <a:solidFill>
                <a:schemeClr val="lt1"/>
              </a:solidFill>
              <a:latin typeface="Arial"/>
              <a:ea typeface="Arial"/>
              <a:cs typeface="Arial"/>
              <a:sym typeface="Arial"/>
            </a:endParaRPr>
          </a:p>
        </p:txBody>
      </p:sp>
      <p:sp>
        <p:nvSpPr>
          <p:cNvPr id="669" name="Shape 669"/>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2"/>
              </a:buClr>
              <a:buSzPts val="2024"/>
              <a:buFont typeface="Noto Sans Symbols"/>
              <a:buNone/>
            </a:pPr>
            <a:r>
              <a:rPr b="0" i="0" lang="en-US" sz="2200" u="none" cap="none" strike="noStrike">
                <a:solidFill>
                  <a:schemeClr val="accent2"/>
                </a:solidFill>
                <a:latin typeface="Arial"/>
                <a:ea typeface="Arial"/>
                <a:cs typeface="Arial"/>
                <a:sym typeface="Arial"/>
              </a:rPr>
              <a:t>SOAP based WS</a:t>
            </a:r>
            <a:endParaRPr b="0" i="0" sz="2200" u="none" cap="none" strike="noStrike">
              <a:solidFill>
                <a:schemeClr val="accent2"/>
              </a:solidFill>
              <a:latin typeface="Arial"/>
              <a:ea typeface="Arial"/>
              <a:cs typeface="Arial"/>
              <a:sym typeface="Arial"/>
            </a:endParaRPr>
          </a:p>
        </p:txBody>
      </p:sp>
      <p:sp>
        <p:nvSpPr>
          <p:cNvPr id="670" name="Shape 670"/>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Độc lập giao thức vận chuyển, nền tảng, ngôn ngữ.</a:t>
            </a:r>
            <a:endParaRPr/>
          </a:p>
          <a:p>
            <a:pPr indent="-306000" lvl="0" marL="306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Chuẩn hóa</a:t>
            </a:r>
            <a:endParaRPr b="0" i="0" sz="2000" u="none" cap="none" strike="noStrike">
              <a:solidFill>
                <a:schemeClr val="dk2"/>
              </a:solidFill>
              <a:latin typeface="Arial"/>
              <a:ea typeface="Arial"/>
              <a:cs typeface="Arial"/>
              <a:sym typeface="Arial"/>
            </a:endParaRPr>
          </a:p>
          <a:p>
            <a:pPr indent="-306000" lvl="0" marL="306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Đã xây dựng sẵn một tập các phần mở rộng WS-*</a:t>
            </a:r>
            <a:endParaRPr/>
          </a:p>
          <a:p>
            <a:pPr indent="-306000" lvl="0" marL="306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Xử lý lỗi (built-in error handling)</a:t>
            </a:r>
            <a:endParaRPr/>
          </a:p>
          <a:p>
            <a:pPr indent="-189160" lvl="0" marL="306000" marR="0" rtl="0" algn="l">
              <a:spcBef>
                <a:spcPts val="1000"/>
              </a:spcBef>
              <a:spcAft>
                <a:spcPts val="0"/>
              </a:spcAft>
              <a:buClr>
                <a:schemeClr val="accent2"/>
              </a:buClr>
              <a:buSzPts val="1840"/>
              <a:buFont typeface="Noto Sans Symbols"/>
              <a:buNone/>
            </a:pPr>
            <a:r>
              <a:t/>
            </a:r>
            <a:endParaRPr b="0" i="0" sz="2000" u="none" cap="none" strike="noStrike">
              <a:solidFill>
                <a:schemeClr val="dk2"/>
              </a:solidFill>
              <a:latin typeface="Arial"/>
              <a:ea typeface="Arial"/>
              <a:cs typeface="Arial"/>
              <a:sym typeface="Arial"/>
            </a:endParaRPr>
          </a:p>
        </p:txBody>
      </p:sp>
      <p:sp>
        <p:nvSpPr>
          <p:cNvPr id="671" name="Shape 671"/>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2"/>
              </a:buClr>
              <a:buSzPts val="2024"/>
              <a:buFont typeface="Noto Sans Symbols"/>
              <a:buNone/>
            </a:pPr>
            <a:r>
              <a:rPr b="0" i="0" lang="en-US" sz="2200" u="none" cap="none" strike="noStrike">
                <a:solidFill>
                  <a:schemeClr val="accent2"/>
                </a:solidFill>
                <a:latin typeface="Arial"/>
                <a:ea typeface="Arial"/>
                <a:cs typeface="Arial"/>
                <a:sym typeface="Arial"/>
              </a:rPr>
              <a:t>REST based WS</a:t>
            </a:r>
            <a:endParaRPr b="0" i="0" sz="2200" u="none" cap="none" strike="noStrike">
              <a:solidFill>
                <a:schemeClr val="accent2"/>
              </a:solidFill>
              <a:latin typeface="Arial"/>
              <a:ea typeface="Arial"/>
              <a:cs typeface="Arial"/>
              <a:sym typeface="Arial"/>
            </a:endParaRPr>
          </a:p>
        </p:txBody>
      </p:sp>
      <p:sp>
        <p:nvSpPr>
          <p:cNvPr id="672" name="Shape 672"/>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Chỉ sử dụng với HTTP</a:t>
            </a:r>
            <a:endParaRPr/>
          </a:p>
          <a:p>
            <a:pPr indent="-306000" lvl="0" marL="306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Nhanh hơn, đỡ tốn chi phí hơn.</a:t>
            </a:r>
            <a:endParaRPr/>
          </a:p>
          <a:p>
            <a:pPr indent="-189160" lvl="0" marL="306000" marR="0" rtl="0" algn="l">
              <a:spcBef>
                <a:spcPts val="1000"/>
              </a:spcBef>
              <a:spcAft>
                <a:spcPts val="0"/>
              </a:spcAft>
              <a:buClr>
                <a:schemeClr val="accent2"/>
              </a:buClr>
              <a:buSzPts val="1840"/>
              <a:buFont typeface="Noto Sans Symbols"/>
              <a:buNone/>
            </a:pPr>
            <a:r>
              <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Shape 67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CÔNG NGHỆ MỚI CỦA MICROSOFT VỀ WS</a:t>
            </a:r>
            <a:endParaRPr b="0" i="0" sz="2800" u="none" cap="none" strike="noStrike">
              <a:solidFill>
                <a:schemeClr val="lt1"/>
              </a:solidFill>
              <a:latin typeface="Arial"/>
              <a:ea typeface="Arial"/>
              <a:cs typeface="Arial"/>
              <a:sym typeface="Arial"/>
            </a:endParaRPr>
          </a:p>
        </p:txBody>
      </p:sp>
      <p:sp>
        <p:nvSpPr>
          <p:cNvPr id="678" name="Shape 678"/>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Có hai công nghệ của Microsoft cho việc tạo web service hoặc web API:</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WCF (Windows Communication Foundation)</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Web API</a:t>
            </a:r>
            <a:endParaRPr b="0" i="0" sz="20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Microsoft khuyến khích không sử dụng ASP.NET Web service nữa, thay vào đó là WCF hoặc Web API.</a:t>
            </a:r>
            <a:endParaRPr/>
          </a:p>
          <a:p>
            <a:pPr indent="-165792" lvl="0" marL="30600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CÔNG NGHỆ MỚI CỦA MICROSOFT VỀ WS</a:t>
            </a:r>
            <a:endParaRPr b="0" i="0" sz="2800" u="none" cap="none" strike="noStrike">
              <a:solidFill>
                <a:schemeClr val="lt1"/>
              </a:solidFill>
              <a:latin typeface="Arial"/>
              <a:ea typeface="Arial"/>
              <a:cs typeface="Arial"/>
              <a:sym typeface="Arial"/>
            </a:endParaRPr>
          </a:p>
        </p:txBody>
      </p:sp>
      <p:sp>
        <p:nvSpPr>
          <p:cNvPr id="684" name="Shape 684"/>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Đặc điểm WCF:</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Cho phép tạo service không dựa trên một giao thức hay định dạng dữ liệu cụ thể nào.</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Có thể sử dụng SOAP với XML (giống ASP.NET Web service) hoặc giao thức và định dạng dữ liệu khác.</a:t>
            </a:r>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Đặc điểm Web API:</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Dựa trên REST, HTTP. </a:t>
            </a:r>
            <a:endParaRPr/>
          </a:p>
          <a:p>
            <a:pPr indent="-306000" lvl="1" marL="630000" marR="0" rtl="0" algn="l">
              <a:spcBef>
                <a:spcPts val="1000"/>
              </a:spcBef>
              <a:spcAft>
                <a:spcPts val="0"/>
              </a:spcAft>
              <a:buClr>
                <a:schemeClr val="accent2"/>
              </a:buClr>
              <a:buSzPts val="1840"/>
              <a:buFont typeface="Noto Sans Symbols"/>
              <a:buChar char="◼"/>
            </a:pPr>
            <a:r>
              <a:rPr b="0" i="0" lang="en-US" sz="2000" u="none" cap="none" strike="noStrike">
                <a:solidFill>
                  <a:schemeClr val="dk2"/>
                </a:solidFill>
                <a:latin typeface="Arial"/>
                <a:ea typeface="Arial"/>
                <a:cs typeface="Arial"/>
                <a:sym typeface="Arial"/>
              </a:rPr>
              <a:t>Không có data contract giống như WCF</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Shape 689"/>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TÀI LIỆU THAM KHẢO</a:t>
            </a:r>
            <a:endParaRPr b="0" i="0" sz="2800" u="none" cap="none" strike="noStrike">
              <a:solidFill>
                <a:schemeClr val="lt1"/>
              </a:solidFill>
              <a:latin typeface="Arial"/>
              <a:ea typeface="Arial"/>
              <a:cs typeface="Arial"/>
              <a:sym typeface="Arial"/>
            </a:endParaRPr>
          </a:p>
        </p:txBody>
      </p:sp>
      <p:sp>
        <p:nvSpPr>
          <p:cNvPr id="690" name="Shape 690"/>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sng" cap="none" strike="noStrike">
                <a:solidFill>
                  <a:schemeClr val="hlink"/>
                </a:solidFill>
                <a:latin typeface="Arial"/>
                <a:ea typeface="Arial"/>
                <a:cs typeface="Arial"/>
                <a:sym typeface="Arial"/>
                <a:hlinkClick r:id="rId3"/>
              </a:rPr>
              <a:t>http://www.tutorialspoint.com/webservices/index.htm</a:t>
            </a:r>
            <a:r>
              <a:rPr b="0" i="0" lang="en-US" sz="2400" u="none" cap="none" strike="noStrike">
                <a:solidFill>
                  <a:schemeClr val="dk2"/>
                </a:solidFill>
                <a:latin typeface="Arial"/>
                <a:ea typeface="Arial"/>
                <a:cs typeface="Arial"/>
                <a:sym typeface="Arial"/>
              </a:rPr>
              <a:t> </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Core Security Patterns: Best Practices and Strategies for J2EE", Web Services, and Identity Management, Chritopher Steel, Ramesh Nagappan, </a:t>
            </a:r>
            <a:r>
              <a:rPr b="0" i="0" lang="en-US" sz="2400" u="sng" cap="none" strike="noStrike">
                <a:solidFill>
                  <a:schemeClr val="hlink"/>
                </a:solidFill>
                <a:latin typeface="Arial"/>
                <a:ea typeface="Arial"/>
                <a:cs typeface="Arial"/>
                <a:sym typeface="Arial"/>
                <a:hlinkClick r:id="rId4"/>
              </a:rPr>
              <a:t>http://flylib.com/books/en/3.211.1.83/1/</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sng" cap="none" strike="noStrike">
                <a:solidFill>
                  <a:schemeClr val="hlink"/>
                </a:solidFill>
                <a:latin typeface="Arial"/>
                <a:ea typeface="Arial"/>
                <a:cs typeface="Arial"/>
                <a:sym typeface="Arial"/>
                <a:hlinkClick r:id="rId5"/>
              </a:rPr>
              <a:t>http://www.tutorialspoint.com/uddi/uddi_overview.htm</a:t>
            </a:r>
            <a:endParaRPr b="0" i="0" sz="2400" u="none" cap="none" strike="noStrike">
              <a:solidFill>
                <a:schemeClr val="dk2"/>
              </a:solidFill>
              <a:latin typeface="Arial"/>
              <a:ea typeface="Arial"/>
              <a:cs typeface="Arial"/>
              <a:sym typeface="Arial"/>
            </a:endParaRPr>
          </a:p>
          <a:p>
            <a:pPr indent="-306000" lvl="0" marL="306000" marR="0" rtl="0" algn="l">
              <a:spcBef>
                <a:spcPts val="1080"/>
              </a:spcBef>
              <a:spcAft>
                <a:spcPts val="0"/>
              </a:spcAft>
              <a:buClr>
                <a:schemeClr val="accent2"/>
              </a:buClr>
              <a:buSzPts val="2208"/>
              <a:buFont typeface="Noto Sans Symbols"/>
              <a:buChar char="◼"/>
            </a:pPr>
            <a:r>
              <a:rPr b="0" i="0" lang="en-US" sz="2400" u="sng" cap="none" strike="noStrike">
                <a:solidFill>
                  <a:schemeClr val="hlink"/>
                </a:solidFill>
                <a:latin typeface="Arial"/>
                <a:ea typeface="Arial"/>
                <a:cs typeface="Arial"/>
                <a:sym typeface="Arial"/>
                <a:hlinkClick r:id="rId6"/>
              </a:rPr>
              <a:t>http://www.ibm.com/developerworks/vn/library/ws-featuddi/</a:t>
            </a:r>
            <a:r>
              <a:rPr b="0" i="0" lang="en-US" sz="2400" u="none" cap="none" strike="noStrike">
                <a:solidFill>
                  <a:schemeClr val="dk2"/>
                </a:solidFill>
                <a:latin typeface="Arial"/>
                <a:ea typeface="Arial"/>
                <a:cs typeface="Arial"/>
                <a:sym typeface="Arial"/>
              </a:rPr>
              <a:t> </a:t>
            </a:r>
            <a:endParaRPr/>
          </a:p>
          <a:p>
            <a:pPr indent="0" lvl="0" marL="0" marR="0" rtl="0" algn="l">
              <a:spcBef>
                <a:spcPts val="1080"/>
              </a:spcBef>
              <a:spcAft>
                <a:spcPts val="0"/>
              </a:spcAft>
              <a:buClr>
                <a:schemeClr val="accent2"/>
              </a:buClr>
              <a:buSzPts val="2208"/>
              <a:buFont typeface="Noto Sans Symbols"/>
              <a:buNone/>
            </a:pPr>
            <a:r>
              <a:t/>
            </a:r>
            <a:endParaRPr b="0" i="0" sz="24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VÍ DỤ ỨNG DỤNG WEB SERVICE</a:t>
            </a:r>
            <a:endParaRPr/>
          </a:p>
        </p:txBody>
      </p:sp>
      <p:sp>
        <p:nvSpPr>
          <p:cNvPr id="164" name="Shape 164"/>
          <p:cNvSpPr txBox="1"/>
          <p:nvPr>
            <p:ph idx="1" type="body"/>
          </p:nvPr>
        </p:nvSpPr>
        <p:spPr>
          <a:xfrm>
            <a:off x="581192" y="2228003"/>
            <a:ext cx="7989752" cy="3630795"/>
          </a:xfrm>
          <a:prstGeom prst="rect">
            <a:avLst/>
          </a:prstGeom>
          <a:noFill/>
          <a:ln>
            <a:noFill/>
          </a:ln>
        </p:spPr>
        <p:txBody>
          <a:bodyPr anchorCtr="0" anchor="t" bIns="45700" lIns="91425" spcFirstLastPara="1" rIns="91425" wrap="square" tIns="45700">
            <a:noAutofit/>
          </a:bodyPr>
          <a:lstStyle/>
          <a:p>
            <a:pPr indent="-306000" lvl="0" marL="306000" marR="0" rtl="0" algn="l">
              <a:spcBef>
                <a:spcPts val="0"/>
              </a:spcBef>
              <a:spcAft>
                <a:spcPts val="0"/>
              </a:spcAft>
              <a:buClr>
                <a:schemeClr val="accent2"/>
              </a:buClr>
              <a:buSzPts val="2208"/>
              <a:buFont typeface="Noto Sans Symbols"/>
              <a:buChar char="◼"/>
            </a:pPr>
            <a:r>
              <a:rPr b="0" i="0" lang="en-US" sz="2400" u="none" cap="none" strike="noStrike">
                <a:solidFill>
                  <a:schemeClr val="dk2"/>
                </a:solidFill>
                <a:latin typeface="Arial"/>
                <a:ea typeface="Arial"/>
                <a:cs typeface="Arial"/>
                <a:sym typeface="Arial"/>
              </a:rPr>
              <a:t>Ví dụ: các công ty du lịch có thể xây dựng web service, cho phép hệ thống khác truy cập vào lấy thông tin đặt chỗ, đặt vé…</a:t>
            </a:r>
            <a:endParaRPr/>
          </a:p>
        </p:txBody>
      </p:sp>
      <p:pic>
        <p:nvPicPr>
          <p:cNvPr id="165" name="Shape 165"/>
          <p:cNvPicPr preferRelativeResize="0"/>
          <p:nvPr/>
        </p:nvPicPr>
        <p:blipFill rotWithShape="1">
          <a:blip r:embed="rId3">
            <a:alphaModFix/>
          </a:blip>
          <a:srcRect b="0" l="0" r="0" t="0"/>
          <a:stretch/>
        </p:blipFill>
        <p:spPr>
          <a:xfrm>
            <a:off x="2053390" y="3607590"/>
            <a:ext cx="5185610" cy="29490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4294967295" type="title"/>
          </p:nvPr>
        </p:nvSpPr>
        <p:spPr>
          <a:xfrm>
            <a:off x="1154113" y="687388"/>
            <a:ext cx="7989887" cy="10826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VÍ DỤ ỨNG DỤNG WEB SERVICE</a:t>
            </a:r>
            <a:endParaRPr/>
          </a:p>
        </p:txBody>
      </p:sp>
      <p:pic>
        <p:nvPicPr>
          <p:cNvPr id="171" name="Shape 171"/>
          <p:cNvPicPr preferRelativeResize="0"/>
          <p:nvPr/>
        </p:nvPicPr>
        <p:blipFill rotWithShape="1">
          <a:blip r:embed="rId3">
            <a:alphaModFix/>
          </a:blip>
          <a:srcRect b="0" l="0" r="0" t="0"/>
          <a:stretch/>
        </p:blipFill>
        <p:spPr>
          <a:xfrm>
            <a:off x="875287" y="1914443"/>
            <a:ext cx="6952381" cy="4561905"/>
          </a:xfrm>
          <a:prstGeom prst="rect">
            <a:avLst/>
          </a:prstGeom>
          <a:noFill/>
          <a:ln>
            <a:noFill/>
          </a:ln>
        </p:spPr>
      </p:pic>
      <p:sp>
        <p:nvSpPr>
          <p:cNvPr id="172" name="Shape 172"/>
          <p:cNvSpPr txBox="1"/>
          <p:nvPr/>
        </p:nvSpPr>
        <p:spPr>
          <a:xfrm>
            <a:off x="401051" y="687388"/>
            <a:ext cx="8261685"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Web Service cho phép tìm kiếm các chuyến bay của các hang hàng không khác nhau.</a:t>
            </a:r>
            <a:endParaRPr/>
          </a:p>
          <a:p>
            <a:pPr indent="0" lvl="0" marL="0" marR="0" rtl="0" algn="l">
              <a:spcBef>
                <a:spcPts val="0"/>
              </a:spcBef>
              <a:spcAft>
                <a:spcPts val="0"/>
              </a:spcAft>
              <a:buNone/>
            </a:pPr>
            <a:r>
              <a:rPr i="1" lang="en-US" sz="2400">
                <a:solidFill>
                  <a:srgbClr val="7F7F7F"/>
                </a:solidFill>
                <a:latin typeface="Arial"/>
                <a:ea typeface="Arial"/>
                <a:cs typeface="Arial"/>
                <a:sym typeface="Arial"/>
              </a:rPr>
              <a:t>website: atadi.vn</a:t>
            </a:r>
            <a:endParaRPr i="1" sz="2400">
              <a:solidFill>
                <a:srgbClr val="7F7F7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