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Shape 8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 name="Shape 8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Shape 27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5" name="Shape 27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mailto:duythanhcse@gmail.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5" name="Shape 15"/>
        <p:cNvGrpSpPr/>
        <p:nvPr/>
      </p:nvGrpSpPr>
      <p:grpSpPr>
        <a:xfrm>
          <a:off x="0" y="0"/>
          <a:ext cx="0" cy="0"/>
          <a:chOff x="0" y="0"/>
          <a:chExt cx="0" cy="0"/>
        </a:xfrm>
      </p:grpSpPr>
      <p:sp>
        <p:nvSpPr>
          <p:cNvPr id="16" name="Shape 16"/>
          <p:cNvSpPr/>
          <p:nvPr/>
        </p:nvSpPr>
        <p:spPr>
          <a:xfrm flipH="1">
            <a:off x="0" y="6504057"/>
            <a:ext cx="9144000" cy="353943"/>
          </a:xfrm>
          <a:prstGeom prst="rect">
            <a:avLst/>
          </a:prstGeom>
          <a:gradFill>
            <a:gsLst>
              <a:gs pos="0">
                <a:schemeClr val="lt1"/>
              </a:gs>
              <a:gs pos="100000">
                <a:srgbClr val="FF6600"/>
              </a:gs>
            </a:gsLst>
            <a:lin ang="0" scaled="0"/>
          </a:gradFill>
          <a:ln>
            <a:noFill/>
          </a:ln>
        </p:spPr>
        <p:txBody>
          <a:bodyPr anchorCtr="0" anchor="b" bIns="45700" lIns="91425" spcFirstLastPara="1" rIns="91425" wrap="square" tIns="45700">
            <a:noAutofit/>
          </a:bodyPr>
          <a:lstStyle/>
          <a:p>
            <a:pPr indent="0" lvl="0" marL="0" marR="0" rtl="0" algn="r">
              <a:lnSpc>
                <a:spcPct val="180000"/>
              </a:lnSpc>
              <a:spcBef>
                <a:spcPts val="0"/>
              </a:spcBef>
              <a:spcAft>
                <a:spcPts val="0"/>
              </a:spcAft>
              <a:buNone/>
            </a:pPr>
            <a:r>
              <a:t/>
            </a:r>
            <a:endParaRPr b="1" i="0" sz="1100" u="none" cap="none" strike="noStrike">
              <a:solidFill>
                <a:srgbClr val="0070C0"/>
              </a:solidFill>
              <a:latin typeface="Times New Roman"/>
              <a:ea typeface="Times New Roman"/>
              <a:cs typeface="Times New Roman"/>
              <a:sym typeface="Times New Roman"/>
            </a:endParaRPr>
          </a:p>
        </p:txBody>
      </p:sp>
      <p:sp>
        <p:nvSpPr>
          <p:cNvPr id="17" name="Shape 17"/>
          <p:cNvSpPr txBox="1"/>
          <p:nvPr>
            <p:ph idx="12" type="sldNum"/>
          </p:nvPr>
        </p:nvSpPr>
        <p:spPr>
          <a:xfrm>
            <a:off x="6553200" y="64674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600" u="none" cap="none" strike="noStrike">
                <a:solidFill>
                  <a:srgbClr val="002060"/>
                </a:solidFill>
                <a:latin typeface="Calibri"/>
                <a:ea typeface="Calibri"/>
                <a:cs typeface="Calibri"/>
                <a:sym typeface="Calibri"/>
              </a:defRPr>
            </a:lvl1pPr>
            <a:lvl2pPr indent="0" lvl="1" marL="0" marR="0" rtl="0" algn="r">
              <a:spcBef>
                <a:spcPts val="0"/>
              </a:spcBef>
              <a:buNone/>
              <a:defRPr b="1" i="0" sz="1600" u="none" cap="none" strike="noStrike">
                <a:solidFill>
                  <a:srgbClr val="002060"/>
                </a:solidFill>
                <a:latin typeface="Calibri"/>
                <a:ea typeface="Calibri"/>
                <a:cs typeface="Calibri"/>
                <a:sym typeface="Calibri"/>
              </a:defRPr>
            </a:lvl2pPr>
            <a:lvl3pPr indent="0" lvl="2" marL="0" marR="0" rtl="0" algn="r">
              <a:spcBef>
                <a:spcPts val="0"/>
              </a:spcBef>
              <a:buNone/>
              <a:defRPr b="1" i="0" sz="1600" u="none" cap="none" strike="noStrike">
                <a:solidFill>
                  <a:srgbClr val="002060"/>
                </a:solidFill>
                <a:latin typeface="Calibri"/>
                <a:ea typeface="Calibri"/>
                <a:cs typeface="Calibri"/>
                <a:sym typeface="Calibri"/>
              </a:defRPr>
            </a:lvl3pPr>
            <a:lvl4pPr indent="0" lvl="3" marL="0" marR="0" rtl="0" algn="r">
              <a:spcBef>
                <a:spcPts val="0"/>
              </a:spcBef>
              <a:buNone/>
              <a:defRPr b="1" i="0" sz="1600" u="none" cap="none" strike="noStrike">
                <a:solidFill>
                  <a:srgbClr val="002060"/>
                </a:solidFill>
                <a:latin typeface="Calibri"/>
                <a:ea typeface="Calibri"/>
                <a:cs typeface="Calibri"/>
                <a:sym typeface="Calibri"/>
              </a:defRPr>
            </a:lvl4pPr>
            <a:lvl5pPr indent="0" lvl="4" marL="0" marR="0" rtl="0" algn="r">
              <a:spcBef>
                <a:spcPts val="0"/>
              </a:spcBef>
              <a:buNone/>
              <a:defRPr b="1" i="0" sz="1600" u="none" cap="none" strike="noStrike">
                <a:solidFill>
                  <a:srgbClr val="002060"/>
                </a:solidFill>
                <a:latin typeface="Calibri"/>
                <a:ea typeface="Calibri"/>
                <a:cs typeface="Calibri"/>
                <a:sym typeface="Calibri"/>
              </a:defRPr>
            </a:lvl5pPr>
            <a:lvl6pPr indent="0" lvl="5" marL="0" marR="0" rtl="0" algn="r">
              <a:spcBef>
                <a:spcPts val="0"/>
              </a:spcBef>
              <a:buNone/>
              <a:defRPr b="1" i="0" sz="1600" u="none" cap="none" strike="noStrike">
                <a:solidFill>
                  <a:srgbClr val="002060"/>
                </a:solidFill>
                <a:latin typeface="Calibri"/>
                <a:ea typeface="Calibri"/>
                <a:cs typeface="Calibri"/>
                <a:sym typeface="Calibri"/>
              </a:defRPr>
            </a:lvl6pPr>
            <a:lvl7pPr indent="0" lvl="6" marL="0" marR="0" rtl="0" algn="r">
              <a:spcBef>
                <a:spcPts val="0"/>
              </a:spcBef>
              <a:buNone/>
              <a:defRPr b="1" i="0" sz="1600" u="none" cap="none" strike="noStrike">
                <a:solidFill>
                  <a:srgbClr val="002060"/>
                </a:solidFill>
                <a:latin typeface="Calibri"/>
                <a:ea typeface="Calibri"/>
                <a:cs typeface="Calibri"/>
                <a:sym typeface="Calibri"/>
              </a:defRPr>
            </a:lvl7pPr>
            <a:lvl8pPr indent="0" lvl="7" marL="0" marR="0" rtl="0" algn="r">
              <a:spcBef>
                <a:spcPts val="0"/>
              </a:spcBef>
              <a:buNone/>
              <a:defRPr b="1" i="0" sz="1600" u="none" cap="none" strike="noStrike">
                <a:solidFill>
                  <a:srgbClr val="002060"/>
                </a:solidFill>
                <a:latin typeface="Calibri"/>
                <a:ea typeface="Calibri"/>
                <a:cs typeface="Calibri"/>
                <a:sym typeface="Calibri"/>
              </a:defRPr>
            </a:lvl8pPr>
            <a:lvl9pPr indent="0" lvl="8" marL="0" marR="0" rtl="0" algn="r">
              <a:spcBef>
                <a:spcPts val="0"/>
              </a:spcBef>
              <a:buNone/>
              <a:defRPr b="1" i="0" sz="1600" u="none" cap="none" strike="noStrike">
                <a:solidFill>
                  <a:srgbClr val="002060"/>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8" name="Shape 18"/>
          <p:cNvSpPr/>
          <p:nvPr/>
        </p:nvSpPr>
        <p:spPr>
          <a:xfrm>
            <a:off x="0" y="0"/>
            <a:ext cx="9144000" cy="424732"/>
          </a:xfrm>
          <a:prstGeom prst="rect">
            <a:avLst/>
          </a:prstGeom>
          <a:gradFill>
            <a:gsLst>
              <a:gs pos="0">
                <a:schemeClr val="lt1"/>
              </a:gs>
              <a:gs pos="100000">
                <a:srgbClr val="FF6600"/>
              </a:gs>
            </a:gsLst>
            <a:lin ang="0" scaled="0"/>
          </a:gradFill>
          <a:ln>
            <a:noFill/>
          </a:ln>
        </p:spPr>
        <p:txBody>
          <a:bodyPr anchorCtr="0" anchor="b" bIns="45700" lIns="91425" spcFirstLastPara="1" rIns="91425" wrap="square" tIns="45700">
            <a:noAutofit/>
          </a:bodyPr>
          <a:lstStyle/>
          <a:p>
            <a:pPr indent="0" lvl="0" marL="0" marR="0" rtl="0" algn="r">
              <a:lnSpc>
                <a:spcPct val="180000"/>
              </a:lnSpc>
              <a:spcBef>
                <a:spcPts val="0"/>
              </a:spcBef>
              <a:spcAft>
                <a:spcPts val="0"/>
              </a:spcAft>
              <a:buNone/>
            </a:pPr>
            <a:r>
              <a:rPr b="1" i="0" lang="en-US" sz="1400" u="none" cap="none" strike="noStrike">
                <a:solidFill>
                  <a:schemeClr val="dk2"/>
                </a:solidFill>
                <a:latin typeface="Cambria"/>
                <a:ea typeface="Cambria"/>
                <a:cs typeface="Cambria"/>
                <a:sym typeface="Cambria"/>
              </a:rPr>
              <a:t>Lập trình C# trong 5 tuần</a:t>
            </a:r>
            <a:endParaRPr b="1" i="0" sz="1400" u="none" cap="none" strike="noStrike">
              <a:solidFill>
                <a:srgbClr val="0070C0"/>
              </a:solidFill>
              <a:latin typeface="Cambria"/>
              <a:ea typeface="Cambria"/>
              <a:cs typeface="Cambria"/>
              <a:sym typeface="Cambria"/>
            </a:endParaRPr>
          </a:p>
        </p:txBody>
      </p:sp>
      <p:sp>
        <p:nvSpPr>
          <p:cNvPr id="19" name="Shape 19"/>
          <p:cNvSpPr txBox="1"/>
          <p:nvPr/>
        </p:nvSpPr>
        <p:spPr>
          <a:xfrm>
            <a:off x="-76200" y="6565612"/>
            <a:ext cx="4619406"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300" u="none" cap="none" strike="noStrike">
                <a:solidFill>
                  <a:srgbClr val="002060"/>
                </a:solidFill>
                <a:latin typeface="Cambria"/>
                <a:ea typeface="Cambria"/>
                <a:cs typeface="Cambria"/>
                <a:sym typeface="Cambria"/>
              </a:rPr>
              <a:t>Trần Duy Thanh – </a:t>
            </a:r>
            <a:r>
              <a:rPr b="1" i="0" lang="en-US" sz="1300" u="sng" cap="none" strike="noStrike">
                <a:solidFill>
                  <a:schemeClr val="hlink"/>
                </a:solidFill>
                <a:latin typeface="Cambria"/>
                <a:ea typeface="Cambria"/>
                <a:cs typeface="Cambria"/>
                <a:sym typeface="Cambria"/>
                <a:hlinkClick r:id="rId2"/>
              </a:rPr>
              <a:t>duythanhcse@gmail.com</a:t>
            </a:r>
            <a:r>
              <a:rPr b="1" i="0" lang="en-US" sz="1300" u="none" cap="none" strike="noStrike">
                <a:solidFill>
                  <a:srgbClr val="002060"/>
                </a:solidFill>
                <a:latin typeface="Cambria"/>
                <a:ea typeface="Cambria"/>
                <a:cs typeface="Cambria"/>
                <a:sym typeface="Cambria"/>
              </a:rPr>
              <a:t> - 0987773061</a:t>
            </a:r>
            <a:endParaRPr b="1" i="0" sz="1300" u="none" cap="none" strike="noStrike">
              <a:solidFill>
                <a:srgbClr val="002060"/>
              </a:solidFill>
              <a:latin typeface="Cambria"/>
              <a:ea typeface="Cambria"/>
              <a:cs typeface="Cambria"/>
              <a:sym typeface="Cambria"/>
            </a:endParaRPr>
          </a:p>
        </p:txBody>
      </p:sp>
      <p:sp>
        <p:nvSpPr>
          <p:cNvPr id="20" name="Shape 20"/>
          <p:cNvSpPr txBox="1"/>
          <p:nvPr/>
        </p:nvSpPr>
        <p:spPr>
          <a:xfrm>
            <a:off x="17249" y="11668"/>
            <a:ext cx="53929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2060"/>
              </a:buClr>
              <a:buFont typeface="Cambria"/>
              <a:buNone/>
            </a:pPr>
            <a:r>
              <a:rPr b="0" i="0" lang="en-US" sz="1800" u="none" cap="small" strike="noStrike">
                <a:solidFill>
                  <a:srgbClr val="002060"/>
                </a:solidFill>
                <a:latin typeface="Cambria"/>
                <a:ea typeface="Cambria"/>
                <a:cs typeface="Cambria"/>
                <a:sym typeface="Cambria"/>
              </a:rPr>
              <a:t>Working Hard &amp; Smart today for a better tomorrow</a:t>
            </a:r>
            <a:endParaRPr b="0" i="0" sz="1800" u="none" cap="none" strike="noStrike">
              <a:solidFill>
                <a:srgbClr val="002060"/>
              </a:solidFill>
              <a:latin typeface="Cambria"/>
              <a:ea typeface="Cambria"/>
              <a:cs typeface="Cambria"/>
              <a:sym typeface="Cambr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Shape 74"/>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Shape 80"/>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Shape 2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Shape 2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4" name="Shape 2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Shape 2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Shape 2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Shape 3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Shape 4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Shape 5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Shape 5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Shape 6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Shape 6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nvSpPr>
        <p:spPr>
          <a:xfrm>
            <a:off x="1143000" y="2644775"/>
            <a:ext cx="7239000" cy="6318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Font typeface="Cambria"/>
              <a:buNone/>
            </a:pPr>
            <a:r>
              <a:rPr b="1" i="0" lang="en-US" sz="4800" u="none" cap="none" strike="noStrike">
                <a:solidFill>
                  <a:srgbClr val="002060"/>
                </a:solidFill>
                <a:latin typeface="Cambria"/>
                <a:ea typeface="Cambria"/>
                <a:cs typeface="Cambria"/>
                <a:sym typeface="Cambria"/>
              </a:rPr>
              <a:t>Giới thiệu C#</a:t>
            </a:r>
            <a:endParaRPr b="1" i="0" sz="4800" u="none" cap="none" strike="noStrike">
              <a:solidFill>
                <a:srgbClr val="002060"/>
              </a:solidFill>
              <a:latin typeface="Cambria"/>
              <a:ea typeface="Cambria"/>
              <a:cs typeface="Cambria"/>
              <a:sym typeface="Cambria"/>
            </a:endParaRPr>
          </a:p>
        </p:txBody>
      </p:sp>
      <p:pic>
        <p:nvPicPr>
          <p:cNvPr id="90" name="Shape 90"/>
          <p:cNvPicPr preferRelativeResize="0"/>
          <p:nvPr/>
        </p:nvPicPr>
        <p:blipFill rotWithShape="1">
          <a:blip r:embed="rId3">
            <a:alphaModFix/>
          </a:blip>
          <a:srcRect b="0" l="0" r="0" t="0"/>
          <a:stretch/>
        </p:blipFill>
        <p:spPr>
          <a:xfrm>
            <a:off x="6858000" y="4572000"/>
            <a:ext cx="2144973" cy="1700960"/>
          </a:xfrm>
          <a:prstGeom prst="rect">
            <a:avLst/>
          </a:prstGeom>
          <a:noFill/>
          <a:ln>
            <a:noFill/>
          </a:ln>
        </p:spPr>
      </p:pic>
      <p:pic>
        <p:nvPicPr>
          <p:cNvPr id="91" name="Shape 91"/>
          <p:cNvPicPr preferRelativeResize="0"/>
          <p:nvPr/>
        </p:nvPicPr>
        <p:blipFill rotWithShape="1">
          <a:blip r:embed="rId4">
            <a:alphaModFix/>
          </a:blip>
          <a:srcRect b="0" l="0" r="0" t="0"/>
          <a:stretch/>
        </p:blipFill>
        <p:spPr>
          <a:xfrm>
            <a:off x="152400" y="4890800"/>
            <a:ext cx="2728882" cy="1063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grpSp>
        <p:nvGrpSpPr>
          <p:cNvPr id="191" name="Shape 191"/>
          <p:cNvGrpSpPr/>
          <p:nvPr/>
        </p:nvGrpSpPr>
        <p:grpSpPr>
          <a:xfrm>
            <a:off x="304800" y="558800"/>
            <a:ext cx="4620576" cy="508000"/>
            <a:chOff x="789624" y="1191463"/>
            <a:chExt cx="4620576" cy="508000"/>
          </a:xfrm>
        </p:grpSpPr>
        <p:sp>
          <p:nvSpPr>
            <p:cNvPr id="192" name="Shape 192"/>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rgbClr val="002060"/>
                  </a:solidFill>
                  <a:latin typeface="Cambria"/>
                  <a:ea typeface="Cambria"/>
                  <a:cs typeface="Cambria"/>
                  <a:sym typeface="Cambria"/>
                </a:rPr>
                <a:t>Cách thức hoạt động của C#</a:t>
              </a:r>
              <a:endParaRPr/>
            </a:p>
          </p:txBody>
        </p:sp>
        <p:grpSp>
          <p:nvGrpSpPr>
            <p:cNvPr id="193" name="Shape 193"/>
            <p:cNvGrpSpPr/>
            <p:nvPr/>
          </p:nvGrpSpPr>
          <p:grpSpPr>
            <a:xfrm>
              <a:off x="789624" y="1295400"/>
              <a:ext cx="353376" cy="272472"/>
              <a:chOff x="1110" y="2656"/>
              <a:chExt cx="1549" cy="1351"/>
            </a:xfrm>
          </p:grpSpPr>
          <p:sp>
            <p:nvSpPr>
              <p:cNvPr id="194" name="Shape 194"/>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95" name="Shape 195"/>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96" name="Shape 196"/>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pic>
        <p:nvPicPr>
          <p:cNvPr descr="empty-blue-rectangle" id="197" name="Shape 197"/>
          <p:cNvPicPr preferRelativeResize="0"/>
          <p:nvPr/>
        </p:nvPicPr>
        <p:blipFill rotWithShape="1">
          <a:blip r:embed="rId3">
            <a:alphaModFix/>
          </a:blip>
          <a:srcRect b="0" l="0" r="0" t="0"/>
          <a:stretch/>
        </p:blipFill>
        <p:spPr>
          <a:xfrm>
            <a:off x="3623570" y="4191000"/>
            <a:ext cx="3159006" cy="2133600"/>
          </a:xfrm>
          <a:prstGeom prst="rect">
            <a:avLst/>
          </a:prstGeom>
          <a:noFill/>
          <a:ln cap="sq" cmpd="sng" w="190500">
            <a:solidFill>
              <a:srgbClr val="C8C6BD"/>
            </a:solidFill>
            <a:prstDash val="solid"/>
            <a:miter lim="8000"/>
            <a:headEnd len="sm" w="sm" type="none"/>
            <a:tailEnd len="sm" w="sm" type="none"/>
          </a:ln>
          <a:effectLst>
            <a:outerShdw blurRad="254000" rotWithShape="0" algn="bl">
              <a:srgbClr val="000000">
                <a:alpha val="42745"/>
              </a:srgbClr>
            </a:outerShdw>
          </a:effectLst>
        </p:spPr>
      </p:pic>
      <p:pic>
        <p:nvPicPr>
          <p:cNvPr descr="empty-blue-rectangle" id="198" name="Shape 198"/>
          <p:cNvPicPr preferRelativeResize="0"/>
          <p:nvPr/>
        </p:nvPicPr>
        <p:blipFill rotWithShape="1">
          <a:blip r:embed="rId4">
            <a:alphaModFix/>
          </a:blip>
          <a:srcRect b="0" l="0" r="0" t="0"/>
          <a:stretch/>
        </p:blipFill>
        <p:spPr>
          <a:xfrm>
            <a:off x="452718" y="1371600"/>
            <a:ext cx="2402542" cy="1447800"/>
          </a:xfrm>
          <a:prstGeom prst="roundRect">
            <a:avLst>
              <a:gd fmla="val 4167" name="adj"/>
            </a:avLst>
          </a:prstGeom>
          <a:solidFill>
            <a:srgbClr val="FFFFFF"/>
          </a:solidFill>
          <a:ln cap="sq" cmpd="sng" w="76200">
            <a:solidFill>
              <a:srgbClr val="EAEAEA"/>
            </a:solidFill>
            <a:prstDash val="solid"/>
            <a:miter lim="8000"/>
            <a:headEnd len="sm" w="sm" type="none"/>
            <a:tailEnd len="sm" w="sm" type="none"/>
          </a:ln>
          <a:effectLst>
            <a:reflection blurRad="0" dir="5400000" dist="5000" endA="0" endPos="28000" fadeDir="5400000" kx="0" rotWithShape="0" algn="bl" stA="33000" stPos="0" sy="-100000" ky="0"/>
          </a:effectLst>
        </p:spPr>
      </p:pic>
      <p:pic>
        <p:nvPicPr>
          <p:cNvPr descr="empty-blue-rectangle" id="199" name="Shape 199"/>
          <p:cNvPicPr preferRelativeResize="0"/>
          <p:nvPr/>
        </p:nvPicPr>
        <p:blipFill rotWithShape="1">
          <a:blip r:embed="rId4">
            <a:alphaModFix/>
          </a:blip>
          <a:srcRect b="0" l="0" r="0" t="0"/>
          <a:stretch/>
        </p:blipFill>
        <p:spPr>
          <a:xfrm>
            <a:off x="488576" y="4987074"/>
            <a:ext cx="2402542" cy="1261326"/>
          </a:xfrm>
          <a:prstGeom prst="roundRect">
            <a:avLst>
              <a:gd fmla="val 4167" name="adj"/>
            </a:avLst>
          </a:prstGeom>
          <a:solidFill>
            <a:srgbClr val="FFFFFF"/>
          </a:solidFill>
          <a:ln cap="sq" cmpd="sng" w="76200">
            <a:solidFill>
              <a:srgbClr val="EAEAEA"/>
            </a:solidFill>
            <a:prstDash val="solid"/>
            <a:miter lim="8000"/>
            <a:headEnd len="sm" w="sm" type="none"/>
            <a:tailEnd len="sm" w="sm" type="none"/>
          </a:ln>
          <a:effectLst>
            <a:reflection blurRad="0" dir="5400000" dist="5000" endA="0" endPos="28000" fadeDir="5400000" kx="0" rotWithShape="0" algn="bl" stA="33000" stPos="0" sy="-100000" ky="0"/>
          </a:effectLst>
        </p:spPr>
      </p:pic>
      <p:pic>
        <p:nvPicPr>
          <p:cNvPr descr="empty-blue-rectangle" id="200" name="Shape 200"/>
          <p:cNvPicPr preferRelativeResize="0"/>
          <p:nvPr/>
        </p:nvPicPr>
        <p:blipFill rotWithShape="1">
          <a:blip r:embed="rId3">
            <a:alphaModFix/>
          </a:blip>
          <a:srcRect b="0" l="0" r="0" t="0"/>
          <a:stretch/>
        </p:blipFill>
        <p:spPr>
          <a:xfrm>
            <a:off x="376518" y="3352800"/>
            <a:ext cx="2478742" cy="995389"/>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pic>
        <p:nvPicPr>
          <p:cNvPr descr="empty-blue-rectangle" id="201" name="Shape 201"/>
          <p:cNvPicPr preferRelativeResize="0"/>
          <p:nvPr/>
        </p:nvPicPr>
        <p:blipFill rotWithShape="1">
          <a:blip r:embed="rId3">
            <a:alphaModFix/>
          </a:blip>
          <a:srcRect b="0" l="0" r="0" t="0"/>
          <a:stretch/>
        </p:blipFill>
        <p:spPr>
          <a:xfrm>
            <a:off x="7225289" y="1719337"/>
            <a:ext cx="1685629" cy="1328663"/>
          </a:xfrm>
          <a:prstGeom prst="roundRect">
            <a:avLst>
              <a:gd fmla="val 4167" name="adj"/>
            </a:avLst>
          </a:prstGeom>
          <a:solidFill>
            <a:srgbClr val="FFFFFF"/>
          </a:solidFill>
          <a:ln cap="sq" cmpd="sng" w="76200">
            <a:solidFill>
              <a:srgbClr val="EAEAEA"/>
            </a:solidFill>
            <a:prstDash val="solid"/>
            <a:miter lim="8000"/>
            <a:headEnd len="sm" w="sm" type="none"/>
            <a:tailEnd len="sm" w="sm" type="none"/>
          </a:ln>
          <a:effectLst>
            <a:reflection blurRad="0" dir="5400000" dist="5000" endA="0" endPos="28000" fadeDir="5400000" kx="0" rotWithShape="0" algn="bl" stA="33000" stPos="0" sy="-100000" ky="0"/>
          </a:effectLst>
        </p:spPr>
      </p:pic>
      <p:pic>
        <p:nvPicPr>
          <p:cNvPr descr="empty-blue-rectangle" id="202" name="Shape 202"/>
          <p:cNvPicPr preferRelativeResize="0"/>
          <p:nvPr/>
        </p:nvPicPr>
        <p:blipFill rotWithShape="1">
          <a:blip r:embed="rId3">
            <a:alphaModFix/>
          </a:blip>
          <a:srcRect b="0" l="0" r="0" t="0"/>
          <a:stretch/>
        </p:blipFill>
        <p:spPr>
          <a:xfrm>
            <a:off x="3729318" y="5181598"/>
            <a:ext cx="2971800" cy="1066802"/>
          </a:xfrm>
          <a:prstGeom prst="roundRect">
            <a:avLst>
              <a:gd fmla="val 4167" name="adj"/>
            </a:avLst>
          </a:prstGeom>
          <a:solidFill>
            <a:srgbClr val="FFFFFF"/>
          </a:solidFill>
          <a:ln cap="sq" cmpd="sng" w="76200">
            <a:solidFill>
              <a:srgbClr val="EAEAEA"/>
            </a:solidFill>
            <a:prstDash val="solid"/>
            <a:miter lim="8000"/>
            <a:headEnd len="sm" w="sm" type="none"/>
            <a:tailEnd len="sm" w="sm" type="none"/>
          </a:ln>
          <a:effectLst>
            <a:reflection blurRad="0" dir="5400000" dist="5000" endA="0" endPos="28000" fadeDir="5400000" kx="0" rotWithShape="0" algn="bl" stA="33000" stPos="0" sy="-100000" ky="0"/>
          </a:effectLst>
        </p:spPr>
      </p:pic>
      <p:pic>
        <p:nvPicPr>
          <p:cNvPr descr="empty-blue-rectangle" id="203" name="Shape 203"/>
          <p:cNvPicPr preferRelativeResize="0"/>
          <p:nvPr/>
        </p:nvPicPr>
        <p:blipFill rotWithShape="1">
          <a:blip r:embed="rId3">
            <a:alphaModFix/>
          </a:blip>
          <a:srcRect b="0" l="0" r="0" t="0"/>
          <a:stretch/>
        </p:blipFill>
        <p:spPr>
          <a:xfrm>
            <a:off x="3729318" y="4343399"/>
            <a:ext cx="2971800" cy="780147"/>
          </a:xfrm>
          <a:prstGeom prst="roundRect">
            <a:avLst>
              <a:gd fmla="val 4167" name="adj"/>
            </a:avLst>
          </a:prstGeom>
          <a:solidFill>
            <a:srgbClr val="FFFFFF"/>
          </a:solidFill>
          <a:ln cap="sq" cmpd="sng" w="76200">
            <a:solidFill>
              <a:srgbClr val="EAEAEA"/>
            </a:solidFill>
            <a:prstDash val="solid"/>
            <a:miter lim="8000"/>
            <a:headEnd len="sm" w="sm" type="none"/>
            <a:tailEnd len="sm" w="sm" type="none"/>
          </a:ln>
          <a:effectLst>
            <a:reflection blurRad="0" dir="5400000" dist="5000" endA="0" endPos="28000" fadeDir="5400000" kx="0" rotWithShape="0" algn="bl" stA="33000" stPos="0" sy="-100000" ky="0"/>
          </a:effectLst>
        </p:spPr>
      </p:pic>
      <p:pic>
        <p:nvPicPr>
          <p:cNvPr descr="empty-blue-rectangle" id="204" name="Shape 204"/>
          <p:cNvPicPr preferRelativeResize="0"/>
          <p:nvPr/>
        </p:nvPicPr>
        <p:blipFill rotWithShape="1">
          <a:blip r:embed="rId3">
            <a:alphaModFix/>
          </a:blip>
          <a:srcRect b="0" l="0" r="0" t="0"/>
          <a:stretch/>
        </p:blipFill>
        <p:spPr>
          <a:xfrm>
            <a:off x="3881718" y="1201424"/>
            <a:ext cx="2540815" cy="2379976"/>
          </a:xfrm>
          <a:prstGeom prst="rect">
            <a:avLst/>
          </a:prstGeom>
          <a:noFill/>
          <a:ln cap="sq" cmpd="sng" w="190500">
            <a:solidFill>
              <a:srgbClr val="C8C6BD"/>
            </a:solidFill>
            <a:prstDash val="solid"/>
            <a:miter lim="8000"/>
            <a:headEnd len="sm" w="sm" type="none"/>
            <a:tailEnd len="sm" w="sm" type="none"/>
          </a:ln>
          <a:effectLst>
            <a:outerShdw blurRad="254000" rotWithShape="0" algn="bl">
              <a:srgbClr val="000000">
                <a:alpha val="42745"/>
              </a:srgbClr>
            </a:outerShdw>
          </a:effectLst>
        </p:spPr>
      </p:pic>
      <p:pic>
        <p:nvPicPr>
          <p:cNvPr descr="empty-blue-rectangle" id="205" name="Shape 205"/>
          <p:cNvPicPr preferRelativeResize="0"/>
          <p:nvPr/>
        </p:nvPicPr>
        <p:blipFill rotWithShape="1">
          <a:blip r:embed="rId3">
            <a:alphaModFix/>
          </a:blip>
          <a:srcRect b="0" l="0" r="0" t="0"/>
          <a:stretch/>
        </p:blipFill>
        <p:spPr>
          <a:xfrm>
            <a:off x="3992860" y="2192022"/>
            <a:ext cx="2287892" cy="1261803"/>
          </a:xfrm>
          <a:prstGeom prst="roundRect">
            <a:avLst>
              <a:gd fmla="val 4167" name="adj"/>
            </a:avLst>
          </a:prstGeom>
          <a:solidFill>
            <a:srgbClr val="FFFFFF"/>
          </a:solidFill>
          <a:ln cap="sq" cmpd="sng" w="76200">
            <a:solidFill>
              <a:srgbClr val="EAEAEA"/>
            </a:solidFill>
            <a:prstDash val="solid"/>
            <a:miter lim="8000"/>
            <a:headEnd len="sm" w="sm" type="none"/>
            <a:tailEnd len="sm" w="sm" type="none"/>
          </a:ln>
          <a:effectLst>
            <a:reflection blurRad="0" dir="5400000" dist="5000" endA="0" endPos="28000" fadeDir="5400000" kx="0" rotWithShape="0" algn="bl" stA="33000" stPos="0" sy="-100000" ky="0"/>
          </a:effectLst>
        </p:spPr>
      </p:pic>
      <p:pic>
        <p:nvPicPr>
          <p:cNvPr descr="empty-blue-rectangle" id="206" name="Shape 206"/>
          <p:cNvPicPr preferRelativeResize="0"/>
          <p:nvPr/>
        </p:nvPicPr>
        <p:blipFill rotWithShape="1">
          <a:blip r:embed="rId3">
            <a:alphaModFix/>
          </a:blip>
          <a:srcRect b="0" l="0" r="0" t="0"/>
          <a:stretch/>
        </p:blipFill>
        <p:spPr>
          <a:xfrm>
            <a:off x="4006011" y="1353823"/>
            <a:ext cx="2287892" cy="780147"/>
          </a:xfrm>
          <a:prstGeom prst="roundRect">
            <a:avLst>
              <a:gd fmla="val 4167" name="adj"/>
            </a:avLst>
          </a:prstGeom>
          <a:solidFill>
            <a:srgbClr val="FFFFFF"/>
          </a:solidFill>
          <a:ln cap="sq" cmpd="sng" w="76200">
            <a:solidFill>
              <a:srgbClr val="EAEAEA"/>
            </a:solidFill>
            <a:prstDash val="solid"/>
            <a:miter lim="8000"/>
            <a:headEnd len="sm" w="sm" type="none"/>
            <a:tailEnd len="sm" w="sm" type="none"/>
          </a:ln>
          <a:effectLst>
            <a:reflection blurRad="0" dir="5400000" dist="5000" endA="0" endPos="28000" fadeDir="5400000" kx="0" rotWithShape="0" algn="bl" stA="33000" stPos="0" sy="-100000" ky="0"/>
          </a:effectLst>
        </p:spPr>
      </p:pic>
      <p:sp>
        <p:nvSpPr>
          <p:cNvPr id="207" name="Shape 207"/>
          <p:cNvSpPr txBox="1"/>
          <p:nvPr/>
        </p:nvSpPr>
        <p:spPr>
          <a:xfrm>
            <a:off x="757518" y="1564933"/>
            <a:ext cx="1853969"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FF0000"/>
                </a:solidFill>
                <a:latin typeface="Calibri"/>
                <a:ea typeface="Calibri"/>
                <a:cs typeface="Calibri"/>
                <a:sym typeface="Calibri"/>
              </a:rPr>
              <a:t>C# Source</a:t>
            </a:r>
            <a:endParaRPr/>
          </a:p>
          <a:p>
            <a:pPr indent="0" lvl="0" marL="0" marR="0" rtl="0" algn="ctr">
              <a:spcBef>
                <a:spcPts val="0"/>
              </a:spcBef>
              <a:spcAft>
                <a:spcPts val="0"/>
              </a:spcAft>
              <a:buNone/>
            </a:pPr>
            <a:r>
              <a:rPr b="1" lang="en-US" sz="3200">
                <a:solidFill>
                  <a:srgbClr val="FF0000"/>
                </a:solidFill>
                <a:latin typeface="Calibri"/>
                <a:ea typeface="Calibri"/>
                <a:cs typeface="Calibri"/>
                <a:sym typeface="Calibri"/>
              </a:rPr>
              <a:t>(.cs)</a:t>
            </a:r>
            <a:endParaRPr/>
          </a:p>
        </p:txBody>
      </p:sp>
      <p:sp>
        <p:nvSpPr>
          <p:cNvPr id="208" name="Shape 208"/>
          <p:cNvSpPr txBox="1"/>
          <p:nvPr/>
        </p:nvSpPr>
        <p:spPr>
          <a:xfrm>
            <a:off x="590222" y="3534814"/>
            <a:ext cx="2199256"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FF0000"/>
                </a:solidFill>
                <a:latin typeface="Calibri"/>
                <a:ea typeface="Calibri"/>
                <a:cs typeface="Calibri"/>
                <a:sym typeface="Calibri"/>
              </a:rPr>
              <a:t>C# compiler</a:t>
            </a:r>
            <a:endParaRPr/>
          </a:p>
        </p:txBody>
      </p:sp>
      <p:sp>
        <p:nvSpPr>
          <p:cNvPr id="209" name="Shape 209"/>
          <p:cNvSpPr txBox="1"/>
          <p:nvPr/>
        </p:nvSpPr>
        <p:spPr>
          <a:xfrm>
            <a:off x="543846" y="5079128"/>
            <a:ext cx="2220288"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FF0000"/>
                </a:solidFill>
                <a:latin typeface="Calibri"/>
                <a:ea typeface="Calibri"/>
                <a:cs typeface="Calibri"/>
                <a:sym typeface="Calibri"/>
              </a:rPr>
              <a:t>Assembly</a:t>
            </a:r>
            <a:endParaRPr/>
          </a:p>
          <a:p>
            <a:pPr indent="0" lvl="0" marL="0" marR="0" rtl="0" algn="ctr">
              <a:spcBef>
                <a:spcPts val="0"/>
              </a:spcBef>
              <a:spcAft>
                <a:spcPts val="0"/>
              </a:spcAft>
              <a:buNone/>
            </a:pPr>
            <a:r>
              <a:rPr b="1" lang="en-US" sz="3200">
                <a:solidFill>
                  <a:srgbClr val="FF0000"/>
                </a:solidFill>
                <a:latin typeface="Calibri"/>
                <a:ea typeface="Calibri"/>
                <a:cs typeface="Calibri"/>
                <a:sym typeface="Calibri"/>
              </a:rPr>
              <a:t>(.exe or .dll)</a:t>
            </a:r>
            <a:endParaRPr/>
          </a:p>
        </p:txBody>
      </p:sp>
      <p:sp>
        <p:nvSpPr>
          <p:cNvPr id="210" name="Shape 210"/>
          <p:cNvSpPr txBox="1"/>
          <p:nvPr/>
        </p:nvSpPr>
        <p:spPr>
          <a:xfrm>
            <a:off x="4178145" y="1396425"/>
            <a:ext cx="1996059"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FF0000"/>
                </a:solidFill>
                <a:latin typeface="Calibri"/>
                <a:ea typeface="Calibri"/>
                <a:cs typeface="Calibri"/>
                <a:sym typeface="Calibri"/>
              </a:rPr>
              <a:t>CLR loader</a:t>
            </a:r>
            <a:endParaRPr/>
          </a:p>
        </p:txBody>
      </p:sp>
      <p:sp>
        <p:nvSpPr>
          <p:cNvPr id="211" name="Shape 211"/>
          <p:cNvSpPr txBox="1"/>
          <p:nvPr/>
        </p:nvSpPr>
        <p:spPr>
          <a:xfrm>
            <a:off x="4063724" y="2286000"/>
            <a:ext cx="2224904"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FF0000"/>
                </a:solidFill>
                <a:latin typeface="Calibri"/>
                <a:ea typeface="Calibri"/>
                <a:cs typeface="Calibri"/>
                <a:sym typeface="Calibri"/>
              </a:rPr>
              <a:t>CLR</a:t>
            </a:r>
            <a:endParaRPr/>
          </a:p>
          <a:p>
            <a:pPr indent="0" lvl="0" marL="0" marR="0" rtl="0" algn="ctr">
              <a:spcBef>
                <a:spcPts val="0"/>
              </a:spcBef>
              <a:spcAft>
                <a:spcPts val="0"/>
              </a:spcAft>
              <a:buNone/>
            </a:pPr>
            <a:r>
              <a:rPr b="1" lang="en-US" sz="3200">
                <a:solidFill>
                  <a:srgbClr val="FF0000"/>
                </a:solidFill>
                <a:latin typeface="Calibri"/>
                <a:ea typeface="Calibri"/>
                <a:cs typeface="Calibri"/>
                <a:sym typeface="Calibri"/>
              </a:rPr>
              <a:t>JIT compiler</a:t>
            </a:r>
            <a:endParaRPr/>
          </a:p>
        </p:txBody>
      </p:sp>
      <p:sp>
        <p:nvSpPr>
          <p:cNvPr id="212" name="Shape 212"/>
          <p:cNvSpPr txBox="1"/>
          <p:nvPr/>
        </p:nvSpPr>
        <p:spPr>
          <a:xfrm>
            <a:off x="3653118" y="4419599"/>
            <a:ext cx="3159006"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FF0000"/>
                </a:solidFill>
                <a:latin typeface="Calibri"/>
                <a:ea typeface="Calibri"/>
                <a:cs typeface="Calibri"/>
                <a:sym typeface="Calibri"/>
              </a:rPr>
              <a:t>Operating system</a:t>
            </a:r>
            <a:endParaRPr/>
          </a:p>
        </p:txBody>
      </p:sp>
      <p:sp>
        <p:nvSpPr>
          <p:cNvPr id="213" name="Shape 213"/>
          <p:cNvSpPr txBox="1"/>
          <p:nvPr/>
        </p:nvSpPr>
        <p:spPr>
          <a:xfrm>
            <a:off x="4083108" y="5123546"/>
            <a:ext cx="2299027"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FF0000"/>
                </a:solidFill>
                <a:latin typeface="Calibri"/>
                <a:ea typeface="Calibri"/>
                <a:cs typeface="Calibri"/>
                <a:sym typeface="Calibri"/>
              </a:rPr>
              <a:t>CPU &amp; other</a:t>
            </a:r>
            <a:endParaRPr/>
          </a:p>
          <a:p>
            <a:pPr indent="0" lvl="0" marL="0" marR="0" rtl="0" algn="ctr">
              <a:spcBef>
                <a:spcPts val="0"/>
              </a:spcBef>
              <a:spcAft>
                <a:spcPts val="0"/>
              </a:spcAft>
              <a:buNone/>
            </a:pPr>
            <a:r>
              <a:rPr b="1" lang="en-US" sz="3200">
                <a:solidFill>
                  <a:srgbClr val="FF0000"/>
                </a:solidFill>
                <a:latin typeface="Calibri"/>
                <a:ea typeface="Calibri"/>
                <a:cs typeface="Calibri"/>
                <a:sym typeface="Calibri"/>
              </a:rPr>
              <a:t>hardware</a:t>
            </a:r>
            <a:endParaRPr/>
          </a:p>
        </p:txBody>
      </p:sp>
      <p:sp>
        <p:nvSpPr>
          <p:cNvPr id="214" name="Shape 214"/>
          <p:cNvSpPr txBox="1"/>
          <p:nvPr/>
        </p:nvSpPr>
        <p:spPr>
          <a:xfrm>
            <a:off x="7348695" y="1852803"/>
            <a:ext cx="1562223"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FF0000"/>
                </a:solidFill>
                <a:latin typeface="Calibri"/>
                <a:ea typeface="Calibri"/>
                <a:cs typeface="Calibri"/>
                <a:sym typeface="Calibri"/>
              </a:rPr>
              <a:t>.NET </a:t>
            </a:r>
            <a:endParaRPr/>
          </a:p>
          <a:p>
            <a:pPr indent="0" lvl="0" marL="0" marR="0" rtl="0" algn="ctr">
              <a:spcBef>
                <a:spcPts val="0"/>
              </a:spcBef>
              <a:spcAft>
                <a:spcPts val="0"/>
              </a:spcAft>
              <a:buNone/>
            </a:pPr>
            <a:r>
              <a:rPr b="1" lang="en-US" sz="3200">
                <a:solidFill>
                  <a:srgbClr val="FF0000"/>
                </a:solidFill>
                <a:latin typeface="Calibri"/>
                <a:ea typeface="Calibri"/>
                <a:cs typeface="Calibri"/>
                <a:sym typeface="Calibri"/>
              </a:rPr>
              <a:t>libraries</a:t>
            </a:r>
            <a:endParaRPr/>
          </a:p>
        </p:txBody>
      </p:sp>
      <p:cxnSp>
        <p:nvCxnSpPr>
          <p:cNvPr id="215" name="Shape 215"/>
          <p:cNvCxnSpPr>
            <a:stCxn id="199" idx="3"/>
            <a:endCxn id="206" idx="1"/>
          </p:cNvCxnSpPr>
          <p:nvPr/>
        </p:nvCxnSpPr>
        <p:spPr>
          <a:xfrm flipH="1" rot="10800000">
            <a:off x="2891118" y="1743837"/>
            <a:ext cx="1114800" cy="3873900"/>
          </a:xfrm>
          <a:prstGeom prst="bentConnector3">
            <a:avLst>
              <a:gd fmla="val 25879" name="adj1"/>
            </a:avLst>
          </a:prstGeom>
          <a:noFill/>
          <a:ln cap="flat" cmpd="sng" w="85725">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216" name="Shape 216"/>
          <p:cNvCxnSpPr/>
          <p:nvPr/>
        </p:nvCxnSpPr>
        <p:spPr>
          <a:xfrm rot="5400000">
            <a:off x="1139940" y="3111852"/>
            <a:ext cx="939300" cy="12600"/>
          </a:xfrm>
          <a:prstGeom prst="bentConnector3">
            <a:avLst>
              <a:gd fmla="val 87219" name="adj1"/>
            </a:avLst>
          </a:prstGeom>
          <a:noFill/>
          <a:ln cap="flat" cmpd="sng" w="85725">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217" name="Shape 217"/>
          <p:cNvCxnSpPr/>
          <p:nvPr/>
        </p:nvCxnSpPr>
        <p:spPr>
          <a:xfrm rot="5400000">
            <a:off x="1152640" y="4654350"/>
            <a:ext cx="939300" cy="12600"/>
          </a:xfrm>
          <a:prstGeom prst="bentConnector3">
            <a:avLst>
              <a:gd fmla="val 87219" name="adj1"/>
            </a:avLst>
          </a:prstGeom>
          <a:noFill/>
          <a:ln cap="flat" cmpd="sng" w="85725">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218" name="Shape 218"/>
          <p:cNvCxnSpPr/>
          <p:nvPr/>
        </p:nvCxnSpPr>
        <p:spPr>
          <a:xfrm rot="5400000">
            <a:off x="4638447" y="3943702"/>
            <a:ext cx="939300" cy="12600"/>
          </a:xfrm>
          <a:prstGeom prst="bentConnector3">
            <a:avLst>
              <a:gd fmla="val 87219" name="adj1"/>
            </a:avLst>
          </a:prstGeom>
          <a:noFill/>
          <a:ln cap="flat" cmpd="sng" w="85725">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219" name="Shape 219"/>
          <p:cNvCxnSpPr>
            <a:endCxn id="206" idx="3"/>
          </p:cNvCxnSpPr>
          <p:nvPr/>
        </p:nvCxnSpPr>
        <p:spPr>
          <a:xfrm rot="10800000">
            <a:off x="6293903" y="1743897"/>
            <a:ext cx="931500" cy="448200"/>
          </a:xfrm>
          <a:prstGeom prst="bentConnector3">
            <a:avLst>
              <a:gd fmla="val 37014" name="adj1"/>
            </a:avLst>
          </a:prstGeom>
          <a:noFill/>
          <a:ln cap="flat" cmpd="sng" w="85725">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grpSp>
        <p:nvGrpSpPr>
          <p:cNvPr id="224" name="Shape 224"/>
          <p:cNvGrpSpPr/>
          <p:nvPr/>
        </p:nvGrpSpPr>
        <p:grpSpPr>
          <a:xfrm>
            <a:off x="304800" y="558800"/>
            <a:ext cx="4620576" cy="508000"/>
            <a:chOff x="789624" y="1191463"/>
            <a:chExt cx="4620576" cy="508000"/>
          </a:xfrm>
        </p:grpSpPr>
        <p:sp>
          <p:nvSpPr>
            <p:cNvPr id="225" name="Shape 225"/>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rgbClr val="002060"/>
                  </a:solidFill>
                  <a:latin typeface="Cambria"/>
                  <a:ea typeface="Cambria"/>
                  <a:cs typeface="Cambria"/>
                  <a:sym typeface="Cambria"/>
                </a:rPr>
                <a:t>Cách thức hoạt động của C#</a:t>
              </a:r>
              <a:endParaRPr/>
            </a:p>
          </p:txBody>
        </p:sp>
        <p:grpSp>
          <p:nvGrpSpPr>
            <p:cNvPr id="226" name="Shape 226"/>
            <p:cNvGrpSpPr/>
            <p:nvPr/>
          </p:nvGrpSpPr>
          <p:grpSpPr>
            <a:xfrm>
              <a:off x="789624" y="1295400"/>
              <a:ext cx="353376" cy="272472"/>
              <a:chOff x="1110" y="2656"/>
              <a:chExt cx="1549" cy="1351"/>
            </a:xfrm>
          </p:grpSpPr>
          <p:sp>
            <p:nvSpPr>
              <p:cNvPr id="227" name="Shape 227"/>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28" name="Shape 228"/>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29" name="Shape 229"/>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230" name="Shape 230"/>
          <p:cNvSpPr/>
          <p:nvPr/>
        </p:nvSpPr>
        <p:spPr>
          <a:xfrm>
            <a:off x="505776" y="1487595"/>
            <a:ext cx="609600" cy="609600"/>
          </a:xfrm>
          <a:prstGeom prst="ellipse">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Algerian"/>
                <a:ea typeface="Algerian"/>
                <a:cs typeface="Algerian"/>
                <a:sym typeface="Algerian"/>
              </a:rPr>
              <a:t>1</a:t>
            </a:r>
            <a:endParaRPr sz="3200">
              <a:solidFill>
                <a:schemeClr val="lt1"/>
              </a:solidFill>
              <a:latin typeface="Calibri"/>
              <a:ea typeface="Calibri"/>
              <a:cs typeface="Calibri"/>
              <a:sym typeface="Calibri"/>
            </a:endParaRPr>
          </a:p>
        </p:txBody>
      </p:sp>
      <p:grpSp>
        <p:nvGrpSpPr>
          <p:cNvPr id="231" name="Shape 231"/>
          <p:cNvGrpSpPr/>
          <p:nvPr/>
        </p:nvGrpSpPr>
        <p:grpSpPr>
          <a:xfrm>
            <a:off x="970734" y="1195758"/>
            <a:ext cx="7688441" cy="1193272"/>
            <a:chOff x="672" y="1104"/>
            <a:chExt cx="4464" cy="592"/>
          </a:xfrm>
        </p:grpSpPr>
        <p:pic>
          <p:nvPicPr>
            <p:cNvPr descr="empty-blue-rectangle" id="232" name="Shape 232"/>
            <p:cNvPicPr preferRelativeResize="0"/>
            <p:nvPr/>
          </p:nvPicPr>
          <p:blipFill rotWithShape="1">
            <a:blip r:embed="rId3">
              <a:alphaModFix/>
            </a:blip>
            <a:srcRect b="0" l="0" r="0" t="0"/>
            <a:stretch/>
          </p:blipFill>
          <p:spPr>
            <a:xfrm>
              <a:off x="672" y="1104"/>
              <a:ext cx="4464" cy="592"/>
            </a:xfrm>
            <a:prstGeom prst="rect">
              <a:avLst/>
            </a:prstGeom>
            <a:noFill/>
            <a:ln>
              <a:noFill/>
            </a:ln>
          </p:spPr>
        </p:pic>
        <p:sp>
          <p:nvSpPr>
            <p:cNvPr id="233" name="Shape 233"/>
            <p:cNvSpPr txBox="1"/>
            <p:nvPr/>
          </p:nvSpPr>
          <p:spPr>
            <a:xfrm>
              <a:off x="816" y="1104"/>
              <a:ext cx="4128" cy="5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Write source code c# and saved file with .cs extension</a:t>
              </a:r>
              <a:endParaRPr sz="3200">
                <a:solidFill>
                  <a:schemeClr val="dk1"/>
                </a:solidFill>
                <a:latin typeface="Calibri"/>
                <a:ea typeface="Calibri"/>
                <a:cs typeface="Calibri"/>
                <a:sym typeface="Calibri"/>
              </a:endParaRPr>
            </a:p>
          </p:txBody>
        </p:sp>
      </p:grpSp>
      <p:sp>
        <p:nvSpPr>
          <p:cNvPr id="234" name="Shape 234"/>
          <p:cNvSpPr/>
          <p:nvPr/>
        </p:nvSpPr>
        <p:spPr>
          <a:xfrm>
            <a:off x="505775" y="2781548"/>
            <a:ext cx="609600" cy="609600"/>
          </a:xfrm>
          <a:prstGeom prst="ellipse">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Algerian"/>
                <a:ea typeface="Algerian"/>
                <a:cs typeface="Algerian"/>
                <a:sym typeface="Algerian"/>
              </a:rPr>
              <a:t>2</a:t>
            </a:r>
            <a:endParaRPr sz="3200">
              <a:solidFill>
                <a:schemeClr val="lt1"/>
              </a:solidFill>
              <a:latin typeface="Calibri"/>
              <a:ea typeface="Calibri"/>
              <a:cs typeface="Calibri"/>
              <a:sym typeface="Calibri"/>
            </a:endParaRPr>
          </a:p>
        </p:txBody>
      </p:sp>
      <p:grpSp>
        <p:nvGrpSpPr>
          <p:cNvPr id="235" name="Shape 235"/>
          <p:cNvGrpSpPr/>
          <p:nvPr/>
        </p:nvGrpSpPr>
        <p:grpSpPr>
          <a:xfrm>
            <a:off x="970733" y="2489711"/>
            <a:ext cx="7688441" cy="1193272"/>
            <a:chOff x="672" y="1104"/>
            <a:chExt cx="4464" cy="592"/>
          </a:xfrm>
        </p:grpSpPr>
        <p:pic>
          <p:nvPicPr>
            <p:cNvPr descr="empty-blue-rectangle" id="236" name="Shape 236"/>
            <p:cNvPicPr preferRelativeResize="0"/>
            <p:nvPr/>
          </p:nvPicPr>
          <p:blipFill rotWithShape="1">
            <a:blip r:embed="rId3">
              <a:alphaModFix/>
            </a:blip>
            <a:srcRect b="0" l="0" r="0" t="0"/>
            <a:stretch/>
          </p:blipFill>
          <p:spPr>
            <a:xfrm>
              <a:off x="672" y="1104"/>
              <a:ext cx="4464" cy="592"/>
            </a:xfrm>
            <a:prstGeom prst="rect">
              <a:avLst/>
            </a:prstGeom>
            <a:noFill/>
            <a:ln>
              <a:noFill/>
            </a:ln>
          </p:spPr>
        </p:pic>
        <p:sp>
          <p:nvSpPr>
            <p:cNvPr id="237" name="Shape 237"/>
            <p:cNvSpPr txBox="1"/>
            <p:nvPr/>
          </p:nvSpPr>
          <p:spPr>
            <a:xfrm>
              <a:off x="816" y="1104"/>
              <a:ext cx="4320" cy="5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C# compiler=&gt; Compile source code to an intermediate language (MSIL)</a:t>
              </a:r>
              <a:endParaRPr sz="3200">
                <a:solidFill>
                  <a:schemeClr val="dk1"/>
                </a:solidFill>
                <a:latin typeface="Calibri"/>
                <a:ea typeface="Calibri"/>
                <a:cs typeface="Calibri"/>
                <a:sym typeface="Calibri"/>
              </a:endParaRPr>
            </a:p>
          </p:txBody>
        </p:sp>
      </p:grpSp>
      <p:sp>
        <p:nvSpPr>
          <p:cNvPr id="238" name="Shape 238"/>
          <p:cNvSpPr/>
          <p:nvPr/>
        </p:nvSpPr>
        <p:spPr>
          <a:xfrm>
            <a:off x="505776" y="4091984"/>
            <a:ext cx="609600" cy="609600"/>
          </a:xfrm>
          <a:prstGeom prst="ellipse">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Algerian"/>
                <a:ea typeface="Algerian"/>
                <a:cs typeface="Algerian"/>
                <a:sym typeface="Algerian"/>
              </a:rPr>
              <a:t>3</a:t>
            </a:r>
            <a:endParaRPr sz="3200">
              <a:solidFill>
                <a:schemeClr val="lt1"/>
              </a:solidFill>
              <a:latin typeface="Calibri"/>
              <a:ea typeface="Calibri"/>
              <a:cs typeface="Calibri"/>
              <a:sym typeface="Calibri"/>
            </a:endParaRPr>
          </a:p>
        </p:txBody>
      </p:sp>
      <p:grpSp>
        <p:nvGrpSpPr>
          <p:cNvPr id="239" name="Shape 239"/>
          <p:cNvGrpSpPr/>
          <p:nvPr/>
        </p:nvGrpSpPr>
        <p:grpSpPr>
          <a:xfrm>
            <a:off x="970734" y="3800147"/>
            <a:ext cx="7688441" cy="1193272"/>
            <a:chOff x="672" y="1104"/>
            <a:chExt cx="4464" cy="592"/>
          </a:xfrm>
        </p:grpSpPr>
        <p:pic>
          <p:nvPicPr>
            <p:cNvPr descr="empty-blue-rectangle" id="240" name="Shape 240"/>
            <p:cNvPicPr preferRelativeResize="0"/>
            <p:nvPr/>
          </p:nvPicPr>
          <p:blipFill rotWithShape="1">
            <a:blip r:embed="rId3">
              <a:alphaModFix/>
            </a:blip>
            <a:srcRect b="0" l="0" r="0" t="0"/>
            <a:stretch/>
          </p:blipFill>
          <p:spPr>
            <a:xfrm>
              <a:off x="672" y="1104"/>
              <a:ext cx="4464" cy="592"/>
            </a:xfrm>
            <a:prstGeom prst="rect">
              <a:avLst/>
            </a:prstGeom>
            <a:noFill/>
            <a:ln>
              <a:noFill/>
            </a:ln>
          </p:spPr>
        </p:pic>
        <p:sp>
          <p:nvSpPr>
            <p:cNvPr id="241" name="Shape 241"/>
            <p:cNvSpPr txBox="1"/>
            <p:nvPr/>
          </p:nvSpPr>
          <p:spPr>
            <a:xfrm>
              <a:off x="816" y="1104"/>
              <a:ext cx="4128" cy="5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MSIL is contained in an assembly(.exe or .dll extension)</a:t>
              </a:r>
              <a:endParaRPr sz="3200">
                <a:solidFill>
                  <a:schemeClr val="dk1"/>
                </a:solidFill>
                <a:latin typeface="Calibri"/>
                <a:ea typeface="Calibri"/>
                <a:cs typeface="Calibri"/>
                <a:sym typeface="Calibri"/>
              </a:endParaRPr>
            </a:p>
          </p:txBody>
        </p:sp>
      </p:grpSp>
      <p:sp>
        <p:nvSpPr>
          <p:cNvPr id="242" name="Shape 242"/>
          <p:cNvSpPr/>
          <p:nvPr/>
        </p:nvSpPr>
        <p:spPr>
          <a:xfrm>
            <a:off x="505775" y="5461728"/>
            <a:ext cx="609600" cy="609600"/>
          </a:xfrm>
          <a:prstGeom prst="ellipse">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Algerian"/>
                <a:ea typeface="Algerian"/>
                <a:cs typeface="Algerian"/>
                <a:sym typeface="Algerian"/>
              </a:rPr>
              <a:t>4</a:t>
            </a:r>
            <a:endParaRPr sz="3200">
              <a:solidFill>
                <a:schemeClr val="lt1"/>
              </a:solidFill>
              <a:latin typeface="Calibri"/>
              <a:ea typeface="Calibri"/>
              <a:cs typeface="Calibri"/>
              <a:sym typeface="Calibri"/>
            </a:endParaRPr>
          </a:p>
        </p:txBody>
      </p:sp>
      <p:grpSp>
        <p:nvGrpSpPr>
          <p:cNvPr id="243" name="Shape 243"/>
          <p:cNvGrpSpPr/>
          <p:nvPr/>
        </p:nvGrpSpPr>
        <p:grpSpPr>
          <a:xfrm>
            <a:off x="970733" y="5169891"/>
            <a:ext cx="7688441" cy="1193272"/>
            <a:chOff x="672" y="1104"/>
            <a:chExt cx="4464" cy="592"/>
          </a:xfrm>
        </p:grpSpPr>
        <p:pic>
          <p:nvPicPr>
            <p:cNvPr descr="empty-blue-rectangle" id="244" name="Shape 244"/>
            <p:cNvPicPr preferRelativeResize="0"/>
            <p:nvPr/>
          </p:nvPicPr>
          <p:blipFill rotWithShape="1">
            <a:blip r:embed="rId3">
              <a:alphaModFix/>
            </a:blip>
            <a:srcRect b="0" l="0" r="0" t="0"/>
            <a:stretch/>
          </p:blipFill>
          <p:spPr>
            <a:xfrm>
              <a:off x="672" y="1104"/>
              <a:ext cx="4464" cy="592"/>
            </a:xfrm>
            <a:prstGeom prst="rect">
              <a:avLst/>
            </a:prstGeom>
            <a:noFill/>
            <a:ln>
              <a:noFill/>
            </a:ln>
          </p:spPr>
        </p:pic>
        <p:sp>
          <p:nvSpPr>
            <p:cNvPr id="245" name="Shape 245"/>
            <p:cNvSpPr txBox="1"/>
            <p:nvPr/>
          </p:nvSpPr>
          <p:spPr>
            <a:xfrm>
              <a:off x="816" y="1104"/>
              <a:ext cx="4128" cy="5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Can use source code or reference .NET framework libraries</a:t>
              </a:r>
              <a:endParaRPr sz="3200">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grpSp>
        <p:nvGrpSpPr>
          <p:cNvPr id="250" name="Shape 250"/>
          <p:cNvGrpSpPr/>
          <p:nvPr/>
        </p:nvGrpSpPr>
        <p:grpSpPr>
          <a:xfrm>
            <a:off x="304800" y="558800"/>
            <a:ext cx="4620576" cy="508000"/>
            <a:chOff x="789624" y="1191463"/>
            <a:chExt cx="4620576" cy="508000"/>
          </a:xfrm>
        </p:grpSpPr>
        <p:sp>
          <p:nvSpPr>
            <p:cNvPr id="251" name="Shape 251"/>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rgbClr val="002060"/>
                  </a:solidFill>
                  <a:latin typeface="Cambria"/>
                  <a:ea typeface="Cambria"/>
                  <a:cs typeface="Cambria"/>
                  <a:sym typeface="Cambria"/>
                </a:rPr>
                <a:t>Cách thức hoạt động của C#</a:t>
              </a:r>
              <a:endParaRPr/>
            </a:p>
          </p:txBody>
        </p:sp>
        <p:grpSp>
          <p:nvGrpSpPr>
            <p:cNvPr id="252" name="Shape 252"/>
            <p:cNvGrpSpPr/>
            <p:nvPr/>
          </p:nvGrpSpPr>
          <p:grpSpPr>
            <a:xfrm>
              <a:off x="789624" y="1295400"/>
              <a:ext cx="353376" cy="272472"/>
              <a:chOff x="1110" y="2656"/>
              <a:chExt cx="1549" cy="1351"/>
            </a:xfrm>
          </p:grpSpPr>
          <p:sp>
            <p:nvSpPr>
              <p:cNvPr id="253" name="Shape 253"/>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54" name="Shape 254"/>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255" name="Shape 255"/>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256" name="Shape 256"/>
          <p:cNvSpPr/>
          <p:nvPr/>
        </p:nvSpPr>
        <p:spPr>
          <a:xfrm>
            <a:off x="457201" y="1449032"/>
            <a:ext cx="609600" cy="609600"/>
          </a:xfrm>
          <a:prstGeom prst="ellipse">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Algerian"/>
                <a:ea typeface="Algerian"/>
                <a:cs typeface="Algerian"/>
                <a:sym typeface="Algerian"/>
              </a:rPr>
              <a:t>5</a:t>
            </a:r>
            <a:endParaRPr sz="3200">
              <a:solidFill>
                <a:schemeClr val="lt1"/>
              </a:solidFill>
              <a:latin typeface="Calibri"/>
              <a:ea typeface="Calibri"/>
              <a:cs typeface="Calibri"/>
              <a:sym typeface="Calibri"/>
            </a:endParaRPr>
          </a:p>
        </p:txBody>
      </p:sp>
      <p:grpSp>
        <p:nvGrpSpPr>
          <p:cNvPr id="257" name="Shape 257"/>
          <p:cNvGrpSpPr/>
          <p:nvPr/>
        </p:nvGrpSpPr>
        <p:grpSpPr>
          <a:xfrm>
            <a:off x="922159" y="1157195"/>
            <a:ext cx="7688441" cy="1193272"/>
            <a:chOff x="672" y="1104"/>
            <a:chExt cx="4464" cy="592"/>
          </a:xfrm>
        </p:grpSpPr>
        <p:pic>
          <p:nvPicPr>
            <p:cNvPr descr="empty-blue-rectangle" id="258" name="Shape 258"/>
            <p:cNvPicPr preferRelativeResize="0"/>
            <p:nvPr/>
          </p:nvPicPr>
          <p:blipFill rotWithShape="1">
            <a:blip r:embed="rId3">
              <a:alphaModFix/>
            </a:blip>
            <a:srcRect b="0" l="0" r="0" t="0"/>
            <a:stretch/>
          </p:blipFill>
          <p:spPr>
            <a:xfrm>
              <a:off x="672" y="1104"/>
              <a:ext cx="4464" cy="592"/>
            </a:xfrm>
            <a:prstGeom prst="rect">
              <a:avLst/>
            </a:prstGeom>
            <a:noFill/>
            <a:ln>
              <a:noFill/>
            </a:ln>
          </p:spPr>
        </p:pic>
        <p:sp>
          <p:nvSpPr>
            <p:cNvPr id="259" name="Shape 259"/>
            <p:cNvSpPr txBox="1"/>
            <p:nvPr/>
          </p:nvSpPr>
          <p:spPr>
            <a:xfrm>
              <a:off x="816" y="1268"/>
              <a:ext cx="4128" cy="2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CLR runs on top of host operating system</a:t>
              </a:r>
              <a:endParaRPr sz="3200">
                <a:solidFill>
                  <a:schemeClr val="dk1"/>
                </a:solidFill>
                <a:latin typeface="Calibri"/>
                <a:ea typeface="Calibri"/>
                <a:cs typeface="Calibri"/>
                <a:sym typeface="Calibri"/>
              </a:endParaRPr>
            </a:p>
          </p:txBody>
        </p:sp>
      </p:grpSp>
      <p:sp>
        <p:nvSpPr>
          <p:cNvPr id="260" name="Shape 260"/>
          <p:cNvSpPr/>
          <p:nvPr/>
        </p:nvSpPr>
        <p:spPr>
          <a:xfrm>
            <a:off x="457200" y="2742985"/>
            <a:ext cx="609600" cy="609600"/>
          </a:xfrm>
          <a:prstGeom prst="ellipse">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Algerian"/>
                <a:ea typeface="Algerian"/>
                <a:cs typeface="Algerian"/>
                <a:sym typeface="Algerian"/>
              </a:rPr>
              <a:t>6</a:t>
            </a:r>
            <a:endParaRPr sz="3200">
              <a:solidFill>
                <a:schemeClr val="lt1"/>
              </a:solidFill>
              <a:latin typeface="Calibri"/>
              <a:ea typeface="Calibri"/>
              <a:cs typeface="Calibri"/>
              <a:sym typeface="Calibri"/>
            </a:endParaRPr>
          </a:p>
        </p:txBody>
      </p:sp>
      <p:grpSp>
        <p:nvGrpSpPr>
          <p:cNvPr id="261" name="Shape 261"/>
          <p:cNvGrpSpPr/>
          <p:nvPr/>
        </p:nvGrpSpPr>
        <p:grpSpPr>
          <a:xfrm>
            <a:off x="922158" y="2451148"/>
            <a:ext cx="7688441" cy="1193272"/>
            <a:chOff x="672" y="1104"/>
            <a:chExt cx="4464" cy="592"/>
          </a:xfrm>
        </p:grpSpPr>
        <p:pic>
          <p:nvPicPr>
            <p:cNvPr descr="empty-blue-rectangle" id="262" name="Shape 262"/>
            <p:cNvPicPr preferRelativeResize="0"/>
            <p:nvPr/>
          </p:nvPicPr>
          <p:blipFill rotWithShape="1">
            <a:blip r:embed="rId3">
              <a:alphaModFix/>
            </a:blip>
            <a:srcRect b="0" l="0" r="0" t="0"/>
            <a:stretch/>
          </p:blipFill>
          <p:spPr>
            <a:xfrm>
              <a:off x="672" y="1104"/>
              <a:ext cx="4464" cy="592"/>
            </a:xfrm>
            <a:prstGeom prst="rect">
              <a:avLst/>
            </a:prstGeom>
            <a:noFill/>
            <a:ln>
              <a:noFill/>
            </a:ln>
          </p:spPr>
        </p:pic>
        <p:sp>
          <p:nvSpPr>
            <p:cNvPr id="263" name="Shape 263"/>
            <p:cNvSpPr txBox="1"/>
            <p:nvPr/>
          </p:nvSpPr>
          <p:spPr>
            <a:xfrm>
              <a:off x="816" y="1104"/>
              <a:ext cx="4320" cy="5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CLR loads assembly &amp; uses JIT compiler to translate MSIL to native machine code</a:t>
              </a:r>
              <a:endParaRPr sz="3200">
                <a:solidFill>
                  <a:schemeClr val="dk1"/>
                </a:solidFill>
                <a:latin typeface="Calibri"/>
                <a:ea typeface="Calibri"/>
                <a:cs typeface="Calibri"/>
                <a:sym typeface="Calibri"/>
              </a:endParaRPr>
            </a:p>
          </p:txBody>
        </p:sp>
      </p:grpSp>
      <p:sp>
        <p:nvSpPr>
          <p:cNvPr id="264" name="Shape 264"/>
          <p:cNvSpPr/>
          <p:nvPr/>
        </p:nvSpPr>
        <p:spPr>
          <a:xfrm>
            <a:off x="457201" y="4053421"/>
            <a:ext cx="609600" cy="609600"/>
          </a:xfrm>
          <a:prstGeom prst="ellipse">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Algerian"/>
                <a:ea typeface="Algerian"/>
                <a:cs typeface="Algerian"/>
                <a:sym typeface="Algerian"/>
              </a:rPr>
              <a:t>7</a:t>
            </a:r>
            <a:endParaRPr sz="3200">
              <a:solidFill>
                <a:schemeClr val="lt1"/>
              </a:solidFill>
              <a:latin typeface="Calibri"/>
              <a:ea typeface="Calibri"/>
              <a:cs typeface="Calibri"/>
              <a:sym typeface="Calibri"/>
            </a:endParaRPr>
          </a:p>
        </p:txBody>
      </p:sp>
      <p:grpSp>
        <p:nvGrpSpPr>
          <p:cNvPr id="265" name="Shape 265"/>
          <p:cNvGrpSpPr/>
          <p:nvPr/>
        </p:nvGrpSpPr>
        <p:grpSpPr>
          <a:xfrm>
            <a:off x="922159" y="3761584"/>
            <a:ext cx="7688441" cy="1193272"/>
            <a:chOff x="672" y="1104"/>
            <a:chExt cx="4464" cy="592"/>
          </a:xfrm>
        </p:grpSpPr>
        <p:pic>
          <p:nvPicPr>
            <p:cNvPr descr="empty-blue-rectangle" id="266" name="Shape 266"/>
            <p:cNvPicPr preferRelativeResize="0"/>
            <p:nvPr/>
          </p:nvPicPr>
          <p:blipFill rotWithShape="1">
            <a:blip r:embed="rId3">
              <a:alphaModFix/>
            </a:blip>
            <a:srcRect b="0" l="0" r="0" t="0"/>
            <a:stretch/>
          </p:blipFill>
          <p:spPr>
            <a:xfrm>
              <a:off x="672" y="1104"/>
              <a:ext cx="4464" cy="592"/>
            </a:xfrm>
            <a:prstGeom prst="rect">
              <a:avLst/>
            </a:prstGeom>
            <a:noFill/>
            <a:ln>
              <a:noFill/>
            </a:ln>
          </p:spPr>
        </p:pic>
        <p:sp>
          <p:nvSpPr>
            <p:cNvPr id="267" name="Shape 267"/>
            <p:cNvSpPr txBox="1"/>
            <p:nvPr/>
          </p:nvSpPr>
          <p:spPr>
            <a:xfrm>
              <a:off x="816" y="1261"/>
              <a:ext cx="4128" cy="2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Load .NET libraries if need</a:t>
              </a:r>
              <a:endParaRPr sz="3200">
                <a:solidFill>
                  <a:schemeClr val="dk1"/>
                </a:solidFill>
                <a:latin typeface="Calibri"/>
                <a:ea typeface="Calibri"/>
                <a:cs typeface="Calibri"/>
                <a:sym typeface="Calibri"/>
              </a:endParaRPr>
            </a:p>
          </p:txBody>
        </p:sp>
      </p:grpSp>
      <p:sp>
        <p:nvSpPr>
          <p:cNvPr id="268" name="Shape 268"/>
          <p:cNvSpPr/>
          <p:nvPr/>
        </p:nvSpPr>
        <p:spPr>
          <a:xfrm>
            <a:off x="457200" y="5423165"/>
            <a:ext cx="609600" cy="609600"/>
          </a:xfrm>
          <a:prstGeom prst="ellipse">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Algerian"/>
                <a:ea typeface="Algerian"/>
                <a:cs typeface="Algerian"/>
                <a:sym typeface="Algerian"/>
              </a:rPr>
              <a:t>8</a:t>
            </a:r>
            <a:endParaRPr sz="3200">
              <a:solidFill>
                <a:schemeClr val="lt1"/>
              </a:solidFill>
              <a:latin typeface="Calibri"/>
              <a:ea typeface="Calibri"/>
              <a:cs typeface="Calibri"/>
              <a:sym typeface="Calibri"/>
            </a:endParaRPr>
          </a:p>
        </p:txBody>
      </p:sp>
      <p:grpSp>
        <p:nvGrpSpPr>
          <p:cNvPr id="269" name="Shape 269"/>
          <p:cNvGrpSpPr/>
          <p:nvPr/>
        </p:nvGrpSpPr>
        <p:grpSpPr>
          <a:xfrm>
            <a:off x="922158" y="5131328"/>
            <a:ext cx="7688441" cy="1193272"/>
            <a:chOff x="672" y="1104"/>
            <a:chExt cx="4464" cy="592"/>
          </a:xfrm>
        </p:grpSpPr>
        <p:pic>
          <p:nvPicPr>
            <p:cNvPr descr="empty-blue-rectangle" id="270" name="Shape 270"/>
            <p:cNvPicPr preferRelativeResize="0"/>
            <p:nvPr/>
          </p:nvPicPr>
          <p:blipFill rotWithShape="1">
            <a:blip r:embed="rId3">
              <a:alphaModFix/>
            </a:blip>
            <a:srcRect b="0" l="0" r="0" t="0"/>
            <a:stretch/>
          </p:blipFill>
          <p:spPr>
            <a:xfrm>
              <a:off x="672" y="1104"/>
              <a:ext cx="4464" cy="592"/>
            </a:xfrm>
            <a:prstGeom prst="rect">
              <a:avLst/>
            </a:prstGeom>
            <a:noFill/>
            <a:ln>
              <a:noFill/>
            </a:ln>
          </p:spPr>
        </p:pic>
        <p:sp>
          <p:nvSpPr>
            <p:cNvPr id="271" name="Shape 271"/>
            <p:cNvSpPr txBox="1"/>
            <p:nvPr/>
          </p:nvSpPr>
          <p:spPr>
            <a:xfrm>
              <a:off x="816" y="1104"/>
              <a:ext cx="4187" cy="5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MSIL code can execute on any CPUs if CPU is supported by CLR</a:t>
              </a:r>
              <a:endParaRPr sz="32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nvSpPr>
        <p:spPr>
          <a:xfrm>
            <a:off x="2971800" y="2555117"/>
            <a:ext cx="2667000" cy="1098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600">
                <a:solidFill>
                  <a:schemeClr val="dk1"/>
                </a:solidFill>
                <a:latin typeface="Arial"/>
                <a:ea typeface="Arial"/>
                <a:cs typeface="Arial"/>
                <a:sym typeface="Arial"/>
              </a:rPr>
              <a:t>END</a:t>
            </a:r>
            <a:endParaRPr/>
          </a:p>
        </p:txBody>
      </p:sp>
      <p:pic>
        <p:nvPicPr>
          <p:cNvPr descr="Image result for minions.png" id="278" name="Shape 278"/>
          <p:cNvPicPr preferRelativeResize="0"/>
          <p:nvPr/>
        </p:nvPicPr>
        <p:blipFill rotWithShape="1">
          <a:blip r:embed="rId3">
            <a:alphaModFix/>
          </a:blip>
          <a:srcRect b="0" l="0" r="0" t="0"/>
          <a:stretch/>
        </p:blipFill>
        <p:spPr>
          <a:xfrm>
            <a:off x="1219200" y="3611302"/>
            <a:ext cx="2181225" cy="2343151"/>
          </a:xfrm>
          <a:prstGeom prst="rect">
            <a:avLst/>
          </a:prstGeom>
          <a:noFill/>
          <a:ln>
            <a:noFill/>
          </a:ln>
        </p:spPr>
      </p:pic>
      <p:pic>
        <p:nvPicPr>
          <p:cNvPr descr="Image result for minions.png" id="279" name="Shape 279"/>
          <p:cNvPicPr preferRelativeResize="0"/>
          <p:nvPr/>
        </p:nvPicPr>
        <p:blipFill rotWithShape="1">
          <a:blip r:embed="rId4">
            <a:alphaModFix/>
          </a:blip>
          <a:srcRect b="0" l="0" r="0" t="0"/>
          <a:stretch/>
        </p:blipFill>
        <p:spPr>
          <a:xfrm>
            <a:off x="6934200" y="2310736"/>
            <a:ext cx="1905000" cy="1905002"/>
          </a:xfrm>
          <a:prstGeom prst="rect">
            <a:avLst/>
          </a:prstGeom>
          <a:noFill/>
          <a:ln>
            <a:noFill/>
          </a:ln>
        </p:spPr>
      </p:pic>
      <p:sp>
        <p:nvSpPr>
          <p:cNvPr id="280" name="Shape 280"/>
          <p:cNvSpPr/>
          <p:nvPr/>
        </p:nvSpPr>
        <p:spPr>
          <a:xfrm>
            <a:off x="5486400" y="533400"/>
            <a:ext cx="1714500" cy="1745064"/>
          </a:xfrm>
          <a:prstGeom prst="cloudCallout">
            <a:avLst>
              <a:gd fmla="val 45968" name="adj1"/>
              <a:gd fmla="val 92351" name="adj2"/>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mbria"/>
                <a:ea typeface="Cambria"/>
                <a:cs typeface="Cambria"/>
                <a:sym typeface="Cambria"/>
              </a:rPr>
              <a:t>Hey! Coding is easy!</a:t>
            </a:r>
            <a:endParaRPr b="1" sz="1800">
              <a:solidFill>
                <a:schemeClr val="dk1"/>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grpSp>
        <p:nvGrpSpPr>
          <p:cNvPr id="96" name="Shape 96"/>
          <p:cNvGrpSpPr/>
          <p:nvPr/>
        </p:nvGrpSpPr>
        <p:grpSpPr>
          <a:xfrm>
            <a:off x="304800" y="558800"/>
            <a:ext cx="4620576" cy="508000"/>
            <a:chOff x="789624" y="1191463"/>
            <a:chExt cx="4620576" cy="508000"/>
          </a:xfrm>
        </p:grpSpPr>
        <p:sp>
          <p:nvSpPr>
            <p:cNvPr id="97" name="Shape 97"/>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Nội dung</a:t>
              </a:r>
              <a:endParaRPr b="1" i="0" sz="2400" u="none" cap="none" strike="noStrike">
                <a:solidFill>
                  <a:srgbClr val="000000"/>
                </a:solidFill>
                <a:latin typeface="Cambria"/>
                <a:ea typeface="Cambria"/>
                <a:cs typeface="Cambria"/>
                <a:sym typeface="Cambria"/>
              </a:endParaRPr>
            </a:p>
          </p:txBody>
        </p:sp>
        <p:grpSp>
          <p:nvGrpSpPr>
            <p:cNvPr id="98" name="Shape 98"/>
            <p:cNvGrpSpPr/>
            <p:nvPr/>
          </p:nvGrpSpPr>
          <p:grpSpPr>
            <a:xfrm>
              <a:off x="789624" y="1295400"/>
              <a:ext cx="353376" cy="272472"/>
              <a:chOff x="1110" y="2656"/>
              <a:chExt cx="1549" cy="1351"/>
            </a:xfrm>
          </p:grpSpPr>
          <p:sp>
            <p:nvSpPr>
              <p:cNvPr id="99" name="Shape 99"/>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00" name="Shape 100"/>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01" name="Shape 101"/>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02" name="Shape 102"/>
          <p:cNvSpPr txBox="1"/>
          <p:nvPr/>
        </p:nvSpPr>
        <p:spPr>
          <a:xfrm>
            <a:off x="381000" y="1219200"/>
            <a:ext cx="8229600" cy="39528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3DC5C5"/>
              </a:buClr>
              <a:buSzPts val="3200"/>
              <a:buFont typeface="Noto Sans Symbols"/>
              <a:buChar char="❖"/>
            </a:pPr>
            <a:r>
              <a:rPr b="0" i="0" lang="en-US" sz="3200" u="none" cap="none" strike="noStrike">
                <a:solidFill>
                  <a:srgbClr val="002060"/>
                </a:solidFill>
                <a:latin typeface="Cambria"/>
                <a:ea typeface="Cambria"/>
                <a:cs typeface="Cambria"/>
                <a:sym typeface="Cambria"/>
              </a:rPr>
              <a:t>Lịch sử ra đời C#</a:t>
            </a:r>
            <a:endParaRPr/>
          </a:p>
          <a:p>
            <a:pPr indent="-342900" lvl="0" marL="342900" marR="0" rtl="0" algn="l">
              <a:lnSpc>
                <a:spcPct val="100000"/>
              </a:lnSpc>
              <a:spcBef>
                <a:spcPts val="640"/>
              </a:spcBef>
              <a:spcAft>
                <a:spcPts val="0"/>
              </a:spcAft>
              <a:buClr>
                <a:srgbClr val="3DC5C5"/>
              </a:buClr>
              <a:buSzPts val="3200"/>
              <a:buFont typeface="Noto Sans Symbols"/>
              <a:buChar char="❖"/>
            </a:pPr>
            <a:r>
              <a:rPr b="0" i="0" lang="en-US" sz="3200" u="none" cap="none" strike="noStrike">
                <a:solidFill>
                  <a:srgbClr val="002060"/>
                </a:solidFill>
                <a:latin typeface="Cambria"/>
                <a:ea typeface="Cambria"/>
                <a:cs typeface="Cambria"/>
                <a:sym typeface="Cambria"/>
              </a:rPr>
              <a:t>Xu hướng phát triển lập trình với C#</a:t>
            </a:r>
            <a:endParaRPr/>
          </a:p>
          <a:p>
            <a:pPr indent="-342900" lvl="0" marL="342900" marR="0" rtl="0" algn="l">
              <a:lnSpc>
                <a:spcPct val="100000"/>
              </a:lnSpc>
              <a:spcBef>
                <a:spcPts val="640"/>
              </a:spcBef>
              <a:spcAft>
                <a:spcPts val="0"/>
              </a:spcAft>
              <a:buClr>
                <a:srgbClr val="3DC5C5"/>
              </a:buClr>
              <a:buSzPts val="3200"/>
              <a:buFont typeface="Noto Sans Symbols"/>
              <a:buChar char="❖"/>
            </a:pPr>
            <a:r>
              <a:rPr b="0" i="0" lang="en-US" sz="3200" u="none" cap="none" strike="noStrike">
                <a:solidFill>
                  <a:srgbClr val="002060"/>
                </a:solidFill>
                <a:latin typeface="Cambria"/>
                <a:ea typeface="Cambria"/>
                <a:cs typeface="Cambria"/>
                <a:sym typeface="Cambria"/>
              </a:rPr>
              <a:t>Cách thức hoạt động của C#</a:t>
            </a:r>
            <a:endParaRPr b="0" i="0" sz="3200" u="none" cap="none" strike="noStrike">
              <a:solidFill>
                <a:srgbClr val="002060"/>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grpSp>
        <p:nvGrpSpPr>
          <p:cNvPr id="107" name="Shape 107"/>
          <p:cNvGrpSpPr/>
          <p:nvPr/>
        </p:nvGrpSpPr>
        <p:grpSpPr>
          <a:xfrm>
            <a:off x="304800" y="558800"/>
            <a:ext cx="4620576" cy="508000"/>
            <a:chOff x="789624" y="1191463"/>
            <a:chExt cx="4620576" cy="508000"/>
          </a:xfrm>
        </p:grpSpPr>
        <p:sp>
          <p:nvSpPr>
            <p:cNvPr id="108" name="Shape 108"/>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002060"/>
                  </a:solidFill>
                  <a:latin typeface="Cambria"/>
                  <a:ea typeface="Cambria"/>
                  <a:cs typeface="Cambria"/>
                  <a:sym typeface="Cambria"/>
                </a:rPr>
                <a:t>Lịch sử ra đời C#</a:t>
              </a:r>
              <a:endParaRPr/>
            </a:p>
          </p:txBody>
        </p:sp>
        <p:grpSp>
          <p:nvGrpSpPr>
            <p:cNvPr id="109" name="Shape 109"/>
            <p:cNvGrpSpPr/>
            <p:nvPr/>
          </p:nvGrpSpPr>
          <p:grpSpPr>
            <a:xfrm>
              <a:off x="789624" y="1295400"/>
              <a:ext cx="353376" cy="272472"/>
              <a:chOff x="1110" y="2656"/>
              <a:chExt cx="1549" cy="1351"/>
            </a:xfrm>
          </p:grpSpPr>
          <p:sp>
            <p:nvSpPr>
              <p:cNvPr id="110" name="Shape 110"/>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11" name="Shape 111"/>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12" name="Shape 112"/>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13" name="Shape 113"/>
          <p:cNvSpPr txBox="1"/>
          <p:nvPr/>
        </p:nvSpPr>
        <p:spPr>
          <a:xfrm>
            <a:off x="381000" y="12192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C# là một ngôn ngữ lập trình được đánh giá là một trong những nhóm ngôn ngữ mạnh nhất hiện nay</a:t>
            </a:r>
            <a:endParaRPr/>
          </a:p>
          <a:p>
            <a:pPr indent="-342900" lvl="0" marL="342900" marR="0" rtl="0" algn="just">
              <a:lnSpc>
                <a:spcPct val="100000"/>
              </a:lnSpc>
              <a:spcBef>
                <a:spcPts val="56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Được Microsoft công bố năm 2002 cùng với .Net Framework 1.0</a:t>
            </a:r>
            <a:endParaRPr/>
          </a:p>
          <a:p>
            <a:pPr indent="-342900" lvl="0" marL="342900" marR="0" rtl="0" algn="just">
              <a:lnSpc>
                <a:spcPct val="100000"/>
              </a:lnSpc>
              <a:spcBef>
                <a:spcPts val="56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C# đơn giản, dễ sử dụng, rất gần giống với C++, java</a:t>
            </a:r>
            <a:endParaRPr/>
          </a:p>
          <a:p>
            <a:pPr indent="-342900" lvl="0" marL="342900" marR="0" rtl="0" algn="just">
              <a:spcBef>
                <a:spcPts val="56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C# cung cấp nhiều tính năng mạnh mẽ, dễ tái sử dụng: nullable, enumerator, delegate, lambda</a:t>
            </a:r>
            <a:endParaRPr b="0" i="0" sz="2800" u="none" cap="none" strike="noStrike">
              <a:solidFill>
                <a:srgbClr val="002060"/>
              </a:solidFill>
              <a:latin typeface="Cambria"/>
              <a:ea typeface="Cambria"/>
              <a:cs typeface="Cambria"/>
              <a:sym typeface="Cambria"/>
            </a:endParaRPr>
          </a:p>
          <a:p>
            <a:pPr indent="-342900" lvl="0" marL="342900" marR="0" rtl="0" algn="just">
              <a:lnSpc>
                <a:spcPct val="100000"/>
              </a:lnSpc>
              <a:spcBef>
                <a:spcPts val="56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Có thể tương tác dễ dàng với các thư viện ngoài</a:t>
            </a:r>
            <a:endParaRPr/>
          </a:p>
          <a:p>
            <a:pPr indent="-342900" lvl="0" marL="342900" marR="0" rtl="0" algn="just">
              <a:lnSpc>
                <a:spcPct val="100000"/>
              </a:lnSpc>
              <a:spcBef>
                <a:spcPts val="560"/>
              </a:spcBef>
              <a:spcAft>
                <a:spcPts val="0"/>
              </a:spcAft>
              <a:buClr>
                <a:srgbClr val="3DC5C5"/>
              </a:buClr>
              <a:buSzPts val="2800"/>
              <a:buFont typeface="Noto Sans Symbols"/>
              <a:buChar char="❖"/>
            </a:pPr>
            <a:r>
              <a:rPr b="0" i="0" lang="en-US" sz="2800" u="none" cap="none" strike="noStrike">
                <a:solidFill>
                  <a:srgbClr val="002060"/>
                </a:solidFill>
                <a:latin typeface="Cambria"/>
                <a:ea typeface="Cambria"/>
                <a:cs typeface="Cambria"/>
                <a:sym typeface="Cambria"/>
              </a:rPr>
              <a:t>Là một ngôn ngữ lập trình hướng đối tượng</a:t>
            </a:r>
            <a:endParaRPr b="0" i="0" sz="2800" u="none" cap="none" strike="noStrike">
              <a:solidFill>
                <a:srgbClr val="002060"/>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grpSp>
        <p:nvGrpSpPr>
          <p:cNvPr id="118" name="Shape 118"/>
          <p:cNvGrpSpPr/>
          <p:nvPr/>
        </p:nvGrpSpPr>
        <p:grpSpPr>
          <a:xfrm>
            <a:off x="304800" y="558800"/>
            <a:ext cx="4620576" cy="508000"/>
            <a:chOff x="789624" y="1191463"/>
            <a:chExt cx="4620576" cy="508000"/>
          </a:xfrm>
        </p:grpSpPr>
        <p:sp>
          <p:nvSpPr>
            <p:cNvPr id="119" name="Shape 119"/>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002060"/>
                  </a:solidFill>
                  <a:latin typeface="Cambria"/>
                  <a:ea typeface="Cambria"/>
                  <a:cs typeface="Cambria"/>
                  <a:sym typeface="Cambria"/>
                </a:rPr>
                <a:t>Lịch sử ra đời C#</a:t>
              </a:r>
              <a:endParaRPr/>
            </a:p>
          </p:txBody>
        </p:sp>
        <p:grpSp>
          <p:nvGrpSpPr>
            <p:cNvPr id="120" name="Shape 120"/>
            <p:cNvGrpSpPr/>
            <p:nvPr/>
          </p:nvGrpSpPr>
          <p:grpSpPr>
            <a:xfrm>
              <a:off x="789624" y="1295400"/>
              <a:ext cx="353376" cy="272472"/>
              <a:chOff x="1110" y="2656"/>
              <a:chExt cx="1549" cy="1351"/>
            </a:xfrm>
          </p:grpSpPr>
          <p:sp>
            <p:nvSpPr>
              <p:cNvPr id="121" name="Shape 121"/>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22" name="Shape 122"/>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23" name="Shape 123"/>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pic>
        <p:nvPicPr>
          <p:cNvPr descr="Evolution of C# (1.0 - 6.0) - www.kunal-chowdhury.com" id="124" name="Shape 124"/>
          <p:cNvPicPr preferRelativeResize="0"/>
          <p:nvPr/>
        </p:nvPicPr>
        <p:blipFill rotWithShape="1">
          <a:blip r:embed="rId3">
            <a:alphaModFix/>
          </a:blip>
          <a:srcRect b="4073" l="0" r="0" t="11990"/>
          <a:stretch/>
        </p:blipFill>
        <p:spPr>
          <a:xfrm>
            <a:off x="2057400" y="1157598"/>
            <a:ext cx="4800600" cy="53550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grpSp>
        <p:nvGrpSpPr>
          <p:cNvPr id="129" name="Shape 129"/>
          <p:cNvGrpSpPr/>
          <p:nvPr/>
        </p:nvGrpSpPr>
        <p:grpSpPr>
          <a:xfrm>
            <a:off x="304800" y="558800"/>
            <a:ext cx="4620576" cy="508000"/>
            <a:chOff x="789624" y="1191463"/>
            <a:chExt cx="4620576" cy="508000"/>
          </a:xfrm>
        </p:grpSpPr>
        <p:sp>
          <p:nvSpPr>
            <p:cNvPr id="130" name="Shape 130"/>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002060"/>
                  </a:solidFill>
                  <a:latin typeface="Cambria"/>
                  <a:ea typeface="Cambria"/>
                  <a:cs typeface="Cambria"/>
                  <a:sym typeface="Cambria"/>
                </a:rPr>
                <a:t>Lịch sử ra đời C#</a:t>
              </a:r>
              <a:endParaRPr/>
            </a:p>
          </p:txBody>
        </p:sp>
        <p:grpSp>
          <p:nvGrpSpPr>
            <p:cNvPr id="131" name="Shape 131"/>
            <p:cNvGrpSpPr/>
            <p:nvPr/>
          </p:nvGrpSpPr>
          <p:grpSpPr>
            <a:xfrm>
              <a:off x="789624" y="1295400"/>
              <a:ext cx="353376" cy="272472"/>
              <a:chOff x="1110" y="2656"/>
              <a:chExt cx="1549" cy="1351"/>
            </a:xfrm>
          </p:grpSpPr>
          <p:sp>
            <p:nvSpPr>
              <p:cNvPr id="132" name="Shape 13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33" name="Shape 133"/>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34" name="Shape 134"/>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35" name="Shape 135"/>
          <p:cNvSpPr/>
          <p:nvPr/>
        </p:nvSpPr>
        <p:spPr>
          <a:xfrm>
            <a:off x="1905000" y="1295400"/>
            <a:ext cx="5791200"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D6E3BC"/>
                </a:solidFill>
                <a:latin typeface="Cambria"/>
                <a:ea typeface="Cambria"/>
                <a:cs typeface="Cambria"/>
                <a:sym typeface="Cambria"/>
              </a:rPr>
              <a:t>C# 7.0</a:t>
            </a:r>
            <a:endParaRPr/>
          </a:p>
          <a:p>
            <a:pPr indent="0" lvl="0" marL="0" marR="0" rtl="0" algn="l">
              <a:spcBef>
                <a:spcPts val="0"/>
              </a:spcBef>
              <a:spcAft>
                <a:spcPts val="0"/>
              </a:spcAft>
              <a:buNone/>
            </a:pPr>
            <a:r>
              <a:rPr b="1" i="0" lang="en-US" sz="2800" u="none" cap="none" strike="noStrike">
                <a:solidFill>
                  <a:srgbClr val="000000"/>
                </a:solidFill>
                <a:latin typeface="Cambria"/>
                <a:ea typeface="Cambria"/>
                <a:cs typeface="Cambria"/>
                <a:sym typeface="Cambria"/>
              </a:rPr>
              <a:t>Đang trong giai đoạn phát triển</a:t>
            </a:r>
            <a:endParaRPr b="1" i="0" sz="2800">
              <a:solidFill>
                <a:srgbClr val="000000"/>
              </a:solidFill>
              <a:latin typeface="Cambria"/>
              <a:ea typeface="Cambria"/>
              <a:cs typeface="Cambria"/>
              <a:sym typeface="Cambria"/>
            </a:endParaRPr>
          </a:p>
        </p:txBody>
      </p:sp>
      <p:sp>
        <p:nvSpPr>
          <p:cNvPr id="136" name="Shape 136"/>
          <p:cNvSpPr/>
          <p:nvPr/>
        </p:nvSpPr>
        <p:spPr>
          <a:xfrm>
            <a:off x="1828800" y="2514600"/>
            <a:ext cx="4572000" cy="378565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Binary Literals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Digit Separators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Local Functions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Type switch</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Ref Returns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Tuples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Out var</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Pattern Matching</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Arbitrary async returns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Records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grpSp>
        <p:nvGrpSpPr>
          <p:cNvPr id="141" name="Shape 141"/>
          <p:cNvGrpSpPr/>
          <p:nvPr/>
        </p:nvGrpSpPr>
        <p:grpSpPr>
          <a:xfrm>
            <a:off x="304800" y="558800"/>
            <a:ext cx="5867400" cy="508000"/>
            <a:chOff x="789624" y="1191463"/>
            <a:chExt cx="5867400" cy="508000"/>
          </a:xfrm>
        </p:grpSpPr>
        <p:sp>
          <p:nvSpPr>
            <p:cNvPr id="142" name="Shape 142"/>
            <p:cNvSpPr/>
            <p:nvPr/>
          </p:nvSpPr>
          <p:spPr>
            <a:xfrm>
              <a:off x="990600" y="1191463"/>
              <a:ext cx="5666424"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rgbClr val="002060"/>
                  </a:solidFill>
                  <a:latin typeface="Cambria"/>
                  <a:ea typeface="Cambria"/>
                  <a:cs typeface="Cambria"/>
                  <a:sym typeface="Cambria"/>
                </a:rPr>
                <a:t>Xu hướng phát triển lập trình với C#</a:t>
              </a:r>
              <a:endParaRPr/>
            </a:p>
          </p:txBody>
        </p:sp>
        <p:grpSp>
          <p:nvGrpSpPr>
            <p:cNvPr id="143" name="Shape 143"/>
            <p:cNvGrpSpPr/>
            <p:nvPr/>
          </p:nvGrpSpPr>
          <p:grpSpPr>
            <a:xfrm>
              <a:off x="789624" y="1295400"/>
              <a:ext cx="353376" cy="272472"/>
              <a:chOff x="1110" y="2656"/>
              <a:chExt cx="1549" cy="1351"/>
            </a:xfrm>
          </p:grpSpPr>
          <p:sp>
            <p:nvSpPr>
              <p:cNvPr id="144" name="Shape 144"/>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45" name="Shape 145"/>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46" name="Shape 146"/>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pic>
        <p:nvPicPr>
          <p:cNvPr descr="img" id="147" name="Shape 147"/>
          <p:cNvPicPr preferRelativeResize="0"/>
          <p:nvPr/>
        </p:nvPicPr>
        <p:blipFill rotWithShape="1">
          <a:blip r:embed="rId3">
            <a:alphaModFix/>
          </a:blip>
          <a:srcRect b="0" l="0" r="0" t="0"/>
          <a:stretch/>
        </p:blipFill>
        <p:spPr>
          <a:xfrm>
            <a:off x="890725" y="1745776"/>
            <a:ext cx="7497945" cy="4350224"/>
          </a:xfrm>
          <a:prstGeom prst="rect">
            <a:avLst/>
          </a:prstGeom>
          <a:noFill/>
          <a:ln>
            <a:noFill/>
          </a:ln>
        </p:spPr>
      </p:pic>
      <p:sp>
        <p:nvSpPr>
          <p:cNvPr id="148" name="Shape 148"/>
          <p:cNvSpPr/>
          <p:nvPr/>
        </p:nvSpPr>
        <p:spPr>
          <a:xfrm>
            <a:off x="1397548" y="1222556"/>
            <a:ext cx="618906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Cambria"/>
                <a:ea typeface="Cambria"/>
                <a:cs typeface="Cambria"/>
                <a:sym typeface="Cambria"/>
              </a:rPr>
              <a:t>The 2016 Top Programming Languages</a:t>
            </a:r>
            <a:endParaRPr b="0" i="0" sz="2800">
              <a:solidFill>
                <a:srgbClr val="000000"/>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grpSp>
        <p:nvGrpSpPr>
          <p:cNvPr id="153" name="Shape 153"/>
          <p:cNvGrpSpPr/>
          <p:nvPr/>
        </p:nvGrpSpPr>
        <p:grpSpPr>
          <a:xfrm>
            <a:off x="304800" y="558800"/>
            <a:ext cx="5867400" cy="508000"/>
            <a:chOff x="789624" y="1191463"/>
            <a:chExt cx="5867400" cy="508000"/>
          </a:xfrm>
        </p:grpSpPr>
        <p:sp>
          <p:nvSpPr>
            <p:cNvPr id="154" name="Shape 154"/>
            <p:cNvSpPr/>
            <p:nvPr/>
          </p:nvSpPr>
          <p:spPr>
            <a:xfrm>
              <a:off x="990600" y="1191463"/>
              <a:ext cx="5666424"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rgbClr val="002060"/>
                  </a:solidFill>
                  <a:latin typeface="Cambria"/>
                  <a:ea typeface="Cambria"/>
                  <a:cs typeface="Cambria"/>
                  <a:sym typeface="Cambria"/>
                </a:rPr>
                <a:t>Xu hướng phát triển lập trình với C#</a:t>
              </a:r>
              <a:endParaRPr/>
            </a:p>
          </p:txBody>
        </p:sp>
        <p:grpSp>
          <p:nvGrpSpPr>
            <p:cNvPr id="155" name="Shape 155"/>
            <p:cNvGrpSpPr/>
            <p:nvPr/>
          </p:nvGrpSpPr>
          <p:grpSpPr>
            <a:xfrm>
              <a:off x="789624" y="1295400"/>
              <a:ext cx="353376" cy="272472"/>
              <a:chOff x="1110" y="2656"/>
              <a:chExt cx="1549" cy="1351"/>
            </a:xfrm>
          </p:grpSpPr>
          <p:sp>
            <p:nvSpPr>
              <p:cNvPr id="156" name="Shape 156"/>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57" name="Shape 157"/>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58" name="Shape 158"/>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pic>
        <p:nvPicPr>
          <p:cNvPr descr="Résultat de recherche d'images pour &quot;xamarin&quot;" id="159" name="Shape 159"/>
          <p:cNvPicPr preferRelativeResize="0"/>
          <p:nvPr/>
        </p:nvPicPr>
        <p:blipFill rotWithShape="1">
          <a:blip r:embed="rId3">
            <a:alphaModFix/>
          </a:blip>
          <a:srcRect b="0" l="0" r="0" t="0"/>
          <a:stretch/>
        </p:blipFill>
        <p:spPr>
          <a:xfrm>
            <a:off x="189221" y="2989415"/>
            <a:ext cx="8954779" cy="3092492"/>
          </a:xfrm>
          <a:prstGeom prst="rect">
            <a:avLst/>
          </a:prstGeom>
          <a:noFill/>
          <a:ln>
            <a:noFill/>
          </a:ln>
        </p:spPr>
      </p:pic>
      <p:sp>
        <p:nvSpPr>
          <p:cNvPr id="160" name="Shape 160"/>
          <p:cNvSpPr/>
          <p:nvPr/>
        </p:nvSpPr>
        <p:spPr>
          <a:xfrm>
            <a:off x="633310" y="2391520"/>
            <a:ext cx="833639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mbria"/>
                <a:ea typeface="Cambria"/>
                <a:cs typeface="Cambria"/>
                <a:sym typeface="Cambria"/>
              </a:rPr>
              <a:t>Build native iOS, Android and Windows apps in Visual Studio</a:t>
            </a:r>
            <a:endParaRPr/>
          </a:p>
        </p:txBody>
      </p:sp>
      <p:pic>
        <p:nvPicPr>
          <p:cNvPr descr="Résultat de recherche d'images pour &quot;xamarin&quot;" id="161" name="Shape 161"/>
          <p:cNvPicPr preferRelativeResize="0"/>
          <p:nvPr/>
        </p:nvPicPr>
        <p:blipFill rotWithShape="1">
          <a:blip r:embed="rId4">
            <a:alphaModFix/>
          </a:blip>
          <a:srcRect b="0" l="0" r="0" t="0"/>
          <a:stretch/>
        </p:blipFill>
        <p:spPr>
          <a:xfrm>
            <a:off x="2667000" y="1129466"/>
            <a:ext cx="3711149" cy="10041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grpSp>
        <p:nvGrpSpPr>
          <p:cNvPr id="166" name="Shape 166"/>
          <p:cNvGrpSpPr/>
          <p:nvPr/>
        </p:nvGrpSpPr>
        <p:grpSpPr>
          <a:xfrm>
            <a:off x="304800" y="558800"/>
            <a:ext cx="5867400" cy="508000"/>
            <a:chOff x="789624" y="1191463"/>
            <a:chExt cx="5867400" cy="508000"/>
          </a:xfrm>
        </p:grpSpPr>
        <p:sp>
          <p:nvSpPr>
            <p:cNvPr id="167" name="Shape 167"/>
            <p:cNvSpPr/>
            <p:nvPr/>
          </p:nvSpPr>
          <p:spPr>
            <a:xfrm>
              <a:off x="990600" y="1191463"/>
              <a:ext cx="5666424"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rgbClr val="002060"/>
                  </a:solidFill>
                  <a:latin typeface="Cambria"/>
                  <a:ea typeface="Cambria"/>
                  <a:cs typeface="Cambria"/>
                  <a:sym typeface="Cambria"/>
                </a:rPr>
                <a:t>Xu hướng phát triển lập trình với C#</a:t>
              </a:r>
              <a:endParaRPr/>
            </a:p>
          </p:txBody>
        </p:sp>
        <p:grpSp>
          <p:nvGrpSpPr>
            <p:cNvPr id="168" name="Shape 168"/>
            <p:cNvGrpSpPr/>
            <p:nvPr/>
          </p:nvGrpSpPr>
          <p:grpSpPr>
            <a:xfrm>
              <a:off x="789624" y="1295400"/>
              <a:ext cx="353376" cy="272472"/>
              <a:chOff x="1110" y="2656"/>
              <a:chExt cx="1549" cy="1351"/>
            </a:xfrm>
          </p:grpSpPr>
          <p:sp>
            <p:nvSpPr>
              <p:cNvPr id="169" name="Shape 169"/>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70" name="Shape 170"/>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71" name="Shape 171"/>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72" name="Shape 172"/>
          <p:cNvSpPr/>
          <p:nvPr/>
        </p:nvSpPr>
        <p:spPr>
          <a:xfrm>
            <a:off x="1471936" y="2496602"/>
            <a:ext cx="5689378" cy="138499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chemeClr val="dk2"/>
                </a:solidFill>
                <a:latin typeface="Cambria"/>
                <a:ea typeface="Cambria"/>
                <a:cs typeface="Cambria"/>
                <a:sym typeface="Cambria"/>
              </a:rPr>
              <a:t>Write C#. Run on 2.6 billion devices.</a:t>
            </a:r>
            <a:endParaRPr/>
          </a:p>
          <a:p>
            <a:pPr indent="0" lvl="0" marL="0" marR="0" rtl="0" algn="ctr">
              <a:spcBef>
                <a:spcPts val="0"/>
              </a:spcBef>
              <a:spcAft>
                <a:spcPts val="0"/>
              </a:spcAft>
              <a:buNone/>
            </a:pPr>
            <a:r>
              <a:rPr b="0" i="0" lang="en-US" sz="2800">
                <a:solidFill>
                  <a:schemeClr val="dk2"/>
                </a:solidFill>
                <a:latin typeface="Cambria"/>
                <a:ea typeface="Cambria"/>
                <a:cs typeface="Cambria"/>
                <a:sym typeface="Cambria"/>
              </a:rPr>
              <a:t>&gt;1 </a:t>
            </a:r>
            <a:r>
              <a:rPr lang="en-US" sz="2800">
                <a:solidFill>
                  <a:schemeClr val="dk2"/>
                </a:solidFill>
                <a:latin typeface="Cambria"/>
                <a:ea typeface="Cambria"/>
                <a:cs typeface="Cambria"/>
                <a:sym typeface="Cambria"/>
              </a:rPr>
              <a:t>Million Developers </a:t>
            </a:r>
            <a:endParaRPr/>
          </a:p>
          <a:p>
            <a:pPr indent="0" lvl="0" marL="0" marR="0" rtl="0" algn="ctr">
              <a:spcBef>
                <a:spcPts val="0"/>
              </a:spcBef>
              <a:spcAft>
                <a:spcPts val="0"/>
              </a:spcAft>
              <a:buNone/>
            </a:pPr>
            <a:r>
              <a:t/>
            </a:r>
            <a:endParaRPr b="0" i="0" sz="2800">
              <a:solidFill>
                <a:schemeClr val="dk2"/>
              </a:solidFill>
              <a:latin typeface="Cambria"/>
              <a:ea typeface="Cambria"/>
              <a:cs typeface="Cambria"/>
              <a:sym typeface="Cambria"/>
            </a:endParaRPr>
          </a:p>
        </p:txBody>
      </p:sp>
      <p:pic>
        <p:nvPicPr>
          <p:cNvPr descr="Résultat de recherche d'images pour &quot;xamarin&quot;" id="173" name="Shape 173"/>
          <p:cNvPicPr preferRelativeResize="0"/>
          <p:nvPr/>
        </p:nvPicPr>
        <p:blipFill rotWithShape="1">
          <a:blip r:embed="rId3">
            <a:alphaModFix/>
          </a:blip>
          <a:srcRect b="0" l="0" r="0" t="0"/>
          <a:stretch/>
        </p:blipFill>
        <p:spPr>
          <a:xfrm>
            <a:off x="2461051" y="1295400"/>
            <a:ext cx="3711149" cy="1004133"/>
          </a:xfrm>
          <a:prstGeom prst="rect">
            <a:avLst/>
          </a:prstGeom>
          <a:noFill/>
          <a:ln>
            <a:noFill/>
          </a:ln>
        </p:spPr>
      </p:pic>
      <p:pic>
        <p:nvPicPr>
          <p:cNvPr id="174" name="Shape 174"/>
          <p:cNvPicPr preferRelativeResize="0"/>
          <p:nvPr/>
        </p:nvPicPr>
        <p:blipFill rotWithShape="1">
          <a:blip r:embed="rId4">
            <a:alphaModFix/>
          </a:blip>
          <a:srcRect b="0" l="0" r="0" t="0"/>
          <a:stretch/>
        </p:blipFill>
        <p:spPr>
          <a:xfrm>
            <a:off x="228600" y="3858851"/>
            <a:ext cx="8686800" cy="15733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grpSp>
        <p:nvGrpSpPr>
          <p:cNvPr id="179" name="Shape 179"/>
          <p:cNvGrpSpPr/>
          <p:nvPr/>
        </p:nvGrpSpPr>
        <p:grpSpPr>
          <a:xfrm>
            <a:off x="304800" y="558800"/>
            <a:ext cx="4620576" cy="508000"/>
            <a:chOff x="789624" y="1191463"/>
            <a:chExt cx="4620576" cy="508000"/>
          </a:xfrm>
        </p:grpSpPr>
        <p:sp>
          <p:nvSpPr>
            <p:cNvPr id="180" name="Shape 180"/>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rgbClr val="002060"/>
                  </a:solidFill>
                  <a:latin typeface="Cambria"/>
                  <a:ea typeface="Cambria"/>
                  <a:cs typeface="Cambria"/>
                  <a:sym typeface="Cambria"/>
                </a:rPr>
                <a:t>Cách thức hoạt động của C#</a:t>
              </a:r>
              <a:endParaRPr/>
            </a:p>
          </p:txBody>
        </p:sp>
        <p:grpSp>
          <p:nvGrpSpPr>
            <p:cNvPr id="181" name="Shape 181"/>
            <p:cNvGrpSpPr/>
            <p:nvPr/>
          </p:nvGrpSpPr>
          <p:grpSpPr>
            <a:xfrm>
              <a:off x="789624" y="1295400"/>
              <a:ext cx="353376" cy="272472"/>
              <a:chOff x="1110" y="2656"/>
              <a:chExt cx="1549" cy="1351"/>
            </a:xfrm>
          </p:grpSpPr>
          <p:sp>
            <p:nvSpPr>
              <p:cNvPr id="182" name="Shape 18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83" name="Shape 183"/>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84" name="Shape 184"/>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85" name="Shape 185"/>
          <p:cNvSpPr/>
          <p:nvPr/>
        </p:nvSpPr>
        <p:spPr>
          <a:xfrm>
            <a:off x="325332" y="1174149"/>
            <a:ext cx="8590068" cy="156966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Cambria"/>
                <a:ea typeface="Cambria"/>
                <a:cs typeface="Cambria"/>
                <a:sym typeface="Cambria"/>
              </a:rPr>
              <a:t>Các ngôn ngữ NET như C#, VB.NET, VJ#, VC++ .NET có cách thức hoạt động giống nhau và là một thành phần của .NET Framework do đó bạn không thể chạy các ứng dụng này trên các máy không chạy cài đặt .NET Framework version thích hợp. </a:t>
            </a:r>
            <a:endParaRPr sz="2400">
              <a:solidFill>
                <a:schemeClr val="dk1"/>
              </a:solidFill>
              <a:latin typeface="Cambria"/>
              <a:ea typeface="Cambria"/>
              <a:cs typeface="Cambria"/>
              <a:sym typeface="Cambria"/>
            </a:endParaRPr>
          </a:p>
        </p:txBody>
      </p:sp>
      <p:pic>
        <p:nvPicPr>
          <p:cNvPr descr="Résultat de recherche d'images pour &quot;.net framework 4.6&quot;" id="186" name="Shape 186"/>
          <p:cNvPicPr preferRelativeResize="0"/>
          <p:nvPr/>
        </p:nvPicPr>
        <p:blipFill rotWithShape="1">
          <a:blip r:embed="rId3">
            <a:alphaModFix/>
          </a:blip>
          <a:srcRect b="0" l="0" r="0" t="0"/>
          <a:stretch/>
        </p:blipFill>
        <p:spPr>
          <a:xfrm>
            <a:off x="914400" y="2814764"/>
            <a:ext cx="7467600" cy="34582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