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icrosoft.com/en-us/download/details.aspx?id=4814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Cài đặt và sử dụng công cụ lập trình Visual Studio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Shape 186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187" name="Shape 187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88" name="Shape 18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9" name="Shape 18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71303" t="18750"/>
          <a:stretch/>
        </p:blipFill>
        <p:spPr>
          <a:xfrm>
            <a:off x="4737884" y="1219200"/>
            <a:ext cx="3200400" cy="509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838200" y="4495800"/>
            <a:ext cx="2590800" cy="1447800"/>
          </a:xfrm>
          <a:prstGeom prst="wedgeRectCallout">
            <a:avLst>
              <a:gd fmla="val 122160" name="adj1"/>
              <a:gd fmla="val 61557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Vào chức năng Search, gõ Visual</a:t>
            </a:r>
            <a:endParaRPr b="1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Shape 198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199" name="Shape 199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00" name="Shape 20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71303" t="19792"/>
          <a:stretch/>
        </p:blipFill>
        <p:spPr>
          <a:xfrm>
            <a:off x="838200" y="1447800"/>
            <a:ext cx="3110388" cy="488775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5638800" y="1295400"/>
            <a:ext cx="2590800" cy="1447800"/>
          </a:xfrm>
          <a:prstGeom prst="wedgeRectCallout">
            <a:avLst>
              <a:gd fmla="val -124899" name="adj1"/>
              <a:gd fmla="val 43095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Bấm chuột phải chọn Open File location</a:t>
            </a:r>
            <a:endParaRPr b="1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Shape 210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211" name="Shape 211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12" name="Shape 21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26940" r="22694" t="54167"/>
          <a:stretch/>
        </p:blipFill>
        <p:spPr>
          <a:xfrm>
            <a:off x="523973" y="2362200"/>
            <a:ext cx="65532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5181600" y="1295400"/>
            <a:ext cx="3886200" cy="1447800"/>
          </a:xfrm>
          <a:prstGeom prst="wedgeRectCallout">
            <a:avLst>
              <a:gd fmla="val -33415" name="adj1"/>
              <a:gd fmla="val 100597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Đưa ra làm shortcut ngoài desktop để dễ dùng</a:t>
            </a:r>
            <a:endParaRPr b="1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Shape 222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223" name="Shape 223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24" name="Shape 224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25" name="Shape 225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45833" l="0" r="51757" t="0"/>
          <a:stretch/>
        </p:blipFill>
        <p:spPr>
          <a:xfrm>
            <a:off x="1143000" y="1600200"/>
            <a:ext cx="6276975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5257800" y="3276600"/>
            <a:ext cx="1143000" cy="12954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Shape 234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235" name="Shape 235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36" name="Shape 23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43000"/>
            <a:ext cx="6553200" cy="52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Shape 245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246" name="Shape 246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tạo Solution, project, lớp</a:t>
              </a:r>
              <a:endParaRPr b="1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47" name="Shape 247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48" name="Shape 24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54167" l="0" r="53733" t="0"/>
          <a:stretch/>
        </p:blipFill>
        <p:spPr>
          <a:xfrm>
            <a:off x="1371600" y="1600200"/>
            <a:ext cx="6019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256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257" name="Shape 257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tạo Solution, project, lớp</a:t>
              </a:r>
              <a:endParaRPr b="1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58" name="Shape 25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59" name="Shape 25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564" y="1295400"/>
            <a:ext cx="8201025" cy="501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Shape 267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268" name="Shape 268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tạo Solution, project, lớp</a:t>
              </a:r>
              <a:endParaRPr b="1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69" name="Shape 26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76400"/>
            <a:ext cx="4339102" cy="243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279" name="Shape 279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tạo Solution, project, lớp</a:t>
              </a:r>
              <a:endParaRPr b="1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80" name="Shape 28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81" name="Shape 28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38889" l="51537" r="0" t="11110"/>
          <a:stretch/>
        </p:blipFill>
        <p:spPr>
          <a:xfrm>
            <a:off x="1371599" y="1295400"/>
            <a:ext cx="6699647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Shape 289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290" name="Shape 290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tạo Solution, project, lớp</a:t>
              </a:r>
              <a:endParaRPr b="1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91" name="Shape 29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332" y="1170737"/>
            <a:ext cx="8407021" cy="513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97" name="Shape 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Shape 102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Cách cài đặt và sử dụng công cụ lập trình Visual Studio 2015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Cách tạo Solution, project, lớp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 thành phần trong một project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Cách cấu hình trong Visual Studio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Cách biên dịch và thực thi trong Visual Studio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Shape 300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01" name="Shape 301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tạo Solution, project, lớp</a:t>
              </a:r>
              <a:endParaRPr b="1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302" name="Shape 30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03" name="Shape 30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04331"/>
            <a:ext cx="7574390" cy="528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12" name="Shape 312"/>
            <p:cNvSpPr/>
            <p:nvPr/>
          </p:nvSpPr>
          <p:spPr>
            <a:xfrm>
              <a:off x="990600" y="1191463"/>
              <a:ext cx="5818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thành phần trong một project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313" name="Shape 31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039" y="1104900"/>
            <a:ext cx="8410575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7543800" y="3200400"/>
            <a:ext cx="914400" cy="7620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3415188" y="3219734"/>
            <a:ext cx="914400" cy="7620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7052481" y="5295900"/>
            <a:ext cx="914400" cy="7620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1427277" y="3981734"/>
            <a:ext cx="914400" cy="7620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5410200" y="1236491"/>
            <a:ext cx="914400" cy="7620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Shape 328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29" name="Shape 329"/>
            <p:cNvSpPr/>
            <p:nvPr/>
          </p:nvSpPr>
          <p:spPr>
            <a:xfrm>
              <a:off x="990600" y="1191463"/>
              <a:ext cx="5818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thành phần trong một project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330" name="Shape 33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31" name="Shape 33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38298" l="67341" r="43" t="0"/>
          <a:stretch/>
        </p:blipFill>
        <p:spPr>
          <a:xfrm>
            <a:off x="1219200" y="1981200"/>
            <a:ext cx="27432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/>
          <p:nvPr/>
        </p:nvSpPr>
        <p:spPr>
          <a:xfrm>
            <a:off x="3962400" y="1371600"/>
            <a:ext cx="914400" cy="7620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4876800" y="1671935"/>
            <a:ext cx="24885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Solution Explorer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4">
            <a:alphaModFix/>
          </a:blip>
          <a:srcRect b="58332" l="21100" r="50000" t="9941"/>
          <a:stretch/>
        </p:blipFill>
        <p:spPr>
          <a:xfrm>
            <a:off x="4876800" y="3638550"/>
            <a:ext cx="3760100" cy="232068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6585803" y="3124200"/>
            <a:ext cx="2528769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Nếu không thấy vào đây</a:t>
            </a:r>
            <a:endParaRPr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9" name="Shape 339"/>
          <p:cNvCxnSpPr/>
          <p:nvPr/>
        </p:nvCxnSpPr>
        <p:spPr>
          <a:xfrm flipH="1">
            <a:off x="6705600" y="3429000"/>
            <a:ext cx="786950" cy="114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Shape 344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45" name="Shape 345"/>
            <p:cNvSpPr/>
            <p:nvPr/>
          </p:nvSpPr>
          <p:spPr>
            <a:xfrm>
              <a:off x="990600" y="1191463"/>
              <a:ext cx="5818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thành phần trong một project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346" name="Shape 34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19858" l="27477" r="33564" t="13475"/>
          <a:stretch/>
        </p:blipFill>
        <p:spPr>
          <a:xfrm>
            <a:off x="838200" y="1219200"/>
            <a:ext cx="32766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4107976" y="1219200"/>
            <a:ext cx="914400" cy="7620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2819400"/>
            <a:ext cx="4054498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5022376" y="1369367"/>
            <a:ext cx="3451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Design ➔ F7 to coding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7384576" y="1905000"/>
            <a:ext cx="235424" cy="76423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Shape 359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60" name="Shape 360"/>
            <p:cNvSpPr/>
            <p:nvPr/>
          </p:nvSpPr>
          <p:spPr>
            <a:xfrm>
              <a:off x="990600" y="1191463"/>
              <a:ext cx="5818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thành phần trong một project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361" name="Shape 36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62" name="Shape 36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66435" r="0" t="60284"/>
          <a:stretch/>
        </p:blipFill>
        <p:spPr>
          <a:xfrm>
            <a:off x="1905000" y="1524000"/>
            <a:ext cx="282301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4728014" y="1143000"/>
            <a:ext cx="914400" cy="7620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4953000" y="1990762"/>
            <a:ext cx="4038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Properties để hiệu chỉnh thông số cũng như gán sự kiện cho Form &amp; control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Nếu không thấy thì nhấn F4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743200" y="1981200"/>
            <a:ext cx="228600" cy="381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Shape 373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74" name="Shape 374"/>
            <p:cNvSpPr/>
            <p:nvPr/>
          </p:nvSpPr>
          <p:spPr>
            <a:xfrm>
              <a:off x="990600" y="1191463"/>
              <a:ext cx="5818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thành phần trong một project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375" name="Shape 375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76" name="Shape 376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4255" l="0" r="73429" t="0"/>
          <a:stretch/>
        </p:blipFill>
        <p:spPr>
          <a:xfrm>
            <a:off x="1186114" y="1295400"/>
            <a:ext cx="22347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415188" y="1089546"/>
            <a:ext cx="914400" cy="7620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4344373" y="1295400"/>
            <a:ext cx="4038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Toolbox để kéo thả các thành phần control lên Giao diện ở mục 3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4">
            <a:alphaModFix/>
          </a:blip>
          <a:srcRect b="34327" l="21303" r="49414" t="9422"/>
          <a:stretch/>
        </p:blipFill>
        <p:spPr>
          <a:xfrm>
            <a:off x="5486400" y="2687499"/>
            <a:ext cx="3473519" cy="3751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Shape 383"/>
          <p:cNvCxnSpPr/>
          <p:nvPr/>
        </p:nvCxnSpPr>
        <p:spPr>
          <a:xfrm flipH="1">
            <a:off x="6781800" y="5410200"/>
            <a:ext cx="838200" cy="53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4" name="Shape 384"/>
          <p:cNvSpPr txBox="1"/>
          <p:nvPr/>
        </p:nvSpPr>
        <p:spPr>
          <a:xfrm>
            <a:off x="6689427" y="5129649"/>
            <a:ext cx="2440925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Nếu không thấy vào đây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90" name="Shape 390"/>
            <p:cNvSpPr/>
            <p:nvPr/>
          </p:nvSpPr>
          <p:spPr>
            <a:xfrm>
              <a:off x="990600" y="1191463"/>
              <a:ext cx="5818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thành phần trong một project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391" name="Shape 39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92" name="Shape 39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b="82979" l="0" r="0" t="0"/>
          <a:stretch/>
        </p:blipFill>
        <p:spPr>
          <a:xfrm>
            <a:off x="505776" y="1447800"/>
            <a:ext cx="84105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4800600" y="1905000"/>
            <a:ext cx="6858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Shape 397"/>
          <p:cNvCxnSpPr/>
          <p:nvPr/>
        </p:nvCxnSpPr>
        <p:spPr>
          <a:xfrm rot="10800000">
            <a:off x="5181600" y="2362200"/>
            <a:ext cx="152400" cy="106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8" name="Shape 398"/>
          <p:cNvSpPr txBox="1"/>
          <p:nvPr/>
        </p:nvSpPr>
        <p:spPr>
          <a:xfrm>
            <a:off x="2895600" y="3429000"/>
            <a:ext cx="56338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Nhấn vào đây để chạy phần mềm, hoặc F5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Shape 403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404" name="Shape 404"/>
            <p:cNvSpPr/>
            <p:nvPr/>
          </p:nvSpPr>
          <p:spPr>
            <a:xfrm>
              <a:off x="990600" y="1191463"/>
              <a:ext cx="5818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thành phần trong một project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405" name="Shape 405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06" name="Shape 406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332" y="1170737"/>
            <a:ext cx="8410575" cy="537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Shape 410"/>
          <p:cNvCxnSpPr/>
          <p:nvPr/>
        </p:nvCxnSpPr>
        <p:spPr>
          <a:xfrm flipH="1">
            <a:off x="3962400" y="3657600"/>
            <a:ext cx="2819400" cy="9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Shape 415"/>
          <p:cNvGrpSpPr/>
          <p:nvPr/>
        </p:nvGrpSpPr>
        <p:grpSpPr>
          <a:xfrm>
            <a:off x="304800" y="558800"/>
            <a:ext cx="5943600" cy="508000"/>
            <a:chOff x="789624" y="1191463"/>
            <a:chExt cx="5943600" cy="508000"/>
          </a:xfrm>
        </p:grpSpPr>
        <p:sp>
          <p:nvSpPr>
            <p:cNvPr id="416" name="Shape 416"/>
            <p:cNvSpPr/>
            <p:nvPr/>
          </p:nvSpPr>
          <p:spPr>
            <a:xfrm>
              <a:off x="990600" y="1191463"/>
              <a:ext cx="5742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cấu hình trong Visual Studio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417" name="Shape 417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b="11664" l="62665" r="0" t="20677"/>
          <a:stretch/>
        </p:blipFill>
        <p:spPr>
          <a:xfrm>
            <a:off x="2362200" y="1219200"/>
            <a:ext cx="4857750" cy="49492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Shape 422"/>
          <p:cNvCxnSpPr/>
          <p:nvPr/>
        </p:nvCxnSpPr>
        <p:spPr>
          <a:xfrm flipH="1">
            <a:off x="3581400" y="5486400"/>
            <a:ext cx="137160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Shape 427"/>
          <p:cNvGrpSpPr/>
          <p:nvPr/>
        </p:nvGrpSpPr>
        <p:grpSpPr>
          <a:xfrm>
            <a:off x="304800" y="558800"/>
            <a:ext cx="5943600" cy="508000"/>
            <a:chOff x="789624" y="1191463"/>
            <a:chExt cx="5943600" cy="508000"/>
          </a:xfrm>
        </p:grpSpPr>
        <p:sp>
          <p:nvSpPr>
            <p:cNvPr id="428" name="Shape 428"/>
            <p:cNvSpPr/>
            <p:nvPr/>
          </p:nvSpPr>
          <p:spPr>
            <a:xfrm>
              <a:off x="990600" y="1191463"/>
              <a:ext cx="5742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cấu hình trong Visual Studio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429" name="Shape 42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30" name="Shape 43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33" name="Shape 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737"/>
            <a:ext cx="8890739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108" name="Shape 108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Shape 113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Yêu cầu máy tính: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Ổ cứng tối thiểu 250 GB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RAM tối thiểu 4GB (đề nghị 8GB)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Hệ điều hành Win 10, 64 bit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Main hỗ trợ ảo hóa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Shape 438"/>
          <p:cNvGrpSpPr/>
          <p:nvPr/>
        </p:nvGrpSpPr>
        <p:grpSpPr>
          <a:xfrm>
            <a:off x="304800" y="558800"/>
            <a:ext cx="5943600" cy="508000"/>
            <a:chOff x="789624" y="1191463"/>
            <a:chExt cx="5943600" cy="508000"/>
          </a:xfrm>
        </p:grpSpPr>
        <p:sp>
          <p:nvSpPr>
            <p:cNvPr id="439" name="Shape 439"/>
            <p:cNvSpPr/>
            <p:nvPr/>
          </p:nvSpPr>
          <p:spPr>
            <a:xfrm>
              <a:off x="990600" y="1191463"/>
              <a:ext cx="5742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cấu hình trong Visual Studio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440" name="Shape 44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41" name="Shape 44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 b="15625" l="5491" r="22474" t="10417"/>
          <a:stretch/>
        </p:blipFill>
        <p:spPr>
          <a:xfrm>
            <a:off x="304800" y="1170737"/>
            <a:ext cx="8692643" cy="501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Shape 449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450" name="Shape 450"/>
            <p:cNvSpPr/>
            <p:nvPr/>
          </p:nvSpPr>
          <p:spPr>
            <a:xfrm>
              <a:off x="990600" y="1191463"/>
              <a:ext cx="6961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biên dịch và thực thi trong Visual Studio</a:t>
              </a:r>
              <a:endParaRPr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451" name="Shape 45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52" name="Shape 45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5" name="Shape 455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Nhấn F5 để biên dịch và chạy luôn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Muốn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build thì bấm chuột phải/ build hoặc rebuild hoặc clean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56" name="Shape 456"/>
          <p:cNvPicPr preferRelativeResize="0"/>
          <p:nvPr/>
        </p:nvPicPr>
        <p:blipFill rotWithShape="1">
          <a:blip r:embed="rId3">
            <a:alphaModFix/>
          </a:blip>
          <a:srcRect b="66667" l="69912" r="0" t="10417"/>
          <a:stretch/>
        </p:blipFill>
        <p:spPr>
          <a:xfrm>
            <a:off x="2438400" y="3048000"/>
            <a:ext cx="3914775" cy="167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Shape 46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462" name="Shape 462"/>
            <p:cNvSpPr/>
            <p:nvPr/>
          </p:nvSpPr>
          <p:spPr>
            <a:xfrm>
              <a:off x="990600" y="1191463"/>
              <a:ext cx="6961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biên dịch và thực thi trong Visual Studio</a:t>
              </a:r>
              <a:endParaRPr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463" name="Shape 46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64" name="Shape 46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7" name="Shape 467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Ngoài ra ta còn sử dụng Build/ Batch Build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60417" l="0" r="62883" t="0"/>
          <a:stretch/>
        </p:blipFill>
        <p:spPr>
          <a:xfrm>
            <a:off x="1600200" y="2133600"/>
            <a:ext cx="5702874" cy="341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Shape 469"/>
          <p:cNvCxnSpPr/>
          <p:nvPr/>
        </p:nvCxnSpPr>
        <p:spPr>
          <a:xfrm flipH="1">
            <a:off x="5029200" y="4343400"/>
            <a:ext cx="1752600" cy="8286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Shape 474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475" name="Shape 475"/>
            <p:cNvSpPr/>
            <p:nvPr/>
          </p:nvSpPr>
          <p:spPr>
            <a:xfrm>
              <a:off x="990600" y="1191463"/>
              <a:ext cx="6961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biên dịch và thực thi trong Visual Studio</a:t>
              </a:r>
              <a:endParaRPr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476" name="Shape 47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77" name="Shape 47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0" name="Shape 480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Ngoài ra ta còn sử dụng Build/ Batch Build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7" y="1981200"/>
            <a:ext cx="6638925" cy="383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Shape 482"/>
          <p:cNvCxnSpPr/>
          <p:nvPr/>
        </p:nvCxnSpPr>
        <p:spPr>
          <a:xfrm flipH="1">
            <a:off x="7239000" y="2286000"/>
            <a:ext cx="457200" cy="22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3" name="Shape 483"/>
          <p:cNvSpPr/>
          <p:nvPr/>
        </p:nvSpPr>
        <p:spPr>
          <a:xfrm>
            <a:off x="2438400" y="2743200"/>
            <a:ext cx="609600" cy="76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Shape 488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489" name="Shape 489"/>
            <p:cNvSpPr/>
            <p:nvPr/>
          </p:nvSpPr>
          <p:spPr>
            <a:xfrm>
              <a:off x="990600" y="1191463"/>
              <a:ext cx="6961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biên dịch và thực thi trong Visual Studio</a:t>
              </a:r>
              <a:endParaRPr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490" name="Shape 49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91" name="Shape 49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4" name="Shape 494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Build xong kiểm tra thư mục bin có 2 thư mục con là </a:t>
            </a:r>
            <a:r>
              <a:rPr b="0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debug</a:t>
            </a: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và </a:t>
            </a:r>
            <a:r>
              <a:rPr b="0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release</a:t>
            </a:r>
            <a:endParaRPr b="0" i="0" sz="32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3">
            <a:alphaModFix/>
          </a:blip>
          <a:srcRect b="22752" l="0" r="0" t="0"/>
          <a:stretch/>
        </p:blipFill>
        <p:spPr>
          <a:xfrm>
            <a:off x="2133600" y="2347912"/>
            <a:ext cx="4067175" cy="130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912" y="4186237"/>
            <a:ext cx="44005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/>
          <p:nvPr/>
        </p:nvSpPr>
        <p:spPr>
          <a:xfrm>
            <a:off x="3429000" y="3498411"/>
            <a:ext cx="405288" cy="73104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Shape 502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503" name="Shape 503"/>
            <p:cNvSpPr/>
            <p:nvPr/>
          </p:nvSpPr>
          <p:spPr>
            <a:xfrm>
              <a:off x="990600" y="1191463"/>
              <a:ext cx="6961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biên dịch và thực thi trong Visual Studio</a:t>
              </a:r>
              <a:endParaRPr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504" name="Shape 504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05" name="Shape 505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6659" y="1288462"/>
            <a:ext cx="51625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884" y="3027813"/>
            <a:ext cx="5353050" cy="2200275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3424" y="5030053"/>
            <a:ext cx="5810250" cy="1476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1" name="Shape 511"/>
          <p:cNvSpPr/>
          <p:nvPr/>
        </p:nvSpPr>
        <p:spPr>
          <a:xfrm>
            <a:off x="1583088" y="2088107"/>
            <a:ext cx="2361115" cy="818866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95152" y="10235"/>
                  <a:pt x="133354" y="-4944"/>
                  <a:pt x="58960" y="6000"/>
                </a:cubicBezTo>
                <a:cubicBezTo>
                  <a:pt x="54974" y="6586"/>
                  <a:pt x="51101" y="10028"/>
                  <a:pt x="47169" y="12000"/>
                </a:cubicBezTo>
                <a:cubicBezTo>
                  <a:pt x="42057" y="14563"/>
                  <a:pt x="43225" y="13921"/>
                  <a:pt x="37458" y="16000"/>
                </a:cubicBezTo>
                <a:cubicBezTo>
                  <a:pt x="36071" y="17333"/>
                  <a:pt x="34715" y="18977"/>
                  <a:pt x="33296" y="20000"/>
                </a:cubicBezTo>
                <a:cubicBezTo>
                  <a:pt x="25796" y="25406"/>
                  <a:pt x="32124" y="19014"/>
                  <a:pt x="26360" y="24000"/>
                </a:cubicBezTo>
                <a:cubicBezTo>
                  <a:pt x="24959" y="25211"/>
                  <a:pt x="22198" y="28000"/>
                  <a:pt x="22198" y="28000"/>
                </a:cubicBezTo>
                <a:cubicBezTo>
                  <a:pt x="21505" y="30000"/>
                  <a:pt x="20902" y="32302"/>
                  <a:pt x="20117" y="33999"/>
                </a:cubicBezTo>
                <a:cubicBezTo>
                  <a:pt x="19039" y="36332"/>
                  <a:pt x="17792" y="37939"/>
                  <a:pt x="16649" y="40000"/>
                </a:cubicBezTo>
                <a:cubicBezTo>
                  <a:pt x="15942" y="41274"/>
                  <a:pt x="15300" y="42849"/>
                  <a:pt x="14568" y="44000"/>
                </a:cubicBezTo>
                <a:cubicBezTo>
                  <a:pt x="12753" y="46855"/>
                  <a:pt x="9019" y="52000"/>
                  <a:pt x="9019" y="52000"/>
                </a:cubicBezTo>
                <a:cubicBezTo>
                  <a:pt x="8326" y="54000"/>
                  <a:pt x="7425" y="55544"/>
                  <a:pt x="6938" y="58000"/>
                </a:cubicBezTo>
                <a:cubicBezTo>
                  <a:pt x="3212" y="76801"/>
                  <a:pt x="9794" y="55765"/>
                  <a:pt x="4164" y="72000"/>
                </a:cubicBezTo>
                <a:cubicBezTo>
                  <a:pt x="3919" y="79054"/>
                  <a:pt x="3639" y="93714"/>
                  <a:pt x="2777" y="101999"/>
                </a:cubicBezTo>
                <a:cubicBezTo>
                  <a:pt x="2419" y="105438"/>
                  <a:pt x="1946" y="108788"/>
                  <a:pt x="1389" y="112000"/>
                </a:cubicBezTo>
                <a:cubicBezTo>
                  <a:pt x="-125" y="120739"/>
                  <a:pt x="2" y="114990"/>
                  <a:pt x="2" y="12000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367284" y="2374710"/>
            <a:ext cx="2868657" cy="259307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850" y="210"/>
                  <a:pt x="13711" y="168"/>
                  <a:pt x="20552" y="631"/>
                </a:cubicBezTo>
                <a:cubicBezTo>
                  <a:pt x="23050" y="800"/>
                  <a:pt x="25492" y="1536"/>
                  <a:pt x="27974" y="1894"/>
                </a:cubicBezTo>
                <a:cubicBezTo>
                  <a:pt x="29870" y="2168"/>
                  <a:pt x="31780" y="2315"/>
                  <a:pt x="33683" y="2526"/>
                </a:cubicBezTo>
                <a:cubicBezTo>
                  <a:pt x="43469" y="6135"/>
                  <a:pt x="34023" y="3115"/>
                  <a:pt x="44530" y="5052"/>
                </a:cubicBezTo>
                <a:cubicBezTo>
                  <a:pt x="46078" y="5338"/>
                  <a:pt x="47562" y="5958"/>
                  <a:pt x="49097" y="6315"/>
                </a:cubicBezTo>
                <a:cubicBezTo>
                  <a:pt x="51179" y="6800"/>
                  <a:pt x="53284" y="7157"/>
                  <a:pt x="55377" y="7578"/>
                </a:cubicBezTo>
                <a:cubicBezTo>
                  <a:pt x="56138" y="8210"/>
                  <a:pt x="56869" y="8889"/>
                  <a:pt x="57661" y="9473"/>
                </a:cubicBezTo>
                <a:cubicBezTo>
                  <a:pt x="58584" y="10154"/>
                  <a:pt x="59618" y="10646"/>
                  <a:pt x="60515" y="11368"/>
                </a:cubicBezTo>
                <a:cubicBezTo>
                  <a:pt x="66257" y="15988"/>
                  <a:pt x="61476" y="13323"/>
                  <a:pt x="67937" y="17052"/>
                </a:cubicBezTo>
                <a:cubicBezTo>
                  <a:pt x="71635" y="19187"/>
                  <a:pt x="78233" y="22513"/>
                  <a:pt x="82210" y="25263"/>
                </a:cubicBezTo>
                <a:cubicBezTo>
                  <a:pt x="83598" y="26223"/>
                  <a:pt x="84812" y="27471"/>
                  <a:pt x="86206" y="28421"/>
                </a:cubicBezTo>
                <a:cubicBezTo>
                  <a:pt x="87293" y="29161"/>
                  <a:pt x="88555" y="29557"/>
                  <a:pt x="89632" y="30315"/>
                </a:cubicBezTo>
                <a:cubicBezTo>
                  <a:pt x="90660" y="31039"/>
                  <a:pt x="91511" y="32033"/>
                  <a:pt x="92486" y="32842"/>
                </a:cubicBezTo>
                <a:cubicBezTo>
                  <a:pt x="93035" y="33297"/>
                  <a:pt x="93628" y="33684"/>
                  <a:pt x="94199" y="34105"/>
                </a:cubicBezTo>
                <a:cubicBezTo>
                  <a:pt x="96398" y="37754"/>
                  <a:pt x="94093" y="34456"/>
                  <a:pt x="97053" y="37263"/>
                </a:cubicBezTo>
                <a:cubicBezTo>
                  <a:pt x="102106" y="42054"/>
                  <a:pt x="96002" y="37681"/>
                  <a:pt x="103333" y="42315"/>
                </a:cubicBezTo>
                <a:cubicBezTo>
                  <a:pt x="105871" y="47929"/>
                  <a:pt x="102699" y="42175"/>
                  <a:pt x="106759" y="46105"/>
                </a:cubicBezTo>
                <a:cubicBezTo>
                  <a:pt x="109058" y="48330"/>
                  <a:pt x="108858" y="49222"/>
                  <a:pt x="110184" y="51789"/>
                </a:cubicBezTo>
                <a:cubicBezTo>
                  <a:pt x="113412" y="58039"/>
                  <a:pt x="109017" y="48575"/>
                  <a:pt x="112468" y="56210"/>
                </a:cubicBezTo>
                <a:cubicBezTo>
                  <a:pt x="112848" y="57894"/>
                  <a:pt x="113257" y="59571"/>
                  <a:pt x="113610" y="61263"/>
                </a:cubicBezTo>
                <a:cubicBezTo>
                  <a:pt x="113828" y="62309"/>
                  <a:pt x="113874" y="63402"/>
                  <a:pt x="114181" y="64421"/>
                </a:cubicBezTo>
                <a:cubicBezTo>
                  <a:pt x="114450" y="65314"/>
                  <a:pt x="114942" y="66105"/>
                  <a:pt x="115322" y="66947"/>
                </a:cubicBezTo>
                <a:cubicBezTo>
                  <a:pt x="115703" y="68842"/>
                  <a:pt x="116070" y="70740"/>
                  <a:pt x="116464" y="72631"/>
                </a:cubicBezTo>
                <a:cubicBezTo>
                  <a:pt x="116641" y="73477"/>
                  <a:pt x="116902" y="74302"/>
                  <a:pt x="117035" y="75157"/>
                </a:cubicBezTo>
                <a:cubicBezTo>
                  <a:pt x="117854" y="80410"/>
                  <a:pt x="119319" y="90947"/>
                  <a:pt x="119319" y="90947"/>
                </a:cubicBezTo>
                <a:cubicBezTo>
                  <a:pt x="120371" y="106084"/>
                  <a:pt x="119890" y="96412"/>
                  <a:pt x="119890" y="12000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4179798" y="5414864"/>
            <a:ext cx="2536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Đóng gói cho khách hàng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2040160" y="3535079"/>
            <a:ext cx="1850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 trong công ty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Shape 519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520" name="Shape 520"/>
            <p:cNvSpPr/>
            <p:nvPr/>
          </p:nvSpPr>
          <p:spPr>
            <a:xfrm>
              <a:off x="990600" y="1191463"/>
              <a:ext cx="6961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biên dịch và thực thi trong Visual Studio</a:t>
              </a:r>
              <a:endParaRPr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521" name="Shape 52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22" name="Shape 52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Shape 52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Shape 52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25" name="Shape 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88571"/>
            <a:ext cx="5619750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45791" y="1146853"/>
            <a:ext cx="91164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Quay lại Design, kéo đại 1 Label ra rồi nhập dữ liệu➔sau đó nhấn F5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Shape 53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532" name="Shape 532"/>
            <p:cNvSpPr/>
            <p:nvPr/>
          </p:nvSpPr>
          <p:spPr>
            <a:xfrm>
              <a:off x="990600" y="1191463"/>
              <a:ext cx="6961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biên dịch và thực thi trong Visual Studio</a:t>
              </a:r>
              <a:endParaRPr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533" name="Shape 53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34" name="Shape 53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Shape 53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Shape 53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524000"/>
            <a:ext cx="4080987" cy="418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544" name="Shape 5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545" name="Shape 5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119" name="Shape 119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20" name="Shape 12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Shape 124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Phần mềm Visual Studio 2015 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Microsoft Visual Studio Community 2015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Link tải phần mềm cài đặt: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https://www.microsoft.com/en-us/download/details.aspx?id=48146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130" name="Shape 130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31" name="Shape 13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14" y="1524000"/>
            <a:ext cx="78581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141" name="Shape 141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42" name="Shape 14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95400"/>
            <a:ext cx="7114224" cy="5068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152" name="Shape 152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53" name="Shape 15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95400"/>
            <a:ext cx="7648832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810000"/>
            <a:ext cx="765516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4129216" y="2635155"/>
            <a:ext cx="533400" cy="99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Shape 164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165" name="Shape 165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66" name="Shape 16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19200"/>
            <a:ext cx="36576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ape 175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176" name="Shape 176"/>
            <p:cNvSpPr/>
            <p:nvPr/>
          </p:nvSpPr>
          <p:spPr>
            <a:xfrm>
              <a:off x="990600" y="1191463"/>
              <a:ext cx="8409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cài đặt và sử dụng công cụ lập trình Visual Studio 2015</a:t>
              </a:r>
              <a:endParaRPr b="0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77" name="Shape 177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19200"/>
            <a:ext cx="3733800" cy="522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