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9233FC-D2A7-4754-8E42-9C832EF5FC73}">
  <a:tblStyle styleId="{009233FC-D2A7-4754-8E42-9C832EF5FC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mailto:duythanhcse@gmail.com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0" y="6504057"/>
            <a:ext cx="9144000" cy="35394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4674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9144000" cy="42473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6600"/>
              </a:gs>
            </a:gsLst>
            <a:lin ang="0" scaled="0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Lập trình C# trong 5 tuần</a:t>
            </a:r>
            <a:endParaRPr b="1" i="0" sz="1400" u="none" cap="none" strike="noStrike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Trần Duy Thanh – </a:t>
            </a:r>
            <a:r>
              <a:rPr b="1" i="0" lang="en-US" sz="13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2"/>
              </a:rPr>
              <a:t>duythanhcse@gmail.com</a:t>
            </a:r>
            <a:r>
              <a:rPr b="1" i="0" lang="en-US" sz="13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- 0987773061</a:t>
            </a:r>
            <a:endParaRPr b="1" i="0" sz="13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17249" y="11668"/>
            <a:ext cx="5392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Font typeface="Cambria"/>
              <a:buNone/>
            </a:pPr>
            <a:r>
              <a:rPr b="0" i="0" lang="en-US" sz="1800" u="none" cap="small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Working Hard &amp; Smart today for a better tomorrow</a:t>
            </a:r>
            <a:endParaRPr b="0" i="0" sz="1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1143000" y="2644775"/>
            <a:ext cx="7239000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Kiểu dữ liệu, biến và biểu thức</a:t>
            </a:r>
            <a:endParaRPr b="1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4572000"/>
            <a:ext cx="2144973" cy="170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890800"/>
            <a:ext cx="2728882" cy="1063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Shape 184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85" name="Shape 185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Implicit type trong C#</a:t>
              </a:r>
              <a:endParaRPr/>
            </a:p>
          </p:txBody>
        </p:sp>
        <p:grpSp>
          <p:nvGrpSpPr>
            <p:cNvPr id="186" name="Shape 186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0" name="Shape 190"/>
          <p:cNvSpPr/>
          <p:nvPr/>
        </p:nvSpPr>
        <p:spPr>
          <a:xfrm>
            <a:off x="342392" y="1170737"/>
            <a:ext cx="866467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113;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"1/1/2012"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 = 1.7;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k =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(2012, 1,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msg =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 type="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+x.GetType() +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"y type = 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+y.GetType() +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"z type ="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+z.GetType() + </a:t>
            </a:r>
            <a:r>
              <a:rPr b="0" i="0" lang="en-US" sz="2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"\n"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"k type = "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k.GetType();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AF"/>
              </a:buClr>
              <a:buFont typeface="Consolas"/>
              <a:buNone/>
            </a:pPr>
            <a:r>
              <a:rPr b="0" i="0" lang="en-US" sz="2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MessageBox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.Show(msg);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Shape 195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96" name="Shape 196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Hằng số trong C#</a:t>
              </a:r>
              <a:endParaRPr b="1" i="0" sz="4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97" name="Shape 197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98" name="Shape 198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1" name="Shape 201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Trong quá trình thực thi phần mềm, có những giá trị được cố định trong hệ thống, những giá trị này thường được khai báo Hằng Số.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const double PI=3.14;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Shape 20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207" name="Shape 20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Biểu thức </a:t>
              </a:r>
              <a:endParaRPr b="1" i="0" sz="40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208" name="Shape 20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209" name="Shape 20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" name="Shape 212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Biểu thức là một phép toán đơn giản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 x=5+3;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Biểu thức là một phép toán phức tạp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 x=(5+3)*(4-2)/6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Biểu thức là sự kết hợp giữa các phép toán và các phương thức: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double x=fn(9)*fn(8)+2-(8*2)+3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pic>
        <p:nvPicPr>
          <p:cNvPr descr="Image result for minions.png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11302"/>
            <a:ext cx="2181225" cy="2343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inions.png" id="220" name="Shape 2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4200" y="2310736"/>
            <a:ext cx="1905000" cy="1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fmla="val 45968" name="adj1"/>
              <a:gd fmla="val 9235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Hey! Coding is easy!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hape 96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97" name="Shape 97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Nội dung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98" name="Shape 98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99" name="Shape 99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Shape 100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Shape 102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 Kiểu dữ liệu trong C#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Khái niệm về biến, cách thức và quy tắc đặt tên biến, hằng số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Cách thức ép kiểu trong C#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Implicit type trong C#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Khai báo hằng số</a:t>
            </a:r>
            <a:endParaRPr b="0" i="0" sz="48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Biểu thức 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08" name="Shape 108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 Kiểu dữ liệu trong C#</a:t>
              </a:r>
              <a:endParaRPr/>
            </a:p>
          </p:txBody>
        </p:sp>
        <p:grpSp>
          <p:nvGrpSpPr>
            <p:cNvPr id="109" name="Shape 109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113" name="Shape 113"/>
          <p:cNvGraphicFramePr/>
          <p:nvPr/>
        </p:nvGraphicFramePr>
        <p:xfrm>
          <a:off x="457199" y="1142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{009233FC-D2A7-4754-8E42-9C832EF5FC73}</a:tableStyleId>
              </a:tblPr>
              <a:tblGrid>
                <a:gridCol w="1096425"/>
                <a:gridCol w="1879600"/>
                <a:gridCol w="1409700"/>
                <a:gridCol w="2396075"/>
                <a:gridCol w="1676400"/>
              </a:tblGrid>
              <a:tr h="62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 Data Type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b">
                    <a:solidFill>
                      <a:srgbClr val="7F7F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b">
                    <a:solidFill>
                      <a:srgbClr val="7F7F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Size(bits)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b">
                    <a:solidFill>
                      <a:srgbClr val="7F7F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Range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b">
                    <a:solidFill>
                      <a:srgbClr val="7F7F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Example</a:t>
                      </a:r>
                      <a:endParaRPr b="0" i="0" sz="2000" u="none" cap="none" strike="noStrike">
                        <a:solidFill>
                          <a:schemeClr val="lt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b">
                    <a:solidFill>
                      <a:srgbClr val="7F7F7F"/>
                    </a:solidFill>
                  </a:tcPr>
                </a:tc>
              </a:tr>
              <a:tr h="31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 </a:t>
                      </a:r>
                      <a:endParaRPr b="1" i="1" sz="2000" u="none" cap="none" strike="noStrike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Whole numbers 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32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–2</a:t>
                      </a:r>
                      <a:r>
                        <a:rPr baseline="30000"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31</a:t>
                      </a: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through 2</a:t>
                      </a:r>
                      <a:r>
                        <a:rPr baseline="30000"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31</a:t>
                      </a: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– 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 nSize;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</a:tr>
              <a:tr h="62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long </a:t>
                      </a:r>
                      <a:endParaRPr b="1" i="1" sz="2000" u="none" cap="none" strike="noStrike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Whole numbers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(bigger range)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64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–2</a:t>
                      </a:r>
                      <a:r>
                        <a:rPr baseline="30000"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63</a:t>
                      </a: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through 2</a:t>
                      </a:r>
                      <a:r>
                        <a:rPr baseline="30000"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63 </a:t>
                      </a: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– 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long lSize;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</a:tr>
              <a:tr h="62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float </a:t>
                      </a:r>
                      <a:endParaRPr b="1" i="1" sz="2000" u="none" cap="none" strike="noStrike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Floating-point numbers 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32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±1.5 × 10</a:t>
                      </a:r>
                      <a:r>
                        <a:rPr baseline="30000"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45  </a:t>
                      </a: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through ±3.4 × 10</a:t>
                      </a:r>
                      <a:r>
                        <a:rPr baseline="30000"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float fDelta;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</a:tr>
              <a:tr h="1248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double </a:t>
                      </a:r>
                      <a:endParaRPr b="1" i="1" sz="2000" u="none" cap="none" strike="noStrike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Double-precision (more accurate) floating-point numbers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64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±5.0 × 10</a:t>
                      </a:r>
                      <a:r>
                        <a:rPr baseline="30000"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−324 </a:t>
                      </a: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through ±1.7 × 10</a:t>
                      </a:r>
                      <a:r>
                        <a:rPr baseline="30000"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308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double dDelta;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</a:tr>
              <a:tr h="62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decimal</a:t>
                      </a:r>
                      <a:endParaRPr b="1" i="1" sz="2000" u="none" cap="none" strike="noStrike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Monetary values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128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28 significant figures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decimal decKe;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</a:tr>
              <a:tr h="6271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</a:t>
                      </a:r>
                      <a:endParaRPr b="1" i="1" sz="2000" u="none" cap="none" strike="noStrike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Sequence of characters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16 bits per character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Not applicable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string strName;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</a:tr>
              <a:tr h="31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</a:t>
                      </a:r>
                      <a:endParaRPr b="1" i="1" sz="2000" u="none" cap="none" strike="noStrike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Single character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16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 through 2</a:t>
                      </a:r>
                      <a:r>
                        <a:rPr baseline="30000"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16 </a:t>
                      </a: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– 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char chrAns;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</a:tr>
              <a:tr h="316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bool</a:t>
                      </a:r>
                      <a:endParaRPr b="1" i="1" sz="2000" u="none" cap="none" strike="noStrike">
                        <a:solidFill>
                          <a:srgbClr val="FF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Boolean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True or false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bool bRet;</a:t>
                      </a:r>
                      <a:endParaRPr b="0" i="0" sz="2000" u="none" cap="none" strike="noStrike">
                        <a:solidFill>
                          <a:srgbClr val="C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5850" marB="0" marR="5850" marL="58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Shape 118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19" name="Shape 119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Khái niệm về biến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20" name="Shape 120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Shape 124"/>
          <p:cNvSpPr txBox="1"/>
          <p:nvPr/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Biến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Là tên gọi cho một vùng nhớ (bên trong bộ nhớ máy tính khi chương trình được chạy) có khả năng chứa được một giá trị = một dữ liệu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Được khai báo và sử dụng để chứa </a:t>
            </a:r>
            <a:r>
              <a:rPr b="0" i="1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dữ liệu của chương trình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Khai báo biến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kiểu_biến tên_biến [= giá_trị];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Ví dụ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ambria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 age;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ambria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string chuoi = “xin chao”;</a:t>
            </a:r>
            <a:endParaRPr b="0" i="0" sz="24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Shape 129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30" name="Shape 130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Khái niệm về biến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31" name="Shape 131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32" name="Shape 132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Shape 133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Shape 134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" name="Shape 135"/>
          <p:cNvSpPr txBox="1"/>
          <p:nvPr/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Tên biến phân biệt chữ hoa và chữ thường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tenBien khác với TenBien và Tenbien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Không bắt đầu bằng số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Không chứa các ký tự đặt biệt như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~</a:t>
            </a: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! @  # $ % ^ &amp; * ( 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Không đặt tên biến trùng với từ khoá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045AE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string, int, private ← tên không hợp lệ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Quy tắc camel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41" name="Shape 141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Khái niệm về biến</a:t>
              </a:r>
              <a:endParaRPr b="1" i="0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grpSp>
          <p:nvGrpSpPr>
            <p:cNvPr id="142" name="Shape 142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6" name="Shape 146"/>
          <p:cNvSpPr txBox="1"/>
          <p:nvPr/>
        </p:nvSpPr>
        <p:spPr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Khi khai báo biến nên khởi tạo giá trị mặc định cho biến</a:t>
            </a:r>
            <a:endParaRPr/>
          </a:p>
          <a:p>
            <a:pPr indent="-1397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 nSize=0;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❖"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String strName=“”;</a:t>
            </a:r>
            <a:endParaRPr/>
          </a:p>
          <a:p>
            <a:pPr indent="-1397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52" name="Shape 152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thức ép kiểu trong C#</a:t>
              </a:r>
              <a:endParaRPr/>
            </a:p>
          </p:txBody>
        </p:sp>
        <p:grpSp>
          <p:nvGrpSpPr>
            <p:cNvPr id="153" name="Shape 153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54" name="Shape 154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7" name="Shape 157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Trong quá trình tính toán đôi khi kết quả trả về không còn giống với kiểu dữ liệu chỉ định ban đầu nên ta cần ép kiểu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Ép kiểu rộng: Đưa từ kiểu có vùng lưu trữ nhỏ lên kiểu có vùng lưu trữ lớn➔không sợ mất mát dữ liệu.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Ép kiểu hẹp: Đưa từ kiểu có vùng lưu trữ lớn về kiểu có vùng lưu trữ nhỏ➔có thể bị mất mát dữ liệu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Shape 162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63" name="Shape 163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Cách thức ép kiểu trong C#</a:t>
              </a:r>
              <a:endParaRPr/>
            </a:p>
          </p:txBody>
        </p:sp>
        <p:grpSp>
          <p:nvGrpSpPr>
            <p:cNvPr id="164" name="Shape 164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8" name="Shape 168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Ép kiểu rộng: int➔long➔float➔double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double x = (double)1/2;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Ép kiểu hẹp: double➔float➔long➔int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 x= (int)1.0/2</a:t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174" name="Shape 174"/>
            <p:cNvSpPr/>
            <p:nvPr/>
          </p:nvSpPr>
          <p:spPr>
            <a:xfrm>
              <a:off x="990600" y="1191463"/>
              <a:ext cx="4419600" cy="5080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C0C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2060"/>
                  </a:solidFill>
                  <a:latin typeface="Cambria"/>
                  <a:ea typeface="Cambria"/>
                  <a:cs typeface="Cambria"/>
                  <a:sym typeface="Cambria"/>
                </a:rPr>
                <a:t>Implicit type trong C#</a:t>
              </a:r>
              <a:endParaRPr/>
            </a:p>
          </p:txBody>
        </p:sp>
        <p:grpSp>
          <p:nvGrpSpPr>
            <p:cNvPr id="175" name="Shape 175"/>
            <p:cNvGrpSpPr/>
            <p:nvPr/>
          </p:nvGrpSpPr>
          <p:grpSpPr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76" name="Shape 176"/>
              <p:cNvSpPr/>
              <p:nvPr/>
            </p:nvSpPr>
            <p:spPr>
              <a:xfrm>
                <a:off x="1123" y="2679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>
                <a:off x="1110" y="2656"/>
                <a:ext cx="1536" cy="1328"/>
              </a:xfrm>
              <a:prstGeom prst="hexagon">
                <a:avLst>
                  <a:gd fmla="val 28916" name="adj"/>
                  <a:gd fmla="val 115470" name="vf"/>
                </a:avLst>
              </a:prstGeom>
              <a:gradFill>
                <a:gsLst>
                  <a:gs pos="0">
                    <a:srgbClr val="E6E6E6"/>
                  </a:gs>
                  <a:gs pos="7499">
                    <a:srgbClr val="7D8496"/>
                  </a:gs>
                  <a:gs pos="26499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0"/>
              </a:gradFill>
              <a:ln cap="flat" cmpd="sng" w="9525">
                <a:solidFill>
                  <a:srgbClr val="C0C0C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1200" y="2736"/>
                <a:ext cx="1350" cy="1168"/>
              </a:xfrm>
              <a:prstGeom prst="hexagon">
                <a:avLst>
                  <a:gd fmla="val 28896" name="adj"/>
                  <a:gd fmla="val 115470" name="vf"/>
                </a:avLst>
              </a:prstGeom>
              <a:gradFill>
                <a:gsLst>
                  <a:gs pos="0">
                    <a:srgbClr val="A87B33"/>
                  </a:gs>
                  <a:gs pos="100000">
                    <a:srgbClr val="EFB049"/>
                  </a:gs>
                </a:gsLst>
                <a:lin ang="2700000" scaled="0"/>
              </a:gradFill>
              <a:ln cap="flat" cmpd="sng" w="952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Shape 179"/>
          <p:cNvSpPr txBox="1"/>
          <p:nvPr/>
        </p:nvSpPr>
        <p:spPr>
          <a:xfrm>
            <a:off x="381000" y="1219200"/>
            <a:ext cx="8458200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C# hỗ trợ khai báo biến mà không cần xác định trước kiểu dữ liệu, C# sẽ tự nội suy ra kiểu dữ liệu khi biến được gán giá trị ngay lần đầu tiên.</a:t>
            </a:r>
            <a:endParaRPr/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• Ví dụ: “3/10/2010”  -&gt; string, not date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SzPts val="3200"/>
              <a:buFont typeface="Noto Sans Symbols"/>
              <a:buChar char="❖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Khi đổi giá trị thì bắt buộc phải cùng kiểu với giá trị được gán ban đầu cho biến.</a:t>
            </a:r>
            <a:endParaRPr b="0" i="0" sz="3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640"/>
              </a:spcBef>
              <a:spcAft>
                <a:spcPts val="0"/>
              </a:spcAft>
              <a:buClr>
                <a:srgbClr val="3DC5C5"/>
              </a:buClr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