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duythanhcse@gmail.com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0" y="6504057"/>
            <a:ext cx="9144000" cy="35394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467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9144000" cy="42473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Lập trình C# trong 5 tuần</a:t>
            </a:r>
            <a:endParaRPr b="1" i="0" sz="1400" u="none" cap="none" strike="noStrike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Trần Duy Thanh – </a:t>
            </a:r>
            <a:r>
              <a:rPr b="1" i="0" lang="en-US" sz="1300" u="sng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2"/>
              </a:rPr>
              <a:t>duythanhcse@gmail.com</a:t>
            </a: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- 0987773061</a:t>
            </a:r>
            <a:endParaRPr b="1" i="0" sz="13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17249" y="11668"/>
            <a:ext cx="5392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Cambria"/>
              <a:buNone/>
            </a:pPr>
            <a:r>
              <a:rPr b="0" i="0" lang="en-US" sz="1800" u="none" cap="small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Working Hard &amp; Smart today for a better tomorrow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143000" y="2644775"/>
            <a:ext cx="7239000" cy="63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Các cấu trúc lặp</a:t>
            </a:r>
            <a:endParaRPr b="1" i="0" sz="4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4572000"/>
            <a:ext cx="2144973" cy="170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890800"/>
            <a:ext cx="2728882" cy="1063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Shape 189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90" name="Shape 190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Cấu trúc foreach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91" name="Shape 191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92" name="Shape 192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5" name="Shape 195"/>
          <p:cNvSpPr txBox="1"/>
          <p:nvPr/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foreach(</a:t>
            </a:r>
            <a:r>
              <a:rPr b="0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&lt;biến lặp&gt; </a:t>
            </a:r>
            <a:r>
              <a:rPr b="1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in</a:t>
            </a:r>
            <a:r>
              <a:rPr b="0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 &lt;mảng, tập hợp&gt;)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b="0" i="0" sz="3200" u="none" cap="none" strike="noStrike">
              <a:solidFill>
                <a:srgbClr val="2045A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   &lt;Công việc&gt;;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} 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2045A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2045A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Shape 200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201" name="Shape 201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Cấu trúc foreach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02" name="Shape 202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03" name="Shape 203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6" name="Shape 206"/>
          <p:cNvSpPr txBox="1"/>
          <p:nvPr/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Ví dụ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2045A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 str = </a:t>
            </a:r>
            <a:r>
              <a:rPr b="1" i="0" lang="en-US" sz="28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"abcde"</a:t>
            </a: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 newCh = </a:t>
            </a:r>
            <a:r>
              <a:rPr b="1" i="0" lang="en-US" sz="28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""</a:t>
            </a: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 ch = </a:t>
            </a:r>
            <a:r>
              <a:rPr b="1" i="0" lang="en-US" sz="28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""</a:t>
            </a: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foreach</a:t>
            </a: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b="1" i="0" lang="en-US" sz="2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char</a:t>
            </a: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 c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in</a:t>
            </a: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 str)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	ch =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char</a:t>
            </a: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.ToUpper(c).ToString();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	newCh += ch;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}            </a:t>
            </a:r>
            <a:r>
              <a:rPr b="1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Console</a:t>
            </a: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.WriteLine(newCh);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2045A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Shape 21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212" name="Shape 212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Tổng kết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13" name="Shape 213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14" name="Shape 214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Shape 215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7" name="Shape 217"/>
          <p:cNvSpPr txBox="1"/>
          <p:nvPr/>
        </p:nvSpPr>
        <p:spPr>
          <a:xfrm>
            <a:off x="228600" y="1170737"/>
            <a:ext cx="85344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000066"/>
                </a:solidFill>
                <a:latin typeface="Cambria"/>
                <a:ea typeface="Cambria"/>
                <a:cs typeface="Cambria"/>
                <a:sym typeface="Cambria"/>
              </a:rPr>
              <a:t>do … while</a:t>
            </a:r>
            <a:r>
              <a:rPr b="0" i="0" lang="en-US" sz="2800" u="none" cap="none" strike="noStrike">
                <a:solidFill>
                  <a:srgbClr val="000066"/>
                </a:solidFill>
                <a:latin typeface="Cambria"/>
                <a:ea typeface="Cambria"/>
                <a:cs typeface="Cambria"/>
                <a:sym typeface="Cambria"/>
              </a:rPr>
              <a:t>: phù hợp với suy nghĩ tự nhiên khi thiết kế thuật toán.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000066"/>
                </a:solidFill>
                <a:latin typeface="Cambria"/>
                <a:ea typeface="Cambria"/>
                <a:cs typeface="Cambria"/>
                <a:sym typeface="Cambria"/>
              </a:rPr>
              <a:t>while</a:t>
            </a:r>
            <a:r>
              <a:rPr b="0" i="0" lang="en-US" sz="2800" u="none" cap="none" strike="noStrike">
                <a:solidFill>
                  <a:srgbClr val="000066"/>
                </a:solidFill>
                <a:latin typeface="Cambria"/>
                <a:ea typeface="Cambria"/>
                <a:cs typeface="Cambria"/>
                <a:sym typeface="Cambria"/>
              </a:rPr>
              <a:t>: khắc phục một số trường hợp lỗi của phát biểu </a:t>
            </a:r>
            <a:r>
              <a:rPr b="1" i="0" lang="en-US" sz="2800" u="none" cap="none" strike="noStrike">
                <a:solidFill>
                  <a:srgbClr val="000066"/>
                </a:solidFill>
                <a:latin typeface="Cambria"/>
                <a:ea typeface="Cambria"/>
                <a:cs typeface="Cambria"/>
                <a:sym typeface="Cambria"/>
              </a:rPr>
              <a:t>do … while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000066"/>
                </a:solidFill>
                <a:latin typeface="Cambria"/>
                <a:ea typeface="Cambria"/>
                <a:cs typeface="Cambria"/>
                <a:sym typeface="Cambria"/>
              </a:rPr>
              <a:t>for</a:t>
            </a:r>
            <a:r>
              <a:rPr b="0" i="0" lang="en-US" sz="2800" u="none" cap="none" strike="noStrike">
                <a:solidFill>
                  <a:srgbClr val="000066"/>
                </a:solidFill>
                <a:latin typeface="Cambria"/>
                <a:ea typeface="Cambria"/>
                <a:cs typeface="Cambria"/>
                <a:sym typeface="Cambria"/>
              </a:rPr>
              <a:t>: cách viết ngắn gọn của phát biểu </a:t>
            </a:r>
            <a:r>
              <a:rPr b="1" i="0" lang="en-US" sz="2800" u="none" cap="none" strike="noStrike">
                <a:solidFill>
                  <a:srgbClr val="000066"/>
                </a:solidFill>
                <a:latin typeface="Cambria"/>
                <a:ea typeface="Cambria"/>
                <a:cs typeface="Cambria"/>
                <a:sym typeface="Cambria"/>
              </a:rPr>
              <a:t>while</a:t>
            </a:r>
            <a:r>
              <a:rPr b="0" i="0" lang="en-US" sz="2800" u="none" cap="none" strike="noStrike">
                <a:solidFill>
                  <a:srgbClr val="000066"/>
                </a:solidFill>
                <a:latin typeface="Cambria"/>
                <a:ea typeface="Cambria"/>
                <a:cs typeface="Cambria"/>
                <a:sym typeface="Cambria"/>
              </a:rPr>
              <a:t>, sử dụng khi điều kiện lặp phụ thuộc vào biến lặp và số lần lặp có thể biết trước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000066"/>
                </a:solidFill>
                <a:latin typeface="Cambria"/>
                <a:ea typeface="Cambria"/>
                <a:cs typeface="Cambria"/>
                <a:sym typeface="Cambria"/>
              </a:rPr>
              <a:t>foreach</a:t>
            </a:r>
            <a:r>
              <a:rPr b="0" i="0" lang="en-US" sz="2800" u="none" cap="none" strike="noStrike">
                <a:solidFill>
                  <a:srgbClr val="000066"/>
                </a:solidFill>
                <a:latin typeface="Cambria"/>
                <a:ea typeface="Cambria"/>
                <a:cs typeface="Cambria"/>
                <a:sym typeface="Cambria"/>
              </a:rPr>
              <a:t>: duyệt đối tượng trong tập danh sách</a:t>
            </a:r>
            <a:endParaRPr b="0" i="0" sz="2800" u="none" cap="none" strike="noStrike">
              <a:solidFill>
                <a:srgbClr val="00006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2045A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pic>
        <p:nvPicPr>
          <p:cNvPr descr="Image result for minions.png"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611302"/>
            <a:ext cx="2181225" cy="2343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ions.png" id="225" name="Shape 2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310736"/>
            <a:ext cx="1905000" cy="190500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fmla="val 45968" name="adj1"/>
              <a:gd fmla="val 92351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Hey! Coding is easy!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97" name="Shape 97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Nội dung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98" name="Shape 98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" name="Shape 102"/>
          <p:cNvSpPr txBox="1"/>
          <p:nvPr/>
        </p:nvSpPr>
        <p:spPr>
          <a:xfrm>
            <a:off x="381000" y="1219200"/>
            <a:ext cx="84582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Cấu trúc do…while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Cấu trúc while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Cấu trúc for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Cấu trúc foreach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8" name="Shape 108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Cấu trúc do…while</a:t>
              </a:r>
              <a:endParaRPr/>
            </a:p>
          </p:txBody>
        </p:sp>
        <p:grpSp>
          <p:nvGrpSpPr>
            <p:cNvPr id="109" name="Shape 109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Shape 113"/>
          <p:cNvSpPr txBox="1"/>
          <p:nvPr/>
        </p:nvSpPr>
        <p:spPr>
          <a:xfrm>
            <a:off x="647700" y="1151513"/>
            <a:ext cx="472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Cú pháp</a:t>
            </a:r>
            <a:r>
              <a:rPr b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</a:pPr>
            <a:r>
              <a:rPr b="1" lang="en-US" sz="24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do {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statement;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}while(expression);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b="0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Ý nghĩa</a:t>
            </a:r>
            <a:r>
              <a:rPr b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b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B1:Statement được thực hiện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b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B2:Expression được định trị.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b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expression là true thì quay lại bước 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b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expression là false thì thoát khỏi vòng lặp. </a:t>
            </a:r>
            <a:endParaRPr b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2574" y="1143000"/>
            <a:ext cx="3133725" cy="4914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Shape 119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20" name="Shape 120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Cấu trúc do…while</a:t>
              </a:r>
              <a:endParaRPr/>
            </a:p>
          </p:txBody>
        </p:sp>
        <p:grpSp>
          <p:nvGrpSpPr>
            <p:cNvPr id="121" name="Shape 121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2" name="Shape 122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Shape 125"/>
          <p:cNvSpPr txBox="1"/>
          <p:nvPr/>
        </p:nvSpPr>
        <p:spPr>
          <a:xfrm>
            <a:off x="457200" y="1076325"/>
            <a:ext cx="84582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Để thoát vòng lặp: dùng </a:t>
            </a: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break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Để kết thúc sớm 1 vòng lặp: dùng </a:t>
            </a: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continue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Nhận xét: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Vòng lặp được chạy ít nhất 1 lần</a:t>
            </a:r>
            <a:endParaRPr b="0" i="0" sz="2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Shape 130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31" name="Shape 131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Cấu trúc do…while</a:t>
              </a:r>
              <a:endParaRPr/>
            </a:p>
          </p:txBody>
        </p:sp>
        <p:grpSp>
          <p:nvGrpSpPr>
            <p:cNvPr id="132" name="Shape 132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33" name="Shape 133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" name="Shape 136"/>
          <p:cNvSpPr txBox="1"/>
          <p:nvPr/>
        </p:nvSpPr>
        <p:spPr>
          <a:xfrm>
            <a:off x="457200" y="1152525"/>
            <a:ext cx="76962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Ví dụ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2045A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n 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i 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do</a:t>
            </a:r>
            <a:endParaRPr b="1" i="0" sz="2800" u="none" cap="none" strike="noStrike">
              <a:solidFill>
                <a:srgbClr val="2045A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	n *=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	i++;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}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while</a:t>
            </a: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 (i&lt;=5);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Console</a:t>
            </a: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.WriteLine(</a:t>
            </a:r>
            <a:r>
              <a:rPr b="1" i="0" lang="en-US" sz="28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"5! = {0}"</a:t>
            </a:r>
            <a:r>
              <a:rPr b="1" i="0" lang="en-US" sz="28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, n);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2045A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42" name="Shape 142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Cấu trúc while</a:t>
              </a:r>
              <a:endParaRPr/>
            </a:p>
          </p:txBody>
        </p:sp>
        <p:grpSp>
          <p:nvGrpSpPr>
            <p:cNvPr id="143" name="Shape 143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44" name="Shape 144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7" name="Shape 147"/>
          <p:cNvSpPr txBox="1"/>
          <p:nvPr/>
        </p:nvSpPr>
        <p:spPr>
          <a:xfrm>
            <a:off x="640556" y="1219200"/>
            <a:ext cx="484584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Cú pháp</a:t>
            </a: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while(expression)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		statement;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●"/>
            </a:pPr>
            <a:r>
              <a:rPr lang="en-US" sz="26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Ý nghĩa: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●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B1: Expression được định trị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●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B2: Nếu  kết  quả là </a:t>
            </a:r>
            <a:r>
              <a:rPr b="1" lang="en-US"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true</a:t>
            </a: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thì statement thực thi và quay lại B1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●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B3: Nếu kết quả là </a:t>
            </a:r>
            <a:r>
              <a:rPr b="1" lang="en-US"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false</a:t>
            </a: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thì thoát khỏi vòng lặp while.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2557" y="1346201"/>
            <a:ext cx="3290887" cy="433757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505776" y="4572000"/>
            <a:ext cx="8333424" cy="1791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DC5C5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Để thoát vòng lặp: dùng </a:t>
            </a:r>
            <a:r>
              <a:rPr b="1" lang="en-US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break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DC5C5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Để kết thúc sớm 1 vòng lặp: dùng </a:t>
            </a:r>
            <a:r>
              <a:rPr b="1" lang="en-US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continue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DC5C5"/>
              </a:buClr>
              <a:buSzPts val="2400"/>
              <a:buFont typeface="Noto Sans Symbols"/>
              <a:buChar char="❖"/>
            </a:pPr>
            <a:r>
              <a:rPr b="1" lang="en-US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Lệnh trong while có thể không được thực hiện lần nào</a:t>
            </a:r>
            <a:endParaRPr b="1" sz="24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Shape 154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55" name="Shape 155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Cấu trúc while</a:t>
              </a:r>
              <a:endParaRPr/>
            </a:p>
          </p:txBody>
        </p:sp>
        <p:grpSp>
          <p:nvGrpSpPr>
            <p:cNvPr id="156" name="Shape 156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0" name="Shape 160"/>
          <p:cNvSpPr txBox="1"/>
          <p:nvPr/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Ví dụ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n 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 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while (i &lt;= 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	n *=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	i++;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Console.WriteLine("5 giai thua la : {0}", n);</a:t>
            </a:r>
            <a:endParaRPr b="1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Shape 165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66" name="Shape 166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Cấu trúc for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67" name="Shape 167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1" name="Shape 171"/>
          <p:cNvSpPr txBox="1"/>
          <p:nvPr/>
        </p:nvSpPr>
        <p:spPr>
          <a:xfrm>
            <a:off x="685800" y="1143000"/>
            <a:ext cx="5105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u="sng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Cú pháp</a:t>
            </a:r>
            <a:r>
              <a:rPr lang="en-US" sz="28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endParaRPr/>
          </a:p>
          <a:p>
            <a:pPr indent="-285750" lvl="1" marL="742950" marR="0" rtl="0" algn="just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for (Exp1; Exp2; Exp3) </a:t>
            </a:r>
            <a:endParaRPr/>
          </a:p>
          <a:p>
            <a:pPr indent="-228600" lvl="2" marL="1143000" marR="0" rtl="0" algn="just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statement; </a:t>
            </a:r>
            <a:endParaRPr/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u="sng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Ý nghĩa:</a:t>
            </a:r>
            <a:endParaRPr/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Exp1: là biểu thức khởi tạo được thực hiện.</a:t>
            </a:r>
            <a:endParaRPr/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Exp2: là biểu thức điều kiện</a:t>
            </a:r>
            <a:endParaRPr/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Exp3: biểu thức điều khiển lặp</a:t>
            </a:r>
            <a:endParaRPr sz="28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1143000"/>
            <a:ext cx="2683608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>
            <a:off x="581976" y="5052739"/>
            <a:ext cx="8333424" cy="1348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DC5C5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Để thoát vòng lặp: dùng </a:t>
            </a:r>
            <a:r>
              <a:rPr b="1" lang="en-US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break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DC5C5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Để kết thúc sớm 1 vòng lặp: dùng </a:t>
            </a:r>
            <a:r>
              <a:rPr b="1" lang="en-US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continue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Shape 17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79" name="Shape 179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Cấu trúc for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80" name="Shape 180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4" name="Shape 184"/>
          <p:cNvSpPr txBox="1"/>
          <p:nvPr/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Ví dụ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2045A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b="1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b="1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 n 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for</a:t>
            </a:r>
            <a:r>
              <a:rPr b="1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(i=1; i&lt;=5;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b="1" i="0" sz="3200" u="none" cap="none" strike="noStrike">
              <a:solidFill>
                <a:srgbClr val="2045A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	n *= i;</a:t>
            </a:r>
            <a:endParaRPr b="1" i="0" sz="3200" u="none" cap="none" strike="noStrike">
              <a:solidFill>
                <a:srgbClr val="2045A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b="1" i="0" sz="3200" u="none" cap="none" strike="noStrike">
              <a:solidFill>
                <a:srgbClr val="2045A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Console</a:t>
            </a:r>
            <a:r>
              <a:rPr b="1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.WriteLine(</a:t>
            </a:r>
            <a:r>
              <a:rPr b="1" i="0" lang="en-US" sz="3200" u="none" cap="none" strike="noStrike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"5 giai thừa là : {0}"</a:t>
            </a:r>
            <a:r>
              <a:rPr b="1" i="0" lang="en-US" sz="3200" u="none" cap="none" strike="noStrike">
                <a:solidFill>
                  <a:srgbClr val="2045AE"/>
                </a:solidFill>
                <a:latin typeface="Cambria"/>
                <a:ea typeface="Cambria"/>
                <a:cs typeface="Cambria"/>
                <a:sym typeface="Cambria"/>
              </a:rPr>
              <a:t>, n);</a:t>
            </a:r>
            <a:endParaRPr b="1" i="0" sz="3200" u="none" cap="none" strike="noStrike">
              <a:solidFill>
                <a:srgbClr val="2045A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