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Shape 8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7" name="Shape 8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Shape 10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6" name="Shape 10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mailto:duythanhcse@gmail.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5" name="Shape 15"/>
        <p:cNvGrpSpPr/>
        <p:nvPr/>
      </p:nvGrpSpPr>
      <p:grpSpPr>
        <a:xfrm>
          <a:off x="0" y="0"/>
          <a:ext cx="0" cy="0"/>
          <a:chOff x="0" y="0"/>
          <a:chExt cx="0" cy="0"/>
        </a:xfrm>
      </p:grpSpPr>
      <p:sp>
        <p:nvSpPr>
          <p:cNvPr id="16" name="Shape 16"/>
          <p:cNvSpPr/>
          <p:nvPr/>
        </p:nvSpPr>
        <p:spPr>
          <a:xfrm flipH="1">
            <a:off x="0" y="6504057"/>
            <a:ext cx="9144000" cy="353943"/>
          </a:xfrm>
          <a:prstGeom prst="rect">
            <a:avLst/>
          </a:prstGeom>
          <a:gradFill>
            <a:gsLst>
              <a:gs pos="0">
                <a:schemeClr val="lt1"/>
              </a:gs>
              <a:gs pos="100000">
                <a:srgbClr val="FF6600"/>
              </a:gs>
            </a:gsLst>
            <a:lin ang="0" scaled="0"/>
          </a:gradFill>
          <a:ln>
            <a:noFill/>
          </a:ln>
        </p:spPr>
        <p:txBody>
          <a:bodyPr anchorCtr="0" anchor="b" bIns="45700" lIns="91425" spcFirstLastPara="1" rIns="91425" wrap="square" tIns="45700">
            <a:noAutofit/>
          </a:bodyPr>
          <a:lstStyle/>
          <a:p>
            <a:pPr indent="0" lvl="0" marL="0" marR="0" rtl="0" algn="r">
              <a:lnSpc>
                <a:spcPct val="180000"/>
              </a:lnSpc>
              <a:spcBef>
                <a:spcPts val="0"/>
              </a:spcBef>
              <a:spcAft>
                <a:spcPts val="0"/>
              </a:spcAft>
              <a:buNone/>
            </a:pPr>
            <a:r>
              <a:t/>
            </a:r>
            <a:endParaRPr b="1" i="0" sz="1100" u="none" cap="none" strike="noStrike">
              <a:solidFill>
                <a:srgbClr val="0070C0"/>
              </a:solidFill>
              <a:latin typeface="Times New Roman"/>
              <a:ea typeface="Times New Roman"/>
              <a:cs typeface="Times New Roman"/>
              <a:sym typeface="Times New Roman"/>
            </a:endParaRPr>
          </a:p>
        </p:txBody>
      </p:sp>
      <p:sp>
        <p:nvSpPr>
          <p:cNvPr id="17" name="Shape 17"/>
          <p:cNvSpPr txBox="1"/>
          <p:nvPr>
            <p:ph idx="12" type="sldNum"/>
          </p:nvPr>
        </p:nvSpPr>
        <p:spPr>
          <a:xfrm>
            <a:off x="6553200" y="64674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600" u="none" cap="none" strike="noStrike">
                <a:solidFill>
                  <a:srgbClr val="002060"/>
                </a:solidFill>
                <a:latin typeface="Calibri"/>
                <a:ea typeface="Calibri"/>
                <a:cs typeface="Calibri"/>
                <a:sym typeface="Calibri"/>
              </a:defRPr>
            </a:lvl1pPr>
            <a:lvl2pPr indent="0" lvl="1" marL="0" marR="0" rtl="0" algn="r">
              <a:spcBef>
                <a:spcPts val="0"/>
              </a:spcBef>
              <a:buNone/>
              <a:defRPr b="1" i="0" sz="1600" u="none" cap="none" strike="noStrike">
                <a:solidFill>
                  <a:srgbClr val="002060"/>
                </a:solidFill>
                <a:latin typeface="Calibri"/>
                <a:ea typeface="Calibri"/>
                <a:cs typeface="Calibri"/>
                <a:sym typeface="Calibri"/>
              </a:defRPr>
            </a:lvl2pPr>
            <a:lvl3pPr indent="0" lvl="2" marL="0" marR="0" rtl="0" algn="r">
              <a:spcBef>
                <a:spcPts val="0"/>
              </a:spcBef>
              <a:buNone/>
              <a:defRPr b="1" i="0" sz="1600" u="none" cap="none" strike="noStrike">
                <a:solidFill>
                  <a:srgbClr val="002060"/>
                </a:solidFill>
                <a:latin typeface="Calibri"/>
                <a:ea typeface="Calibri"/>
                <a:cs typeface="Calibri"/>
                <a:sym typeface="Calibri"/>
              </a:defRPr>
            </a:lvl3pPr>
            <a:lvl4pPr indent="0" lvl="3" marL="0" marR="0" rtl="0" algn="r">
              <a:spcBef>
                <a:spcPts val="0"/>
              </a:spcBef>
              <a:buNone/>
              <a:defRPr b="1" i="0" sz="1600" u="none" cap="none" strike="noStrike">
                <a:solidFill>
                  <a:srgbClr val="002060"/>
                </a:solidFill>
                <a:latin typeface="Calibri"/>
                <a:ea typeface="Calibri"/>
                <a:cs typeface="Calibri"/>
                <a:sym typeface="Calibri"/>
              </a:defRPr>
            </a:lvl4pPr>
            <a:lvl5pPr indent="0" lvl="4" marL="0" marR="0" rtl="0" algn="r">
              <a:spcBef>
                <a:spcPts val="0"/>
              </a:spcBef>
              <a:buNone/>
              <a:defRPr b="1" i="0" sz="1600" u="none" cap="none" strike="noStrike">
                <a:solidFill>
                  <a:srgbClr val="002060"/>
                </a:solidFill>
                <a:latin typeface="Calibri"/>
                <a:ea typeface="Calibri"/>
                <a:cs typeface="Calibri"/>
                <a:sym typeface="Calibri"/>
              </a:defRPr>
            </a:lvl5pPr>
            <a:lvl6pPr indent="0" lvl="5" marL="0" marR="0" rtl="0" algn="r">
              <a:spcBef>
                <a:spcPts val="0"/>
              </a:spcBef>
              <a:buNone/>
              <a:defRPr b="1" i="0" sz="1600" u="none" cap="none" strike="noStrike">
                <a:solidFill>
                  <a:srgbClr val="002060"/>
                </a:solidFill>
                <a:latin typeface="Calibri"/>
                <a:ea typeface="Calibri"/>
                <a:cs typeface="Calibri"/>
                <a:sym typeface="Calibri"/>
              </a:defRPr>
            </a:lvl6pPr>
            <a:lvl7pPr indent="0" lvl="6" marL="0" marR="0" rtl="0" algn="r">
              <a:spcBef>
                <a:spcPts val="0"/>
              </a:spcBef>
              <a:buNone/>
              <a:defRPr b="1" i="0" sz="1600" u="none" cap="none" strike="noStrike">
                <a:solidFill>
                  <a:srgbClr val="002060"/>
                </a:solidFill>
                <a:latin typeface="Calibri"/>
                <a:ea typeface="Calibri"/>
                <a:cs typeface="Calibri"/>
                <a:sym typeface="Calibri"/>
              </a:defRPr>
            </a:lvl7pPr>
            <a:lvl8pPr indent="0" lvl="7" marL="0" marR="0" rtl="0" algn="r">
              <a:spcBef>
                <a:spcPts val="0"/>
              </a:spcBef>
              <a:buNone/>
              <a:defRPr b="1" i="0" sz="1600" u="none" cap="none" strike="noStrike">
                <a:solidFill>
                  <a:srgbClr val="002060"/>
                </a:solidFill>
                <a:latin typeface="Calibri"/>
                <a:ea typeface="Calibri"/>
                <a:cs typeface="Calibri"/>
                <a:sym typeface="Calibri"/>
              </a:defRPr>
            </a:lvl8pPr>
            <a:lvl9pPr indent="0" lvl="8" marL="0" marR="0" rtl="0" algn="r">
              <a:spcBef>
                <a:spcPts val="0"/>
              </a:spcBef>
              <a:buNone/>
              <a:defRPr b="1" i="0" sz="1600" u="none" cap="none" strike="noStrike">
                <a:solidFill>
                  <a:srgbClr val="002060"/>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18" name="Shape 18"/>
          <p:cNvSpPr/>
          <p:nvPr/>
        </p:nvSpPr>
        <p:spPr>
          <a:xfrm>
            <a:off x="0" y="0"/>
            <a:ext cx="9144000" cy="424732"/>
          </a:xfrm>
          <a:prstGeom prst="rect">
            <a:avLst/>
          </a:prstGeom>
          <a:gradFill>
            <a:gsLst>
              <a:gs pos="0">
                <a:schemeClr val="lt1"/>
              </a:gs>
              <a:gs pos="100000">
                <a:srgbClr val="FF6600"/>
              </a:gs>
            </a:gsLst>
            <a:lin ang="0" scaled="0"/>
          </a:gradFill>
          <a:ln>
            <a:noFill/>
          </a:ln>
        </p:spPr>
        <p:txBody>
          <a:bodyPr anchorCtr="0" anchor="b" bIns="45700" lIns="91425" spcFirstLastPara="1" rIns="91425" wrap="square" tIns="45700">
            <a:noAutofit/>
          </a:bodyPr>
          <a:lstStyle/>
          <a:p>
            <a:pPr indent="0" lvl="0" marL="0" marR="0" rtl="0" algn="r">
              <a:lnSpc>
                <a:spcPct val="180000"/>
              </a:lnSpc>
              <a:spcBef>
                <a:spcPts val="0"/>
              </a:spcBef>
              <a:spcAft>
                <a:spcPts val="0"/>
              </a:spcAft>
              <a:buNone/>
            </a:pPr>
            <a:r>
              <a:rPr b="1" i="0" lang="en-US" sz="1400" u="none" cap="none" strike="noStrike">
                <a:solidFill>
                  <a:schemeClr val="dk2"/>
                </a:solidFill>
                <a:latin typeface="Cambria"/>
                <a:ea typeface="Cambria"/>
                <a:cs typeface="Cambria"/>
                <a:sym typeface="Cambria"/>
              </a:rPr>
              <a:t>Lập trình C# trong 5 tuần</a:t>
            </a:r>
            <a:endParaRPr b="1" i="0" sz="1400" u="none" cap="none" strike="noStrike">
              <a:solidFill>
                <a:srgbClr val="0070C0"/>
              </a:solidFill>
              <a:latin typeface="Cambria"/>
              <a:ea typeface="Cambria"/>
              <a:cs typeface="Cambria"/>
              <a:sym typeface="Cambria"/>
            </a:endParaRPr>
          </a:p>
        </p:txBody>
      </p:sp>
      <p:sp>
        <p:nvSpPr>
          <p:cNvPr id="19" name="Shape 19"/>
          <p:cNvSpPr txBox="1"/>
          <p:nvPr/>
        </p:nvSpPr>
        <p:spPr>
          <a:xfrm>
            <a:off x="-76200" y="6565612"/>
            <a:ext cx="4619406" cy="2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300" u="none" cap="none" strike="noStrike">
                <a:solidFill>
                  <a:srgbClr val="002060"/>
                </a:solidFill>
                <a:latin typeface="Cambria"/>
                <a:ea typeface="Cambria"/>
                <a:cs typeface="Cambria"/>
                <a:sym typeface="Cambria"/>
              </a:rPr>
              <a:t>Trần Duy Thanh – </a:t>
            </a:r>
            <a:r>
              <a:rPr b="1" i="0" lang="en-US" sz="1300" u="sng" cap="none" strike="noStrike">
                <a:solidFill>
                  <a:schemeClr val="hlink"/>
                </a:solidFill>
                <a:latin typeface="Cambria"/>
                <a:ea typeface="Cambria"/>
                <a:cs typeface="Cambria"/>
                <a:sym typeface="Cambria"/>
                <a:hlinkClick r:id="rId2"/>
              </a:rPr>
              <a:t>duythanhcse@gmail.com</a:t>
            </a:r>
            <a:r>
              <a:rPr b="1" i="0" lang="en-US" sz="1300" u="none" cap="none" strike="noStrike">
                <a:solidFill>
                  <a:srgbClr val="002060"/>
                </a:solidFill>
                <a:latin typeface="Cambria"/>
                <a:ea typeface="Cambria"/>
                <a:cs typeface="Cambria"/>
                <a:sym typeface="Cambria"/>
              </a:rPr>
              <a:t> - 0987773061</a:t>
            </a:r>
            <a:endParaRPr b="1" i="0" sz="1300" u="none" cap="none" strike="noStrike">
              <a:solidFill>
                <a:srgbClr val="002060"/>
              </a:solidFill>
              <a:latin typeface="Cambria"/>
              <a:ea typeface="Cambria"/>
              <a:cs typeface="Cambria"/>
              <a:sym typeface="Cambria"/>
            </a:endParaRPr>
          </a:p>
        </p:txBody>
      </p:sp>
      <p:sp>
        <p:nvSpPr>
          <p:cNvPr id="20" name="Shape 20"/>
          <p:cNvSpPr txBox="1"/>
          <p:nvPr/>
        </p:nvSpPr>
        <p:spPr>
          <a:xfrm>
            <a:off x="17249" y="11668"/>
            <a:ext cx="539295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2060"/>
              </a:buClr>
              <a:buFont typeface="Cambria"/>
              <a:buNone/>
            </a:pPr>
            <a:r>
              <a:rPr b="0" i="0" lang="en-US" sz="1800" u="none" cap="small" strike="noStrike">
                <a:solidFill>
                  <a:srgbClr val="002060"/>
                </a:solidFill>
                <a:latin typeface="Cambria"/>
                <a:ea typeface="Cambria"/>
                <a:cs typeface="Cambria"/>
                <a:sym typeface="Cambria"/>
              </a:rPr>
              <a:t>Working Hard &amp; Smart today for a better tomorrow</a:t>
            </a:r>
            <a:endParaRPr b="0" i="0" sz="1800" u="none" cap="none" strike="noStrike">
              <a:solidFill>
                <a:srgbClr val="002060"/>
              </a:solidFill>
              <a:latin typeface="Cambria"/>
              <a:ea typeface="Cambria"/>
              <a:cs typeface="Cambria"/>
              <a:sym typeface="Cambr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Shape 7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Shape 74"/>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Shape 80"/>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Shape 2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Shape 2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4" name="Shape 2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Shape 2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Shape 2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Shape 3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Shape 3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Shape 4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2" name="Shape 4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Shape 5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Shape 5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Shape 6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Shape 6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nvSpPr>
        <p:spPr>
          <a:xfrm>
            <a:off x="1143000" y="2644775"/>
            <a:ext cx="7239000" cy="6318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rgbClr val="002060"/>
                </a:solidFill>
                <a:latin typeface="Cambria"/>
                <a:ea typeface="Cambria"/>
                <a:cs typeface="Cambria"/>
                <a:sym typeface="Cambria"/>
              </a:rPr>
              <a:t>Project tổng hợp</a:t>
            </a:r>
            <a:endParaRPr/>
          </a:p>
          <a:p>
            <a:pPr indent="0" lvl="0" marL="0" marR="0" rtl="0" algn="ctr">
              <a:spcBef>
                <a:spcPts val="0"/>
              </a:spcBef>
              <a:spcAft>
                <a:spcPts val="0"/>
              </a:spcAft>
              <a:buNone/>
            </a:pPr>
            <a:r>
              <a:rPr b="1" i="0" lang="en-US" sz="4800" u="none" cap="none" strike="noStrike">
                <a:solidFill>
                  <a:srgbClr val="002060"/>
                </a:solidFill>
                <a:latin typeface="Cambria"/>
                <a:ea typeface="Cambria"/>
                <a:cs typeface="Cambria"/>
                <a:sym typeface="Cambria"/>
              </a:rPr>
              <a:t>Game đoán số</a:t>
            </a:r>
            <a:endParaRPr b="1" i="0" sz="4800" u="none" cap="none" strike="noStrike">
              <a:solidFill>
                <a:srgbClr val="002060"/>
              </a:solidFill>
              <a:latin typeface="Cambria"/>
              <a:ea typeface="Cambria"/>
              <a:cs typeface="Cambria"/>
              <a:sym typeface="Cambria"/>
            </a:endParaRPr>
          </a:p>
        </p:txBody>
      </p:sp>
      <p:pic>
        <p:nvPicPr>
          <p:cNvPr id="90" name="Shape 90"/>
          <p:cNvPicPr preferRelativeResize="0"/>
          <p:nvPr/>
        </p:nvPicPr>
        <p:blipFill rotWithShape="1">
          <a:blip r:embed="rId3">
            <a:alphaModFix/>
          </a:blip>
          <a:srcRect b="0" l="0" r="0" t="0"/>
          <a:stretch/>
        </p:blipFill>
        <p:spPr>
          <a:xfrm>
            <a:off x="6858000" y="4572000"/>
            <a:ext cx="2144973" cy="1700960"/>
          </a:xfrm>
          <a:prstGeom prst="rect">
            <a:avLst/>
          </a:prstGeom>
          <a:noFill/>
          <a:ln>
            <a:noFill/>
          </a:ln>
        </p:spPr>
      </p:pic>
      <p:pic>
        <p:nvPicPr>
          <p:cNvPr id="91" name="Shape 91"/>
          <p:cNvPicPr preferRelativeResize="0"/>
          <p:nvPr/>
        </p:nvPicPr>
        <p:blipFill rotWithShape="1">
          <a:blip r:embed="rId4">
            <a:alphaModFix/>
          </a:blip>
          <a:srcRect b="0" l="0" r="0" t="0"/>
          <a:stretch/>
        </p:blipFill>
        <p:spPr>
          <a:xfrm>
            <a:off x="152400" y="4890800"/>
            <a:ext cx="2728882" cy="1063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grpSp>
        <p:nvGrpSpPr>
          <p:cNvPr id="96" name="Shape 96"/>
          <p:cNvGrpSpPr/>
          <p:nvPr/>
        </p:nvGrpSpPr>
        <p:grpSpPr>
          <a:xfrm>
            <a:off x="304800" y="558800"/>
            <a:ext cx="4620576" cy="508000"/>
            <a:chOff x="789624" y="1191463"/>
            <a:chExt cx="4620576" cy="508000"/>
          </a:xfrm>
        </p:grpSpPr>
        <p:sp>
          <p:nvSpPr>
            <p:cNvPr id="97" name="Shape 97"/>
            <p:cNvSpPr/>
            <p:nvPr/>
          </p:nvSpPr>
          <p:spPr>
            <a:xfrm>
              <a:off x="990600" y="1191463"/>
              <a:ext cx="4419600" cy="508000"/>
            </a:xfrm>
            <a:prstGeom prst="roundRect">
              <a:avLst>
                <a:gd fmla="val 50000" name="adj"/>
              </a:avLst>
            </a:prstGeom>
            <a:noFill/>
            <a:ln cap="flat" cmpd="sng" w="28575">
              <a:solidFill>
                <a:srgbClr val="C0C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mbria"/>
                  <a:ea typeface="Cambria"/>
                  <a:cs typeface="Cambria"/>
                  <a:sym typeface="Cambria"/>
                </a:rPr>
                <a:t>Nội dung</a:t>
              </a:r>
              <a:endParaRPr b="1" i="0" sz="2400" u="none" cap="none" strike="noStrike">
                <a:solidFill>
                  <a:srgbClr val="000000"/>
                </a:solidFill>
                <a:latin typeface="Cambria"/>
                <a:ea typeface="Cambria"/>
                <a:cs typeface="Cambria"/>
                <a:sym typeface="Cambria"/>
              </a:endParaRPr>
            </a:p>
          </p:txBody>
        </p:sp>
        <p:grpSp>
          <p:nvGrpSpPr>
            <p:cNvPr id="98" name="Shape 98"/>
            <p:cNvGrpSpPr/>
            <p:nvPr/>
          </p:nvGrpSpPr>
          <p:grpSpPr>
            <a:xfrm>
              <a:off x="789624" y="1295400"/>
              <a:ext cx="353376" cy="272472"/>
              <a:chOff x="1110" y="2656"/>
              <a:chExt cx="1549" cy="1351"/>
            </a:xfrm>
          </p:grpSpPr>
          <p:sp>
            <p:nvSpPr>
              <p:cNvPr id="99" name="Shape 99"/>
              <p:cNvSpPr/>
              <p:nvPr/>
            </p:nvSpPr>
            <p:spPr>
              <a:xfrm>
                <a:off x="1123" y="2679"/>
                <a:ext cx="1536" cy="1328"/>
              </a:xfrm>
              <a:prstGeom prst="hexagon">
                <a:avLst>
                  <a:gd fmla="val 28916" name="adj"/>
                  <a:gd fmla="val 115470" name="vf"/>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00" name="Shape 100"/>
              <p:cNvSpPr/>
              <p:nvPr/>
            </p:nvSpPr>
            <p:spPr>
              <a:xfrm>
                <a:off x="1110" y="2656"/>
                <a:ext cx="1536" cy="1328"/>
              </a:xfrm>
              <a:prstGeom prst="hexagon">
                <a:avLst>
                  <a:gd fmla="val 28916" name="adj"/>
                  <a:gd fmla="val 115470" name="vf"/>
                </a:avLst>
              </a:prstGeom>
              <a:gradFill>
                <a:gsLst>
                  <a:gs pos="0">
                    <a:srgbClr val="E6E6E6"/>
                  </a:gs>
                  <a:gs pos="7499">
                    <a:srgbClr val="7D8496"/>
                  </a:gs>
                  <a:gs pos="26499">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0"/>
              </a:gradFill>
              <a:ln cap="flat" cmpd="sng" w="9525">
                <a:solidFill>
                  <a:srgbClr val="C0C0C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sp>
            <p:nvSpPr>
              <p:cNvPr id="101" name="Shape 101"/>
              <p:cNvSpPr/>
              <p:nvPr/>
            </p:nvSpPr>
            <p:spPr>
              <a:xfrm>
                <a:off x="1200" y="2736"/>
                <a:ext cx="1350" cy="1168"/>
              </a:xfrm>
              <a:prstGeom prst="hexagon">
                <a:avLst>
                  <a:gd fmla="val 28896" name="adj"/>
                  <a:gd fmla="val 115470" name="vf"/>
                </a:avLst>
              </a:prstGeom>
              <a:gradFill>
                <a:gsLst>
                  <a:gs pos="0">
                    <a:srgbClr val="A87B33"/>
                  </a:gs>
                  <a:gs pos="100000">
                    <a:srgbClr val="EFB049"/>
                  </a:gs>
                </a:gsLst>
                <a:lin ang="2700000" scaled="0"/>
              </a:gradFill>
              <a:ln cap="flat" cmpd="sng" w="952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1" i="0" sz="1800" u="none" cap="none" strike="noStrike">
                  <a:solidFill>
                    <a:srgbClr val="000000"/>
                  </a:solidFill>
                  <a:latin typeface="Arial"/>
                  <a:ea typeface="Arial"/>
                  <a:cs typeface="Arial"/>
                  <a:sym typeface="Arial"/>
                </a:endParaRPr>
              </a:p>
            </p:txBody>
          </p:sp>
        </p:grpSp>
      </p:grpSp>
      <p:sp>
        <p:nvSpPr>
          <p:cNvPr id="102" name="Shape 102"/>
          <p:cNvSpPr txBox="1"/>
          <p:nvPr/>
        </p:nvSpPr>
        <p:spPr>
          <a:xfrm>
            <a:off x="381000" y="1219200"/>
            <a:ext cx="8458200" cy="39528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hlink"/>
              </a:buClr>
              <a:buFont typeface="Noto Sans Symbols"/>
              <a:buNone/>
            </a:pPr>
            <a:r>
              <a:rPr b="0" i="0" lang="en-US" sz="3200" u="sng" cap="none" strike="noStrike">
                <a:solidFill>
                  <a:srgbClr val="002060"/>
                </a:solidFill>
                <a:latin typeface="Cambria"/>
                <a:ea typeface="Cambria"/>
                <a:cs typeface="Cambria"/>
                <a:sym typeface="Cambria"/>
              </a:rPr>
              <a:t>Mô tả Game:</a:t>
            </a:r>
            <a:endParaRPr/>
          </a:p>
          <a:p>
            <a:pPr indent="0" lvl="0" marL="0" marR="0" rtl="0" algn="just">
              <a:spcBef>
                <a:spcPts val="640"/>
              </a:spcBef>
              <a:spcAft>
                <a:spcPts val="0"/>
              </a:spcAft>
              <a:buClr>
                <a:schemeClr val="hlink"/>
              </a:buClr>
              <a:buFont typeface="Noto Sans Symbols"/>
              <a:buNone/>
            </a:pPr>
            <a:r>
              <a:rPr b="0" i="0" lang="en-US" sz="3200" u="none" cap="none" strike="noStrike">
                <a:solidFill>
                  <a:srgbClr val="002060"/>
                </a:solidFill>
                <a:latin typeface="Cambria"/>
                <a:ea typeface="Cambria"/>
                <a:cs typeface="Cambria"/>
                <a:sym typeface="Cambria"/>
              </a:rPr>
              <a:t>Máy tính ra 1 số bất kỳ trong đoạn [0…500], người chơi sẽ tiến hành đoán số máy ra, chỉ được phép đoán sai tối đa 7 lần. Mỗi lần đoán sai thì phải thông báo cho người chơi biết là số người đoán nhỏ hơn hay lớn hơn số của máy. Sau khi kết thúc Game (thắng hoặc thua do đoán sai quá 7 lần) thì hỏi người chơi có tiếp tục hay không.</a:t>
            </a:r>
            <a:endParaRPr b="0" i="0" sz="3200" u="none" cap="none" strike="noStrike">
              <a:solidFill>
                <a:srgbClr val="002060"/>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nvSpPr>
        <p:spPr>
          <a:xfrm>
            <a:off x="2971800" y="2555117"/>
            <a:ext cx="2667000" cy="1098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6600" u="none" cap="none" strike="noStrike">
                <a:solidFill>
                  <a:schemeClr val="dk1"/>
                </a:solidFill>
                <a:latin typeface="Arial"/>
                <a:ea typeface="Arial"/>
                <a:cs typeface="Arial"/>
                <a:sym typeface="Arial"/>
              </a:rPr>
              <a:t>END</a:t>
            </a:r>
            <a:endParaRPr/>
          </a:p>
        </p:txBody>
      </p:sp>
      <p:pic>
        <p:nvPicPr>
          <p:cNvPr descr="Image result for minions.png" id="109" name="Shape 109"/>
          <p:cNvPicPr preferRelativeResize="0"/>
          <p:nvPr/>
        </p:nvPicPr>
        <p:blipFill rotWithShape="1">
          <a:blip r:embed="rId3">
            <a:alphaModFix/>
          </a:blip>
          <a:srcRect b="0" l="0" r="0" t="0"/>
          <a:stretch/>
        </p:blipFill>
        <p:spPr>
          <a:xfrm>
            <a:off x="1219200" y="3611302"/>
            <a:ext cx="2181225" cy="2343151"/>
          </a:xfrm>
          <a:prstGeom prst="rect">
            <a:avLst/>
          </a:prstGeom>
          <a:noFill/>
          <a:ln>
            <a:noFill/>
          </a:ln>
        </p:spPr>
      </p:pic>
      <p:pic>
        <p:nvPicPr>
          <p:cNvPr descr="Image result for minions.png" id="110" name="Shape 110"/>
          <p:cNvPicPr preferRelativeResize="0"/>
          <p:nvPr/>
        </p:nvPicPr>
        <p:blipFill rotWithShape="1">
          <a:blip r:embed="rId4">
            <a:alphaModFix/>
          </a:blip>
          <a:srcRect b="0" l="0" r="0" t="0"/>
          <a:stretch/>
        </p:blipFill>
        <p:spPr>
          <a:xfrm>
            <a:off x="6934200" y="2310736"/>
            <a:ext cx="1905000" cy="1905002"/>
          </a:xfrm>
          <a:prstGeom prst="rect">
            <a:avLst/>
          </a:prstGeom>
          <a:noFill/>
          <a:ln>
            <a:noFill/>
          </a:ln>
        </p:spPr>
      </p:pic>
      <p:sp>
        <p:nvSpPr>
          <p:cNvPr id="111" name="Shape 111"/>
          <p:cNvSpPr/>
          <p:nvPr/>
        </p:nvSpPr>
        <p:spPr>
          <a:xfrm>
            <a:off x="5486400" y="533400"/>
            <a:ext cx="1714500" cy="1745064"/>
          </a:xfrm>
          <a:prstGeom prst="cloudCallout">
            <a:avLst>
              <a:gd fmla="val 45968" name="adj1"/>
              <a:gd fmla="val 92351" name="adj2"/>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mbria"/>
                <a:ea typeface="Cambria"/>
                <a:cs typeface="Cambria"/>
                <a:sym typeface="Cambria"/>
              </a:rPr>
              <a:t>Hey! Coding is easy!</a:t>
            </a:r>
            <a:endParaRPr b="1" i="0" sz="1800" u="none" cap="none" strike="noStrike">
              <a:solidFill>
                <a:schemeClr val="dk1"/>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