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Shape 31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3" name="Shape 31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Debug trong C#</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pSp>
        <p:nvGrpSpPr>
          <p:cNvPr id="193" name="Shape 193"/>
          <p:cNvGrpSpPr/>
          <p:nvPr/>
        </p:nvGrpSpPr>
        <p:grpSpPr>
          <a:xfrm>
            <a:off x="304800" y="558800"/>
            <a:ext cx="5029200" cy="508000"/>
            <a:chOff x="789624" y="1191463"/>
            <a:chExt cx="5029200" cy="508000"/>
          </a:xfrm>
        </p:grpSpPr>
        <p:sp>
          <p:nvSpPr>
            <p:cNvPr id="194" name="Shape 194"/>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Theo dõi giá trị biến khi gỡ lỗi</a:t>
              </a:r>
              <a:endParaRPr b="1" sz="2400">
                <a:solidFill>
                  <a:srgbClr val="002060"/>
                </a:solidFill>
                <a:latin typeface="Cambria"/>
                <a:ea typeface="Cambria"/>
                <a:cs typeface="Cambria"/>
                <a:sym typeface="Cambria"/>
              </a:endParaRPr>
            </a:p>
          </p:txBody>
        </p:sp>
        <p:grpSp>
          <p:nvGrpSpPr>
            <p:cNvPr id="195" name="Shape 195"/>
            <p:cNvGrpSpPr/>
            <p:nvPr/>
          </p:nvGrpSpPr>
          <p:grpSpPr>
            <a:xfrm>
              <a:off x="789624" y="1295400"/>
              <a:ext cx="353376" cy="272472"/>
              <a:chOff x="1110" y="2656"/>
              <a:chExt cx="1549" cy="1351"/>
            </a:xfrm>
          </p:grpSpPr>
          <p:sp>
            <p:nvSpPr>
              <p:cNvPr id="196" name="Shape 19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7" name="Shape 19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8" name="Shape 19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99" name="Shape 199"/>
          <p:cNvSpPr/>
          <p:nvPr/>
        </p:nvSpPr>
        <p:spPr>
          <a:xfrm>
            <a:off x="633310" y="1170736"/>
            <a:ext cx="7901090" cy="413138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2400">
                <a:solidFill>
                  <a:schemeClr val="dk1"/>
                </a:solidFill>
                <a:latin typeface="Cambria"/>
                <a:ea typeface="Cambria"/>
                <a:cs typeface="Cambria"/>
                <a:sym typeface="Cambria"/>
              </a:rPr>
              <a:t>Để bắt đầu chạy chương trình ở chế độ gỡ lỗi, ta thực hiện một trong những cách sau:</a:t>
            </a:r>
            <a:endParaRPr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Nhấn </a:t>
            </a:r>
            <a:r>
              <a:rPr i="1" lang="en-US" sz="2400">
                <a:solidFill>
                  <a:schemeClr val="dk1"/>
                </a:solidFill>
                <a:latin typeface="Cambria"/>
                <a:ea typeface="Cambria"/>
                <a:cs typeface="Cambria"/>
                <a:sym typeface="Cambria"/>
              </a:rPr>
              <a:t>F5</a:t>
            </a:r>
            <a:endParaRPr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Vào menu </a:t>
            </a:r>
            <a:r>
              <a:rPr i="1" lang="en-US" sz="2400">
                <a:solidFill>
                  <a:schemeClr val="dk1"/>
                </a:solidFill>
                <a:latin typeface="Cambria"/>
                <a:ea typeface="Cambria"/>
                <a:cs typeface="Cambria"/>
                <a:sym typeface="Cambria"/>
              </a:rPr>
              <a:t>Debug → Start Debugging</a:t>
            </a:r>
            <a:endParaRPr/>
          </a:p>
          <a:p>
            <a:pPr indent="-190500" lvl="0" marL="342900" marR="0" rtl="0" algn="just">
              <a:lnSpc>
                <a:spcPct val="115000"/>
              </a:lnSpc>
              <a:spcBef>
                <a:spcPts val="1000"/>
              </a:spcBef>
              <a:spcAft>
                <a:spcPts val="0"/>
              </a:spcAft>
              <a:buClr>
                <a:schemeClr val="dk1"/>
              </a:buClr>
              <a:buSzPts val="2400"/>
              <a:buFont typeface="Noto Sans Symbols"/>
              <a:buNone/>
            </a:pPr>
            <a:r>
              <a:t/>
            </a:r>
            <a:endParaRPr i="1"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Trong quá trình chạy để gỡ lỗi, lập trình viên có thể theo dõi trạng thái chương trình bằng nhiều cửa sổ:</a:t>
            </a:r>
            <a:endParaRPr sz="2400">
              <a:solidFill>
                <a:schemeClr val="dk1"/>
              </a:solidFill>
              <a:latin typeface="Times New Roman"/>
              <a:ea typeface="Times New Roman"/>
              <a:cs typeface="Times New Roman"/>
              <a:sym typeface="Times New Roman"/>
            </a:endParaRPr>
          </a:p>
          <a:p>
            <a:pPr indent="-190500" lvl="0" marL="342900" marR="0" rtl="0" algn="just">
              <a:lnSpc>
                <a:spcPct val="115000"/>
              </a:lnSpc>
              <a:spcBef>
                <a:spcPts val="100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Shape 204"/>
          <p:cNvGrpSpPr/>
          <p:nvPr/>
        </p:nvGrpSpPr>
        <p:grpSpPr>
          <a:xfrm>
            <a:off x="304800" y="558800"/>
            <a:ext cx="5029200" cy="508000"/>
            <a:chOff x="789624" y="1191463"/>
            <a:chExt cx="5029200" cy="508000"/>
          </a:xfrm>
        </p:grpSpPr>
        <p:sp>
          <p:nvSpPr>
            <p:cNvPr id="205" name="Shape 205"/>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Theo dõi giá trị biến khi gỡ lỗi</a:t>
              </a:r>
              <a:endParaRPr b="1" sz="2400">
                <a:solidFill>
                  <a:srgbClr val="002060"/>
                </a:solidFill>
                <a:latin typeface="Cambria"/>
                <a:ea typeface="Cambria"/>
                <a:cs typeface="Cambria"/>
                <a:sym typeface="Cambria"/>
              </a:endParaRPr>
            </a:p>
          </p:txBody>
        </p:sp>
        <p:grpSp>
          <p:nvGrpSpPr>
            <p:cNvPr id="206" name="Shape 206"/>
            <p:cNvGrpSpPr/>
            <p:nvPr/>
          </p:nvGrpSpPr>
          <p:grpSpPr>
            <a:xfrm>
              <a:off x="789624" y="1295400"/>
              <a:ext cx="353376" cy="272472"/>
              <a:chOff x="1110" y="2656"/>
              <a:chExt cx="1549" cy="1351"/>
            </a:xfrm>
          </p:grpSpPr>
          <p:sp>
            <p:nvSpPr>
              <p:cNvPr id="207" name="Shape 20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08" name="Shape 20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09" name="Shape 20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210" name="Shape 210"/>
          <p:cNvPicPr preferRelativeResize="0"/>
          <p:nvPr/>
        </p:nvPicPr>
        <p:blipFill rotWithShape="1">
          <a:blip r:embed="rId3">
            <a:alphaModFix/>
          </a:blip>
          <a:srcRect b="0" l="0" r="0" t="0"/>
          <a:stretch/>
        </p:blipFill>
        <p:spPr>
          <a:xfrm>
            <a:off x="3124200" y="1111907"/>
            <a:ext cx="5652043" cy="5365093"/>
          </a:xfrm>
          <a:prstGeom prst="rect">
            <a:avLst/>
          </a:prstGeom>
          <a:noFill/>
          <a:ln>
            <a:noFill/>
          </a:ln>
        </p:spPr>
      </p:pic>
      <p:sp>
        <p:nvSpPr>
          <p:cNvPr id="211" name="Shape 211"/>
          <p:cNvSpPr/>
          <p:nvPr/>
        </p:nvSpPr>
        <p:spPr>
          <a:xfrm>
            <a:off x="225188" y="1143000"/>
            <a:ext cx="2895600" cy="221599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2400" u="sng">
                <a:solidFill>
                  <a:schemeClr val="dk1"/>
                </a:solidFill>
                <a:latin typeface="Cambria"/>
                <a:ea typeface="Cambria"/>
                <a:cs typeface="Cambria"/>
                <a:sym typeface="Cambria"/>
              </a:rPr>
              <a:t>Cửa sổ Locals</a:t>
            </a:r>
            <a:r>
              <a:rPr lang="en-US" sz="2400" u="sng">
                <a:solidFill>
                  <a:schemeClr val="dk1"/>
                </a:solidFill>
                <a:latin typeface="Cambria"/>
                <a:ea typeface="Cambria"/>
                <a:cs typeface="Cambria"/>
                <a:sym typeface="Cambria"/>
              </a:rPr>
              <a:t>:</a:t>
            </a:r>
            <a:r>
              <a:rPr lang="en-US" sz="2400">
                <a:solidFill>
                  <a:schemeClr val="dk1"/>
                </a:solidFill>
                <a:latin typeface="Cambria"/>
                <a:ea typeface="Cambria"/>
                <a:cs typeface="Cambria"/>
                <a:sym typeface="Cambria"/>
              </a:rPr>
              <a:t> Tự động liệt kê danh sách các biến của phương thức đang thực thi</a:t>
            </a:r>
            <a:endParaRPr sz="24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pSp>
        <p:nvGrpSpPr>
          <p:cNvPr id="216" name="Shape 216"/>
          <p:cNvGrpSpPr/>
          <p:nvPr/>
        </p:nvGrpSpPr>
        <p:grpSpPr>
          <a:xfrm>
            <a:off x="304800" y="558800"/>
            <a:ext cx="5029200" cy="508000"/>
            <a:chOff x="789624" y="1191463"/>
            <a:chExt cx="5029200" cy="508000"/>
          </a:xfrm>
        </p:grpSpPr>
        <p:sp>
          <p:nvSpPr>
            <p:cNvPr id="217" name="Shape 217"/>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Theo dõi giá trị biến khi gỡ lỗi</a:t>
              </a:r>
              <a:endParaRPr b="1" sz="2400">
                <a:solidFill>
                  <a:srgbClr val="002060"/>
                </a:solidFill>
                <a:latin typeface="Cambria"/>
                <a:ea typeface="Cambria"/>
                <a:cs typeface="Cambria"/>
                <a:sym typeface="Cambria"/>
              </a:endParaRPr>
            </a:p>
          </p:txBody>
        </p:sp>
        <p:grpSp>
          <p:nvGrpSpPr>
            <p:cNvPr id="218" name="Shape 218"/>
            <p:cNvGrpSpPr/>
            <p:nvPr/>
          </p:nvGrpSpPr>
          <p:grpSpPr>
            <a:xfrm>
              <a:off x="789624" y="1295400"/>
              <a:ext cx="353376" cy="272472"/>
              <a:chOff x="1110" y="2656"/>
              <a:chExt cx="1549" cy="1351"/>
            </a:xfrm>
          </p:grpSpPr>
          <p:sp>
            <p:nvSpPr>
              <p:cNvPr id="219" name="Shape 21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0" name="Shape 22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1" name="Shape 22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222" name="Shape 222"/>
          <p:cNvPicPr preferRelativeResize="0"/>
          <p:nvPr/>
        </p:nvPicPr>
        <p:blipFill rotWithShape="1">
          <a:blip r:embed="rId3">
            <a:alphaModFix/>
          </a:blip>
          <a:srcRect b="0" l="0" r="0" t="0"/>
          <a:stretch/>
        </p:blipFill>
        <p:spPr>
          <a:xfrm>
            <a:off x="325332" y="1272410"/>
            <a:ext cx="3142299" cy="3199284"/>
          </a:xfrm>
          <a:prstGeom prst="rect">
            <a:avLst/>
          </a:prstGeom>
          <a:noFill/>
          <a:ln>
            <a:noFill/>
          </a:ln>
        </p:spPr>
      </p:pic>
      <p:pic>
        <p:nvPicPr>
          <p:cNvPr id="223" name="Shape 223"/>
          <p:cNvPicPr preferRelativeResize="0"/>
          <p:nvPr/>
        </p:nvPicPr>
        <p:blipFill rotWithShape="1">
          <a:blip r:embed="rId4">
            <a:alphaModFix/>
          </a:blip>
          <a:srcRect b="0" l="0" r="0" t="0"/>
          <a:stretch/>
        </p:blipFill>
        <p:spPr>
          <a:xfrm>
            <a:off x="266205" y="5181600"/>
            <a:ext cx="5307366" cy="1195571"/>
          </a:xfrm>
          <a:prstGeom prst="rect">
            <a:avLst/>
          </a:prstGeom>
          <a:noFill/>
          <a:ln>
            <a:noFill/>
          </a:ln>
        </p:spPr>
      </p:pic>
      <p:pic>
        <p:nvPicPr>
          <p:cNvPr id="224" name="Shape 224"/>
          <p:cNvPicPr preferRelativeResize="0"/>
          <p:nvPr/>
        </p:nvPicPr>
        <p:blipFill rotWithShape="1">
          <a:blip r:embed="rId5">
            <a:alphaModFix/>
          </a:blip>
          <a:srcRect b="42708" l="0" r="71355" t="0"/>
          <a:stretch/>
        </p:blipFill>
        <p:spPr>
          <a:xfrm>
            <a:off x="5634085" y="1803333"/>
            <a:ext cx="3159356" cy="3552626"/>
          </a:xfrm>
          <a:prstGeom prst="rect">
            <a:avLst/>
          </a:prstGeom>
          <a:noFill/>
          <a:ln>
            <a:noFill/>
          </a:ln>
        </p:spPr>
      </p:pic>
      <p:sp>
        <p:nvSpPr>
          <p:cNvPr id="225" name="Shape 225"/>
          <p:cNvSpPr/>
          <p:nvPr/>
        </p:nvSpPr>
        <p:spPr>
          <a:xfrm>
            <a:off x="3693994" y="1066800"/>
            <a:ext cx="5566012"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chemeClr val="dk1"/>
                </a:solidFill>
                <a:latin typeface="Cambria"/>
                <a:ea typeface="Cambria"/>
                <a:cs typeface="Cambria"/>
                <a:sym typeface="Cambria"/>
              </a:rPr>
              <a:t>Cửa sổ Watch</a:t>
            </a:r>
            <a:r>
              <a:rPr lang="en-US" sz="2400" u="sng">
                <a:solidFill>
                  <a:schemeClr val="dk1"/>
                </a:solidFill>
                <a:latin typeface="Cambria"/>
                <a:ea typeface="Cambria"/>
                <a:cs typeface="Cambria"/>
                <a:sym typeface="Cambria"/>
              </a:rPr>
              <a:t>:</a:t>
            </a:r>
            <a:r>
              <a:rPr lang="en-US" sz="2400">
                <a:solidFill>
                  <a:schemeClr val="dk1"/>
                </a:solidFill>
                <a:latin typeface="Cambria"/>
                <a:ea typeface="Cambria"/>
                <a:cs typeface="Cambria"/>
                <a:sym typeface="Cambria"/>
              </a:rPr>
              <a:t> Cho phép nhập vào biến hoặc biểu thức cần xem xét</a:t>
            </a:r>
            <a:endParaRPr/>
          </a:p>
        </p:txBody>
      </p:sp>
      <p:sp>
        <p:nvSpPr>
          <p:cNvPr id="226" name="Shape 226"/>
          <p:cNvSpPr/>
          <p:nvPr/>
        </p:nvSpPr>
        <p:spPr>
          <a:xfrm>
            <a:off x="5613009" y="4783015"/>
            <a:ext cx="3010486" cy="1181687"/>
          </a:xfrm>
          <a:custGeom>
            <a:pathLst>
              <a:path extrusionOk="0" h="120000" w="120000">
                <a:moveTo>
                  <a:pt x="118317" y="0"/>
                </a:moveTo>
                <a:cubicBezTo>
                  <a:pt x="118130" y="2380"/>
                  <a:pt x="117757" y="4714"/>
                  <a:pt x="117757" y="7142"/>
                </a:cubicBezTo>
                <a:cubicBezTo>
                  <a:pt x="117757" y="10510"/>
                  <a:pt x="118111" y="13816"/>
                  <a:pt x="118317" y="17142"/>
                </a:cubicBezTo>
                <a:cubicBezTo>
                  <a:pt x="119387" y="34404"/>
                  <a:pt x="118948" y="29281"/>
                  <a:pt x="120000" y="40000"/>
                </a:cubicBezTo>
                <a:cubicBezTo>
                  <a:pt x="119626" y="52857"/>
                  <a:pt x="119506" y="65778"/>
                  <a:pt x="118878" y="78571"/>
                </a:cubicBezTo>
                <a:cubicBezTo>
                  <a:pt x="118753" y="81115"/>
                  <a:pt x="118349" y="83640"/>
                  <a:pt x="117757" y="85714"/>
                </a:cubicBezTo>
                <a:cubicBezTo>
                  <a:pt x="115893" y="92243"/>
                  <a:pt x="114708" y="94348"/>
                  <a:pt x="112149" y="97142"/>
                </a:cubicBezTo>
                <a:cubicBezTo>
                  <a:pt x="111606" y="97735"/>
                  <a:pt x="110995" y="97897"/>
                  <a:pt x="110467" y="98571"/>
                </a:cubicBezTo>
                <a:cubicBezTo>
                  <a:pt x="109492" y="99813"/>
                  <a:pt x="108680" y="101860"/>
                  <a:pt x="107663" y="102857"/>
                </a:cubicBezTo>
                <a:cubicBezTo>
                  <a:pt x="105782" y="104700"/>
                  <a:pt x="102506" y="105935"/>
                  <a:pt x="100373" y="107142"/>
                </a:cubicBezTo>
                <a:cubicBezTo>
                  <a:pt x="99621" y="107568"/>
                  <a:pt x="98886" y="108186"/>
                  <a:pt x="98130" y="108571"/>
                </a:cubicBezTo>
                <a:cubicBezTo>
                  <a:pt x="97015" y="109139"/>
                  <a:pt x="95869" y="109297"/>
                  <a:pt x="94766" y="109999"/>
                </a:cubicBezTo>
                <a:cubicBezTo>
                  <a:pt x="93619" y="110730"/>
                  <a:pt x="92531" y="111971"/>
                  <a:pt x="91401" y="112857"/>
                </a:cubicBezTo>
                <a:cubicBezTo>
                  <a:pt x="90101" y="113876"/>
                  <a:pt x="88775" y="114680"/>
                  <a:pt x="87476" y="115714"/>
                </a:cubicBezTo>
                <a:cubicBezTo>
                  <a:pt x="85784" y="117061"/>
                  <a:pt x="82429" y="120000"/>
                  <a:pt x="82429" y="120000"/>
                </a:cubicBezTo>
                <a:lnTo>
                  <a:pt x="38691" y="117142"/>
                </a:lnTo>
                <a:cubicBezTo>
                  <a:pt x="36069" y="116924"/>
                  <a:pt x="33450" y="116401"/>
                  <a:pt x="30841" y="115714"/>
                </a:cubicBezTo>
                <a:cubicBezTo>
                  <a:pt x="13759" y="111212"/>
                  <a:pt x="28252" y="114549"/>
                  <a:pt x="19065" y="111428"/>
                </a:cubicBezTo>
                <a:cubicBezTo>
                  <a:pt x="17387" y="110858"/>
                  <a:pt x="15700" y="110476"/>
                  <a:pt x="14018" y="109999"/>
                </a:cubicBezTo>
                <a:cubicBezTo>
                  <a:pt x="8435" y="105258"/>
                  <a:pt x="12927" y="108571"/>
                  <a:pt x="0" y="108571"/>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Shape 227"/>
          <p:cNvSpPr/>
          <p:nvPr/>
        </p:nvSpPr>
        <p:spPr>
          <a:xfrm>
            <a:off x="3488788" y="3784209"/>
            <a:ext cx="4107766" cy="1350499"/>
          </a:xfrm>
          <a:custGeom>
            <a:pathLst>
              <a:path extrusionOk="0" h="120000" w="120000">
                <a:moveTo>
                  <a:pt x="120000" y="118749"/>
                </a:moveTo>
                <a:cubicBezTo>
                  <a:pt x="119178" y="119166"/>
                  <a:pt x="118367" y="120000"/>
                  <a:pt x="117534" y="120000"/>
                </a:cubicBezTo>
                <a:cubicBezTo>
                  <a:pt x="115338" y="120000"/>
                  <a:pt x="113147" y="119282"/>
                  <a:pt x="110958" y="118749"/>
                </a:cubicBezTo>
                <a:cubicBezTo>
                  <a:pt x="109479" y="118389"/>
                  <a:pt x="105538" y="116845"/>
                  <a:pt x="103972" y="116250"/>
                </a:cubicBezTo>
                <a:cubicBezTo>
                  <a:pt x="103013" y="115416"/>
                  <a:pt x="102076" y="114308"/>
                  <a:pt x="101095" y="113749"/>
                </a:cubicBezTo>
                <a:cubicBezTo>
                  <a:pt x="99876" y="113054"/>
                  <a:pt x="98628" y="112949"/>
                  <a:pt x="97397" y="112500"/>
                </a:cubicBezTo>
                <a:lnTo>
                  <a:pt x="90821" y="109999"/>
                </a:lnTo>
                <a:cubicBezTo>
                  <a:pt x="88158" y="108895"/>
                  <a:pt x="87193" y="107832"/>
                  <a:pt x="84246" y="106249"/>
                </a:cubicBezTo>
                <a:cubicBezTo>
                  <a:pt x="83292" y="105737"/>
                  <a:pt x="82327" y="105447"/>
                  <a:pt x="81369" y="104999"/>
                </a:cubicBezTo>
                <a:cubicBezTo>
                  <a:pt x="80546" y="104614"/>
                  <a:pt x="79723" y="104203"/>
                  <a:pt x="78904" y="103750"/>
                </a:cubicBezTo>
                <a:cubicBezTo>
                  <a:pt x="78216" y="103369"/>
                  <a:pt x="77523" y="103058"/>
                  <a:pt x="76849" y="102499"/>
                </a:cubicBezTo>
                <a:cubicBezTo>
                  <a:pt x="71732" y="98255"/>
                  <a:pt x="77027" y="101340"/>
                  <a:pt x="71917" y="98749"/>
                </a:cubicBezTo>
                <a:cubicBezTo>
                  <a:pt x="69863" y="96071"/>
                  <a:pt x="68686" y="94251"/>
                  <a:pt x="66575" y="92499"/>
                </a:cubicBezTo>
                <a:cubicBezTo>
                  <a:pt x="65901" y="91940"/>
                  <a:pt x="65205" y="91666"/>
                  <a:pt x="64520" y="91250"/>
                </a:cubicBezTo>
                <a:cubicBezTo>
                  <a:pt x="63434" y="89928"/>
                  <a:pt x="62360" y="88480"/>
                  <a:pt x="61232" y="87500"/>
                </a:cubicBezTo>
                <a:cubicBezTo>
                  <a:pt x="60689" y="87028"/>
                  <a:pt x="60119" y="86837"/>
                  <a:pt x="59589" y="86249"/>
                </a:cubicBezTo>
                <a:cubicBezTo>
                  <a:pt x="58608" y="85165"/>
                  <a:pt x="57657" y="83841"/>
                  <a:pt x="56712" y="82499"/>
                </a:cubicBezTo>
                <a:cubicBezTo>
                  <a:pt x="55602" y="80923"/>
                  <a:pt x="54587" y="78678"/>
                  <a:pt x="53424" y="77499"/>
                </a:cubicBezTo>
                <a:cubicBezTo>
                  <a:pt x="53013" y="77083"/>
                  <a:pt x="52596" y="76722"/>
                  <a:pt x="52191" y="76249"/>
                </a:cubicBezTo>
                <a:cubicBezTo>
                  <a:pt x="50814" y="74638"/>
                  <a:pt x="49537" y="71987"/>
                  <a:pt x="48082" y="71250"/>
                </a:cubicBezTo>
                <a:lnTo>
                  <a:pt x="45616" y="69999"/>
                </a:lnTo>
                <a:cubicBezTo>
                  <a:pt x="40087" y="61590"/>
                  <a:pt x="48291" y="73519"/>
                  <a:pt x="41917" y="66250"/>
                </a:cubicBezTo>
                <a:cubicBezTo>
                  <a:pt x="41455" y="65722"/>
                  <a:pt x="41138" y="64341"/>
                  <a:pt x="40684" y="63750"/>
                </a:cubicBezTo>
                <a:cubicBezTo>
                  <a:pt x="40165" y="63073"/>
                  <a:pt x="39589" y="62916"/>
                  <a:pt x="39041" y="62500"/>
                </a:cubicBezTo>
                <a:cubicBezTo>
                  <a:pt x="36450" y="56590"/>
                  <a:pt x="38272" y="59816"/>
                  <a:pt x="34520" y="56249"/>
                </a:cubicBezTo>
                <a:cubicBezTo>
                  <a:pt x="33280" y="55070"/>
                  <a:pt x="30821" y="52499"/>
                  <a:pt x="30821" y="52499"/>
                </a:cubicBezTo>
                <a:cubicBezTo>
                  <a:pt x="30273" y="51249"/>
                  <a:pt x="29790" y="49681"/>
                  <a:pt x="29178" y="48749"/>
                </a:cubicBezTo>
                <a:cubicBezTo>
                  <a:pt x="28672" y="47981"/>
                  <a:pt x="28075" y="47993"/>
                  <a:pt x="27534" y="47500"/>
                </a:cubicBezTo>
                <a:cubicBezTo>
                  <a:pt x="26704" y="46742"/>
                  <a:pt x="25890" y="45833"/>
                  <a:pt x="25068" y="44999"/>
                </a:cubicBezTo>
                <a:cubicBezTo>
                  <a:pt x="24657" y="44583"/>
                  <a:pt x="24196" y="44480"/>
                  <a:pt x="23835" y="43749"/>
                </a:cubicBezTo>
                <a:cubicBezTo>
                  <a:pt x="23424" y="42916"/>
                  <a:pt x="23044" y="41921"/>
                  <a:pt x="22602" y="41249"/>
                </a:cubicBezTo>
                <a:cubicBezTo>
                  <a:pt x="22013" y="40353"/>
                  <a:pt x="20252" y="39150"/>
                  <a:pt x="19726" y="38750"/>
                </a:cubicBezTo>
                <a:cubicBezTo>
                  <a:pt x="18613" y="36494"/>
                  <a:pt x="18152" y="35336"/>
                  <a:pt x="16849" y="33750"/>
                </a:cubicBezTo>
                <a:cubicBezTo>
                  <a:pt x="16044" y="32771"/>
                  <a:pt x="14383" y="31250"/>
                  <a:pt x="14383" y="31250"/>
                </a:cubicBezTo>
                <a:cubicBezTo>
                  <a:pt x="14109" y="30416"/>
                  <a:pt x="13898" y="29334"/>
                  <a:pt x="13561" y="28749"/>
                </a:cubicBezTo>
                <a:cubicBezTo>
                  <a:pt x="12761" y="27358"/>
                  <a:pt x="9788" y="24508"/>
                  <a:pt x="9041" y="23749"/>
                </a:cubicBezTo>
                <a:lnTo>
                  <a:pt x="7808" y="22500"/>
                </a:lnTo>
                <a:cubicBezTo>
                  <a:pt x="5404" y="15187"/>
                  <a:pt x="6559" y="17884"/>
                  <a:pt x="4520" y="13750"/>
                </a:cubicBezTo>
                <a:cubicBezTo>
                  <a:pt x="2984" y="6741"/>
                  <a:pt x="4557" y="13015"/>
                  <a:pt x="2054" y="6250"/>
                </a:cubicBezTo>
                <a:cubicBezTo>
                  <a:pt x="1330" y="4292"/>
                  <a:pt x="0" y="0"/>
                  <a:pt x="0" y="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grpSp>
        <p:nvGrpSpPr>
          <p:cNvPr id="232" name="Shape 232"/>
          <p:cNvGrpSpPr/>
          <p:nvPr/>
        </p:nvGrpSpPr>
        <p:grpSpPr>
          <a:xfrm>
            <a:off x="304800" y="558800"/>
            <a:ext cx="5029200" cy="508000"/>
            <a:chOff x="789624" y="1191463"/>
            <a:chExt cx="5029200" cy="508000"/>
          </a:xfrm>
        </p:grpSpPr>
        <p:sp>
          <p:nvSpPr>
            <p:cNvPr id="233" name="Shape 233"/>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Theo dõi giá trị biến khi gỡ lỗi</a:t>
              </a:r>
              <a:endParaRPr b="1" sz="2400">
                <a:solidFill>
                  <a:srgbClr val="002060"/>
                </a:solidFill>
                <a:latin typeface="Cambria"/>
                <a:ea typeface="Cambria"/>
                <a:cs typeface="Cambria"/>
                <a:sym typeface="Cambria"/>
              </a:endParaRPr>
            </a:p>
          </p:txBody>
        </p:sp>
        <p:grpSp>
          <p:nvGrpSpPr>
            <p:cNvPr id="234" name="Shape 234"/>
            <p:cNvGrpSpPr/>
            <p:nvPr/>
          </p:nvGrpSpPr>
          <p:grpSpPr>
            <a:xfrm>
              <a:off x="789624" y="1295400"/>
              <a:ext cx="353376" cy="272472"/>
              <a:chOff x="1110" y="2656"/>
              <a:chExt cx="1549" cy="1351"/>
            </a:xfrm>
          </p:grpSpPr>
          <p:sp>
            <p:nvSpPr>
              <p:cNvPr id="235" name="Shape 23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36" name="Shape 23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37" name="Shape 23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238" name="Shape 238"/>
          <p:cNvPicPr preferRelativeResize="0"/>
          <p:nvPr/>
        </p:nvPicPr>
        <p:blipFill rotWithShape="1">
          <a:blip r:embed="rId3">
            <a:alphaModFix/>
          </a:blip>
          <a:srcRect b="0" l="0" r="0" t="0"/>
          <a:stretch/>
        </p:blipFill>
        <p:spPr>
          <a:xfrm>
            <a:off x="1396976" y="2641202"/>
            <a:ext cx="6334125" cy="2609850"/>
          </a:xfrm>
          <a:prstGeom prst="rect">
            <a:avLst/>
          </a:prstGeom>
          <a:noFill/>
          <a:ln>
            <a:noFill/>
          </a:ln>
        </p:spPr>
      </p:pic>
      <p:sp>
        <p:nvSpPr>
          <p:cNvPr id="239" name="Shape 239"/>
          <p:cNvSpPr/>
          <p:nvPr/>
        </p:nvSpPr>
        <p:spPr>
          <a:xfrm>
            <a:off x="288878" y="1170737"/>
            <a:ext cx="8550322" cy="136652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Cửa sổ Immediate: </a:t>
            </a:r>
            <a:r>
              <a:rPr lang="en-US" sz="2400">
                <a:solidFill>
                  <a:schemeClr val="dk1"/>
                </a:solidFill>
                <a:latin typeface="Cambria"/>
                <a:ea typeface="Cambria"/>
                <a:cs typeface="Cambria"/>
                <a:sym typeface="Cambria"/>
              </a:rPr>
              <a:t>cho phép thực hiện một câu lệnh nào đó ngoài đoạn mã đang debug mà không ảnh hưởng đến bước debug hiện tại</a:t>
            </a:r>
            <a:endParaRPr sz="2400">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pSp>
        <p:nvGrpSpPr>
          <p:cNvPr id="244" name="Shape 244"/>
          <p:cNvGrpSpPr/>
          <p:nvPr/>
        </p:nvGrpSpPr>
        <p:grpSpPr>
          <a:xfrm>
            <a:off x="304800" y="558800"/>
            <a:ext cx="5029200" cy="508000"/>
            <a:chOff x="789624" y="1191463"/>
            <a:chExt cx="5029200" cy="508000"/>
          </a:xfrm>
        </p:grpSpPr>
        <p:sp>
          <p:nvSpPr>
            <p:cNvPr id="245" name="Shape 245"/>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Theo dõi giá trị biến khi gỡ lỗi</a:t>
              </a:r>
              <a:endParaRPr b="1" sz="2400">
                <a:solidFill>
                  <a:srgbClr val="002060"/>
                </a:solidFill>
                <a:latin typeface="Cambria"/>
                <a:ea typeface="Cambria"/>
                <a:cs typeface="Cambria"/>
                <a:sym typeface="Cambria"/>
              </a:endParaRPr>
            </a:p>
          </p:txBody>
        </p:sp>
        <p:grpSp>
          <p:nvGrpSpPr>
            <p:cNvPr id="246" name="Shape 246"/>
            <p:cNvGrpSpPr/>
            <p:nvPr/>
          </p:nvGrpSpPr>
          <p:grpSpPr>
            <a:xfrm>
              <a:off x="789624" y="1295400"/>
              <a:ext cx="353376" cy="272472"/>
              <a:chOff x="1110" y="2656"/>
              <a:chExt cx="1549" cy="1351"/>
            </a:xfrm>
          </p:grpSpPr>
          <p:sp>
            <p:nvSpPr>
              <p:cNvPr id="247" name="Shape 24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48" name="Shape 24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49" name="Shape 24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50" name="Shape 250"/>
          <p:cNvSpPr/>
          <p:nvPr/>
        </p:nvSpPr>
        <p:spPr>
          <a:xfrm>
            <a:off x="472496" y="1177560"/>
            <a:ext cx="8442903" cy="1330301"/>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Cửa sổ Call Stack: </a:t>
            </a:r>
            <a:r>
              <a:rPr lang="en-US" sz="2400">
                <a:solidFill>
                  <a:schemeClr val="dk1"/>
                </a:solidFill>
                <a:latin typeface="Cambria"/>
                <a:ea typeface="Cambria"/>
                <a:cs typeface="Cambria"/>
                <a:sym typeface="Cambria"/>
              </a:rPr>
              <a:t>cho phép xem trình tự được gọi của các phương thức sau khi phương thức chứa dòng lệnh hiện hành thực hiện xong.</a:t>
            </a:r>
            <a:endParaRPr sz="2400">
              <a:solidFill>
                <a:schemeClr val="dk1"/>
              </a:solidFill>
              <a:latin typeface="Cambria"/>
              <a:ea typeface="Cambria"/>
              <a:cs typeface="Cambria"/>
              <a:sym typeface="Cambria"/>
            </a:endParaRPr>
          </a:p>
        </p:txBody>
      </p:sp>
      <p:pic>
        <p:nvPicPr>
          <p:cNvPr id="251" name="Shape 251"/>
          <p:cNvPicPr preferRelativeResize="0"/>
          <p:nvPr/>
        </p:nvPicPr>
        <p:blipFill rotWithShape="1">
          <a:blip r:embed="rId3">
            <a:alphaModFix/>
          </a:blip>
          <a:srcRect b="0" l="0" r="0" t="0"/>
          <a:stretch/>
        </p:blipFill>
        <p:spPr>
          <a:xfrm>
            <a:off x="914400" y="2618621"/>
            <a:ext cx="7467600" cy="37059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Shape 256"/>
          <p:cNvGrpSpPr/>
          <p:nvPr/>
        </p:nvGrpSpPr>
        <p:grpSpPr>
          <a:xfrm>
            <a:off x="304800" y="558800"/>
            <a:ext cx="5029200" cy="508000"/>
            <a:chOff x="789624" y="1191463"/>
            <a:chExt cx="5029200" cy="508000"/>
          </a:xfrm>
        </p:grpSpPr>
        <p:sp>
          <p:nvSpPr>
            <p:cNvPr id="257" name="Shape 257"/>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Thực thi dòng lệnh khi gỡ lỗi</a:t>
              </a:r>
              <a:endParaRPr b="1" sz="2400">
                <a:solidFill>
                  <a:srgbClr val="002060"/>
                </a:solidFill>
                <a:latin typeface="Cambria"/>
                <a:ea typeface="Cambria"/>
                <a:cs typeface="Cambria"/>
                <a:sym typeface="Cambria"/>
              </a:endParaRPr>
            </a:p>
          </p:txBody>
        </p:sp>
        <p:grpSp>
          <p:nvGrpSpPr>
            <p:cNvPr id="258" name="Shape 258"/>
            <p:cNvGrpSpPr/>
            <p:nvPr/>
          </p:nvGrpSpPr>
          <p:grpSpPr>
            <a:xfrm>
              <a:off x="789624" y="1295400"/>
              <a:ext cx="353376" cy="272472"/>
              <a:chOff x="1110" y="2656"/>
              <a:chExt cx="1549" cy="1351"/>
            </a:xfrm>
          </p:grpSpPr>
          <p:sp>
            <p:nvSpPr>
              <p:cNvPr id="259" name="Shape 25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60" name="Shape 26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61" name="Shape 26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262" name="Shape 262"/>
          <p:cNvPicPr preferRelativeResize="0"/>
          <p:nvPr/>
        </p:nvPicPr>
        <p:blipFill rotWithShape="1">
          <a:blip r:embed="rId3">
            <a:alphaModFix/>
          </a:blip>
          <a:srcRect b="12500" l="0" r="53513" t="0"/>
          <a:stretch/>
        </p:blipFill>
        <p:spPr>
          <a:xfrm>
            <a:off x="1981200" y="1219200"/>
            <a:ext cx="4876800" cy="5160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pSp>
        <p:nvGrpSpPr>
          <p:cNvPr id="267" name="Shape 267"/>
          <p:cNvGrpSpPr/>
          <p:nvPr/>
        </p:nvGrpSpPr>
        <p:grpSpPr>
          <a:xfrm>
            <a:off x="304800" y="558800"/>
            <a:ext cx="5029200" cy="508000"/>
            <a:chOff x="789624" y="1191463"/>
            <a:chExt cx="5029200" cy="508000"/>
          </a:xfrm>
        </p:grpSpPr>
        <p:sp>
          <p:nvSpPr>
            <p:cNvPr id="268" name="Shape 268"/>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Thực thi dòng lệnh khi gỡ lỗi</a:t>
              </a:r>
              <a:endParaRPr b="1" sz="2400">
                <a:solidFill>
                  <a:srgbClr val="002060"/>
                </a:solidFill>
                <a:latin typeface="Cambria"/>
                <a:ea typeface="Cambria"/>
                <a:cs typeface="Cambria"/>
                <a:sym typeface="Cambria"/>
              </a:endParaRPr>
            </a:p>
          </p:txBody>
        </p:sp>
        <p:grpSp>
          <p:nvGrpSpPr>
            <p:cNvPr id="269" name="Shape 269"/>
            <p:cNvGrpSpPr/>
            <p:nvPr/>
          </p:nvGrpSpPr>
          <p:grpSpPr>
            <a:xfrm>
              <a:off x="789624" y="1295400"/>
              <a:ext cx="353376" cy="272472"/>
              <a:chOff x="1110" y="2656"/>
              <a:chExt cx="1549" cy="1351"/>
            </a:xfrm>
          </p:grpSpPr>
          <p:sp>
            <p:nvSpPr>
              <p:cNvPr id="270" name="Shape 27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71" name="Shape 27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72" name="Shape 27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73" name="Shape 273"/>
          <p:cNvSpPr/>
          <p:nvPr/>
        </p:nvSpPr>
        <p:spPr>
          <a:xfrm>
            <a:off x="325332" y="1170737"/>
            <a:ext cx="8590068" cy="2179764"/>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Step Over</a:t>
            </a:r>
            <a:r>
              <a:rPr lang="en-US" sz="2400">
                <a:solidFill>
                  <a:schemeClr val="dk1"/>
                </a:solidFill>
                <a:latin typeface="Cambria"/>
                <a:ea typeface="Cambria"/>
                <a:cs typeface="Cambria"/>
                <a:sym typeface="Cambria"/>
              </a:rPr>
              <a:t>: là dạng thực hiện các dòng lệnh kế tiếp một cách tuần tự bằng cách nhấn phím F10 trong quá trình gỡ lỗi. Trong các dòng lệnh đó, nếu có lệnh gọi một phương thức nào đó thì chương trình sẽ tự động thực hiện toàn bộ câu lệnh trong phương thức đó như một câu lệnh thông thường. </a:t>
            </a:r>
            <a:endParaRPr sz="2400">
              <a:solidFill>
                <a:schemeClr val="dk1"/>
              </a:solidFill>
              <a:latin typeface="Cambria"/>
              <a:ea typeface="Cambria"/>
              <a:cs typeface="Cambria"/>
              <a:sym typeface="Cambria"/>
            </a:endParaRPr>
          </a:p>
        </p:txBody>
      </p:sp>
      <p:pic>
        <p:nvPicPr>
          <p:cNvPr id="274" name="Shape 274"/>
          <p:cNvPicPr preferRelativeResize="0"/>
          <p:nvPr/>
        </p:nvPicPr>
        <p:blipFill rotWithShape="1">
          <a:blip r:embed="rId3">
            <a:alphaModFix/>
          </a:blip>
          <a:srcRect b="0" l="0" r="0" t="0"/>
          <a:stretch/>
        </p:blipFill>
        <p:spPr>
          <a:xfrm>
            <a:off x="1805728" y="3335716"/>
            <a:ext cx="5629275" cy="281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grpSp>
        <p:nvGrpSpPr>
          <p:cNvPr id="279" name="Shape 279"/>
          <p:cNvGrpSpPr/>
          <p:nvPr/>
        </p:nvGrpSpPr>
        <p:grpSpPr>
          <a:xfrm>
            <a:off x="304800" y="558800"/>
            <a:ext cx="5029200" cy="508000"/>
            <a:chOff x="789624" y="1191463"/>
            <a:chExt cx="5029200" cy="508000"/>
          </a:xfrm>
        </p:grpSpPr>
        <p:sp>
          <p:nvSpPr>
            <p:cNvPr id="280" name="Shape 280"/>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Thực thi dòng lệnh khi gỡ lỗi</a:t>
              </a:r>
              <a:endParaRPr b="1" sz="2400">
                <a:solidFill>
                  <a:srgbClr val="002060"/>
                </a:solidFill>
                <a:latin typeface="Cambria"/>
                <a:ea typeface="Cambria"/>
                <a:cs typeface="Cambria"/>
                <a:sym typeface="Cambria"/>
              </a:endParaRPr>
            </a:p>
          </p:txBody>
        </p:sp>
        <p:grpSp>
          <p:nvGrpSpPr>
            <p:cNvPr id="281" name="Shape 281"/>
            <p:cNvGrpSpPr/>
            <p:nvPr/>
          </p:nvGrpSpPr>
          <p:grpSpPr>
            <a:xfrm>
              <a:off x="789624" y="1295400"/>
              <a:ext cx="353376" cy="272472"/>
              <a:chOff x="1110" y="2656"/>
              <a:chExt cx="1549" cy="1351"/>
            </a:xfrm>
          </p:grpSpPr>
          <p:sp>
            <p:nvSpPr>
              <p:cNvPr id="282" name="Shape 28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83" name="Shape 28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84" name="Shape 28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85" name="Shape 285"/>
          <p:cNvSpPr/>
          <p:nvPr/>
        </p:nvSpPr>
        <p:spPr>
          <a:xfrm>
            <a:off x="505776" y="1170737"/>
            <a:ext cx="8485824" cy="302922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Step Into:</a:t>
            </a:r>
            <a:r>
              <a:rPr lang="en-US" sz="2400">
                <a:solidFill>
                  <a:schemeClr val="dk1"/>
                </a:solidFill>
                <a:latin typeface="Cambria"/>
                <a:ea typeface="Cambria"/>
                <a:cs typeface="Cambria"/>
                <a:sym typeface="Cambria"/>
              </a:rPr>
              <a:t> cũng là dạng thực hiện dòng lệnh kế tiếp nhưng nếu trong các dòng lệnh đó có lời gọi đến phương thức nào đó thì chương trình sẽ tìm đến phương thức đó và chạy từng dòng lệnh trong đó. Khi các câu lệnh trong phương thức được thực hiện xong, chương trình lại tiếp tục thực hiện từng dòng lệnh tiếp theo sau lời gọi phương thức. Hình thức này được thực hiện bằng cách nhấn F11 trong quá trình gỡ lỗi.</a:t>
            </a:r>
            <a:endParaRPr sz="2400">
              <a:solidFill>
                <a:schemeClr val="dk1"/>
              </a:solidFill>
              <a:latin typeface="Cambria"/>
              <a:ea typeface="Cambria"/>
              <a:cs typeface="Cambria"/>
              <a:sym typeface="Cambria"/>
            </a:endParaRPr>
          </a:p>
        </p:txBody>
      </p:sp>
      <p:pic>
        <p:nvPicPr>
          <p:cNvPr id="286" name="Shape 286"/>
          <p:cNvPicPr preferRelativeResize="0"/>
          <p:nvPr/>
        </p:nvPicPr>
        <p:blipFill rotWithShape="1">
          <a:blip r:embed="rId3">
            <a:alphaModFix/>
          </a:blip>
          <a:srcRect b="0" l="0" r="0" t="0"/>
          <a:stretch/>
        </p:blipFill>
        <p:spPr>
          <a:xfrm>
            <a:off x="2057400" y="4199964"/>
            <a:ext cx="5105400" cy="220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grpSp>
        <p:nvGrpSpPr>
          <p:cNvPr id="291" name="Shape 291"/>
          <p:cNvGrpSpPr/>
          <p:nvPr/>
        </p:nvGrpSpPr>
        <p:grpSpPr>
          <a:xfrm>
            <a:off x="304800" y="558800"/>
            <a:ext cx="5029200" cy="508000"/>
            <a:chOff x="789624" y="1191463"/>
            <a:chExt cx="5029200" cy="508000"/>
          </a:xfrm>
        </p:grpSpPr>
        <p:sp>
          <p:nvSpPr>
            <p:cNvPr id="292" name="Shape 292"/>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Thực thi dòng lệnh khi gỡ lỗi</a:t>
              </a:r>
              <a:endParaRPr b="1" sz="2400">
                <a:solidFill>
                  <a:srgbClr val="002060"/>
                </a:solidFill>
                <a:latin typeface="Cambria"/>
                <a:ea typeface="Cambria"/>
                <a:cs typeface="Cambria"/>
                <a:sym typeface="Cambria"/>
              </a:endParaRPr>
            </a:p>
          </p:txBody>
        </p:sp>
        <p:grpSp>
          <p:nvGrpSpPr>
            <p:cNvPr id="293" name="Shape 293"/>
            <p:cNvGrpSpPr/>
            <p:nvPr/>
          </p:nvGrpSpPr>
          <p:grpSpPr>
            <a:xfrm>
              <a:off x="789624" y="1295400"/>
              <a:ext cx="353376" cy="272472"/>
              <a:chOff x="1110" y="2656"/>
              <a:chExt cx="1549" cy="1351"/>
            </a:xfrm>
          </p:grpSpPr>
          <p:sp>
            <p:nvSpPr>
              <p:cNvPr id="294" name="Shape 29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95" name="Shape 29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96" name="Shape 29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97" name="Shape 297"/>
          <p:cNvSpPr/>
          <p:nvPr/>
        </p:nvSpPr>
        <p:spPr>
          <a:xfrm>
            <a:off x="675682" y="1295400"/>
            <a:ext cx="8163518" cy="468833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Step Out:</a:t>
            </a:r>
            <a:r>
              <a:rPr lang="en-US" sz="2400">
                <a:solidFill>
                  <a:schemeClr val="dk1"/>
                </a:solidFill>
                <a:latin typeface="Cambria"/>
                <a:ea typeface="Cambria"/>
                <a:cs typeface="Cambria"/>
                <a:sym typeface="Cambria"/>
              </a:rPr>
              <a:t> là dạng thực hiện tất cả các lệnh còn lại của phương thức được gọi khi đang sử dụng Step Into bằng cách nhấn Shift + F11. Dạng này thường được sử dụng khi người gỡ lỗi muốn thực hiện nhanh các lệnh còn lại sau khi đi vào phương thức bằng Step Into.</a:t>
            </a:r>
            <a:endParaRPr/>
          </a:p>
          <a:p>
            <a:pPr indent="0" lvl="0" marL="0" marR="0" rtl="0" algn="just">
              <a:lnSpc>
                <a:spcPct val="115000"/>
              </a:lnSpc>
              <a:spcBef>
                <a:spcPts val="1000"/>
              </a:spcBef>
              <a:spcAft>
                <a:spcPts val="0"/>
              </a:spcAft>
              <a:buNone/>
            </a:pPr>
            <a:r>
              <a:rPr lang="en-US" sz="2400">
                <a:solidFill>
                  <a:schemeClr val="dk1"/>
                </a:solidFill>
                <a:latin typeface="Cambria"/>
                <a:ea typeface="Cambria"/>
                <a:cs typeface="Cambria"/>
                <a:sym typeface="Cambria"/>
              </a:rPr>
              <a:t>	Sau khi xác định được dòng lệnh gây ra lỗi, ta có thể dừng chế độ gỡ lỗi để chỉnh sửa bằng một trong những cách sau:</a:t>
            </a:r>
            <a:endParaRPr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Nhấn </a:t>
            </a:r>
            <a:r>
              <a:rPr i="1" lang="en-US" sz="2400">
                <a:solidFill>
                  <a:schemeClr val="dk1"/>
                </a:solidFill>
                <a:latin typeface="Cambria"/>
                <a:ea typeface="Cambria"/>
                <a:cs typeface="Cambria"/>
                <a:sym typeface="Cambria"/>
              </a:rPr>
              <a:t>Shift + F5</a:t>
            </a:r>
            <a:endParaRPr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Vào menu </a:t>
            </a:r>
            <a:r>
              <a:rPr i="1" lang="en-US" sz="2400">
                <a:solidFill>
                  <a:schemeClr val="dk1"/>
                </a:solidFill>
                <a:latin typeface="Cambria"/>
                <a:ea typeface="Cambria"/>
                <a:cs typeface="Cambria"/>
                <a:sym typeface="Cambria"/>
              </a:rPr>
              <a:t>Debug</a:t>
            </a:r>
            <a:r>
              <a:rPr lang="en-US" sz="2400">
                <a:solidFill>
                  <a:schemeClr val="dk1"/>
                </a:solidFill>
                <a:latin typeface="Cambria"/>
                <a:ea typeface="Cambria"/>
                <a:cs typeface="Cambria"/>
                <a:sym typeface="Cambria"/>
              </a:rPr>
              <a:t> → </a:t>
            </a:r>
            <a:r>
              <a:rPr i="1" lang="en-US" sz="2400">
                <a:solidFill>
                  <a:schemeClr val="dk1"/>
                </a:solidFill>
                <a:latin typeface="Cambria"/>
                <a:ea typeface="Cambria"/>
                <a:cs typeface="Cambria"/>
                <a:sym typeface="Cambria"/>
              </a:rPr>
              <a:t>Stop Debugging.</a:t>
            </a:r>
            <a:endParaRPr sz="2400">
              <a:solidFill>
                <a:schemeClr val="dk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grpSp>
        <p:nvGrpSpPr>
          <p:cNvPr id="302" name="Shape 302"/>
          <p:cNvGrpSpPr/>
          <p:nvPr/>
        </p:nvGrpSpPr>
        <p:grpSpPr>
          <a:xfrm>
            <a:off x="304800" y="558800"/>
            <a:ext cx="5029200" cy="508000"/>
            <a:chOff x="789624" y="1191463"/>
            <a:chExt cx="5029200" cy="508000"/>
          </a:xfrm>
        </p:grpSpPr>
        <p:sp>
          <p:nvSpPr>
            <p:cNvPr id="303" name="Shape 303"/>
            <p:cNvSpPr/>
            <p:nvPr/>
          </p:nvSpPr>
          <p:spPr>
            <a:xfrm>
              <a:off x="990600" y="1191463"/>
              <a:ext cx="4828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Gỡ lỗi và sửa lỗi</a:t>
              </a:r>
              <a:endParaRPr b="1" sz="2400">
                <a:solidFill>
                  <a:srgbClr val="002060"/>
                </a:solidFill>
                <a:latin typeface="Cambria"/>
                <a:ea typeface="Cambria"/>
                <a:cs typeface="Cambria"/>
                <a:sym typeface="Cambria"/>
              </a:endParaRPr>
            </a:p>
          </p:txBody>
        </p:sp>
        <p:grpSp>
          <p:nvGrpSpPr>
            <p:cNvPr id="304" name="Shape 304"/>
            <p:cNvGrpSpPr/>
            <p:nvPr/>
          </p:nvGrpSpPr>
          <p:grpSpPr>
            <a:xfrm>
              <a:off x="789624" y="1295400"/>
              <a:ext cx="353376" cy="272472"/>
              <a:chOff x="1110" y="2656"/>
              <a:chExt cx="1549" cy="1351"/>
            </a:xfrm>
          </p:grpSpPr>
          <p:sp>
            <p:nvSpPr>
              <p:cNvPr id="305" name="Shape 30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06" name="Shape 30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07" name="Shape 30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308" name="Shape 308"/>
          <p:cNvSpPr/>
          <p:nvPr/>
        </p:nvSpPr>
        <p:spPr>
          <a:xfrm>
            <a:off x="675682" y="1295400"/>
            <a:ext cx="8163518" cy="94179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Tất cả phần mềm viết ra đều có lỗi, vấn đề là lỗi đó chưa được phát hiện ra mà thôi.</a:t>
            </a:r>
            <a:endParaRPr sz="2400">
              <a:solidFill>
                <a:schemeClr val="dk1"/>
              </a:solidFill>
              <a:latin typeface="Cambria"/>
              <a:ea typeface="Cambria"/>
              <a:cs typeface="Cambria"/>
              <a:sym typeface="Cambria"/>
            </a:endParaRPr>
          </a:p>
        </p:txBody>
      </p:sp>
      <p:sp>
        <p:nvSpPr>
          <p:cNvPr id="309" name="Shape 309"/>
          <p:cNvSpPr/>
          <p:nvPr/>
        </p:nvSpPr>
        <p:spPr>
          <a:xfrm>
            <a:off x="633310" y="2237196"/>
            <a:ext cx="8163518" cy="371043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Bất kỳ lập trình viên nào cũng có thể gặp phải lỗi trong quá trình xây dựng chương trình của mình. </a:t>
            </a:r>
            <a:endParaRPr sz="2400">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Nên gỡ lỗi từng đoạn chương trình, nếu mới tiếp cận một ngôn ngữ lập trình nào đó thì phải sửa lỗi ngay khi gặp, đừng cố gắng viết tiếp khi chương trình đang lỗi.</a:t>
            </a:r>
            <a:endParaRPr/>
          </a:p>
          <a:p>
            <a:pPr indent="-342900" lvl="0" marL="342900" marR="0" rtl="0" algn="just">
              <a:lnSpc>
                <a:spcPct val="115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Khi gặp lỗi, lập trình viên cũng cần cẩn thận, không sửa lỗi cho đến khi hiểu rõ về nguyên nhân gây ra lỗi nhằm tránh gây ra lỗi khác khi sửa. </a:t>
            </a:r>
            <a:endParaRPr sz="24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Shape 96"/>
          <p:cNvGrpSpPr/>
          <p:nvPr/>
        </p:nvGrpSpPr>
        <p:grpSpPr>
          <a:xfrm>
            <a:off x="304800" y="558800"/>
            <a:ext cx="4620576" cy="508000"/>
            <a:chOff x="789624" y="1191463"/>
            <a:chExt cx="4620576" cy="508000"/>
          </a:xfrm>
        </p:grpSpPr>
        <p:sp>
          <p:nvSpPr>
            <p:cNvPr id="97" name="Shape 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Nội dung</a:t>
              </a:r>
              <a:endParaRPr b="1" i="0" sz="2400" u="none" cap="none" strike="noStrike">
                <a:solidFill>
                  <a:srgbClr val="000000"/>
                </a:solidFill>
                <a:latin typeface="Cambria"/>
                <a:ea typeface="Cambria"/>
                <a:cs typeface="Cambria"/>
                <a:sym typeface="Cambria"/>
              </a:endParaRPr>
            </a:p>
          </p:txBody>
        </p:sp>
        <p:grpSp>
          <p:nvGrpSpPr>
            <p:cNvPr id="98" name="Shape 98"/>
            <p:cNvGrpSpPr/>
            <p:nvPr/>
          </p:nvGrpSpPr>
          <p:grpSpPr>
            <a:xfrm>
              <a:off x="789624" y="1295400"/>
              <a:ext cx="353376" cy="272472"/>
              <a:chOff x="1110" y="2656"/>
              <a:chExt cx="1549" cy="1351"/>
            </a:xfrm>
          </p:grpSpPr>
          <p:sp>
            <p:nvSpPr>
              <p:cNvPr id="99" name="Shape 9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0" name="Shape 10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2" name="Shape 102"/>
          <p:cNvSpPr txBox="1"/>
          <p:nvPr/>
        </p:nvSpPr>
        <p:spPr>
          <a:xfrm>
            <a:off x="381000" y="1219200"/>
            <a:ext cx="8458200" cy="39528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Tại sao phải chạy debug</a:t>
            </a:r>
            <a:endParaRPr/>
          </a:p>
          <a:p>
            <a:pPr indent="-342900" lvl="0" marL="342900" marR="0" rtl="0" algn="just">
              <a:spcBef>
                <a:spcPts val="64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Cách thức chạy debug</a:t>
            </a:r>
            <a:endParaRPr b="0" i="0" sz="3200" u="none" cap="none" strike="noStrike">
              <a:solidFill>
                <a:srgbClr val="002060"/>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chemeClr val="dk1"/>
                </a:solidFill>
                <a:latin typeface="Arial"/>
                <a:ea typeface="Arial"/>
                <a:cs typeface="Arial"/>
                <a:sym typeface="Arial"/>
              </a:rPr>
              <a:t>END</a:t>
            </a:r>
            <a:endParaRPr/>
          </a:p>
        </p:txBody>
      </p:sp>
      <p:pic>
        <p:nvPicPr>
          <p:cNvPr descr="Image result for minions.png" id="316" name="Shape 316"/>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317" name="Shape 317"/>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318" name="Shape 318"/>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mbria"/>
                <a:ea typeface="Cambria"/>
                <a:cs typeface="Cambria"/>
                <a:sym typeface="Cambria"/>
              </a:rPr>
              <a:t>Hey! Coding is easy!</a:t>
            </a:r>
            <a:endParaRPr b="1" sz="1800">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Shape 107"/>
          <p:cNvGrpSpPr/>
          <p:nvPr/>
        </p:nvGrpSpPr>
        <p:grpSpPr>
          <a:xfrm>
            <a:off x="304800" y="558800"/>
            <a:ext cx="4620576" cy="508000"/>
            <a:chOff x="789624" y="1191463"/>
            <a:chExt cx="4620576" cy="508000"/>
          </a:xfrm>
        </p:grpSpPr>
        <p:sp>
          <p:nvSpPr>
            <p:cNvPr id="108" name="Shape 10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rgbClr val="002060"/>
                  </a:solidFill>
                  <a:latin typeface="Cambria"/>
                  <a:ea typeface="Cambria"/>
                  <a:cs typeface="Cambria"/>
                  <a:sym typeface="Cambria"/>
                </a:rPr>
                <a:t>Tại sao phải chạy debug</a:t>
              </a:r>
              <a:endParaRPr/>
            </a:p>
          </p:txBody>
        </p:sp>
        <p:grpSp>
          <p:nvGrpSpPr>
            <p:cNvPr id="109" name="Shape 109"/>
            <p:cNvGrpSpPr/>
            <p:nvPr/>
          </p:nvGrpSpPr>
          <p:grpSpPr>
            <a:xfrm>
              <a:off x="789624" y="1295400"/>
              <a:ext cx="353376" cy="272472"/>
              <a:chOff x="1110" y="2656"/>
              <a:chExt cx="1549" cy="1351"/>
            </a:xfrm>
          </p:grpSpPr>
          <p:sp>
            <p:nvSpPr>
              <p:cNvPr id="110" name="Shape 11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1" name="Shape 11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2" name="Shape 11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13" name="Shape 113"/>
          <p:cNvSpPr txBox="1"/>
          <p:nvPr/>
        </p:nvSpPr>
        <p:spPr>
          <a:xfrm>
            <a:off x="381000" y="1219200"/>
            <a:ext cx="8458200" cy="39528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Trong quá trình coding, lập trình viên thường gặp nhiều loại lỗi khác nhau:</a:t>
            </a:r>
            <a:endParaRPr/>
          </a:p>
          <a:p>
            <a:pPr indent="-342900" lvl="0" marL="342900" marR="0" rtl="0" algn="just">
              <a:spcBef>
                <a:spcPts val="64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Lỗi biên dịch</a:t>
            </a:r>
            <a:endParaRPr/>
          </a:p>
          <a:p>
            <a:pPr indent="-342900" lvl="0" marL="342900" marR="0" rtl="0" algn="just">
              <a:spcBef>
                <a:spcPts val="64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Lỗi lúc thực thi </a:t>
            </a:r>
            <a:endParaRPr/>
          </a:p>
          <a:p>
            <a:pPr indent="-342900" lvl="0" marL="342900" marR="0" rtl="0" algn="just">
              <a:spcBef>
                <a:spcPts val="640"/>
              </a:spcBef>
              <a:spcAft>
                <a:spcPts val="0"/>
              </a:spcAft>
              <a:buClr>
                <a:schemeClr val="hlink"/>
              </a:buClr>
              <a:buSzPts val="3200"/>
              <a:buFont typeface="Noto Sans Symbols"/>
              <a:buChar char="➢"/>
            </a:pPr>
            <a:r>
              <a:rPr b="0" i="0" lang="en-US" sz="3200" u="none" cap="none" strike="noStrike">
                <a:solidFill>
                  <a:srgbClr val="002060"/>
                </a:solidFill>
                <a:latin typeface="Cambria"/>
                <a:ea typeface="Cambria"/>
                <a:cs typeface="Cambria"/>
                <a:sym typeface="Cambria"/>
              </a:rPr>
              <a:t>Lỗi sai logic</a:t>
            </a:r>
            <a:endParaRPr/>
          </a:p>
          <a:p>
            <a:pPr indent="0" lvl="0" marL="0" marR="0" rtl="0" algn="just">
              <a:spcBef>
                <a:spcPts val="640"/>
              </a:spcBef>
              <a:spcAft>
                <a:spcPts val="0"/>
              </a:spcAft>
              <a:buClr>
                <a:schemeClr val="hlink"/>
              </a:buClr>
              <a:buFont typeface="Noto Sans Symbols"/>
              <a:buNone/>
            </a:pPr>
            <a:r>
              <a:rPr b="0" i="0" lang="en-US" sz="3200" u="none" cap="none" strike="noStrike">
                <a:solidFill>
                  <a:srgbClr val="002060"/>
                </a:solidFill>
                <a:latin typeface="Cambria"/>
                <a:ea typeface="Cambria"/>
                <a:cs typeface="Cambria"/>
                <a:sym typeface="Cambria"/>
              </a:rPr>
              <a:t>Nguy hiểm nhất vẫn là lỗi sai logic(sai yêu cầu nghiệp vụ khác hàng cần), phải biết debug để tìm ra nguyên nhân.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pSp>
        <p:nvGrpSpPr>
          <p:cNvPr id="118" name="Shape 118"/>
          <p:cNvGrpSpPr/>
          <p:nvPr/>
        </p:nvGrpSpPr>
        <p:grpSpPr>
          <a:xfrm>
            <a:off x="304800" y="558800"/>
            <a:ext cx="4620576" cy="508000"/>
            <a:chOff x="789624" y="1191463"/>
            <a:chExt cx="4620576" cy="508000"/>
          </a:xfrm>
        </p:grpSpPr>
        <p:sp>
          <p:nvSpPr>
            <p:cNvPr id="119" name="Shape 11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rgbClr val="002060"/>
                  </a:solidFill>
                  <a:latin typeface="Cambria"/>
                  <a:ea typeface="Cambria"/>
                  <a:cs typeface="Cambria"/>
                  <a:sym typeface="Cambria"/>
                </a:rPr>
                <a:t>Cách thức chạy debug</a:t>
              </a:r>
              <a:endParaRPr b="1" i="0" sz="2400" u="none" cap="none" strike="noStrike">
                <a:solidFill>
                  <a:srgbClr val="002060"/>
                </a:solidFill>
                <a:latin typeface="Cambria"/>
                <a:ea typeface="Cambria"/>
                <a:cs typeface="Cambria"/>
                <a:sym typeface="Cambria"/>
              </a:endParaRPr>
            </a:p>
          </p:txBody>
        </p:sp>
        <p:grpSp>
          <p:nvGrpSpPr>
            <p:cNvPr id="120" name="Shape 120"/>
            <p:cNvGrpSpPr/>
            <p:nvPr/>
          </p:nvGrpSpPr>
          <p:grpSpPr>
            <a:xfrm>
              <a:off x="789624" y="1295400"/>
              <a:ext cx="353376" cy="272472"/>
              <a:chOff x="1110" y="2656"/>
              <a:chExt cx="1549" cy="1351"/>
            </a:xfrm>
          </p:grpSpPr>
          <p:sp>
            <p:nvSpPr>
              <p:cNvPr id="121" name="Shape 12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2" name="Shape 12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3" name="Shape 12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24" name="Shape 124"/>
          <p:cNvSpPr/>
          <p:nvPr/>
        </p:nvSpPr>
        <p:spPr>
          <a:xfrm>
            <a:off x="444064" y="1144579"/>
            <a:ext cx="8623736" cy="2215991"/>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Trong Visual Studio có tích hợp sẵn công cụ gỡ lỗi chương trình (debugger). Đây là một công cụ khá mạnh, cho phép lập trình viên có thể đi qua từng dòng lệnh trong chương trình, đi vào chi tiết các phương thức được gọi, xem giá trị của các biến thay đổi qua các dòng lệnh…	</a:t>
            </a:r>
            <a:endParaRPr b="0" i="0" sz="2400" u="none" cap="none" strike="noStrike">
              <a:solidFill>
                <a:schemeClr val="dk1"/>
              </a:solidFill>
              <a:latin typeface="Cambria"/>
              <a:ea typeface="Cambria"/>
              <a:cs typeface="Cambria"/>
              <a:sym typeface="Cambria"/>
            </a:endParaRPr>
          </a:p>
        </p:txBody>
      </p:sp>
      <p:pic>
        <p:nvPicPr>
          <p:cNvPr descr="Image result for debug visual studio" id="125" name="Shape 125"/>
          <p:cNvPicPr preferRelativeResize="0"/>
          <p:nvPr/>
        </p:nvPicPr>
        <p:blipFill rotWithShape="1">
          <a:blip r:embed="rId3">
            <a:alphaModFix/>
          </a:blip>
          <a:srcRect b="0" l="0" r="0" t="0"/>
          <a:stretch/>
        </p:blipFill>
        <p:spPr>
          <a:xfrm>
            <a:off x="2133600" y="3341236"/>
            <a:ext cx="5317348" cy="31623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grpSp>
        <p:nvGrpSpPr>
          <p:cNvPr id="130" name="Shape 130"/>
          <p:cNvGrpSpPr/>
          <p:nvPr/>
        </p:nvGrpSpPr>
        <p:grpSpPr>
          <a:xfrm>
            <a:off x="304800" y="558800"/>
            <a:ext cx="4620576" cy="508000"/>
            <a:chOff x="789624" y="1191463"/>
            <a:chExt cx="4620576" cy="508000"/>
          </a:xfrm>
        </p:grpSpPr>
        <p:sp>
          <p:nvSpPr>
            <p:cNvPr id="131" name="Shape 13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rgbClr val="002060"/>
                  </a:solidFill>
                  <a:latin typeface="Cambria"/>
                  <a:ea typeface="Cambria"/>
                  <a:cs typeface="Cambria"/>
                  <a:sym typeface="Cambria"/>
                </a:rPr>
                <a:t>Cách thức chạy debug</a:t>
              </a:r>
              <a:endParaRPr b="1" i="0" sz="2400" u="none" cap="none" strike="noStrike">
                <a:solidFill>
                  <a:srgbClr val="002060"/>
                </a:solidFill>
                <a:latin typeface="Cambria"/>
                <a:ea typeface="Cambria"/>
                <a:cs typeface="Cambria"/>
                <a:sym typeface="Cambria"/>
              </a:endParaRPr>
            </a:p>
          </p:txBody>
        </p:sp>
        <p:grpSp>
          <p:nvGrpSpPr>
            <p:cNvPr id="132" name="Shape 132"/>
            <p:cNvGrpSpPr/>
            <p:nvPr/>
          </p:nvGrpSpPr>
          <p:grpSpPr>
            <a:xfrm>
              <a:off x="789624" y="1295400"/>
              <a:ext cx="353376" cy="272472"/>
              <a:chOff x="1110" y="2656"/>
              <a:chExt cx="1549" cy="1351"/>
            </a:xfrm>
          </p:grpSpPr>
          <p:sp>
            <p:nvSpPr>
              <p:cNvPr id="133" name="Shape 13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4" name="Shape 13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5" name="Shape 13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36" name="Shape 136"/>
          <p:cNvSpPr/>
          <p:nvPr/>
        </p:nvSpPr>
        <p:spPr>
          <a:xfrm>
            <a:off x="477342" y="1170736"/>
            <a:ext cx="8285657" cy="464813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mbria"/>
                <a:ea typeface="Cambria"/>
                <a:cs typeface="Cambria"/>
                <a:sym typeface="Cambria"/>
              </a:rPr>
              <a:t>Việc gỡ lỗi bằng công cụ của Visual Studio thường được thực hiện theo các bước sau:</a:t>
            </a:r>
            <a:endParaRPr b="1" i="0" sz="2400" u="none" cap="none" strike="noStrike">
              <a:solidFill>
                <a:schemeClr val="dk1"/>
              </a:solidFill>
              <a:latin typeface="Cambria"/>
              <a:ea typeface="Cambria"/>
              <a:cs typeface="Cambria"/>
              <a:sym typeface="Cambria"/>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Đặt breakpoint</a:t>
            </a:r>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Thực thi chương trình ở chế độ debug</a:t>
            </a:r>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Quan sát và đánh giá giá trị các biến</a:t>
            </a:r>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Thực thi dòng lệnh tiếp theo và tiếp tục quan sát giá trị các biến ở từng dòng lệnh cho đến khi phát hiện ra lỗi.</a:t>
            </a:r>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Dừng gỡ lỗi</a:t>
            </a:r>
            <a:endParaRPr/>
          </a:p>
          <a:p>
            <a:pPr indent="-342900" lvl="1" marL="8001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Chỉnh sửa câu lệnh gây lỗi.</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Shape 141"/>
          <p:cNvGrpSpPr/>
          <p:nvPr/>
        </p:nvGrpSpPr>
        <p:grpSpPr>
          <a:xfrm>
            <a:off x="304800" y="558800"/>
            <a:ext cx="4620576" cy="508000"/>
            <a:chOff x="789624" y="1191463"/>
            <a:chExt cx="4620576" cy="508000"/>
          </a:xfrm>
        </p:grpSpPr>
        <p:sp>
          <p:nvSpPr>
            <p:cNvPr id="142" name="Shape 14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rgbClr val="002060"/>
                  </a:solidFill>
                  <a:latin typeface="Cambria"/>
                  <a:ea typeface="Cambria"/>
                  <a:cs typeface="Cambria"/>
                  <a:sym typeface="Cambria"/>
                </a:rPr>
                <a:t>Đặt breakpoint</a:t>
              </a:r>
              <a:endParaRPr b="1" i="0" sz="2400" u="none" cap="none" strike="noStrike">
                <a:solidFill>
                  <a:srgbClr val="002060"/>
                </a:solidFill>
                <a:latin typeface="Cambria"/>
                <a:ea typeface="Cambria"/>
                <a:cs typeface="Cambria"/>
                <a:sym typeface="Cambria"/>
              </a:endParaRPr>
            </a:p>
          </p:txBody>
        </p:sp>
        <p:grpSp>
          <p:nvGrpSpPr>
            <p:cNvPr id="143" name="Shape 143"/>
            <p:cNvGrpSpPr/>
            <p:nvPr/>
          </p:nvGrpSpPr>
          <p:grpSpPr>
            <a:xfrm>
              <a:off x="789624" y="1295400"/>
              <a:ext cx="353376" cy="272472"/>
              <a:chOff x="1110" y="2656"/>
              <a:chExt cx="1549" cy="1351"/>
            </a:xfrm>
          </p:grpSpPr>
          <p:sp>
            <p:nvSpPr>
              <p:cNvPr id="144" name="Shape 14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5" name="Shape 14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6" name="Shape 14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47" name="Shape 147"/>
          <p:cNvSpPr/>
          <p:nvPr/>
        </p:nvSpPr>
        <p:spPr>
          <a:xfrm>
            <a:off x="477342" y="1170736"/>
            <a:ext cx="8285657" cy="90556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mbria"/>
                <a:ea typeface="Cambria"/>
                <a:cs typeface="Cambria"/>
                <a:sym typeface="Cambria"/>
              </a:rPr>
              <a:t>Breakpoint là điểm dừng trên các dòng coding mà ta nghi ngờ nó gây ra lỗi.</a:t>
            </a:r>
            <a:endParaRPr b="1" i="0" sz="2400" u="none" cap="none" strike="noStrike">
              <a:solidFill>
                <a:schemeClr val="dk1"/>
              </a:solidFill>
              <a:latin typeface="Cambria"/>
              <a:ea typeface="Cambria"/>
              <a:cs typeface="Cambria"/>
              <a:sym typeface="Cambria"/>
            </a:endParaRPr>
          </a:p>
        </p:txBody>
      </p:sp>
      <p:sp>
        <p:nvSpPr>
          <p:cNvPr id="148" name="Shape 148"/>
          <p:cNvSpPr/>
          <p:nvPr/>
        </p:nvSpPr>
        <p:spPr>
          <a:xfrm>
            <a:off x="417455" y="2311832"/>
            <a:ext cx="8421745" cy="370665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Để đặt breakpoint, ta thực hiện như sau:</a:t>
            </a:r>
            <a:endParaRPr b="0" i="0" sz="2400" u="none" cap="none" strike="noStrike">
              <a:solidFill>
                <a:schemeClr val="dk1"/>
              </a:solidFill>
              <a:latin typeface="Cambria"/>
              <a:ea typeface="Cambria"/>
              <a:cs typeface="Cambria"/>
              <a:sym typeface="Cambria"/>
            </a:endParaRPr>
          </a:p>
          <a:p>
            <a:pPr indent="-342900" lvl="0" marL="3429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Di chuyển con trỏ đến dòng lệnh sẽ đặt breakpoint</a:t>
            </a:r>
            <a:endParaRPr/>
          </a:p>
          <a:p>
            <a:pPr indent="-342900" lvl="0" marL="342900" marR="0" rtl="0" algn="just">
              <a:lnSpc>
                <a:spcPct val="115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Thực hiện một trong hai cách sau:</a:t>
            </a:r>
            <a:endParaRPr/>
          </a:p>
          <a:p>
            <a:pPr indent="-285750" lvl="1" marL="742950" marR="0" rtl="0" algn="just">
              <a:lnSpc>
                <a:spcPct val="115000"/>
              </a:lnSpc>
              <a:spcBef>
                <a:spcPts val="1000"/>
              </a:spcBef>
              <a:spcAft>
                <a:spcPts val="0"/>
              </a:spcAft>
              <a:buClr>
                <a:schemeClr val="dk1"/>
              </a:buClr>
              <a:buSzPts val="2400"/>
              <a:buFont typeface="Courier New"/>
              <a:buChar char="o"/>
            </a:pPr>
            <a:r>
              <a:rPr b="0" i="0" lang="en-US" sz="2400" u="none" cap="none" strike="noStrike">
                <a:solidFill>
                  <a:schemeClr val="dk1"/>
                </a:solidFill>
                <a:latin typeface="Cambria"/>
                <a:ea typeface="Cambria"/>
                <a:cs typeface="Cambria"/>
                <a:sym typeface="Cambria"/>
              </a:rPr>
              <a:t>Nhấn phím </a:t>
            </a:r>
            <a:r>
              <a:rPr b="0" i="1" lang="en-US" sz="2400" u="none" cap="none" strike="noStrike">
                <a:solidFill>
                  <a:schemeClr val="dk1"/>
                </a:solidFill>
                <a:latin typeface="Cambria"/>
                <a:ea typeface="Cambria"/>
                <a:cs typeface="Cambria"/>
                <a:sym typeface="Cambria"/>
              </a:rPr>
              <a:t>F9</a:t>
            </a:r>
            <a:endParaRPr b="0" i="0" sz="2400" u="none" cap="none" strike="noStrike">
              <a:solidFill>
                <a:schemeClr val="dk1"/>
              </a:solidFill>
              <a:latin typeface="Cambria"/>
              <a:ea typeface="Cambria"/>
              <a:cs typeface="Cambria"/>
              <a:sym typeface="Cambria"/>
            </a:endParaRPr>
          </a:p>
          <a:p>
            <a:pPr indent="-285750" lvl="1" marL="742950" marR="0" rtl="0" algn="just">
              <a:lnSpc>
                <a:spcPct val="115000"/>
              </a:lnSpc>
              <a:spcBef>
                <a:spcPts val="1000"/>
              </a:spcBef>
              <a:spcAft>
                <a:spcPts val="0"/>
              </a:spcAft>
              <a:buClr>
                <a:schemeClr val="dk1"/>
              </a:buClr>
              <a:buSzPts val="2400"/>
              <a:buFont typeface="Courier New"/>
              <a:buChar char="o"/>
            </a:pPr>
            <a:r>
              <a:rPr b="0" i="0" lang="en-US" sz="2400" u="none" cap="none" strike="noStrike">
                <a:solidFill>
                  <a:schemeClr val="dk1"/>
                </a:solidFill>
                <a:latin typeface="Cambria"/>
                <a:ea typeface="Cambria"/>
                <a:cs typeface="Cambria"/>
                <a:sym typeface="Cambria"/>
              </a:rPr>
              <a:t>Click chuột trái vào thanh bên trái cửa sổ soạn thảo mã</a:t>
            </a:r>
            <a:endParaRPr/>
          </a:p>
          <a:p>
            <a:pPr indent="0" lvl="0" marL="0" marR="0" rtl="0" algn="just">
              <a:lnSpc>
                <a:spcPct val="115000"/>
              </a:lnSpc>
              <a:spcBef>
                <a:spcPts val="1000"/>
              </a:spcBef>
              <a:spcAft>
                <a:spcPts val="0"/>
              </a:spcAft>
              <a:buNone/>
            </a:pPr>
            <a:r>
              <a:rPr b="0" i="0" lang="en-US" sz="2400" u="none" cap="none" strike="noStrike">
                <a:solidFill>
                  <a:schemeClr val="dk1"/>
                </a:solidFill>
                <a:latin typeface="Cambria"/>
                <a:ea typeface="Cambria"/>
                <a:cs typeface="Cambria"/>
                <a:sym typeface="Cambria"/>
              </a:rPr>
              <a:t>	Việc bỏ breakpoint cũng thực hiện tương tự như đặt breakpoint.</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Shape 153"/>
          <p:cNvGrpSpPr/>
          <p:nvPr/>
        </p:nvGrpSpPr>
        <p:grpSpPr>
          <a:xfrm>
            <a:off x="304800" y="558800"/>
            <a:ext cx="4620576" cy="508000"/>
            <a:chOff x="789624" y="1191463"/>
            <a:chExt cx="4620576" cy="508000"/>
          </a:xfrm>
        </p:grpSpPr>
        <p:sp>
          <p:nvSpPr>
            <p:cNvPr id="154" name="Shape 15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rgbClr val="002060"/>
                  </a:solidFill>
                  <a:latin typeface="Cambria"/>
                  <a:ea typeface="Cambria"/>
                  <a:cs typeface="Cambria"/>
                  <a:sym typeface="Cambria"/>
                </a:rPr>
                <a:t>Đặt breakpoint</a:t>
              </a:r>
              <a:endParaRPr b="1" i="0" sz="2400" u="none" cap="none" strike="noStrike">
                <a:solidFill>
                  <a:srgbClr val="002060"/>
                </a:solidFill>
                <a:latin typeface="Cambria"/>
                <a:ea typeface="Cambria"/>
                <a:cs typeface="Cambria"/>
                <a:sym typeface="Cambria"/>
              </a:endParaRPr>
            </a:p>
          </p:txBody>
        </p:sp>
        <p:grpSp>
          <p:nvGrpSpPr>
            <p:cNvPr id="155" name="Shape 155"/>
            <p:cNvGrpSpPr/>
            <p:nvPr/>
          </p:nvGrpSpPr>
          <p:grpSpPr>
            <a:xfrm>
              <a:off x="789624" y="1295400"/>
              <a:ext cx="353376" cy="272472"/>
              <a:chOff x="1110" y="2656"/>
              <a:chExt cx="1549" cy="1351"/>
            </a:xfrm>
          </p:grpSpPr>
          <p:sp>
            <p:nvSpPr>
              <p:cNvPr id="156" name="Shape 15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7" name="Shape 15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8" name="Shape 15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159" name="Shape 159"/>
          <p:cNvPicPr preferRelativeResize="0"/>
          <p:nvPr/>
        </p:nvPicPr>
        <p:blipFill rotWithShape="1">
          <a:blip r:embed="rId3">
            <a:alphaModFix/>
          </a:blip>
          <a:srcRect b="23218" l="0" r="41588" t="-1938"/>
          <a:stretch/>
        </p:blipFill>
        <p:spPr>
          <a:xfrm>
            <a:off x="762000" y="963395"/>
            <a:ext cx="7111181" cy="5388168"/>
          </a:xfrm>
          <a:prstGeom prst="rect">
            <a:avLst/>
          </a:prstGeom>
          <a:noFill/>
          <a:ln>
            <a:noFill/>
          </a:ln>
        </p:spPr>
      </p:pic>
      <p:sp>
        <p:nvSpPr>
          <p:cNvPr id="160" name="Shape 160"/>
          <p:cNvSpPr/>
          <p:nvPr/>
        </p:nvSpPr>
        <p:spPr>
          <a:xfrm>
            <a:off x="1905000" y="4648200"/>
            <a:ext cx="685800" cy="6096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1" name="Shape 161"/>
          <p:cNvCxnSpPr/>
          <p:nvPr/>
        </p:nvCxnSpPr>
        <p:spPr>
          <a:xfrm rot="10800000">
            <a:off x="2292448" y="5257800"/>
            <a:ext cx="2743200" cy="457200"/>
          </a:xfrm>
          <a:prstGeom prst="curvedConnector3">
            <a:avLst>
              <a:gd fmla="val 96667" name="adj1"/>
            </a:avLst>
          </a:prstGeom>
          <a:noFill/>
          <a:ln cap="flat" cmpd="sng" w="38100">
            <a:solidFill>
              <a:srgbClr val="FF0000"/>
            </a:solidFill>
            <a:prstDash val="solid"/>
            <a:round/>
            <a:headEnd len="sm" w="sm" type="none"/>
            <a:tailEnd len="med" w="med" type="triangle"/>
          </a:ln>
        </p:spPr>
      </p:cxnSp>
      <p:sp>
        <p:nvSpPr>
          <p:cNvPr id="162" name="Shape 162"/>
          <p:cNvSpPr/>
          <p:nvPr/>
        </p:nvSpPr>
        <p:spPr>
          <a:xfrm>
            <a:off x="5035648" y="5624658"/>
            <a:ext cx="2194630" cy="408623"/>
          </a:xfrm>
          <a:prstGeom prst="roundRect">
            <a:avLst>
              <a:gd fmla="val 16667" name="adj"/>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Điểm đặt Breakpoint</a:t>
            </a:r>
            <a:endParaRPr b="1"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grpSp>
        <p:nvGrpSpPr>
          <p:cNvPr id="167" name="Shape 167"/>
          <p:cNvGrpSpPr/>
          <p:nvPr/>
        </p:nvGrpSpPr>
        <p:grpSpPr>
          <a:xfrm>
            <a:off x="304800" y="558800"/>
            <a:ext cx="4620576" cy="508000"/>
            <a:chOff x="789624" y="1191463"/>
            <a:chExt cx="4620576" cy="508000"/>
          </a:xfrm>
        </p:grpSpPr>
        <p:sp>
          <p:nvSpPr>
            <p:cNvPr id="168" name="Shape 16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Đặt breakpoint</a:t>
              </a:r>
              <a:endParaRPr b="1" sz="2400">
                <a:solidFill>
                  <a:srgbClr val="002060"/>
                </a:solidFill>
                <a:latin typeface="Cambria"/>
                <a:ea typeface="Cambria"/>
                <a:cs typeface="Cambria"/>
                <a:sym typeface="Cambria"/>
              </a:endParaRPr>
            </a:p>
          </p:txBody>
        </p:sp>
        <p:grpSp>
          <p:nvGrpSpPr>
            <p:cNvPr id="169" name="Shape 169"/>
            <p:cNvGrpSpPr/>
            <p:nvPr/>
          </p:nvGrpSpPr>
          <p:grpSpPr>
            <a:xfrm>
              <a:off x="789624" y="1295400"/>
              <a:ext cx="353376" cy="272472"/>
              <a:chOff x="1110" y="2656"/>
              <a:chExt cx="1549" cy="1351"/>
            </a:xfrm>
          </p:grpSpPr>
          <p:sp>
            <p:nvSpPr>
              <p:cNvPr id="170" name="Shape 17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1" name="Shape 17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2" name="Shape 17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id="173" name="Shape 173"/>
          <p:cNvPicPr preferRelativeResize="0"/>
          <p:nvPr/>
        </p:nvPicPr>
        <p:blipFill rotWithShape="1">
          <a:blip r:embed="rId3">
            <a:alphaModFix/>
          </a:blip>
          <a:srcRect b="0" l="0" r="0" t="0"/>
          <a:stretch/>
        </p:blipFill>
        <p:spPr>
          <a:xfrm>
            <a:off x="1600200" y="2362200"/>
            <a:ext cx="5943600" cy="2432050"/>
          </a:xfrm>
          <a:prstGeom prst="rect">
            <a:avLst/>
          </a:prstGeom>
          <a:noFill/>
          <a:ln>
            <a:noFill/>
          </a:ln>
        </p:spPr>
      </p:pic>
      <p:sp>
        <p:nvSpPr>
          <p:cNvPr id="174" name="Shape 174"/>
          <p:cNvSpPr/>
          <p:nvPr/>
        </p:nvSpPr>
        <p:spPr>
          <a:xfrm>
            <a:off x="503205" y="1066800"/>
            <a:ext cx="8421745" cy="94179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Trong một chương trình ta có thể đặt nhiều breakpoint để kiểm tra, tùy theo nhu cầu của lập trình viên.</a:t>
            </a:r>
            <a:endParaRPr sz="24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pSp>
        <p:nvGrpSpPr>
          <p:cNvPr id="179" name="Shape 179"/>
          <p:cNvGrpSpPr/>
          <p:nvPr/>
        </p:nvGrpSpPr>
        <p:grpSpPr>
          <a:xfrm>
            <a:off x="304800" y="558800"/>
            <a:ext cx="4620576" cy="508000"/>
            <a:chOff x="789624" y="1191463"/>
            <a:chExt cx="4620576" cy="508000"/>
          </a:xfrm>
        </p:grpSpPr>
        <p:sp>
          <p:nvSpPr>
            <p:cNvPr id="180" name="Shape 18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rgbClr val="002060"/>
                  </a:solidFill>
                  <a:latin typeface="Cambria"/>
                  <a:ea typeface="Cambria"/>
                  <a:cs typeface="Cambria"/>
                  <a:sym typeface="Cambria"/>
                </a:rPr>
                <a:t>Đặt breakpoint</a:t>
              </a:r>
              <a:endParaRPr b="1" sz="2400">
                <a:solidFill>
                  <a:srgbClr val="002060"/>
                </a:solidFill>
                <a:latin typeface="Cambria"/>
                <a:ea typeface="Cambria"/>
                <a:cs typeface="Cambria"/>
                <a:sym typeface="Cambria"/>
              </a:endParaRPr>
            </a:p>
          </p:txBody>
        </p:sp>
        <p:grpSp>
          <p:nvGrpSpPr>
            <p:cNvPr id="181" name="Shape 181"/>
            <p:cNvGrpSpPr/>
            <p:nvPr/>
          </p:nvGrpSpPr>
          <p:grpSpPr>
            <a:xfrm>
              <a:off x="789624" y="1295400"/>
              <a:ext cx="353376" cy="272472"/>
              <a:chOff x="1110" y="2656"/>
              <a:chExt cx="1549" cy="1351"/>
            </a:xfrm>
          </p:grpSpPr>
          <p:sp>
            <p:nvSpPr>
              <p:cNvPr id="182" name="Shape 18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83" name="Shape 18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84" name="Shape 18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85" name="Shape 185"/>
          <p:cNvSpPr/>
          <p:nvPr/>
        </p:nvSpPr>
        <p:spPr>
          <a:xfrm>
            <a:off x="516012" y="1066800"/>
            <a:ext cx="8170788" cy="2179764"/>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2400">
                <a:solidFill>
                  <a:schemeClr val="dk1"/>
                </a:solidFill>
                <a:latin typeface="Cambria"/>
                <a:ea typeface="Cambria"/>
                <a:cs typeface="Cambria"/>
                <a:sym typeface="Cambria"/>
              </a:rPr>
              <a:t>Tại mỗi điểm breakpoint, ta có thể thiết lập điều kiện tạm dừng chương trình cho breakpoint đó bằng cách nhấn nút phải chuột lên breakpoint, chọn Condition và đưa vào điều kiện cần thiết. Khi gỡ lỗi, chương trình chỉ dừng tại breakpoint đó nếu điều kiện được thỏa mãn.</a:t>
            </a:r>
            <a:endParaRPr sz="2400">
              <a:solidFill>
                <a:schemeClr val="dk1"/>
              </a:solidFill>
              <a:latin typeface="Cambria"/>
              <a:ea typeface="Cambria"/>
              <a:cs typeface="Cambria"/>
              <a:sym typeface="Cambria"/>
            </a:endParaRPr>
          </a:p>
        </p:txBody>
      </p:sp>
      <p:pic>
        <p:nvPicPr>
          <p:cNvPr id="186" name="Shape 186"/>
          <p:cNvPicPr preferRelativeResize="0"/>
          <p:nvPr/>
        </p:nvPicPr>
        <p:blipFill rotWithShape="1">
          <a:blip r:embed="rId3">
            <a:alphaModFix/>
          </a:blip>
          <a:srcRect b="37500" l="0" r="55857" t="37500"/>
          <a:stretch/>
        </p:blipFill>
        <p:spPr>
          <a:xfrm>
            <a:off x="539458" y="3233761"/>
            <a:ext cx="5638800" cy="1795439"/>
          </a:xfrm>
          <a:prstGeom prst="rect">
            <a:avLst/>
          </a:prstGeom>
          <a:noFill/>
          <a:ln>
            <a:noFill/>
          </a:ln>
        </p:spPr>
      </p:pic>
      <p:pic>
        <p:nvPicPr>
          <p:cNvPr id="187" name="Shape 187"/>
          <p:cNvPicPr preferRelativeResize="0"/>
          <p:nvPr/>
        </p:nvPicPr>
        <p:blipFill rotWithShape="1">
          <a:blip r:embed="rId4">
            <a:alphaModFix/>
          </a:blip>
          <a:srcRect b="28125" l="7028" r="21302" t="46717"/>
          <a:stretch/>
        </p:blipFill>
        <p:spPr>
          <a:xfrm>
            <a:off x="2438400" y="5181600"/>
            <a:ext cx="6666059" cy="1315582"/>
          </a:xfrm>
          <a:prstGeom prst="rect">
            <a:avLst/>
          </a:prstGeom>
          <a:noFill/>
          <a:ln>
            <a:noFill/>
          </a:ln>
        </p:spPr>
      </p:pic>
      <p:sp>
        <p:nvSpPr>
          <p:cNvPr id="188" name="Shape 188"/>
          <p:cNvSpPr/>
          <p:nvPr/>
        </p:nvSpPr>
        <p:spPr>
          <a:xfrm>
            <a:off x="2897945" y="4206240"/>
            <a:ext cx="1380430" cy="984738"/>
          </a:xfrm>
          <a:custGeom>
            <a:pathLst>
              <a:path extrusionOk="0" h="120000" w="120000">
                <a:moveTo>
                  <a:pt x="0" y="3428"/>
                </a:moveTo>
                <a:lnTo>
                  <a:pt x="7337" y="1714"/>
                </a:lnTo>
                <a:cubicBezTo>
                  <a:pt x="9382" y="1193"/>
                  <a:pt x="11373" y="0"/>
                  <a:pt x="13451" y="0"/>
                </a:cubicBezTo>
                <a:cubicBezTo>
                  <a:pt x="34245" y="0"/>
                  <a:pt x="55030" y="1142"/>
                  <a:pt x="75819" y="1714"/>
                </a:cubicBezTo>
                <a:cubicBezTo>
                  <a:pt x="77042" y="2857"/>
                  <a:pt x="78449" y="3686"/>
                  <a:pt x="79488" y="5142"/>
                </a:cubicBezTo>
                <a:cubicBezTo>
                  <a:pt x="80527" y="6599"/>
                  <a:pt x="80804" y="8966"/>
                  <a:pt x="81934" y="10285"/>
                </a:cubicBezTo>
                <a:cubicBezTo>
                  <a:pt x="83949" y="12639"/>
                  <a:pt x="87945" y="14237"/>
                  <a:pt x="90494" y="15428"/>
                </a:cubicBezTo>
                <a:cubicBezTo>
                  <a:pt x="99603" y="23941"/>
                  <a:pt x="88415" y="12999"/>
                  <a:pt x="97831" y="24000"/>
                </a:cubicBezTo>
                <a:cubicBezTo>
                  <a:pt x="98960" y="25319"/>
                  <a:pt x="100304" y="26231"/>
                  <a:pt x="101500" y="27428"/>
                </a:cubicBezTo>
                <a:cubicBezTo>
                  <a:pt x="106587" y="32522"/>
                  <a:pt x="105361" y="31127"/>
                  <a:pt x="108837" y="36000"/>
                </a:cubicBezTo>
                <a:cubicBezTo>
                  <a:pt x="109653" y="39428"/>
                  <a:pt x="110130" y="43053"/>
                  <a:pt x="111283" y="46285"/>
                </a:cubicBezTo>
                <a:cubicBezTo>
                  <a:pt x="112098" y="48571"/>
                  <a:pt x="113052" y="50770"/>
                  <a:pt x="113729" y="53142"/>
                </a:cubicBezTo>
                <a:cubicBezTo>
                  <a:pt x="114686" y="56498"/>
                  <a:pt x="116175" y="63428"/>
                  <a:pt x="116175" y="63428"/>
                </a:cubicBezTo>
                <a:cubicBezTo>
                  <a:pt x="116582" y="67428"/>
                  <a:pt x="116882" y="71453"/>
                  <a:pt x="117398" y="75428"/>
                </a:cubicBezTo>
                <a:cubicBezTo>
                  <a:pt x="117698" y="77746"/>
                  <a:pt x="118159" y="80020"/>
                  <a:pt x="118620" y="82285"/>
                </a:cubicBezTo>
                <a:cubicBezTo>
                  <a:pt x="118975" y="84023"/>
                  <a:pt x="119785" y="85623"/>
                  <a:pt x="119843" y="87428"/>
                </a:cubicBezTo>
                <a:cubicBezTo>
                  <a:pt x="120195" y="98274"/>
                  <a:pt x="119843" y="109142"/>
                  <a:pt x="119843" y="12000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