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BCDB6C74-E60B-4FD1-9D41-2AFF7B1BDA88}">
  <a:tblStyle styleId="{BCDB6C74-E60B-4FD1-9D41-2AFF7B1BDA88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CF4"/>
          </a:solidFill>
        </a:fill>
      </a:tcStyle>
    </a:wholeTbl>
    <a:band1H>
      <a:tcTxStyle/>
      <a:tcStyle>
        <a:fill>
          <a:solidFill>
            <a:srgbClr val="CFD7E7"/>
          </a:solidFill>
        </a:fill>
      </a:tcStyle>
    </a:band1H>
    <a:band2H>
      <a:tcTxStyle/>
    </a:band2H>
    <a:band1V>
      <a:tcTxStyle/>
      <a:tcStyle>
        <a:fill>
          <a:solidFill>
            <a:srgbClr val="CFD7E7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Shape 87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Shape 187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Shape 200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2" name="Shape 2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Shape 213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5" name="Shape 2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Shape 226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7" name="Shape 2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Shape 238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0" name="Shape 2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Shape 251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2" name="Shape 2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Shape 263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Shape 9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Shape 10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Shape 11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Shape 12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Shape 13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Shape 14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Shape 16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Shape 17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mailto:duythanhcse@gmail.com" TargetMode="Externa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>
  <p:cSld name="Title and Conten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 flipH="1">
            <a:off x="0" y="6504057"/>
            <a:ext cx="9144000" cy="353943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rgbClr val="FF6600"/>
              </a:gs>
            </a:gsLst>
            <a:lin ang="0" scaled="0"/>
          </a:gradFill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100" u="none" cap="none" strike="noStrike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6553200" y="64674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i="0" sz="16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1" i="0" sz="16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1" i="0" sz="16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1" i="0" sz="16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1" i="0" sz="16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1" i="0" sz="16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1" i="0" sz="16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1" i="0" sz="16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1" i="0" sz="16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" name="Shape 18"/>
          <p:cNvSpPr/>
          <p:nvPr/>
        </p:nvSpPr>
        <p:spPr>
          <a:xfrm>
            <a:off x="0" y="0"/>
            <a:ext cx="9144000" cy="424732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rgbClr val="FF6600"/>
              </a:gs>
            </a:gsLst>
            <a:lin ang="0" scaled="0"/>
          </a:gradFill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Lập trình C# trong 5 tuần</a:t>
            </a:r>
            <a:endParaRPr b="1" i="0" sz="1400" u="none" cap="none" strike="noStrike">
              <a:solidFill>
                <a:srgbClr val="0070C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9" name="Shape 19"/>
          <p:cNvSpPr txBox="1"/>
          <p:nvPr/>
        </p:nvSpPr>
        <p:spPr>
          <a:xfrm>
            <a:off x="-76200" y="6565612"/>
            <a:ext cx="4619406" cy="2923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300" u="none" cap="none" strike="noStrike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Trần Duy Thanh – </a:t>
            </a:r>
            <a:r>
              <a:rPr b="1" i="0" lang="en-US" sz="1300" u="sng" cap="none" strike="noStrike">
                <a:solidFill>
                  <a:schemeClr val="hlink"/>
                </a:solidFill>
                <a:latin typeface="Cambria"/>
                <a:ea typeface="Cambria"/>
                <a:cs typeface="Cambria"/>
                <a:sym typeface="Cambria"/>
                <a:hlinkClick r:id="rId2"/>
              </a:rPr>
              <a:t>duythanhcse@gmail.com</a:t>
            </a:r>
            <a:r>
              <a:rPr b="1" i="0" lang="en-US" sz="1300" u="none" cap="none" strike="noStrike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 - 0987773061</a:t>
            </a:r>
            <a:endParaRPr b="1" i="0" sz="1300" u="none" cap="none" strike="noStrike">
              <a:solidFill>
                <a:srgbClr val="00206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0" name="Shape 20"/>
          <p:cNvSpPr txBox="1"/>
          <p:nvPr/>
        </p:nvSpPr>
        <p:spPr>
          <a:xfrm>
            <a:off x="17249" y="11668"/>
            <a:ext cx="539295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Font typeface="Cambria"/>
              <a:buNone/>
            </a:pPr>
            <a:r>
              <a:rPr b="0" i="0" lang="en-US" sz="1800" u="none" cap="small" strike="noStrike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Working Hard &amp; Smart today for a better tomorrow</a:t>
            </a:r>
            <a:endParaRPr b="0" i="0" sz="1800" u="none" cap="none" strike="noStrike">
              <a:solidFill>
                <a:srgbClr val="00206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4" name="Shape 74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0" name="Shape 80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3" name="Shape 2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1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1" name="Shape 5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7" name="Shape 67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/>
        </p:nvSpPr>
        <p:spPr>
          <a:xfrm>
            <a:off x="1143000" y="2644775"/>
            <a:ext cx="7239000" cy="631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800" u="none" cap="none" strike="noStrike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Xử lý biệt lệ trong C#</a:t>
            </a:r>
            <a:endParaRPr b="1" i="0" sz="4800" u="none" cap="none" strike="noStrike">
              <a:solidFill>
                <a:srgbClr val="00206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90" name="Shape 9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8000" y="4572000"/>
            <a:ext cx="2144973" cy="170096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Shape 9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2400" y="4890800"/>
            <a:ext cx="2728882" cy="10633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" name="Shape 189"/>
          <p:cNvGrpSpPr/>
          <p:nvPr/>
        </p:nvGrpSpPr>
        <p:grpSpPr>
          <a:xfrm>
            <a:off x="304800" y="558800"/>
            <a:ext cx="5105400" cy="508000"/>
            <a:chOff x="789624" y="1191463"/>
            <a:chExt cx="5105400" cy="508000"/>
          </a:xfrm>
        </p:grpSpPr>
        <p:sp>
          <p:nvSpPr>
            <p:cNvPr id="190" name="Shape 190"/>
            <p:cNvSpPr/>
            <p:nvPr/>
          </p:nvSpPr>
          <p:spPr>
            <a:xfrm>
              <a:off x="990600" y="1191463"/>
              <a:ext cx="4904424" cy="508000"/>
            </a:xfrm>
            <a:prstGeom prst="roundRect">
              <a:avLst>
                <a:gd fmla="val 50000" name="adj"/>
              </a:avLst>
            </a:prstGeom>
            <a:noFill/>
            <a:ln cap="flat" cmpd="sng" w="28575">
              <a:solidFill>
                <a:srgbClr val="C0C0C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rgbClr val="002060"/>
                  </a:solidFill>
                  <a:latin typeface="Cambria"/>
                  <a:ea typeface="Cambria"/>
                  <a:cs typeface="Cambria"/>
                  <a:sym typeface="Cambria"/>
                </a:rPr>
                <a:t>Checked error</a:t>
              </a:r>
              <a:endParaRPr b="1" sz="2400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grpSp>
          <p:nvGrpSpPr>
            <p:cNvPr id="191" name="Shape 191"/>
            <p:cNvGrpSpPr/>
            <p:nvPr/>
          </p:nvGrpSpPr>
          <p:grpSpPr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192" name="Shape 192"/>
              <p:cNvSpPr/>
              <p:nvPr/>
            </p:nvSpPr>
            <p:spPr>
              <a:xfrm>
                <a:off x="1123" y="2679"/>
                <a:ext cx="1536" cy="1328"/>
              </a:xfrm>
              <a:prstGeom prst="hexagon">
                <a:avLst>
                  <a:gd fmla="val 28916" name="adj"/>
                  <a:gd fmla="val 115470" name="vf"/>
                </a:avLst>
              </a:prstGeom>
              <a:solidFill>
                <a:srgbClr val="80808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r>
                  <a:t/>
                </a:r>
                <a:endParaRPr b="1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3" name="Shape 193"/>
              <p:cNvSpPr/>
              <p:nvPr/>
            </p:nvSpPr>
            <p:spPr>
              <a:xfrm>
                <a:off x="1110" y="2656"/>
                <a:ext cx="1536" cy="1328"/>
              </a:xfrm>
              <a:prstGeom prst="hexagon">
                <a:avLst>
                  <a:gd fmla="val 28916" name="adj"/>
                  <a:gd fmla="val 115470" name="vf"/>
                </a:avLst>
              </a:prstGeom>
              <a:gradFill>
                <a:gsLst>
                  <a:gs pos="0">
                    <a:srgbClr val="E6E6E6"/>
                  </a:gs>
                  <a:gs pos="7499">
                    <a:srgbClr val="7D8496"/>
                  </a:gs>
                  <a:gs pos="26499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0"/>
              </a:gradFill>
              <a:ln cap="flat" cmpd="sng" w="9525">
                <a:solidFill>
                  <a:srgbClr val="C0C0C0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r>
                  <a:t/>
                </a:r>
                <a:endParaRPr b="1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4" name="Shape 194"/>
              <p:cNvSpPr/>
              <p:nvPr/>
            </p:nvSpPr>
            <p:spPr>
              <a:xfrm>
                <a:off x="1200" y="2736"/>
                <a:ext cx="1350" cy="1168"/>
              </a:xfrm>
              <a:prstGeom prst="hexagon">
                <a:avLst>
                  <a:gd fmla="val 28896" name="adj"/>
                  <a:gd fmla="val 115470" name="vf"/>
                </a:avLst>
              </a:prstGeom>
              <a:gradFill>
                <a:gsLst>
                  <a:gs pos="0">
                    <a:srgbClr val="A87B33"/>
                  </a:gs>
                  <a:gs pos="100000">
                    <a:srgbClr val="EFB049"/>
                  </a:gs>
                </a:gsLst>
                <a:lin ang="2700000" scaled="0"/>
              </a:gradFill>
              <a:ln cap="flat" cmpd="sng" w="9525">
                <a:solidFill>
                  <a:srgbClr val="000000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r>
                  <a:t/>
                </a:r>
                <a:endParaRPr b="1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95" name="Shape 195"/>
          <p:cNvSpPr/>
          <p:nvPr/>
        </p:nvSpPr>
        <p:spPr>
          <a:xfrm>
            <a:off x="5851650" y="683603"/>
            <a:ext cx="326403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70C0"/>
                </a:solidFill>
                <a:latin typeface="Cambria"/>
                <a:ea typeface="Cambria"/>
                <a:cs typeface="Cambria"/>
                <a:sym typeface="Cambria"/>
              </a:rPr>
              <a:t>Define New </a:t>
            </a:r>
            <a:r>
              <a:rPr b="1" lang="en-US" sz="2400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Exception</a:t>
            </a:r>
            <a:endParaRPr b="1" i="0" sz="2400" u="none" cap="none" strike="noStrike">
              <a:solidFill>
                <a:srgbClr val="FF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96" name="Shape 196"/>
          <p:cNvSpPr/>
          <p:nvPr/>
        </p:nvSpPr>
        <p:spPr>
          <a:xfrm>
            <a:off x="152400" y="1250941"/>
            <a:ext cx="8991600" cy="52629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FF"/>
                </a:solidFill>
                <a:latin typeface="Cambria"/>
                <a:ea typeface="Cambria"/>
                <a:cs typeface="Cambria"/>
                <a:sym typeface="Cambria"/>
              </a:rPr>
              <a:t>class</a:t>
            </a:r>
            <a:r>
              <a:rPr lang="en-US" sz="24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US" sz="2400">
                <a:solidFill>
                  <a:srgbClr val="2B91AF"/>
                </a:solidFill>
                <a:latin typeface="Cambria"/>
                <a:ea typeface="Cambria"/>
                <a:cs typeface="Cambria"/>
                <a:sym typeface="Cambria"/>
              </a:rPr>
              <a:t>CMyException</a:t>
            </a:r>
            <a:r>
              <a:rPr lang="en-US" sz="24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: </a:t>
            </a:r>
            <a:r>
              <a:rPr lang="en-US" sz="2400">
                <a:solidFill>
                  <a:srgbClr val="2B91AF"/>
                </a:solidFill>
                <a:latin typeface="Cambria"/>
                <a:ea typeface="Cambria"/>
                <a:cs typeface="Cambria"/>
                <a:sym typeface="Cambria"/>
              </a:rPr>
              <a:t>ApplicationException</a:t>
            </a:r>
            <a:endParaRPr sz="24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{</a:t>
            </a:r>
            <a:endParaRPr sz="24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US" sz="2400">
                <a:solidFill>
                  <a:srgbClr val="0000FF"/>
                </a:solidFill>
                <a:latin typeface="Cambria"/>
                <a:ea typeface="Cambria"/>
                <a:cs typeface="Cambria"/>
                <a:sym typeface="Cambria"/>
              </a:rPr>
              <a:t>private</a:t>
            </a:r>
            <a:r>
              <a:rPr lang="en-US" sz="24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US" sz="2400">
                <a:solidFill>
                  <a:srgbClr val="2B91AF"/>
                </a:solidFill>
                <a:latin typeface="Cambria"/>
                <a:ea typeface="Cambria"/>
                <a:cs typeface="Cambria"/>
                <a:sym typeface="Cambria"/>
              </a:rPr>
              <a:t>Exception</a:t>
            </a:r>
            <a:r>
              <a:rPr lang="en-US" sz="24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innerException;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FF"/>
                </a:solidFill>
                <a:latin typeface="Cambria"/>
                <a:ea typeface="Cambria"/>
                <a:cs typeface="Cambria"/>
                <a:sym typeface="Cambria"/>
              </a:rPr>
              <a:t> private</a:t>
            </a:r>
            <a:r>
              <a:rPr lang="en-US" sz="24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US" sz="2400">
                <a:solidFill>
                  <a:srgbClr val="0000FF"/>
                </a:solidFill>
                <a:latin typeface="Cambria"/>
                <a:ea typeface="Cambria"/>
                <a:cs typeface="Cambria"/>
                <a:sym typeface="Cambria"/>
              </a:rPr>
              <a:t>string</a:t>
            </a:r>
            <a:r>
              <a:rPr lang="en-US" sz="24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m_strMsg;</a:t>
            </a:r>
            <a:endParaRPr sz="24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FF"/>
                </a:solidFill>
                <a:latin typeface="Cambria"/>
                <a:ea typeface="Cambria"/>
                <a:cs typeface="Cambria"/>
                <a:sym typeface="Cambria"/>
              </a:rPr>
              <a:t> public</a:t>
            </a:r>
            <a:r>
              <a:rPr lang="en-US" sz="24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US" sz="2400">
                <a:solidFill>
                  <a:srgbClr val="0000FF"/>
                </a:solidFill>
                <a:latin typeface="Cambria"/>
                <a:ea typeface="Cambria"/>
                <a:cs typeface="Cambria"/>
                <a:sym typeface="Cambria"/>
              </a:rPr>
              <a:t>string</a:t>
            </a:r>
            <a:r>
              <a:rPr lang="en-US" sz="24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CustomMessage</a:t>
            </a:r>
            <a:endParaRPr sz="24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{</a:t>
            </a:r>
            <a:r>
              <a:rPr lang="en-US" sz="2400">
                <a:solidFill>
                  <a:srgbClr val="0000FF"/>
                </a:solidFill>
                <a:latin typeface="Cambria"/>
                <a:ea typeface="Cambria"/>
                <a:cs typeface="Cambria"/>
                <a:sym typeface="Cambria"/>
              </a:rPr>
              <a:t>get</a:t>
            </a:r>
            <a:r>
              <a:rPr lang="en-US" sz="24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{ </a:t>
            </a:r>
            <a:r>
              <a:rPr lang="en-US" sz="2400">
                <a:solidFill>
                  <a:srgbClr val="0000FF"/>
                </a:solidFill>
                <a:latin typeface="Cambria"/>
                <a:ea typeface="Cambria"/>
                <a:cs typeface="Cambria"/>
                <a:sym typeface="Cambria"/>
              </a:rPr>
              <a:t>return</a:t>
            </a:r>
            <a:r>
              <a:rPr lang="en-US" sz="24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US" sz="2400">
                <a:solidFill>
                  <a:srgbClr val="0000FF"/>
                </a:solidFill>
                <a:latin typeface="Cambria"/>
                <a:ea typeface="Cambria"/>
                <a:cs typeface="Cambria"/>
                <a:sym typeface="Cambria"/>
              </a:rPr>
              <a:t>this</a:t>
            </a:r>
            <a:r>
              <a:rPr lang="en-US" sz="24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.m_strMsg;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FF"/>
                </a:solidFill>
                <a:latin typeface="Cambria"/>
                <a:ea typeface="Cambria"/>
                <a:cs typeface="Cambria"/>
                <a:sym typeface="Cambria"/>
              </a:rPr>
              <a:t>  set</a:t>
            </a:r>
            <a:r>
              <a:rPr lang="en-US" sz="24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{ </a:t>
            </a:r>
            <a:r>
              <a:rPr lang="en-US" sz="2400">
                <a:solidFill>
                  <a:srgbClr val="0000FF"/>
                </a:solidFill>
                <a:latin typeface="Cambria"/>
                <a:ea typeface="Cambria"/>
                <a:cs typeface="Cambria"/>
                <a:sym typeface="Cambria"/>
              </a:rPr>
              <a:t>this</a:t>
            </a:r>
            <a:r>
              <a:rPr lang="en-US" sz="24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.m_strMsg = </a:t>
            </a:r>
            <a:r>
              <a:rPr lang="en-US" sz="2400">
                <a:solidFill>
                  <a:srgbClr val="0000FF"/>
                </a:solidFill>
                <a:latin typeface="Cambria"/>
                <a:ea typeface="Cambria"/>
                <a:cs typeface="Cambria"/>
                <a:sym typeface="Cambria"/>
              </a:rPr>
              <a:t>value</a:t>
            </a:r>
            <a:r>
              <a:rPr lang="en-US" sz="24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;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}</a:t>
            </a:r>
            <a:endParaRPr sz="24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FF"/>
                </a:solidFill>
                <a:latin typeface="Cambria"/>
                <a:ea typeface="Cambria"/>
                <a:cs typeface="Cambria"/>
                <a:sym typeface="Cambria"/>
              </a:rPr>
              <a:t> public</a:t>
            </a:r>
            <a:r>
              <a:rPr lang="en-US" sz="24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CMyException(){ }</a:t>
            </a:r>
            <a:endParaRPr sz="24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FF"/>
                </a:solidFill>
                <a:latin typeface="Cambria"/>
                <a:ea typeface="Cambria"/>
                <a:cs typeface="Cambria"/>
                <a:sym typeface="Cambria"/>
              </a:rPr>
              <a:t> public</a:t>
            </a:r>
            <a:r>
              <a:rPr lang="en-US" sz="24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CMyException(</a:t>
            </a:r>
            <a:r>
              <a:rPr lang="en-US" sz="2400">
                <a:solidFill>
                  <a:srgbClr val="0000FF"/>
                </a:solidFill>
                <a:latin typeface="Cambria"/>
                <a:ea typeface="Cambria"/>
                <a:cs typeface="Cambria"/>
                <a:sym typeface="Cambria"/>
              </a:rPr>
              <a:t>string</a:t>
            </a:r>
            <a:r>
              <a:rPr lang="en-US" sz="24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strMsg,</a:t>
            </a:r>
            <a:r>
              <a:rPr lang="en-US" sz="2400">
                <a:solidFill>
                  <a:srgbClr val="2B91AF"/>
                </a:solidFill>
                <a:latin typeface="Cambria"/>
                <a:ea typeface="Cambria"/>
                <a:cs typeface="Cambria"/>
                <a:sym typeface="Cambria"/>
              </a:rPr>
              <a:t>Exception</a:t>
            </a:r>
            <a:r>
              <a:rPr lang="en-US" sz="24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ex)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{ </a:t>
            </a:r>
            <a:r>
              <a:rPr lang="en-US" sz="2400">
                <a:solidFill>
                  <a:srgbClr val="0000FF"/>
                </a:solidFill>
                <a:latin typeface="Cambria"/>
                <a:ea typeface="Cambria"/>
                <a:cs typeface="Cambria"/>
                <a:sym typeface="Cambria"/>
              </a:rPr>
              <a:t>this</a:t>
            </a:r>
            <a:r>
              <a:rPr lang="en-US" sz="24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.m_strMsg = strMsg;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FF"/>
                </a:solidFill>
                <a:latin typeface="Cambria"/>
                <a:ea typeface="Cambria"/>
                <a:cs typeface="Cambria"/>
                <a:sym typeface="Cambria"/>
              </a:rPr>
              <a:t>   this</a:t>
            </a:r>
            <a:r>
              <a:rPr lang="en-US" sz="24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.innerException = ex;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}</a:t>
            </a:r>
            <a:endParaRPr sz="24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}</a:t>
            </a:r>
            <a:endParaRPr sz="24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2" name="Shape 202"/>
          <p:cNvGrpSpPr/>
          <p:nvPr/>
        </p:nvGrpSpPr>
        <p:grpSpPr>
          <a:xfrm>
            <a:off x="304800" y="558800"/>
            <a:ext cx="5105400" cy="508000"/>
            <a:chOff x="789624" y="1191463"/>
            <a:chExt cx="5105400" cy="508000"/>
          </a:xfrm>
        </p:grpSpPr>
        <p:sp>
          <p:nvSpPr>
            <p:cNvPr id="203" name="Shape 203"/>
            <p:cNvSpPr/>
            <p:nvPr/>
          </p:nvSpPr>
          <p:spPr>
            <a:xfrm>
              <a:off x="990600" y="1191463"/>
              <a:ext cx="4904424" cy="508000"/>
            </a:xfrm>
            <a:prstGeom prst="roundRect">
              <a:avLst>
                <a:gd fmla="val 50000" name="adj"/>
              </a:avLst>
            </a:prstGeom>
            <a:noFill/>
            <a:ln cap="flat" cmpd="sng" w="28575">
              <a:solidFill>
                <a:srgbClr val="C0C0C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rgbClr val="002060"/>
                  </a:solidFill>
                  <a:latin typeface="Cambria"/>
                  <a:ea typeface="Cambria"/>
                  <a:cs typeface="Cambria"/>
                  <a:sym typeface="Cambria"/>
                </a:rPr>
                <a:t>Checked error</a:t>
              </a:r>
              <a:endParaRPr b="1" sz="2400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grpSp>
          <p:nvGrpSpPr>
            <p:cNvPr id="204" name="Shape 204"/>
            <p:cNvGrpSpPr/>
            <p:nvPr/>
          </p:nvGrpSpPr>
          <p:grpSpPr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205" name="Shape 205"/>
              <p:cNvSpPr/>
              <p:nvPr/>
            </p:nvSpPr>
            <p:spPr>
              <a:xfrm>
                <a:off x="1123" y="2679"/>
                <a:ext cx="1536" cy="1328"/>
              </a:xfrm>
              <a:prstGeom prst="hexagon">
                <a:avLst>
                  <a:gd fmla="val 28916" name="adj"/>
                  <a:gd fmla="val 115470" name="vf"/>
                </a:avLst>
              </a:prstGeom>
              <a:solidFill>
                <a:srgbClr val="80808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r>
                  <a:t/>
                </a:r>
                <a:endParaRPr b="1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6" name="Shape 206"/>
              <p:cNvSpPr/>
              <p:nvPr/>
            </p:nvSpPr>
            <p:spPr>
              <a:xfrm>
                <a:off x="1110" y="2656"/>
                <a:ext cx="1536" cy="1328"/>
              </a:xfrm>
              <a:prstGeom prst="hexagon">
                <a:avLst>
                  <a:gd fmla="val 28916" name="adj"/>
                  <a:gd fmla="val 115470" name="vf"/>
                </a:avLst>
              </a:prstGeom>
              <a:gradFill>
                <a:gsLst>
                  <a:gs pos="0">
                    <a:srgbClr val="E6E6E6"/>
                  </a:gs>
                  <a:gs pos="7499">
                    <a:srgbClr val="7D8496"/>
                  </a:gs>
                  <a:gs pos="26499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0"/>
              </a:gradFill>
              <a:ln cap="flat" cmpd="sng" w="9525">
                <a:solidFill>
                  <a:srgbClr val="C0C0C0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r>
                  <a:t/>
                </a:r>
                <a:endParaRPr b="1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7" name="Shape 207"/>
              <p:cNvSpPr/>
              <p:nvPr/>
            </p:nvSpPr>
            <p:spPr>
              <a:xfrm>
                <a:off x="1200" y="2736"/>
                <a:ext cx="1350" cy="1168"/>
              </a:xfrm>
              <a:prstGeom prst="hexagon">
                <a:avLst>
                  <a:gd fmla="val 28896" name="adj"/>
                  <a:gd fmla="val 115470" name="vf"/>
                </a:avLst>
              </a:prstGeom>
              <a:gradFill>
                <a:gsLst>
                  <a:gs pos="0">
                    <a:srgbClr val="A87B33"/>
                  </a:gs>
                  <a:gs pos="100000">
                    <a:srgbClr val="EFB049"/>
                  </a:gs>
                </a:gsLst>
                <a:lin ang="2700000" scaled="0"/>
              </a:gradFill>
              <a:ln cap="flat" cmpd="sng" w="9525">
                <a:solidFill>
                  <a:srgbClr val="000000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r>
                  <a:t/>
                </a:r>
                <a:endParaRPr b="1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08" name="Shape 208"/>
          <p:cNvSpPr/>
          <p:nvPr/>
        </p:nvSpPr>
        <p:spPr>
          <a:xfrm>
            <a:off x="3245559" y="1187797"/>
            <a:ext cx="326403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70C0"/>
                </a:solidFill>
                <a:latin typeface="Cambria"/>
                <a:ea typeface="Cambria"/>
                <a:cs typeface="Cambria"/>
                <a:sym typeface="Cambria"/>
              </a:rPr>
              <a:t>Define New </a:t>
            </a:r>
            <a:r>
              <a:rPr b="1" lang="en-US" sz="2400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Exception</a:t>
            </a:r>
            <a:endParaRPr b="1" i="0" sz="2400" u="none" cap="none" strike="noStrike">
              <a:solidFill>
                <a:srgbClr val="FF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09" name="Shape 209"/>
          <p:cNvSpPr/>
          <p:nvPr/>
        </p:nvSpPr>
        <p:spPr>
          <a:xfrm>
            <a:off x="340057" y="1721197"/>
            <a:ext cx="8915400" cy="37856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FF"/>
                </a:solidFill>
                <a:latin typeface="Cambria"/>
                <a:ea typeface="Cambria"/>
                <a:cs typeface="Cambria"/>
                <a:sym typeface="Cambria"/>
              </a:rPr>
              <a:t>try</a:t>
            </a:r>
            <a:endParaRPr sz="24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{ </a:t>
            </a:r>
            <a:r>
              <a:rPr lang="en-US" sz="2400">
                <a:solidFill>
                  <a:srgbClr val="0000FF"/>
                </a:solidFill>
                <a:latin typeface="Cambria"/>
                <a:ea typeface="Cambria"/>
                <a:cs typeface="Cambria"/>
                <a:sym typeface="Cambria"/>
              </a:rPr>
              <a:t>int</a:t>
            </a:r>
            <a:r>
              <a:rPr lang="en-US" sz="24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t = 0,n=5;</a:t>
            </a:r>
            <a:endParaRPr sz="24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 n = n / 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}</a:t>
            </a:r>
            <a:endParaRPr sz="24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FF"/>
                </a:solidFill>
                <a:latin typeface="Cambria"/>
                <a:ea typeface="Cambria"/>
                <a:cs typeface="Cambria"/>
                <a:sym typeface="Cambria"/>
              </a:rPr>
              <a:t>catch</a:t>
            </a:r>
            <a:r>
              <a:rPr lang="en-US" sz="24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(</a:t>
            </a:r>
            <a:r>
              <a:rPr lang="en-US" sz="2400">
                <a:solidFill>
                  <a:srgbClr val="2B91AF"/>
                </a:solidFill>
                <a:latin typeface="Cambria"/>
                <a:ea typeface="Cambria"/>
                <a:cs typeface="Cambria"/>
                <a:sym typeface="Cambria"/>
              </a:rPr>
              <a:t>Exception</a:t>
            </a:r>
            <a:r>
              <a:rPr lang="en-US" sz="24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ex)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{</a:t>
            </a:r>
            <a:endParaRPr sz="24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2B91AF"/>
                </a:solidFill>
                <a:latin typeface="Cambria"/>
                <a:ea typeface="Cambria"/>
                <a:cs typeface="Cambria"/>
                <a:sym typeface="Cambria"/>
              </a:rPr>
              <a:t>CMyException</a:t>
            </a:r>
            <a:r>
              <a:rPr lang="en-US" sz="24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myEx=</a:t>
            </a:r>
            <a:r>
              <a:rPr lang="en-US" sz="2400">
                <a:solidFill>
                  <a:srgbClr val="0000FF"/>
                </a:solidFill>
                <a:latin typeface="Cambria"/>
                <a:ea typeface="Cambria"/>
                <a:cs typeface="Cambria"/>
                <a:sym typeface="Cambria"/>
              </a:rPr>
              <a:t>new</a:t>
            </a:r>
            <a:r>
              <a:rPr lang="en-US" sz="24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US" sz="2400">
                <a:solidFill>
                  <a:srgbClr val="2B91AF"/>
                </a:solidFill>
                <a:latin typeface="Cambria"/>
                <a:ea typeface="Cambria"/>
                <a:cs typeface="Cambria"/>
                <a:sym typeface="Cambria"/>
              </a:rPr>
              <a:t>CMyException</a:t>
            </a:r>
            <a:endParaRPr sz="2400">
              <a:solidFill>
                <a:srgbClr val="2B91A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(</a:t>
            </a:r>
            <a:r>
              <a:rPr lang="en-US" sz="2400">
                <a:solidFill>
                  <a:srgbClr val="A31515"/>
                </a:solidFill>
                <a:latin typeface="Cambria"/>
                <a:ea typeface="Cambria"/>
                <a:cs typeface="Cambria"/>
                <a:sym typeface="Cambria"/>
              </a:rPr>
              <a:t>"Lỗi rồi"</a:t>
            </a:r>
            <a:r>
              <a:rPr lang="en-US" sz="24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, ex.InnerException);               </a:t>
            </a:r>
            <a:r>
              <a:rPr lang="en-US" sz="2400">
                <a:solidFill>
                  <a:srgbClr val="2B91AF"/>
                </a:solidFill>
                <a:latin typeface="Cambria"/>
                <a:ea typeface="Cambria"/>
                <a:cs typeface="Cambria"/>
                <a:sym typeface="Cambria"/>
              </a:rPr>
              <a:t>MessageBox</a:t>
            </a:r>
            <a:r>
              <a:rPr lang="en-US" sz="24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.Show(myEx.CustomMessage);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}</a:t>
            </a:r>
            <a:endParaRPr sz="24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" name="Shape 215"/>
          <p:cNvGrpSpPr/>
          <p:nvPr/>
        </p:nvGrpSpPr>
        <p:grpSpPr>
          <a:xfrm>
            <a:off x="304800" y="558800"/>
            <a:ext cx="5105400" cy="508000"/>
            <a:chOff x="789624" y="1191463"/>
            <a:chExt cx="5105400" cy="508000"/>
          </a:xfrm>
        </p:grpSpPr>
        <p:sp>
          <p:nvSpPr>
            <p:cNvPr id="216" name="Shape 216"/>
            <p:cNvSpPr/>
            <p:nvPr/>
          </p:nvSpPr>
          <p:spPr>
            <a:xfrm>
              <a:off x="990600" y="1191463"/>
              <a:ext cx="4904424" cy="508000"/>
            </a:xfrm>
            <a:prstGeom prst="roundRect">
              <a:avLst>
                <a:gd fmla="val 50000" name="adj"/>
              </a:avLst>
            </a:prstGeom>
            <a:noFill/>
            <a:ln cap="flat" cmpd="sng" w="28575">
              <a:solidFill>
                <a:srgbClr val="C0C0C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rgbClr val="002060"/>
                  </a:solidFill>
                  <a:latin typeface="Cambria"/>
                  <a:ea typeface="Cambria"/>
                  <a:cs typeface="Cambria"/>
                  <a:sym typeface="Cambria"/>
                </a:rPr>
                <a:t>Checked error</a:t>
              </a:r>
              <a:endParaRPr b="1" sz="2400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grpSp>
          <p:nvGrpSpPr>
            <p:cNvPr id="217" name="Shape 217"/>
            <p:cNvGrpSpPr/>
            <p:nvPr/>
          </p:nvGrpSpPr>
          <p:grpSpPr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218" name="Shape 218"/>
              <p:cNvSpPr/>
              <p:nvPr/>
            </p:nvSpPr>
            <p:spPr>
              <a:xfrm>
                <a:off x="1123" y="2679"/>
                <a:ext cx="1536" cy="1328"/>
              </a:xfrm>
              <a:prstGeom prst="hexagon">
                <a:avLst>
                  <a:gd fmla="val 28916" name="adj"/>
                  <a:gd fmla="val 115470" name="vf"/>
                </a:avLst>
              </a:prstGeom>
              <a:solidFill>
                <a:srgbClr val="80808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r>
                  <a:t/>
                </a:r>
                <a:endParaRPr b="1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9" name="Shape 219"/>
              <p:cNvSpPr/>
              <p:nvPr/>
            </p:nvSpPr>
            <p:spPr>
              <a:xfrm>
                <a:off x="1110" y="2656"/>
                <a:ext cx="1536" cy="1328"/>
              </a:xfrm>
              <a:prstGeom prst="hexagon">
                <a:avLst>
                  <a:gd fmla="val 28916" name="adj"/>
                  <a:gd fmla="val 115470" name="vf"/>
                </a:avLst>
              </a:prstGeom>
              <a:gradFill>
                <a:gsLst>
                  <a:gs pos="0">
                    <a:srgbClr val="E6E6E6"/>
                  </a:gs>
                  <a:gs pos="7499">
                    <a:srgbClr val="7D8496"/>
                  </a:gs>
                  <a:gs pos="26499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0"/>
              </a:gradFill>
              <a:ln cap="flat" cmpd="sng" w="9525">
                <a:solidFill>
                  <a:srgbClr val="C0C0C0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r>
                  <a:t/>
                </a:r>
                <a:endParaRPr b="1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0" name="Shape 220"/>
              <p:cNvSpPr/>
              <p:nvPr/>
            </p:nvSpPr>
            <p:spPr>
              <a:xfrm>
                <a:off x="1200" y="2736"/>
                <a:ext cx="1350" cy="1168"/>
              </a:xfrm>
              <a:prstGeom prst="hexagon">
                <a:avLst>
                  <a:gd fmla="val 28896" name="adj"/>
                  <a:gd fmla="val 115470" name="vf"/>
                </a:avLst>
              </a:prstGeom>
              <a:gradFill>
                <a:gsLst>
                  <a:gs pos="0">
                    <a:srgbClr val="A87B33"/>
                  </a:gs>
                  <a:gs pos="100000">
                    <a:srgbClr val="EFB049"/>
                  </a:gs>
                </a:gsLst>
                <a:lin ang="2700000" scaled="0"/>
              </a:gradFill>
              <a:ln cap="flat" cmpd="sng" w="9525">
                <a:solidFill>
                  <a:srgbClr val="000000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r>
                  <a:t/>
                </a:r>
                <a:endParaRPr b="1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pic>
        <p:nvPicPr>
          <p:cNvPr id="221" name="Shape 2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71600" y="1677891"/>
            <a:ext cx="6642834" cy="4799109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Shape 222"/>
          <p:cNvSpPr txBox="1"/>
          <p:nvPr/>
        </p:nvSpPr>
        <p:spPr>
          <a:xfrm>
            <a:off x="1524000" y="1066800"/>
            <a:ext cx="59054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Error </a:t>
            </a:r>
            <a:r>
              <a:rPr b="1" lang="en-US" sz="3600">
                <a:solidFill>
                  <a:srgbClr val="002060"/>
                </a:solidFill>
                <a:latin typeface="Courier New"/>
                <a:ea typeface="Courier New"/>
                <a:cs typeface="Courier New"/>
                <a:sym typeface="Courier New"/>
              </a:rPr>
              <a:t>provider</a:t>
            </a:r>
            <a:endParaRPr b="1" sz="36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8" name="Shape 228"/>
          <p:cNvGrpSpPr/>
          <p:nvPr/>
        </p:nvGrpSpPr>
        <p:grpSpPr>
          <a:xfrm>
            <a:off x="304800" y="558800"/>
            <a:ext cx="5105400" cy="508000"/>
            <a:chOff x="789624" y="1191463"/>
            <a:chExt cx="5105400" cy="508000"/>
          </a:xfrm>
        </p:grpSpPr>
        <p:sp>
          <p:nvSpPr>
            <p:cNvPr id="229" name="Shape 229"/>
            <p:cNvSpPr/>
            <p:nvPr/>
          </p:nvSpPr>
          <p:spPr>
            <a:xfrm>
              <a:off x="990600" y="1191463"/>
              <a:ext cx="4904424" cy="508000"/>
            </a:xfrm>
            <a:prstGeom prst="roundRect">
              <a:avLst>
                <a:gd fmla="val 50000" name="adj"/>
              </a:avLst>
            </a:prstGeom>
            <a:noFill/>
            <a:ln cap="flat" cmpd="sng" w="28575">
              <a:solidFill>
                <a:srgbClr val="C0C0C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rgbClr val="002060"/>
                  </a:solidFill>
                  <a:latin typeface="Cambria"/>
                  <a:ea typeface="Cambria"/>
                  <a:cs typeface="Cambria"/>
                  <a:sym typeface="Cambria"/>
                </a:rPr>
                <a:t>Checked error</a:t>
              </a:r>
              <a:endParaRPr b="1" sz="2400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grpSp>
          <p:nvGrpSpPr>
            <p:cNvPr id="230" name="Shape 230"/>
            <p:cNvGrpSpPr/>
            <p:nvPr/>
          </p:nvGrpSpPr>
          <p:grpSpPr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231" name="Shape 231"/>
              <p:cNvSpPr/>
              <p:nvPr/>
            </p:nvSpPr>
            <p:spPr>
              <a:xfrm>
                <a:off x="1123" y="2679"/>
                <a:ext cx="1536" cy="1328"/>
              </a:xfrm>
              <a:prstGeom prst="hexagon">
                <a:avLst>
                  <a:gd fmla="val 28916" name="adj"/>
                  <a:gd fmla="val 115470" name="vf"/>
                </a:avLst>
              </a:prstGeom>
              <a:solidFill>
                <a:srgbClr val="80808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r>
                  <a:t/>
                </a:r>
                <a:endParaRPr b="1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2" name="Shape 232"/>
              <p:cNvSpPr/>
              <p:nvPr/>
            </p:nvSpPr>
            <p:spPr>
              <a:xfrm>
                <a:off x="1110" y="2656"/>
                <a:ext cx="1536" cy="1328"/>
              </a:xfrm>
              <a:prstGeom prst="hexagon">
                <a:avLst>
                  <a:gd fmla="val 28916" name="adj"/>
                  <a:gd fmla="val 115470" name="vf"/>
                </a:avLst>
              </a:prstGeom>
              <a:gradFill>
                <a:gsLst>
                  <a:gs pos="0">
                    <a:srgbClr val="E6E6E6"/>
                  </a:gs>
                  <a:gs pos="7499">
                    <a:srgbClr val="7D8496"/>
                  </a:gs>
                  <a:gs pos="26499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0"/>
              </a:gradFill>
              <a:ln cap="flat" cmpd="sng" w="9525">
                <a:solidFill>
                  <a:srgbClr val="C0C0C0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r>
                  <a:t/>
                </a:r>
                <a:endParaRPr b="1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3" name="Shape 233"/>
              <p:cNvSpPr/>
              <p:nvPr/>
            </p:nvSpPr>
            <p:spPr>
              <a:xfrm>
                <a:off x="1200" y="2736"/>
                <a:ext cx="1350" cy="1168"/>
              </a:xfrm>
              <a:prstGeom prst="hexagon">
                <a:avLst>
                  <a:gd fmla="val 28896" name="adj"/>
                  <a:gd fmla="val 115470" name="vf"/>
                </a:avLst>
              </a:prstGeom>
              <a:gradFill>
                <a:gsLst>
                  <a:gs pos="0">
                    <a:srgbClr val="A87B33"/>
                  </a:gs>
                  <a:gs pos="100000">
                    <a:srgbClr val="EFB049"/>
                  </a:gs>
                </a:gsLst>
                <a:lin ang="2700000" scaled="0"/>
              </a:gradFill>
              <a:ln cap="flat" cmpd="sng" w="9525">
                <a:solidFill>
                  <a:srgbClr val="000000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r>
                  <a:t/>
                </a:r>
                <a:endParaRPr b="1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aphicFrame>
        <p:nvGraphicFramePr>
          <p:cNvPr id="234" name="Shape 234"/>
          <p:cNvGraphicFramePr/>
          <p:nvPr/>
        </p:nvGraphicFramePr>
        <p:xfrm>
          <a:off x="762000" y="12954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{BCDB6C74-E60B-4FD1-9D41-2AFF7B1BDA88}</a:tableStyleId>
              </a:tblPr>
              <a:tblGrid>
                <a:gridCol w="3848100"/>
                <a:gridCol w="3848100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 u="none" cap="none" strike="noStrike"/>
                        <a:t>Control</a:t>
                      </a:r>
                      <a:endParaRPr sz="36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/>
                        <a:t>Name</a:t>
                      </a:r>
                      <a:endParaRPr sz="36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/>
                        <a:t>TextBox</a:t>
                      </a:r>
                      <a:endParaRPr sz="36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/>
                        <a:t>txtName</a:t>
                      </a:r>
                      <a:endParaRPr sz="36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/>
                        <a:t>TextBox</a:t>
                      </a:r>
                      <a:endParaRPr sz="36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/>
                        <a:t>txtAge</a:t>
                      </a:r>
                      <a:endParaRPr sz="36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/>
                        <a:t>DateTimePicker</a:t>
                      </a:r>
                      <a:endParaRPr sz="36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3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dateTimePicker1</a:t>
                      </a:r>
                      <a:endParaRPr sz="36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/>
                        <a:t>Button</a:t>
                      </a:r>
                      <a:endParaRPr sz="36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3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btnDangKy</a:t>
                      </a:r>
                      <a:endParaRPr sz="36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/>
                        <a:t>ErrorProvider</a:t>
                      </a:r>
                      <a:endParaRPr sz="36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3600"/>
                        <a:t>errorProvider1</a:t>
                      </a:r>
                      <a:endParaRPr sz="36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0" name="Shape 240"/>
          <p:cNvGrpSpPr/>
          <p:nvPr/>
        </p:nvGrpSpPr>
        <p:grpSpPr>
          <a:xfrm>
            <a:off x="304800" y="558800"/>
            <a:ext cx="5105400" cy="508000"/>
            <a:chOff x="789624" y="1191463"/>
            <a:chExt cx="5105400" cy="508000"/>
          </a:xfrm>
        </p:grpSpPr>
        <p:sp>
          <p:nvSpPr>
            <p:cNvPr id="241" name="Shape 241"/>
            <p:cNvSpPr/>
            <p:nvPr/>
          </p:nvSpPr>
          <p:spPr>
            <a:xfrm>
              <a:off x="990600" y="1191463"/>
              <a:ext cx="4904424" cy="508000"/>
            </a:xfrm>
            <a:prstGeom prst="roundRect">
              <a:avLst>
                <a:gd fmla="val 50000" name="adj"/>
              </a:avLst>
            </a:prstGeom>
            <a:noFill/>
            <a:ln cap="flat" cmpd="sng" w="28575">
              <a:solidFill>
                <a:srgbClr val="C0C0C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rgbClr val="002060"/>
                  </a:solidFill>
                  <a:latin typeface="Cambria"/>
                  <a:ea typeface="Cambria"/>
                  <a:cs typeface="Cambria"/>
                  <a:sym typeface="Cambria"/>
                </a:rPr>
                <a:t>Checked error</a:t>
              </a:r>
              <a:endParaRPr b="1" sz="2400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grpSp>
          <p:nvGrpSpPr>
            <p:cNvPr id="242" name="Shape 242"/>
            <p:cNvGrpSpPr/>
            <p:nvPr/>
          </p:nvGrpSpPr>
          <p:grpSpPr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243" name="Shape 243"/>
              <p:cNvSpPr/>
              <p:nvPr/>
            </p:nvSpPr>
            <p:spPr>
              <a:xfrm>
                <a:off x="1123" y="2679"/>
                <a:ext cx="1536" cy="1328"/>
              </a:xfrm>
              <a:prstGeom prst="hexagon">
                <a:avLst>
                  <a:gd fmla="val 28916" name="adj"/>
                  <a:gd fmla="val 115470" name="vf"/>
                </a:avLst>
              </a:prstGeom>
              <a:solidFill>
                <a:srgbClr val="80808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r>
                  <a:t/>
                </a:r>
                <a:endParaRPr b="1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4" name="Shape 244"/>
              <p:cNvSpPr/>
              <p:nvPr/>
            </p:nvSpPr>
            <p:spPr>
              <a:xfrm>
                <a:off x="1110" y="2656"/>
                <a:ext cx="1536" cy="1328"/>
              </a:xfrm>
              <a:prstGeom prst="hexagon">
                <a:avLst>
                  <a:gd fmla="val 28916" name="adj"/>
                  <a:gd fmla="val 115470" name="vf"/>
                </a:avLst>
              </a:prstGeom>
              <a:gradFill>
                <a:gsLst>
                  <a:gs pos="0">
                    <a:srgbClr val="E6E6E6"/>
                  </a:gs>
                  <a:gs pos="7499">
                    <a:srgbClr val="7D8496"/>
                  </a:gs>
                  <a:gs pos="26499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0"/>
              </a:gradFill>
              <a:ln cap="flat" cmpd="sng" w="9525">
                <a:solidFill>
                  <a:srgbClr val="C0C0C0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r>
                  <a:t/>
                </a:r>
                <a:endParaRPr b="1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5" name="Shape 245"/>
              <p:cNvSpPr/>
              <p:nvPr/>
            </p:nvSpPr>
            <p:spPr>
              <a:xfrm>
                <a:off x="1200" y="2736"/>
                <a:ext cx="1350" cy="1168"/>
              </a:xfrm>
              <a:prstGeom prst="hexagon">
                <a:avLst>
                  <a:gd fmla="val 28896" name="adj"/>
                  <a:gd fmla="val 115470" name="vf"/>
                </a:avLst>
              </a:prstGeom>
              <a:gradFill>
                <a:gsLst>
                  <a:gs pos="0">
                    <a:srgbClr val="A87B33"/>
                  </a:gs>
                  <a:gs pos="100000">
                    <a:srgbClr val="EFB049"/>
                  </a:gs>
                </a:gsLst>
                <a:lin ang="2700000" scaled="0"/>
              </a:gradFill>
              <a:ln cap="flat" cmpd="sng" w="9525">
                <a:solidFill>
                  <a:srgbClr val="000000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r>
                  <a:t/>
                </a:r>
                <a:endParaRPr b="1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pic>
        <p:nvPicPr>
          <p:cNvPr id="246" name="Shape 246"/>
          <p:cNvPicPr preferRelativeResize="0"/>
          <p:nvPr/>
        </p:nvPicPr>
        <p:blipFill rotWithShape="1">
          <a:blip r:embed="rId3">
            <a:alphaModFix/>
          </a:blip>
          <a:srcRect b="17383" l="769" r="30819" t="12500"/>
          <a:stretch/>
        </p:blipFill>
        <p:spPr>
          <a:xfrm>
            <a:off x="325332" y="1170737"/>
            <a:ext cx="8547182" cy="4925263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Shape 247"/>
          <p:cNvSpPr/>
          <p:nvPr/>
        </p:nvSpPr>
        <p:spPr>
          <a:xfrm>
            <a:off x="876289" y="4904537"/>
            <a:ext cx="1488537" cy="904251"/>
          </a:xfrm>
          <a:custGeom>
            <a:pathLst>
              <a:path extrusionOk="0" h="120000" w="120000">
                <a:moveTo>
                  <a:pt x="0" y="120000"/>
                </a:moveTo>
                <a:cubicBezTo>
                  <a:pt x="327" y="117101"/>
                  <a:pt x="543" y="114156"/>
                  <a:pt x="983" y="111304"/>
                </a:cubicBezTo>
                <a:cubicBezTo>
                  <a:pt x="984" y="111300"/>
                  <a:pt x="3442" y="98262"/>
                  <a:pt x="3934" y="95652"/>
                </a:cubicBezTo>
                <a:lnTo>
                  <a:pt x="5901" y="85217"/>
                </a:lnTo>
                <a:cubicBezTo>
                  <a:pt x="6229" y="83478"/>
                  <a:pt x="6421" y="81639"/>
                  <a:pt x="6885" y="80000"/>
                </a:cubicBezTo>
                <a:lnTo>
                  <a:pt x="8852" y="73043"/>
                </a:lnTo>
                <a:cubicBezTo>
                  <a:pt x="9429" y="67939"/>
                  <a:pt x="9685" y="63810"/>
                  <a:pt x="10819" y="59130"/>
                </a:cubicBezTo>
                <a:cubicBezTo>
                  <a:pt x="12634" y="51643"/>
                  <a:pt x="13924" y="49157"/>
                  <a:pt x="16721" y="41739"/>
                </a:cubicBezTo>
                <a:cubicBezTo>
                  <a:pt x="18921" y="35904"/>
                  <a:pt x="18681" y="35286"/>
                  <a:pt x="22622" y="31304"/>
                </a:cubicBezTo>
                <a:cubicBezTo>
                  <a:pt x="23523" y="30394"/>
                  <a:pt x="24590" y="30144"/>
                  <a:pt x="25573" y="29565"/>
                </a:cubicBezTo>
                <a:cubicBezTo>
                  <a:pt x="26557" y="27826"/>
                  <a:pt x="27367" y="25712"/>
                  <a:pt x="28524" y="24347"/>
                </a:cubicBezTo>
                <a:cubicBezTo>
                  <a:pt x="29387" y="23330"/>
                  <a:pt x="30522" y="23330"/>
                  <a:pt x="31475" y="22608"/>
                </a:cubicBezTo>
                <a:cubicBezTo>
                  <a:pt x="42431" y="14306"/>
                  <a:pt x="28628" y="23221"/>
                  <a:pt x="39344" y="17391"/>
                </a:cubicBezTo>
                <a:cubicBezTo>
                  <a:pt x="42317" y="15773"/>
                  <a:pt x="45179" y="13507"/>
                  <a:pt x="48196" y="12173"/>
                </a:cubicBezTo>
                <a:cubicBezTo>
                  <a:pt x="49508" y="11594"/>
                  <a:pt x="50836" y="11121"/>
                  <a:pt x="52131" y="10434"/>
                </a:cubicBezTo>
                <a:cubicBezTo>
                  <a:pt x="54117" y="9381"/>
                  <a:pt x="56178" y="8596"/>
                  <a:pt x="58032" y="6956"/>
                </a:cubicBezTo>
                <a:lnTo>
                  <a:pt x="65901" y="0"/>
                </a:lnTo>
                <a:cubicBezTo>
                  <a:pt x="72786" y="579"/>
                  <a:pt x="79688" y="726"/>
                  <a:pt x="86557" y="1739"/>
                </a:cubicBezTo>
                <a:cubicBezTo>
                  <a:pt x="87590" y="1891"/>
                  <a:pt x="88580" y="2658"/>
                  <a:pt x="89508" y="3478"/>
                </a:cubicBezTo>
                <a:cubicBezTo>
                  <a:pt x="90565" y="4412"/>
                  <a:pt x="91475" y="5797"/>
                  <a:pt x="92458" y="6956"/>
                </a:cubicBezTo>
                <a:cubicBezTo>
                  <a:pt x="93770" y="10434"/>
                  <a:pt x="95336" y="13652"/>
                  <a:pt x="96393" y="17391"/>
                </a:cubicBezTo>
                <a:cubicBezTo>
                  <a:pt x="97049" y="19710"/>
                  <a:pt x="97508" y="22238"/>
                  <a:pt x="98360" y="24347"/>
                </a:cubicBezTo>
                <a:cubicBezTo>
                  <a:pt x="99169" y="26349"/>
                  <a:pt x="100327" y="27826"/>
                  <a:pt x="101311" y="29565"/>
                </a:cubicBezTo>
                <a:cubicBezTo>
                  <a:pt x="102433" y="35517"/>
                  <a:pt x="103944" y="46581"/>
                  <a:pt x="107213" y="50434"/>
                </a:cubicBezTo>
                <a:lnTo>
                  <a:pt x="110163" y="53912"/>
                </a:lnTo>
                <a:cubicBezTo>
                  <a:pt x="112504" y="66330"/>
                  <a:pt x="110405" y="62314"/>
                  <a:pt x="115081" y="67826"/>
                </a:cubicBezTo>
                <a:cubicBezTo>
                  <a:pt x="119198" y="78743"/>
                  <a:pt x="116652" y="78260"/>
                  <a:pt x="120000" y="78260"/>
                </a:cubicBezTo>
              </a:path>
            </a:pathLst>
          </a:custGeom>
          <a:noFill/>
          <a:ln cap="flat" cmpd="sng" w="571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3" name="Shape 253"/>
          <p:cNvGrpSpPr/>
          <p:nvPr/>
        </p:nvGrpSpPr>
        <p:grpSpPr>
          <a:xfrm>
            <a:off x="304800" y="558800"/>
            <a:ext cx="5105400" cy="508000"/>
            <a:chOff x="789624" y="1191463"/>
            <a:chExt cx="5105400" cy="508000"/>
          </a:xfrm>
        </p:grpSpPr>
        <p:sp>
          <p:nvSpPr>
            <p:cNvPr id="254" name="Shape 254"/>
            <p:cNvSpPr/>
            <p:nvPr/>
          </p:nvSpPr>
          <p:spPr>
            <a:xfrm>
              <a:off x="990600" y="1191463"/>
              <a:ext cx="4904424" cy="508000"/>
            </a:xfrm>
            <a:prstGeom prst="roundRect">
              <a:avLst>
                <a:gd fmla="val 50000" name="adj"/>
              </a:avLst>
            </a:prstGeom>
            <a:noFill/>
            <a:ln cap="flat" cmpd="sng" w="28575">
              <a:solidFill>
                <a:srgbClr val="C0C0C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rgbClr val="002060"/>
                  </a:solidFill>
                  <a:latin typeface="Cambria"/>
                  <a:ea typeface="Cambria"/>
                  <a:cs typeface="Cambria"/>
                  <a:sym typeface="Cambria"/>
                </a:rPr>
                <a:t>Checked error</a:t>
              </a:r>
              <a:endParaRPr b="1" sz="2400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grpSp>
          <p:nvGrpSpPr>
            <p:cNvPr id="255" name="Shape 255"/>
            <p:cNvGrpSpPr/>
            <p:nvPr/>
          </p:nvGrpSpPr>
          <p:grpSpPr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256" name="Shape 256"/>
              <p:cNvSpPr/>
              <p:nvPr/>
            </p:nvSpPr>
            <p:spPr>
              <a:xfrm>
                <a:off x="1123" y="2679"/>
                <a:ext cx="1536" cy="1328"/>
              </a:xfrm>
              <a:prstGeom prst="hexagon">
                <a:avLst>
                  <a:gd fmla="val 28916" name="adj"/>
                  <a:gd fmla="val 115470" name="vf"/>
                </a:avLst>
              </a:prstGeom>
              <a:solidFill>
                <a:srgbClr val="80808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r>
                  <a:t/>
                </a:r>
                <a:endParaRPr b="1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7" name="Shape 257"/>
              <p:cNvSpPr/>
              <p:nvPr/>
            </p:nvSpPr>
            <p:spPr>
              <a:xfrm>
                <a:off x="1110" y="2656"/>
                <a:ext cx="1536" cy="1328"/>
              </a:xfrm>
              <a:prstGeom prst="hexagon">
                <a:avLst>
                  <a:gd fmla="val 28916" name="adj"/>
                  <a:gd fmla="val 115470" name="vf"/>
                </a:avLst>
              </a:prstGeom>
              <a:gradFill>
                <a:gsLst>
                  <a:gs pos="0">
                    <a:srgbClr val="E6E6E6"/>
                  </a:gs>
                  <a:gs pos="7499">
                    <a:srgbClr val="7D8496"/>
                  </a:gs>
                  <a:gs pos="26499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0"/>
              </a:gradFill>
              <a:ln cap="flat" cmpd="sng" w="9525">
                <a:solidFill>
                  <a:srgbClr val="C0C0C0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r>
                  <a:t/>
                </a:r>
                <a:endParaRPr b="1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8" name="Shape 258"/>
              <p:cNvSpPr/>
              <p:nvPr/>
            </p:nvSpPr>
            <p:spPr>
              <a:xfrm>
                <a:off x="1200" y="2736"/>
                <a:ext cx="1350" cy="1168"/>
              </a:xfrm>
              <a:prstGeom prst="hexagon">
                <a:avLst>
                  <a:gd fmla="val 28896" name="adj"/>
                  <a:gd fmla="val 115470" name="vf"/>
                </a:avLst>
              </a:prstGeom>
              <a:gradFill>
                <a:gsLst>
                  <a:gs pos="0">
                    <a:srgbClr val="A87B33"/>
                  </a:gs>
                  <a:gs pos="100000">
                    <a:srgbClr val="EFB049"/>
                  </a:gs>
                </a:gsLst>
                <a:lin ang="2700000" scaled="0"/>
              </a:gradFill>
              <a:ln cap="flat" cmpd="sng" w="9525">
                <a:solidFill>
                  <a:srgbClr val="000000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r>
                  <a:t/>
                </a:r>
                <a:endParaRPr b="1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59" name="Shape 259"/>
          <p:cNvSpPr/>
          <p:nvPr/>
        </p:nvSpPr>
        <p:spPr>
          <a:xfrm>
            <a:off x="448614" y="1295400"/>
            <a:ext cx="8305800" cy="41549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FF"/>
                </a:solidFill>
                <a:latin typeface="Cambria"/>
                <a:ea typeface="Cambria"/>
                <a:cs typeface="Cambria"/>
                <a:sym typeface="Cambria"/>
              </a:rPr>
              <a:t>private</a:t>
            </a:r>
            <a:r>
              <a:rPr lang="en-US" sz="24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US" sz="2400">
                <a:solidFill>
                  <a:srgbClr val="0000FF"/>
                </a:solidFill>
                <a:latin typeface="Cambria"/>
                <a:ea typeface="Cambria"/>
                <a:cs typeface="Cambria"/>
                <a:sym typeface="Cambria"/>
              </a:rPr>
              <a:t>bool</a:t>
            </a:r>
            <a:r>
              <a:rPr lang="en-US" sz="24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validateName(){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FF"/>
                </a:solidFill>
                <a:latin typeface="Cambria"/>
                <a:ea typeface="Cambria"/>
                <a:cs typeface="Cambria"/>
                <a:sym typeface="Cambria"/>
              </a:rPr>
              <a:t>bool</a:t>
            </a:r>
            <a:r>
              <a:rPr lang="en-US" sz="24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bValid = </a:t>
            </a:r>
            <a:r>
              <a:rPr lang="en-US" sz="2400">
                <a:solidFill>
                  <a:srgbClr val="0000FF"/>
                </a:solidFill>
                <a:latin typeface="Cambria"/>
                <a:ea typeface="Cambria"/>
                <a:cs typeface="Cambria"/>
                <a:sym typeface="Cambria"/>
              </a:rPr>
              <a:t>true</a:t>
            </a:r>
            <a:r>
              <a:rPr lang="en-US" sz="24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txtTen.Text.Trim();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FF"/>
                </a:solidFill>
                <a:latin typeface="Cambria"/>
                <a:ea typeface="Cambria"/>
                <a:cs typeface="Cambria"/>
                <a:sym typeface="Cambria"/>
              </a:rPr>
              <a:t>if</a:t>
            </a:r>
            <a:r>
              <a:rPr lang="en-US" sz="24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(txtTen.Text == </a:t>
            </a:r>
            <a:r>
              <a:rPr lang="en-US" sz="2400">
                <a:solidFill>
                  <a:srgbClr val="A31515"/>
                </a:solidFill>
                <a:latin typeface="Cambria"/>
                <a:ea typeface="Cambria"/>
                <a:cs typeface="Cambria"/>
                <a:sym typeface="Cambria"/>
              </a:rPr>
              <a:t>""</a:t>
            </a:r>
            <a:r>
              <a:rPr lang="en-US" sz="24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){</a:t>
            </a:r>
            <a:endParaRPr sz="24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bValid = </a:t>
            </a:r>
            <a:r>
              <a:rPr lang="en-US" sz="2400">
                <a:solidFill>
                  <a:srgbClr val="0000FF"/>
                </a:solidFill>
                <a:latin typeface="Cambria"/>
                <a:ea typeface="Cambria"/>
                <a:cs typeface="Cambria"/>
                <a:sym typeface="Cambria"/>
              </a:rPr>
              <a:t>false</a:t>
            </a:r>
            <a:r>
              <a:rPr lang="en-US" sz="24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errorProvider1.SetError(txtTen, </a:t>
            </a:r>
            <a:r>
              <a:rPr lang="en-US" sz="2400">
                <a:solidFill>
                  <a:srgbClr val="A31515"/>
                </a:solidFill>
                <a:latin typeface="Cambria"/>
                <a:ea typeface="Cambria"/>
                <a:cs typeface="Cambria"/>
                <a:sym typeface="Cambria"/>
              </a:rPr>
              <a:t>"Tên không được để trống"</a:t>
            </a:r>
            <a:r>
              <a:rPr lang="en-US" sz="24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}</a:t>
            </a:r>
            <a:endParaRPr sz="24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FF"/>
                </a:solidFill>
                <a:latin typeface="Cambria"/>
                <a:ea typeface="Cambria"/>
                <a:cs typeface="Cambria"/>
                <a:sym typeface="Cambria"/>
              </a:rPr>
              <a:t>else</a:t>
            </a:r>
            <a:r>
              <a:rPr lang="en-US" sz="24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{                errorProvider1.SetError(txtTen, </a:t>
            </a:r>
            <a:r>
              <a:rPr lang="en-US" sz="2400">
                <a:solidFill>
                  <a:srgbClr val="A31515"/>
                </a:solidFill>
                <a:latin typeface="Cambria"/>
                <a:ea typeface="Cambria"/>
                <a:cs typeface="Cambria"/>
                <a:sym typeface="Cambria"/>
              </a:rPr>
              <a:t>""</a:t>
            </a:r>
            <a:r>
              <a:rPr lang="en-US" sz="24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}</a:t>
            </a:r>
            <a:endParaRPr sz="24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FF"/>
                </a:solidFill>
                <a:latin typeface="Cambria"/>
                <a:ea typeface="Cambria"/>
                <a:cs typeface="Cambria"/>
                <a:sym typeface="Cambria"/>
              </a:rPr>
              <a:t>return</a:t>
            </a:r>
            <a:r>
              <a:rPr lang="en-US" sz="24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bValid;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}</a:t>
            </a:r>
            <a:endParaRPr sz="24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 txBox="1"/>
          <p:nvPr/>
        </p:nvSpPr>
        <p:spPr>
          <a:xfrm>
            <a:off x="2971800" y="2555117"/>
            <a:ext cx="2667000" cy="1098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END</a:t>
            </a:r>
            <a:endParaRPr/>
          </a:p>
        </p:txBody>
      </p:sp>
      <p:pic>
        <p:nvPicPr>
          <p:cNvPr descr="Image result for minions.png" id="266" name="Shape 2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9200" y="3611302"/>
            <a:ext cx="2181225" cy="23431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minions.png" id="267" name="Shape 26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34200" y="2310736"/>
            <a:ext cx="1905000" cy="1905002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Shape 268"/>
          <p:cNvSpPr/>
          <p:nvPr/>
        </p:nvSpPr>
        <p:spPr>
          <a:xfrm>
            <a:off x="5486400" y="533400"/>
            <a:ext cx="1714500" cy="1745064"/>
          </a:xfrm>
          <a:prstGeom prst="cloudCallout">
            <a:avLst>
              <a:gd fmla="val 45968" name="adj1"/>
              <a:gd fmla="val 92351" name="adj2"/>
            </a:avLst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Hey! Coding is easy!</a:t>
            </a:r>
            <a:endParaRPr b="1" sz="18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Shape 96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97" name="Shape 97"/>
            <p:cNvSpPr/>
            <p:nvPr/>
          </p:nvSpPr>
          <p:spPr>
            <a:xfrm>
              <a:off x="990600" y="1191463"/>
              <a:ext cx="4419600" cy="508000"/>
            </a:xfrm>
            <a:prstGeom prst="roundRect">
              <a:avLst>
                <a:gd fmla="val 50000" name="adj"/>
              </a:avLst>
            </a:prstGeom>
            <a:noFill/>
            <a:ln cap="flat" cmpd="sng" w="28575">
              <a:solidFill>
                <a:srgbClr val="C0C0C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400" u="none" cap="none" strike="noStrike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Nội dung</a:t>
              </a:r>
              <a:endParaRPr b="1" i="0" sz="24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grpSp>
          <p:nvGrpSpPr>
            <p:cNvPr id="98" name="Shape 98"/>
            <p:cNvGrpSpPr/>
            <p:nvPr/>
          </p:nvGrpSpPr>
          <p:grpSpPr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99" name="Shape 99"/>
              <p:cNvSpPr/>
              <p:nvPr/>
            </p:nvSpPr>
            <p:spPr>
              <a:xfrm>
                <a:off x="1123" y="2679"/>
                <a:ext cx="1536" cy="1328"/>
              </a:xfrm>
              <a:prstGeom prst="hexagon">
                <a:avLst>
                  <a:gd fmla="val 28916" name="adj"/>
                  <a:gd fmla="val 115470" name="vf"/>
                </a:avLst>
              </a:prstGeom>
              <a:solidFill>
                <a:srgbClr val="80808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r>
                  <a:t/>
                </a:r>
                <a:endParaRPr b="1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" name="Shape 100"/>
              <p:cNvSpPr/>
              <p:nvPr/>
            </p:nvSpPr>
            <p:spPr>
              <a:xfrm>
                <a:off x="1110" y="2656"/>
                <a:ext cx="1536" cy="1328"/>
              </a:xfrm>
              <a:prstGeom prst="hexagon">
                <a:avLst>
                  <a:gd fmla="val 28916" name="adj"/>
                  <a:gd fmla="val 115470" name="vf"/>
                </a:avLst>
              </a:prstGeom>
              <a:gradFill>
                <a:gsLst>
                  <a:gs pos="0">
                    <a:srgbClr val="E6E6E6"/>
                  </a:gs>
                  <a:gs pos="7499">
                    <a:srgbClr val="7D8496"/>
                  </a:gs>
                  <a:gs pos="26499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0"/>
              </a:gradFill>
              <a:ln cap="flat" cmpd="sng" w="9525">
                <a:solidFill>
                  <a:srgbClr val="C0C0C0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r>
                  <a:t/>
                </a:r>
                <a:endParaRPr b="1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" name="Shape 101"/>
              <p:cNvSpPr/>
              <p:nvPr/>
            </p:nvSpPr>
            <p:spPr>
              <a:xfrm>
                <a:off x="1200" y="2736"/>
                <a:ext cx="1350" cy="1168"/>
              </a:xfrm>
              <a:prstGeom prst="hexagon">
                <a:avLst>
                  <a:gd fmla="val 28896" name="adj"/>
                  <a:gd fmla="val 115470" name="vf"/>
                </a:avLst>
              </a:prstGeom>
              <a:gradFill>
                <a:gsLst>
                  <a:gs pos="0">
                    <a:srgbClr val="A87B33"/>
                  </a:gs>
                  <a:gs pos="100000">
                    <a:srgbClr val="EFB049"/>
                  </a:gs>
                </a:gsLst>
                <a:lin ang="2700000" scaled="0"/>
              </a:gradFill>
              <a:ln cap="flat" cmpd="sng" w="9525">
                <a:solidFill>
                  <a:srgbClr val="000000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r>
                  <a:t/>
                </a:r>
                <a:endParaRPr b="1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02" name="Shape 102"/>
          <p:cNvSpPr txBox="1"/>
          <p:nvPr/>
        </p:nvSpPr>
        <p:spPr>
          <a:xfrm>
            <a:off x="381000" y="1219200"/>
            <a:ext cx="8458200" cy="3952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200"/>
              <a:buFont typeface="Noto Sans Symbols"/>
              <a:buChar char="➢"/>
            </a:pPr>
            <a:r>
              <a:rPr b="0" i="0" lang="en-US" sz="3200" u="none" cap="none" strike="noStrike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 Tại sao phải xử lý biệt lệ</a:t>
            </a:r>
            <a:endParaRPr/>
          </a:p>
          <a:p>
            <a:pPr indent="-342900" lvl="0" marL="342900" marR="0" rtl="0" algn="just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3200"/>
              <a:buFont typeface="Noto Sans Symbols"/>
              <a:buChar char="➢"/>
            </a:pPr>
            <a:r>
              <a:rPr b="0" i="0" lang="en-US" sz="3200" u="none" cap="none" strike="noStrike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Các cấp độ lỗi thường gặp: biên dịch, runtime, logic</a:t>
            </a:r>
            <a:endParaRPr/>
          </a:p>
          <a:p>
            <a:pPr indent="-342900" lvl="0" marL="342900" marR="0" rtl="0" algn="just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3200"/>
              <a:buFont typeface="Noto Sans Symbols"/>
              <a:buChar char="➢"/>
            </a:pPr>
            <a:r>
              <a:rPr b="0" i="0" lang="en-US" sz="3200" u="none" cap="none" strike="noStrike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checked error, unchecked error</a:t>
            </a:r>
            <a:endParaRPr b="0" i="0" sz="3200" u="none" cap="none" strike="noStrike">
              <a:solidFill>
                <a:srgbClr val="00206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Shape 107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108" name="Shape 108"/>
            <p:cNvSpPr/>
            <p:nvPr/>
          </p:nvSpPr>
          <p:spPr>
            <a:xfrm>
              <a:off x="990600" y="1191463"/>
              <a:ext cx="4419600" cy="508000"/>
            </a:xfrm>
            <a:prstGeom prst="roundRect">
              <a:avLst>
                <a:gd fmla="val 50000" name="adj"/>
              </a:avLst>
            </a:prstGeom>
            <a:noFill/>
            <a:ln cap="flat" cmpd="sng" w="28575">
              <a:solidFill>
                <a:srgbClr val="C0C0C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400" u="none" cap="none" strike="noStrike">
                  <a:solidFill>
                    <a:srgbClr val="002060"/>
                  </a:solidFill>
                  <a:latin typeface="Cambria"/>
                  <a:ea typeface="Cambria"/>
                  <a:cs typeface="Cambria"/>
                  <a:sym typeface="Cambria"/>
                </a:rPr>
                <a:t>Tại sao phải xử lý biệt lệ</a:t>
              </a:r>
              <a:endParaRPr b="1" i="0" sz="2400" u="none" cap="none" strike="noStrike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grpSp>
          <p:nvGrpSpPr>
            <p:cNvPr id="109" name="Shape 109"/>
            <p:cNvGrpSpPr/>
            <p:nvPr/>
          </p:nvGrpSpPr>
          <p:grpSpPr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110" name="Shape 110"/>
              <p:cNvSpPr/>
              <p:nvPr/>
            </p:nvSpPr>
            <p:spPr>
              <a:xfrm>
                <a:off x="1123" y="2679"/>
                <a:ext cx="1536" cy="1328"/>
              </a:xfrm>
              <a:prstGeom prst="hexagon">
                <a:avLst>
                  <a:gd fmla="val 28916" name="adj"/>
                  <a:gd fmla="val 115470" name="vf"/>
                </a:avLst>
              </a:prstGeom>
              <a:solidFill>
                <a:srgbClr val="80808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r>
                  <a:t/>
                </a:r>
                <a:endParaRPr b="1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" name="Shape 111"/>
              <p:cNvSpPr/>
              <p:nvPr/>
            </p:nvSpPr>
            <p:spPr>
              <a:xfrm>
                <a:off x="1110" y="2656"/>
                <a:ext cx="1536" cy="1328"/>
              </a:xfrm>
              <a:prstGeom prst="hexagon">
                <a:avLst>
                  <a:gd fmla="val 28916" name="adj"/>
                  <a:gd fmla="val 115470" name="vf"/>
                </a:avLst>
              </a:prstGeom>
              <a:gradFill>
                <a:gsLst>
                  <a:gs pos="0">
                    <a:srgbClr val="E6E6E6"/>
                  </a:gs>
                  <a:gs pos="7499">
                    <a:srgbClr val="7D8496"/>
                  </a:gs>
                  <a:gs pos="26499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0"/>
              </a:gradFill>
              <a:ln cap="flat" cmpd="sng" w="9525">
                <a:solidFill>
                  <a:srgbClr val="C0C0C0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r>
                  <a:t/>
                </a:r>
                <a:endParaRPr b="1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" name="Shape 112"/>
              <p:cNvSpPr/>
              <p:nvPr/>
            </p:nvSpPr>
            <p:spPr>
              <a:xfrm>
                <a:off x="1200" y="2736"/>
                <a:ext cx="1350" cy="1168"/>
              </a:xfrm>
              <a:prstGeom prst="hexagon">
                <a:avLst>
                  <a:gd fmla="val 28896" name="adj"/>
                  <a:gd fmla="val 115470" name="vf"/>
                </a:avLst>
              </a:prstGeom>
              <a:gradFill>
                <a:gsLst>
                  <a:gs pos="0">
                    <a:srgbClr val="A87B33"/>
                  </a:gs>
                  <a:gs pos="100000">
                    <a:srgbClr val="EFB049"/>
                  </a:gs>
                </a:gsLst>
                <a:lin ang="2700000" scaled="0"/>
              </a:gradFill>
              <a:ln cap="flat" cmpd="sng" w="9525">
                <a:solidFill>
                  <a:srgbClr val="000000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r>
                  <a:t/>
                </a:r>
                <a:endParaRPr b="1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13" name="Shape 113"/>
          <p:cNvSpPr txBox="1"/>
          <p:nvPr/>
        </p:nvSpPr>
        <p:spPr>
          <a:xfrm>
            <a:off x="381000" y="1219200"/>
            <a:ext cx="8458200" cy="3952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200"/>
              <a:buFont typeface="Noto Sans Symbols"/>
              <a:buChar char="➢"/>
            </a:pPr>
            <a:r>
              <a:rPr b="0" i="0" lang="en-US" sz="3200" u="none" cap="none" strike="noStrike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Trong quá trình thực thi phần mềm sẽ có những lỗi phát sinh mà trong quá trình coding ta đã dự đoán hoặc chưa dự đoán được</a:t>
            </a:r>
            <a:endParaRPr/>
          </a:p>
          <a:p>
            <a:pPr indent="-342900" lvl="0" marL="342900" marR="0" rtl="0" algn="just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3200"/>
              <a:buFont typeface="Noto Sans Symbols"/>
              <a:buChar char="➢"/>
            </a:pPr>
            <a:r>
              <a:rPr b="0" i="0" lang="en-US" sz="3200" u="none" cap="none" strike="noStrike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Có những lỗi được phát sinh do Application Exception hoặc do SystemException</a:t>
            </a:r>
            <a:endParaRPr/>
          </a:p>
          <a:p>
            <a:pPr indent="-342900" lvl="0" marL="342900" marR="0" rtl="0" algn="just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3200"/>
              <a:buFont typeface="Noto Sans Symbols"/>
              <a:buChar char="➢"/>
            </a:pPr>
            <a:r>
              <a:rPr b="0" i="0" lang="en-US" sz="3200" u="none" cap="none" strike="noStrike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Việc kiểm soát các biệt lệ giúp cho phần mềm tiếp tục hoạt động nếu lỗi xảy ra hoặc cũng đưa ra các gợi ý bên phía User Problem</a:t>
            </a:r>
            <a:endParaRPr b="0" i="0" sz="3200" u="none" cap="none" strike="noStrike">
              <a:solidFill>
                <a:srgbClr val="00206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Shape 118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119" name="Shape 119"/>
            <p:cNvSpPr/>
            <p:nvPr/>
          </p:nvSpPr>
          <p:spPr>
            <a:xfrm>
              <a:off x="990600" y="1191463"/>
              <a:ext cx="4419600" cy="508000"/>
            </a:xfrm>
            <a:prstGeom prst="roundRect">
              <a:avLst>
                <a:gd fmla="val 50000" name="adj"/>
              </a:avLst>
            </a:prstGeom>
            <a:noFill/>
            <a:ln cap="flat" cmpd="sng" w="28575">
              <a:solidFill>
                <a:srgbClr val="C0C0C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400" u="none" cap="none" strike="noStrike">
                  <a:solidFill>
                    <a:srgbClr val="002060"/>
                  </a:solidFill>
                  <a:latin typeface="Cambria"/>
                  <a:ea typeface="Cambria"/>
                  <a:cs typeface="Cambria"/>
                  <a:sym typeface="Cambria"/>
                </a:rPr>
                <a:t>Các cấp độ lỗi thường gặp</a:t>
              </a:r>
              <a:endParaRPr b="1" i="0" sz="24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grpSp>
          <p:nvGrpSpPr>
            <p:cNvPr id="120" name="Shape 120"/>
            <p:cNvGrpSpPr/>
            <p:nvPr/>
          </p:nvGrpSpPr>
          <p:grpSpPr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121" name="Shape 121"/>
              <p:cNvSpPr/>
              <p:nvPr/>
            </p:nvSpPr>
            <p:spPr>
              <a:xfrm>
                <a:off x="1123" y="2679"/>
                <a:ext cx="1536" cy="1328"/>
              </a:xfrm>
              <a:prstGeom prst="hexagon">
                <a:avLst>
                  <a:gd fmla="val 28916" name="adj"/>
                  <a:gd fmla="val 115470" name="vf"/>
                </a:avLst>
              </a:prstGeom>
              <a:solidFill>
                <a:srgbClr val="80808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r>
                  <a:t/>
                </a:r>
                <a:endParaRPr b="1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" name="Shape 122"/>
              <p:cNvSpPr/>
              <p:nvPr/>
            </p:nvSpPr>
            <p:spPr>
              <a:xfrm>
                <a:off x="1110" y="2656"/>
                <a:ext cx="1536" cy="1328"/>
              </a:xfrm>
              <a:prstGeom prst="hexagon">
                <a:avLst>
                  <a:gd fmla="val 28916" name="adj"/>
                  <a:gd fmla="val 115470" name="vf"/>
                </a:avLst>
              </a:prstGeom>
              <a:gradFill>
                <a:gsLst>
                  <a:gs pos="0">
                    <a:srgbClr val="E6E6E6"/>
                  </a:gs>
                  <a:gs pos="7499">
                    <a:srgbClr val="7D8496"/>
                  </a:gs>
                  <a:gs pos="26499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0"/>
              </a:gradFill>
              <a:ln cap="flat" cmpd="sng" w="9525">
                <a:solidFill>
                  <a:srgbClr val="C0C0C0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r>
                  <a:t/>
                </a:r>
                <a:endParaRPr b="1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3" name="Shape 123"/>
              <p:cNvSpPr/>
              <p:nvPr/>
            </p:nvSpPr>
            <p:spPr>
              <a:xfrm>
                <a:off x="1200" y="2736"/>
                <a:ext cx="1350" cy="1168"/>
              </a:xfrm>
              <a:prstGeom prst="hexagon">
                <a:avLst>
                  <a:gd fmla="val 28896" name="adj"/>
                  <a:gd fmla="val 115470" name="vf"/>
                </a:avLst>
              </a:prstGeom>
              <a:gradFill>
                <a:gsLst>
                  <a:gs pos="0">
                    <a:srgbClr val="A87B33"/>
                  </a:gs>
                  <a:gs pos="100000">
                    <a:srgbClr val="EFB049"/>
                  </a:gs>
                </a:gsLst>
                <a:lin ang="2700000" scaled="0"/>
              </a:gradFill>
              <a:ln cap="flat" cmpd="sng" w="9525">
                <a:solidFill>
                  <a:srgbClr val="000000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r>
                  <a:t/>
                </a:r>
                <a:endParaRPr b="1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24" name="Shape 124"/>
          <p:cNvSpPr txBox="1"/>
          <p:nvPr/>
        </p:nvSpPr>
        <p:spPr>
          <a:xfrm>
            <a:off x="381000" y="1219200"/>
            <a:ext cx="8458200" cy="3952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200"/>
              <a:buFont typeface="Noto Sans Symbols"/>
              <a:buChar char="➢"/>
            </a:pPr>
            <a:r>
              <a:rPr b="0" i="0" lang="en-US" sz="3200" u="none" cap="none" strike="noStrike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Lỗi biên dịch</a:t>
            </a:r>
            <a:endParaRPr b="0" i="0" sz="3200" u="none" cap="none" strike="noStrike">
              <a:solidFill>
                <a:srgbClr val="00206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42900" lvl="0" marL="342900" marR="0" rtl="0" algn="just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3200"/>
              <a:buFont typeface="Noto Sans Symbols"/>
              <a:buChar char="➢"/>
            </a:pPr>
            <a:r>
              <a:rPr b="0" i="0" lang="en-US" sz="3200" u="none" cap="none" strike="noStrike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Lỗi runtime exception</a:t>
            </a:r>
            <a:endParaRPr/>
          </a:p>
          <a:p>
            <a:pPr indent="-342900" lvl="0" marL="342900" marR="0" rtl="0" algn="just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3200"/>
              <a:buFont typeface="Noto Sans Symbols"/>
              <a:buChar char="➢"/>
            </a:pPr>
            <a:r>
              <a:rPr b="0" i="0" lang="en-US" sz="3200" u="none" cap="none" strike="noStrike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Lỗi logic exception – sai nghiệp vụ yêu cầu</a:t>
            </a:r>
            <a:endParaRPr b="0" i="0" sz="3200" u="none" cap="none" strike="noStrike">
              <a:solidFill>
                <a:srgbClr val="00206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Shape 129"/>
          <p:cNvGrpSpPr/>
          <p:nvPr/>
        </p:nvGrpSpPr>
        <p:grpSpPr>
          <a:xfrm>
            <a:off x="304800" y="558800"/>
            <a:ext cx="5105400" cy="508000"/>
            <a:chOff x="789624" y="1191463"/>
            <a:chExt cx="5105400" cy="508000"/>
          </a:xfrm>
        </p:grpSpPr>
        <p:sp>
          <p:nvSpPr>
            <p:cNvPr id="130" name="Shape 130"/>
            <p:cNvSpPr/>
            <p:nvPr/>
          </p:nvSpPr>
          <p:spPr>
            <a:xfrm>
              <a:off x="990600" y="1191463"/>
              <a:ext cx="4904424" cy="508000"/>
            </a:xfrm>
            <a:prstGeom prst="roundRect">
              <a:avLst>
                <a:gd fmla="val 50000" name="adj"/>
              </a:avLst>
            </a:prstGeom>
            <a:noFill/>
            <a:ln cap="flat" cmpd="sng" w="28575">
              <a:solidFill>
                <a:srgbClr val="C0C0C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400" u="none" cap="none" strike="noStrike">
                  <a:solidFill>
                    <a:srgbClr val="002060"/>
                  </a:solidFill>
                  <a:latin typeface="Cambria"/>
                  <a:ea typeface="Cambria"/>
                  <a:cs typeface="Cambria"/>
                  <a:sym typeface="Cambria"/>
                </a:rPr>
                <a:t>Checked error, unchecked error</a:t>
              </a:r>
              <a:endParaRPr b="1" i="0" sz="24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grpSp>
          <p:nvGrpSpPr>
            <p:cNvPr id="131" name="Shape 131"/>
            <p:cNvGrpSpPr/>
            <p:nvPr/>
          </p:nvGrpSpPr>
          <p:grpSpPr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132" name="Shape 132"/>
              <p:cNvSpPr/>
              <p:nvPr/>
            </p:nvSpPr>
            <p:spPr>
              <a:xfrm>
                <a:off x="1123" y="2679"/>
                <a:ext cx="1536" cy="1328"/>
              </a:xfrm>
              <a:prstGeom prst="hexagon">
                <a:avLst>
                  <a:gd fmla="val 28916" name="adj"/>
                  <a:gd fmla="val 115470" name="vf"/>
                </a:avLst>
              </a:prstGeom>
              <a:solidFill>
                <a:srgbClr val="80808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r>
                  <a:t/>
                </a:r>
                <a:endParaRPr b="1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" name="Shape 133"/>
              <p:cNvSpPr/>
              <p:nvPr/>
            </p:nvSpPr>
            <p:spPr>
              <a:xfrm>
                <a:off x="1110" y="2656"/>
                <a:ext cx="1536" cy="1328"/>
              </a:xfrm>
              <a:prstGeom prst="hexagon">
                <a:avLst>
                  <a:gd fmla="val 28916" name="adj"/>
                  <a:gd fmla="val 115470" name="vf"/>
                </a:avLst>
              </a:prstGeom>
              <a:gradFill>
                <a:gsLst>
                  <a:gs pos="0">
                    <a:srgbClr val="E6E6E6"/>
                  </a:gs>
                  <a:gs pos="7499">
                    <a:srgbClr val="7D8496"/>
                  </a:gs>
                  <a:gs pos="26499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0"/>
              </a:gradFill>
              <a:ln cap="flat" cmpd="sng" w="9525">
                <a:solidFill>
                  <a:srgbClr val="C0C0C0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r>
                  <a:t/>
                </a:r>
                <a:endParaRPr b="1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" name="Shape 134"/>
              <p:cNvSpPr/>
              <p:nvPr/>
            </p:nvSpPr>
            <p:spPr>
              <a:xfrm>
                <a:off x="1200" y="2736"/>
                <a:ext cx="1350" cy="1168"/>
              </a:xfrm>
              <a:prstGeom prst="hexagon">
                <a:avLst>
                  <a:gd fmla="val 28896" name="adj"/>
                  <a:gd fmla="val 115470" name="vf"/>
                </a:avLst>
              </a:prstGeom>
              <a:gradFill>
                <a:gsLst>
                  <a:gs pos="0">
                    <a:srgbClr val="A87B33"/>
                  </a:gs>
                  <a:gs pos="100000">
                    <a:srgbClr val="EFB049"/>
                  </a:gs>
                </a:gsLst>
                <a:lin ang="2700000" scaled="0"/>
              </a:gradFill>
              <a:ln cap="flat" cmpd="sng" w="9525">
                <a:solidFill>
                  <a:srgbClr val="000000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r>
                  <a:t/>
                </a:r>
                <a:endParaRPr b="1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35" name="Shape 135"/>
          <p:cNvSpPr txBox="1"/>
          <p:nvPr/>
        </p:nvSpPr>
        <p:spPr>
          <a:xfrm>
            <a:off x="381000" y="1219200"/>
            <a:ext cx="8458200" cy="3952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200"/>
              <a:buFont typeface="Noto Sans Symbols"/>
              <a:buChar char="➢"/>
            </a:pPr>
            <a:r>
              <a:rPr b="0" i="0" lang="en-US" sz="3200" u="none" cap="none" strike="noStrike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unchecked error</a:t>
            </a:r>
            <a:endParaRPr b="0" i="0" sz="3200" u="none" cap="none" strike="noStrike">
              <a:solidFill>
                <a:srgbClr val="00206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" name="Shape 140"/>
          <p:cNvGrpSpPr/>
          <p:nvPr/>
        </p:nvGrpSpPr>
        <p:grpSpPr>
          <a:xfrm>
            <a:off x="304800" y="558800"/>
            <a:ext cx="5105400" cy="508000"/>
            <a:chOff x="789624" y="1191463"/>
            <a:chExt cx="5105400" cy="508000"/>
          </a:xfrm>
        </p:grpSpPr>
        <p:sp>
          <p:nvSpPr>
            <p:cNvPr id="141" name="Shape 141"/>
            <p:cNvSpPr/>
            <p:nvPr/>
          </p:nvSpPr>
          <p:spPr>
            <a:xfrm>
              <a:off x="990600" y="1191463"/>
              <a:ext cx="4904424" cy="508000"/>
            </a:xfrm>
            <a:prstGeom prst="roundRect">
              <a:avLst>
                <a:gd fmla="val 50000" name="adj"/>
              </a:avLst>
            </a:prstGeom>
            <a:noFill/>
            <a:ln cap="flat" cmpd="sng" w="28575">
              <a:solidFill>
                <a:srgbClr val="C0C0C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400" u="none" cap="none" strike="noStrike">
                  <a:solidFill>
                    <a:srgbClr val="002060"/>
                  </a:solidFill>
                  <a:latin typeface="Cambria"/>
                  <a:ea typeface="Cambria"/>
                  <a:cs typeface="Cambria"/>
                  <a:sym typeface="Cambria"/>
                </a:rPr>
                <a:t>Checked error</a:t>
              </a:r>
              <a:endParaRPr b="1" i="0" sz="2400" u="none" cap="none" strike="noStrike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grpSp>
          <p:nvGrpSpPr>
            <p:cNvPr id="142" name="Shape 142"/>
            <p:cNvGrpSpPr/>
            <p:nvPr/>
          </p:nvGrpSpPr>
          <p:grpSpPr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143" name="Shape 143"/>
              <p:cNvSpPr/>
              <p:nvPr/>
            </p:nvSpPr>
            <p:spPr>
              <a:xfrm>
                <a:off x="1123" y="2679"/>
                <a:ext cx="1536" cy="1328"/>
              </a:xfrm>
              <a:prstGeom prst="hexagon">
                <a:avLst>
                  <a:gd fmla="val 28916" name="adj"/>
                  <a:gd fmla="val 115470" name="vf"/>
                </a:avLst>
              </a:prstGeom>
              <a:solidFill>
                <a:srgbClr val="80808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r>
                  <a:t/>
                </a:r>
                <a:endParaRPr b="1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4" name="Shape 144"/>
              <p:cNvSpPr/>
              <p:nvPr/>
            </p:nvSpPr>
            <p:spPr>
              <a:xfrm>
                <a:off x="1110" y="2656"/>
                <a:ext cx="1536" cy="1328"/>
              </a:xfrm>
              <a:prstGeom prst="hexagon">
                <a:avLst>
                  <a:gd fmla="val 28916" name="adj"/>
                  <a:gd fmla="val 115470" name="vf"/>
                </a:avLst>
              </a:prstGeom>
              <a:gradFill>
                <a:gsLst>
                  <a:gs pos="0">
                    <a:srgbClr val="E6E6E6"/>
                  </a:gs>
                  <a:gs pos="7499">
                    <a:srgbClr val="7D8496"/>
                  </a:gs>
                  <a:gs pos="26499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0"/>
              </a:gradFill>
              <a:ln cap="flat" cmpd="sng" w="9525">
                <a:solidFill>
                  <a:srgbClr val="C0C0C0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r>
                  <a:t/>
                </a:r>
                <a:endParaRPr b="1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5" name="Shape 145"/>
              <p:cNvSpPr/>
              <p:nvPr/>
            </p:nvSpPr>
            <p:spPr>
              <a:xfrm>
                <a:off x="1200" y="2736"/>
                <a:ext cx="1350" cy="1168"/>
              </a:xfrm>
              <a:prstGeom prst="hexagon">
                <a:avLst>
                  <a:gd fmla="val 28896" name="adj"/>
                  <a:gd fmla="val 115470" name="vf"/>
                </a:avLst>
              </a:prstGeom>
              <a:gradFill>
                <a:gsLst>
                  <a:gs pos="0">
                    <a:srgbClr val="A87B33"/>
                  </a:gs>
                  <a:gs pos="100000">
                    <a:srgbClr val="EFB049"/>
                  </a:gs>
                </a:gsLst>
                <a:lin ang="2700000" scaled="0"/>
              </a:gradFill>
              <a:ln cap="flat" cmpd="sng" w="9525">
                <a:solidFill>
                  <a:srgbClr val="000000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r>
                  <a:t/>
                </a:r>
                <a:endParaRPr b="1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46" name="Shape 146"/>
          <p:cNvSpPr/>
          <p:nvPr/>
        </p:nvSpPr>
        <p:spPr>
          <a:xfrm>
            <a:off x="1447800" y="1600200"/>
            <a:ext cx="5694188" cy="22467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Cambria"/>
              <a:buNone/>
            </a:pPr>
            <a:r>
              <a:rPr b="1" i="0" lang="en-US" sz="2800" u="none" cap="none" strike="noStrike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try</a:t>
            </a:r>
            <a:r>
              <a:rPr b="1" i="0" lang="en-US" sz="2800" u="none" cap="none" strike="noStrike">
                <a:solidFill>
                  <a:srgbClr val="008000"/>
                </a:solidFill>
                <a:latin typeface="Cambria"/>
                <a:ea typeface="Cambria"/>
                <a:cs typeface="Cambria"/>
                <a:sym typeface="Cambria"/>
              </a:rPr>
              <a:t> Block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Cambria"/>
              <a:buNone/>
            </a:pPr>
            <a:r>
              <a:rPr b="1" i="0" lang="en-US" sz="2800" u="none" cap="none" strike="noStrike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try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Font typeface="Cambria"/>
              <a:buNone/>
            </a:pPr>
            <a:r>
              <a:rPr b="1" i="0" lang="en-US" sz="2800" u="none" cap="none" strike="noStrike">
                <a:solidFill>
                  <a:srgbClr val="008000"/>
                </a:solidFill>
                <a:latin typeface="Cambria"/>
                <a:ea typeface="Cambria"/>
                <a:cs typeface="Cambria"/>
                <a:sym typeface="Cambria"/>
              </a:rPr>
              <a:t>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Font typeface="Cambria"/>
              <a:buNone/>
            </a:pPr>
            <a:r>
              <a:rPr b="1" i="0" lang="en-US" sz="2800" u="none" cap="none" strike="noStrike">
                <a:solidFill>
                  <a:srgbClr val="008000"/>
                </a:solidFill>
                <a:latin typeface="Cambria"/>
                <a:ea typeface="Cambria"/>
                <a:cs typeface="Cambria"/>
                <a:sym typeface="Cambria"/>
              </a:rPr>
              <a:t> //</a:t>
            </a:r>
            <a:r>
              <a:rPr b="1" i="0" lang="en-US" sz="2800" u="none" cap="none" strike="noStrike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Code that may cause Exception</a:t>
            </a:r>
            <a:endParaRPr b="1" i="0" sz="2800" u="none" cap="none" strike="noStrike">
              <a:solidFill>
                <a:srgbClr val="00206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Font typeface="Cambria"/>
              <a:buNone/>
            </a:pPr>
            <a:r>
              <a:rPr b="1" i="0" lang="en-US" sz="2800" u="none" cap="none" strike="noStrike">
                <a:solidFill>
                  <a:srgbClr val="008000"/>
                </a:solidFill>
                <a:latin typeface="Cambria"/>
                <a:ea typeface="Cambria"/>
                <a:cs typeface="Cambria"/>
                <a:sym typeface="Cambria"/>
              </a:rPr>
              <a:t>}</a:t>
            </a:r>
            <a:endParaRPr b="0" i="0" sz="2800" u="none" cap="none" strike="noStrik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" name="Shape 151"/>
          <p:cNvGrpSpPr/>
          <p:nvPr/>
        </p:nvGrpSpPr>
        <p:grpSpPr>
          <a:xfrm>
            <a:off x="304800" y="558800"/>
            <a:ext cx="5105400" cy="508000"/>
            <a:chOff x="789624" y="1191463"/>
            <a:chExt cx="5105400" cy="508000"/>
          </a:xfrm>
        </p:grpSpPr>
        <p:sp>
          <p:nvSpPr>
            <p:cNvPr id="152" name="Shape 152"/>
            <p:cNvSpPr/>
            <p:nvPr/>
          </p:nvSpPr>
          <p:spPr>
            <a:xfrm>
              <a:off x="990600" y="1191463"/>
              <a:ext cx="4904424" cy="508000"/>
            </a:xfrm>
            <a:prstGeom prst="roundRect">
              <a:avLst>
                <a:gd fmla="val 50000" name="adj"/>
              </a:avLst>
            </a:prstGeom>
            <a:noFill/>
            <a:ln cap="flat" cmpd="sng" w="28575">
              <a:solidFill>
                <a:srgbClr val="C0C0C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400" u="none" cap="none" strike="noStrike">
                  <a:solidFill>
                    <a:srgbClr val="002060"/>
                  </a:solidFill>
                  <a:latin typeface="Cambria"/>
                  <a:ea typeface="Cambria"/>
                  <a:cs typeface="Cambria"/>
                  <a:sym typeface="Cambria"/>
                </a:rPr>
                <a:t>Checked error</a:t>
              </a:r>
              <a:endParaRPr b="1" i="0" sz="2400" u="none" cap="none" strike="noStrike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grpSp>
          <p:nvGrpSpPr>
            <p:cNvPr id="153" name="Shape 153"/>
            <p:cNvGrpSpPr/>
            <p:nvPr/>
          </p:nvGrpSpPr>
          <p:grpSpPr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154" name="Shape 154"/>
              <p:cNvSpPr/>
              <p:nvPr/>
            </p:nvSpPr>
            <p:spPr>
              <a:xfrm>
                <a:off x="1123" y="2679"/>
                <a:ext cx="1536" cy="1328"/>
              </a:xfrm>
              <a:prstGeom prst="hexagon">
                <a:avLst>
                  <a:gd fmla="val 28916" name="adj"/>
                  <a:gd fmla="val 115470" name="vf"/>
                </a:avLst>
              </a:prstGeom>
              <a:solidFill>
                <a:srgbClr val="80808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r>
                  <a:t/>
                </a:r>
                <a:endParaRPr b="1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" name="Shape 155"/>
              <p:cNvSpPr/>
              <p:nvPr/>
            </p:nvSpPr>
            <p:spPr>
              <a:xfrm>
                <a:off x="1110" y="2656"/>
                <a:ext cx="1536" cy="1328"/>
              </a:xfrm>
              <a:prstGeom prst="hexagon">
                <a:avLst>
                  <a:gd fmla="val 28916" name="adj"/>
                  <a:gd fmla="val 115470" name="vf"/>
                </a:avLst>
              </a:prstGeom>
              <a:gradFill>
                <a:gsLst>
                  <a:gs pos="0">
                    <a:srgbClr val="E6E6E6"/>
                  </a:gs>
                  <a:gs pos="7499">
                    <a:srgbClr val="7D8496"/>
                  </a:gs>
                  <a:gs pos="26499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0"/>
              </a:gradFill>
              <a:ln cap="flat" cmpd="sng" w="9525">
                <a:solidFill>
                  <a:srgbClr val="C0C0C0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r>
                  <a:t/>
                </a:r>
                <a:endParaRPr b="1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" name="Shape 156"/>
              <p:cNvSpPr/>
              <p:nvPr/>
            </p:nvSpPr>
            <p:spPr>
              <a:xfrm>
                <a:off x="1200" y="2736"/>
                <a:ext cx="1350" cy="1168"/>
              </a:xfrm>
              <a:prstGeom prst="hexagon">
                <a:avLst>
                  <a:gd fmla="val 28896" name="adj"/>
                  <a:gd fmla="val 115470" name="vf"/>
                </a:avLst>
              </a:prstGeom>
              <a:gradFill>
                <a:gsLst>
                  <a:gs pos="0">
                    <a:srgbClr val="A87B33"/>
                  </a:gs>
                  <a:gs pos="100000">
                    <a:srgbClr val="EFB049"/>
                  </a:gs>
                </a:gsLst>
                <a:lin ang="2700000" scaled="0"/>
              </a:gradFill>
              <a:ln cap="flat" cmpd="sng" w="9525">
                <a:solidFill>
                  <a:srgbClr val="000000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r>
                  <a:t/>
                </a:r>
                <a:endParaRPr b="1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57" name="Shape 157"/>
          <p:cNvSpPr/>
          <p:nvPr/>
        </p:nvSpPr>
        <p:spPr>
          <a:xfrm>
            <a:off x="3681984" y="1228699"/>
            <a:ext cx="2069797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Cambria"/>
              <a:buNone/>
            </a:pPr>
            <a:r>
              <a:rPr b="1" i="0" lang="en-US" sz="2800" u="none" cap="none" strike="noStrike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catch</a:t>
            </a:r>
            <a:r>
              <a:rPr b="1" i="0" lang="en-US" sz="2800" u="none" cap="none" strike="noStrike">
                <a:solidFill>
                  <a:srgbClr val="008000"/>
                </a:solidFill>
                <a:latin typeface="Cambria"/>
                <a:ea typeface="Cambria"/>
                <a:cs typeface="Cambria"/>
                <a:sym typeface="Cambria"/>
              </a:rPr>
              <a:t> Block</a:t>
            </a:r>
            <a:endParaRPr/>
          </a:p>
        </p:txBody>
      </p:sp>
      <p:sp>
        <p:nvSpPr>
          <p:cNvPr id="158" name="Shape 158"/>
          <p:cNvSpPr/>
          <p:nvPr/>
        </p:nvSpPr>
        <p:spPr>
          <a:xfrm>
            <a:off x="563983" y="1913819"/>
            <a:ext cx="8305800" cy="39703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b="0" i="0" lang="en-US" sz="2800" u="none" cap="none" strike="noStrike">
                <a:solidFill>
                  <a:srgbClr val="0000FF"/>
                </a:solidFill>
                <a:latin typeface="Cambria"/>
                <a:ea typeface="Cambria"/>
                <a:cs typeface="Cambria"/>
                <a:sym typeface="Cambria"/>
              </a:rPr>
              <a:t>try</a:t>
            </a:r>
            <a:endParaRPr sz="28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{//code that may cause exception</a:t>
            </a:r>
            <a:endParaRPr sz="28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}</a:t>
            </a:r>
            <a:endParaRPr sz="28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US" sz="2800">
                <a:solidFill>
                  <a:srgbClr val="0000FF"/>
                </a:solidFill>
                <a:latin typeface="Cambria"/>
                <a:ea typeface="Cambria"/>
                <a:cs typeface="Cambria"/>
                <a:sym typeface="Cambria"/>
              </a:rPr>
              <a:t>catch</a:t>
            </a:r>
            <a:r>
              <a:rPr lang="en-US" sz="28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(</a:t>
            </a:r>
            <a:r>
              <a:rPr lang="en-US" sz="2800">
                <a:solidFill>
                  <a:srgbClr val="2B91AF"/>
                </a:solidFill>
                <a:latin typeface="Cambria"/>
                <a:ea typeface="Cambria"/>
                <a:cs typeface="Cambria"/>
                <a:sym typeface="Cambria"/>
              </a:rPr>
              <a:t>ArithmeticException</a:t>
            </a:r>
            <a:r>
              <a:rPr lang="en-US" sz="28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ex1)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{//Process Exception here</a:t>
            </a:r>
            <a:endParaRPr sz="28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}</a:t>
            </a:r>
            <a:endParaRPr sz="28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US" sz="2800">
                <a:solidFill>
                  <a:srgbClr val="0000FF"/>
                </a:solidFill>
                <a:latin typeface="Cambria"/>
                <a:ea typeface="Cambria"/>
                <a:cs typeface="Cambria"/>
                <a:sym typeface="Cambria"/>
              </a:rPr>
              <a:t>catch</a:t>
            </a:r>
            <a:r>
              <a:rPr lang="en-US" sz="28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(</a:t>
            </a:r>
            <a:r>
              <a:rPr lang="en-US" sz="2800">
                <a:solidFill>
                  <a:srgbClr val="2B91AF"/>
                </a:solidFill>
                <a:latin typeface="Cambria"/>
                <a:ea typeface="Cambria"/>
                <a:cs typeface="Cambria"/>
                <a:sym typeface="Cambria"/>
              </a:rPr>
              <a:t>EvaluateException</a:t>
            </a:r>
            <a:r>
              <a:rPr lang="en-US" sz="28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ex2)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{//Process Exception here</a:t>
            </a:r>
            <a:endParaRPr sz="28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}</a:t>
            </a:r>
            <a:endParaRPr sz="28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Shape 163"/>
          <p:cNvGrpSpPr/>
          <p:nvPr/>
        </p:nvGrpSpPr>
        <p:grpSpPr>
          <a:xfrm>
            <a:off x="304800" y="558800"/>
            <a:ext cx="5105400" cy="508000"/>
            <a:chOff x="789624" y="1191463"/>
            <a:chExt cx="5105400" cy="508000"/>
          </a:xfrm>
        </p:grpSpPr>
        <p:sp>
          <p:nvSpPr>
            <p:cNvPr id="164" name="Shape 164"/>
            <p:cNvSpPr/>
            <p:nvPr/>
          </p:nvSpPr>
          <p:spPr>
            <a:xfrm>
              <a:off x="990600" y="1191463"/>
              <a:ext cx="4904424" cy="508000"/>
            </a:xfrm>
            <a:prstGeom prst="roundRect">
              <a:avLst>
                <a:gd fmla="val 50000" name="adj"/>
              </a:avLst>
            </a:prstGeom>
            <a:noFill/>
            <a:ln cap="flat" cmpd="sng" w="28575">
              <a:solidFill>
                <a:srgbClr val="C0C0C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rgbClr val="002060"/>
                  </a:solidFill>
                  <a:latin typeface="Cambria"/>
                  <a:ea typeface="Cambria"/>
                  <a:cs typeface="Cambria"/>
                  <a:sym typeface="Cambria"/>
                </a:rPr>
                <a:t>Checked error</a:t>
              </a:r>
              <a:endParaRPr b="1" sz="2400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grpSp>
          <p:nvGrpSpPr>
            <p:cNvPr id="165" name="Shape 165"/>
            <p:cNvGrpSpPr/>
            <p:nvPr/>
          </p:nvGrpSpPr>
          <p:grpSpPr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166" name="Shape 166"/>
              <p:cNvSpPr/>
              <p:nvPr/>
            </p:nvSpPr>
            <p:spPr>
              <a:xfrm>
                <a:off x="1123" y="2679"/>
                <a:ext cx="1536" cy="1328"/>
              </a:xfrm>
              <a:prstGeom prst="hexagon">
                <a:avLst>
                  <a:gd fmla="val 28916" name="adj"/>
                  <a:gd fmla="val 115470" name="vf"/>
                </a:avLst>
              </a:prstGeom>
              <a:solidFill>
                <a:srgbClr val="80808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r>
                  <a:t/>
                </a:r>
                <a:endParaRPr b="1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" name="Shape 167"/>
              <p:cNvSpPr/>
              <p:nvPr/>
            </p:nvSpPr>
            <p:spPr>
              <a:xfrm>
                <a:off x="1110" y="2656"/>
                <a:ext cx="1536" cy="1328"/>
              </a:xfrm>
              <a:prstGeom prst="hexagon">
                <a:avLst>
                  <a:gd fmla="val 28916" name="adj"/>
                  <a:gd fmla="val 115470" name="vf"/>
                </a:avLst>
              </a:prstGeom>
              <a:gradFill>
                <a:gsLst>
                  <a:gs pos="0">
                    <a:srgbClr val="E6E6E6"/>
                  </a:gs>
                  <a:gs pos="7499">
                    <a:srgbClr val="7D8496"/>
                  </a:gs>
                  <a:gs pos="26499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0"/>
              </a:gradFill>
              <a:ln cap="flat" cmpd="sng" w="9525">
                <a:solidFill>
                  <a:srgbClr val="C0C0C0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r>
                  <a:t/>
                </a:r>
                <a:endParaRPr b="1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" name="Shape 168"/>
              <p:cNvSpPr/>
              <p:nvPr/>
            </p:nvSpPr>
            <p:spPr>
              <a:xfrm>
                <a:off x="1200" y="2736"/>
                <a:ext cx="1350" cy="1168"/>
              </a:xfrm>
              <a:prstGeom prst="hexagon">
                <a:avLst>
                  <a:gd fmla="val 28896" name="adj"/>
                  <a:gd fmla="val 115470" name="vf"/>
                </a:avLst>
              </a:prstGeom>
              <a:gradFill>
                <a:gsLst>
                  <a:gs pos="0">
                    <a:srgbClr val="A87B33"/>
                  </a:gs>
                  <a:gs pos="100000">
                    <a:srgbClr val="EFB049"/>
                  </a:gs>
                </a:gsLst>
                <a:lin ang="2700000" scaled="0"/>
              </a:gradFill>
              <a:ln cap="flat" cmpd="sng" w="9525">
                <a:solidFill>
                  <a:srgbClr val="000000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r>
                  <a:t/>
                </a:r>
                <a:endParaRPr b="1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69" name="Shape 169"/>
          <p:cNvSpPr/>
          <p:nvPr/>
        </p:nvSpPr>
        <p:spPr>
          <a:xfrm>
            <a:off x="2514600" y="1191280"/>
            <a:ext cx="364875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Font typeface="Cambria"/>
              <a:buNone/>
            </a:pPr>
            <a:r>
              <a:rPr b="1" lang="en-US" sz="2800">
                <a:solidFill>
                  <a:srgbClr val="008000"/>
                </a:solidFill>
                <a:latin typeface="Cambria"/>
                <a:ea typeface="Cambria"/>
                <a:cs typeface="Cambria"/>
                <a:sym typeface="Cambria"/>
              </a:rPr>
              <a:t>The </a:t>
            </a:r>
            <a:r>
              <a:rPr b="1" lang="en-US" sz="2800">
                <a:solidFill>
                  <a:srgbClr val="00B0F0"/>
                </a:solidFill>
                <a:latin typeface="Cambria"/>
                <a:ea typeface="Cambria"/>
                <a:cs typeface="Cambria"/>
                <a:sym typeface="Cambria"/>
              </a:rPr>
              <a:t>throw</a:t>
            </a:r>
            <a:r>
              <a:rPr b="1" lang="en-US" sz="2800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b="1" i="0" lang="en-US" sz="2800" u="none" cap="none" strike="noStrike">
                <a:solidFill>
                  <a:srgbClr val="008000"/>
                </a:solidFill>
                <a:latin typeface="Cambria"/>
                <a:ea typeface="Cambria"/>
                <a:cs typeface="Cambria"/>
                <a:sym typeface="Cambria"/>
              </a:rPr>
              <a:t>statement</a:t>
            </a:r>
            <a:endParaRPr/>
          </a:p>
        </p:txBody>
      </p:sp>
      <p:sp>
        <p:nvSpPr>
          <p:cNvPr id="170" name="Shape 170"/>
          <p:cNvSpPr/>
          <p:nvPr/>
        </p:nvSpPr>
        <p:spPr>
          <a:xfrm>
            <a:off x="765606" y="2057400"/>
            <a:ext cx="8392042" cy="31085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00FF"/>
                </a:solidFill>
                <a:latin typeface="Cambria"/>
                <a:ea typeface="Cambria"/>
                <a:cs typeface="Cambria"/>
                <a:sym typeface="Cambria"/>
              </a:rPr>
              <a:t>if</a:t>
            </a:r>
            <a:r>
              <a:rPr lang="en-US" sz="28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(n &lt; 0)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{</a:t>
            </a:r>
            <a:endParaRPr sz="28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2B91AF"/>
                </a:solidFill>
                <a:latin typeface="Cambria"/>
                <a:ea typeface="Cambria"/>
                <a:cs typeface="Cambria"/>
                <a:sym typeface="Cambria"/>
              </a:rPr>
              <a:t>    ArithmeticException</a:t>
            </a:r>
            <a:r>
              <a:rPr lang="en-US" sz="28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ex1 =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    </a:t>
            </a:r>
            <a:r>
              <a:rPr lang="en-US" sz="2800">
                <a:solidFill>
                  <a:srgbClr val="0000FF"/>
                </a:solidFill>
                <a:latin typeface="Cambria"/>
                <a:ea typeface="Cambria"/>
                <a:cs typeface="Cambria"/>
                <a:sym typeface="Cambria"/>
              </a:rPr>
              <a:t>new</a:t>
            </a:r>
            <a:r>
              <a:rPr lang="en-US" sz="28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US" sz="2800">
                <a:solidFill>
                  <a:srgbClr val="2B91AF"/>
                </a:solidFill>
                <a:latin typeface="Cambria"/>
                <a:ea typeface="Cambria"/>
                <a:cs typeface="Cambria"/>
                <a:sym typeface="Cambria"/>
              </a:rPr>
              <a:t>ArithmeticException</a:t>
            </a:r>
            <a:r>
              <a:rPr lang="en-US" sz="28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(</a:t>
            </a:r>
            <a:r>
              <a:rPr lang="en-US" sz="2800">
                <a:solidFill>
                  <a:srgbClr val="A31515"/>
                </a:solidFill>
                <a:latin typeface="Cambria"/>
                <a:ea typeface="Cambria"/>
                <a:cs typeface="Cambria"/>
                <a:sym typeface="Cambria"/>
              </a:rPr>
              <a:t>"n </a:t>
            </a:r>
            <a:endParaRPr sz="2800">
              <a:solidFill>
                <a:srgbClr val="A31515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A31515"/>
                </a:solidFill>
                <a:latin typeface="Cambria"/>
                <a:ea typeface="Cambria"/>
                <a:cs typeface="Cambria"/>
                <a:sym typeface="Cambria"/>
              </a:rPr>
              <a:t>      must greater than Zero"</a:t>
            </a:r>
            <a:r>
              <a:rPr lang="en-US" sz="28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00FF"/>
                </a:solidFill>
                <a:latin typeface="Cambria"/>
                <a:ea typeface="Cambria"/>
                <a:cs typeface="Cambria"/>
                <a:sym typeface="Cambria"/>
              </a:rPr>
              <a:t>    throw</a:t>
            </a:r>
            <a:r>
              <a:rPr lang="en-US" sz="28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ex1;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}</a:t>
            </a:r>
            <a:endParaRPr sz="28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5" name="Shape 175"/>
          <p:cNvGrpSpPr/>
          <p:nvPr/>
        </p:nvGrpSpPr>
        <p:grpSpPr>
          <a:xfrm>
            <a:off x="304800" y="558800"/>
            <a:ext cx="5105400" cy="508000"/>
            <a:chOff x="789624" y="1191463"/>
            <a:chExt cx="5105400" cy="508000"/>
          </a:xfrm>
        </p:grpSpPr>
        <p:sp>
          <p:nvSpPr>
            <p:cNvPr id="176" name="Shape 176"/>
            <p:cNvSpPr/>
            <p:nvPr/>
          </p:nvSpPr>
          <p:spPr>
            <a:xfrm>
              <a:off x="990600" y="1191463"/>
              <a:ext cx="4904424" cy="508000"/>
            </a:xfrm>
            <a:prstGeom prst="roundRect">
              <a:avLst>
                <a:gd fmla="val 50000" name="adj"/>
              </a:avLst>
            </a:prstGeom>
            <a:noFill/>
            <a:ln cap="flat" cmpd="sng" w="28575">
              <a:solidFill>
                <a:srgbClr val="C0C0C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rgbClr val="002060"/>
                  </a:solidFill>
                  <a:latin typeface="Cambria"/>
                  <a:ea typeface="Cambria"/>
                  <a:cs typeface="Cambria"/>
                  <a:sym typeface="Cambria"/>
                </a:rPr>
                <a:t>Checked error</a:t>
              </a:r>
              <a:endParaRPr b="1" sz="2400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grpSp>
          <p:nvGrpSpPr>
            <p:cNvPr id="177" name="Shape 177"/>
            <p:cNvGrpSpPr/>
            <p:nvPr/>
          </p:nvGrpSpPr>
          <p:grpSpPr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178" name="Shape 178"/>
              <p:cNvSpPr/>
              <p:nvPr/>
            </p:nvSpPr>
            <p:spPr>
              <a:xfrm>
                <a:off x="1123" y="2679"/>
                <a:ext cx="1536" cy="1328"/>
              </a:xfrm>
              <a:prstGeom prst="hexagon">
                <a:avLst>
                  <a:gd fmla="val 28916" name="adj"/>
                  <a:gd fmla="val 115470" name="vf"/>
                </a:avLst>
              </a:prstGeom>
              <a:solidFill>
                <a:srgbClr val="80808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r>
                  <a:t/>
                </a:r>
                <a:endParaRPr b="1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9" name="Shape 179"/>
              <p:cNvSpPr/>
              <p:nvPr/>
            </p:nvSpPr>
            <p:spPr>
              <a:xfrm>
                <a:off x="1110" y="2656"/>
                <a:ext cx="1536" cy="1328"/>
              </a:xfrm>
              <a:prstGeom prst="hexagon">
                <a:avLst>
                  <a:gd fmla="val 28916" name="adj"/>
                  <a:gd fmla="val 115470" name="vf"/>
                </a:avLst>
              </a:prstGeom>
              <a:gradFill>
                <a:gsLst>
                  <a:gs pos="0">
                    <a:srgbClr val="E6E6E6"/>
                  </a:gs>
                  <a:gs pos="7499">
                    <a:srgbClr val="7D8496"/>
                  </a:gs>
                  <a:gs pos="26499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0"/>
              </a:gradFill>
              <a:ln cap="flat" cmpd="sng" w="9525">
                <a:solidFill>
                  <a:srgbClr val="C0C0C0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r>
                  <a:t/>
                </a:r>
                <a:endParaRPr b="1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0" name="Shape 180"/>
              <p:cNvSpPr/>
              <p:nvPr/>
            </p:nvSpPr>
            <p:spPr>
              <a:xfrm>
                <a:off x="1200" y="2736"/>
                <a:ext cx="1350" cy="1168"/>
              </a:xfrm>
              <a:prstGeom prst="hexagon">
                <a:avLst>
                  <a:gd fmla="val 28896" name="adj"/>
                  <a:gd fmla="val 115470" name="vf"/>
                </a:avLst>
              </a:prstGeom>
              <a:gradFill>
                <a:gsLst>
                  <a:gs pos="0">
                    <a:srgbClr val="A87B33"/>
                  </a:gs>
                  <a:gs pos="100000">
                    <a:srgbClr val="EFB049"/>
                  </a:gs>
                </a:gsLst>
                <a:lin ang="2700000" scaled="0"/>
              </a:gradFill>
              <a:ln cap="flat" cmpd="sng" w="9525">
                <a:solidFill>
                  <a:srgbClr val="000000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r>
                  <a:t/>
                </a:r>
                <a:endParaRPr b="1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81" name="Shape 181"/>
          <p:cNvSpPr/>
          <p:nvPr/>
        </p:nvSpPr>
        <p:spPr>
          <a:xfrm>
            <a:off x="3491453" y="1119664"/>
            <a:ext cx="2244525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finally</a:t>
            </a:r>
            <a:r>
              <a:rPr b="1" i="0" lang="en-US" sz="2800" u="none" cap="none" strike="noStrike">
                <a:solidFill>
                  <a:srgbClr val="008000"/>
                </a:solidFill>
                <a:latin typeface="Cambria"/>
                <a:ea typeface="Cambria"/>
                <a:cs typeface="Cambria"/>
                <a:sym typeface="Cambria"/>
              </a:rPr>
              <a:t> Block</a:t>
            </a:r>
            <a:endParaRPr/>
          </a:p>
        </p:txBody>
      </p:sp>
      <p:sp>
        <p:nvSpPr>
          <p:cNvPr id="182" name="Shape 182"/>
          <p:cNvSpPr/>
          <p:nvPr/>
        </p:nvSpPr>
        <p:spPr>
          <a:xfrm>
            <a:off x="177421" y="2015460"/>
            <a:ext cx="8991600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The </a:t>
            </a:r>
            <a:r>
              <a:rPr b="1" lang="en-US" sz="2800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finally</a:t>
            </a:r>
            <a:r>
              <a:rPr lang="en-US" sz="2800">
                <a:solidFill>
                  <a:schemeClr val="lt2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US" sz="2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block contains code that always executes, whether or not any exception occurs</a:t>
            </a:r>
            <a:endParaRPr sz="28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83" name="Shape 183"/>
          <p:cNvSpPr/>
          <p:nvPr/>
        </p:nvSpPr>
        <p:spPr>
          <a:xfrm>
            <a:off x="2209800" y="3124200"/>
            <a:ext cx="5486400" cy="26776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00FF"/>
                </a:solidFill>
                <a:latin typeface="Cambria"/>
                <a:ea typeface="Cambria"/>
                <a:cs typeface="Cambria"/>
                <a:sym typeface="Cambria"/>
              </a:rPr>
              <a:t>try</a:t>
            </a:r>
            <a:endParaRPr sz="28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{</a:t>
            </a:r>
            <a:r>
              <a:rPr lang="en-US" sz="2800">
                <a:solidFill>
                  <a:srgbClr val="008000"/>
                </a:solidFill>
                <a:latin typeface="Cambria"/>
                <a:ea typeface="Cambria"/>
                <a:cs typeface="Cambria"/>
                <a:sym typeface="Cambria"/>
              </a:rPr>
              <a:t>//code here</a:t>
            </a:r>
            <a:endParaRPr sz="28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}</a:t>
            </a:r>
            <a:endParaRPr sz="28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00FF"/>
                </a:solidFill>
                <a:latin typeface="Cambria"/>
                <a:ea typeface="Cambria"/>
                <a:cs typeface="Cambria"/>
                <a:sym typeface="Cambria"/>
              </a:rPr>
              <a:t>finally</a:t>
            </a:r>
            <a:endParaRPr sz="28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{</a:t>
            </a:r>
            <a:r>
              <a:rPr lang="en-US" sz="2800">
                <a:solidFill>
                  <a:srgbClr val="008000"/>
                </a:solidFill>
                <a:latin typeface="Cambria"/>
                <a:ea typeface="Cambria"/>
                <a:cs typeface="Cambria"/>
                <a:sym typeface="Cambria"/>
              </a:rPr>
              <a:t>//do something</a:t>
            </a:r>
            <a:endParaRPr sz="28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}</a:t>
            </a:r>
            <a:endParaRPr sz="28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