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D912F2-7EBA-415A-A0E8-624BE0737D5B}">
  <a:tblStyle styleId="{98D912F2-7EBA-415A-A0E8-624BE0737D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Chuỗi và các thao tác trên chuỗi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Shape 184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185" name="Shape 185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86" name="Shape 18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0" name="Shape 190"/>
          <p:cNvSpPr txBox="1"/>
          <p:nvPr/>
        </p:nvSpPr>
        <p:spPr>
          <a:xfrm>
            <a:off x="457200" y="1076325"/>
            <a:ext cx="85344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Mảng các ký tự thuộc kiểu </a:t>
            </a: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Kiểu trong .NET framework: </a:t>
            </a: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System.String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Khai báo chuỗi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str =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"Text"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b="0" i="0" sz="28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Chuỗi với ký tự đặc biệt (escape character)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Tab: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"\t"</a:t>
            </a:r>
            <a:endParaRPr b="0" i="0" sz="28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Xuống hàng: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"\n"</a:t>
            </a:r>
            <a:endParaRPr b="0" i="0" sz="28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Backslash: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"\\"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Khai báo nguyên văn: thêm dấu ‘@’</a:t>
            </a:r>
            <a:endParaRPr b="0" i="0" sz="3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str2 =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@"C:\Windows"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b="0" i="0" sz="28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196" name="Shape 196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Chuyển đổi sang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1" name="Shape 201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ToString(): trả về chuỗi ứng với nội dung của biến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i = 1;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str = i.ToString();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Convert.ToString(obj)</a:t>
            </a:r>
            <a:endParaRPr b="0" i="0" sz="32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i = 1;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str = 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Convert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.ToString(i);</a:t>
            </a:r>
            <a:endParaRPr b="0" i="0" sz="28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207" name="Shape 207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Thao tác với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08" name="Shape 20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Shape 212"/>
          <p:cNvSpPr txBox="1"/>
          <p:nvPr/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ToCharArray() </a:t>
            </a: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hoặc </a:t>
            </a: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[]</a:t>
            </a: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: Trả về mảng các ký tự trong chuỗi</a:t>
            </a:r>
            <a:endParaRPr/>
          </a:p>
          <a:p>
            <a:pPr indent="-2540" lvl="2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0" i="0" lang="en-US" sz="24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 str1 = 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"Hello"</a:t>
            </a:r>
            <a:r>
              <a:rPr b="0" i="0" lang="en-US" sz="24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b="0" i="0" sz="24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540" lvl="2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//Tra ve ky tu e</a:t>
            </a:r>
            <a:endParaRPr b="0" i="0" sz="24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540" lvl="2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4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 ch1 = str1.ToCharArray()[1];</a:t>
            </a:r>
            <a:endParaRPr/>
          </a:p>
          <a:p>
            <a:pPr indent="-2540" lvl="1" marL="32004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.WriteLine(ch1);</a:t>
            </a:r>
            <a:endParaRPr/>
          </a:p>
          <a:p>
            <a:pPr indent="-2540" lvl="1" marL="32004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Length</a:t>
            </a: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: Trả về độ dài chuỗi (số ký tự)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str1 =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"Text"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i = str1.Length; //i = 4</a:t>
            </a:r>
            <a:endParaRPr b="0" i="0" sz="28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218" name="Shape 218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19" name="Shape 21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23" name="Shape 223"/>
          <p:cNvGraphicFramePr/>
          <p:nvPr/>
        </p:nvGraphicFramePr>
        <p:xfrm>
          <a:off x="304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1828800"/>
                <a:gridCol w="6781800"/>
              </a:tblGrid>
              <a:tr h="33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Tên hàm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9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CompareTo(  </a:t>
                      </a: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value)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So sánh chuỗi đang xét với chuỗi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 Trả về 0 nếu hai chuỗi bằng nhau, 1 nếu lớn hơn và -1 nếu nhỏ hơn.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	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"Hello";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i = 1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i = s.CompareTo(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i = 0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i = s.CompareTo(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9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Contains(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value)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True nếu trong chuỗi đang xét có chứa chuỗi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trả về False nếu ngược lại.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"Hello";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True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i = s.Constains(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"lo"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229" name="Shape 229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30" name="Shape 23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31" name="Shape 23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34" name="Shape 234"/>
          <p:cNvGraphicFramePr/>
          <p:nvPr/>
        </p:nvGraphicFramePr>
        <p:xfrm>
          <a:off x="3810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2057400"/>
                <a:gridCol w="6400800"/>
              </a:tblGrid>
              <a:tr h="316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void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CopyTo(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sourceIndex,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[] destination,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destinationIndex,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count)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Copy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ký tự bắt đầu từ vị trí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sourceIndex 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trong chuỗi vào mảng ký tự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destination 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bắt đầu tại vị trí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destinationIndex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[] ch =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new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[5];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ch[0]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'a'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ch[1]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'b'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s.CopyTo(1, ch, 2, 3);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mảng ký tự ch là "abell"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2000">
                          <a:solidFill>
                            <a:srgbClr val="2B91A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Console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.WriteLine(ch);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EndsWith(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value)</a:t>
                      </a: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True nếu chuỗi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là chuỗi con kết thúc (nằm ở cuối) của chuỗi đang xét.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	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"Hello";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	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b = True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b = s.EndsWith(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"lo"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Shape 239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240" name="Shape 240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41" name="Shape 24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45" name="Shape 245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1784750"/>
                <a:gridCol w="6673450"/>
              </a:tblGrid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static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Format(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format, Object arg0, Object arg1, Object arg2)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chuỗi được xây dựng từ chuỗi </a:t>
                      </a:r>
                      <a:r>
                        <a:rPr i="1"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FormatStr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bằng cách thay thế các vị trí {&lt;value i&gt;:&lt;kiểu format&gt;} trong </a:t>
                      </a:r>
                      <a:r>
                        <a:rPr i="1"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FormatStr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thành các giá trị </a:t>
                      </a:r>
                      <a:r>
                        <a:rPr i="1"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value1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</a:t>
                      </a:r>
                      <a:r>
                        <a:rPr i="1"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value2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… tương ứng.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16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"Hello";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n;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n = 14;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"Giá trị n = 14.00, căn bậc 2 là 3.74"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s =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.Format(</a:t>
                      </a:r>
                      <a:r>
                        <a:rPr lang="en-US" sz="16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"Giá trị n = {0:N}, căn bậc 2 là {1:N}"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n, Math.Sqrt(n));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Console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.WriteLine(s);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"Giá thành sản phẩm = $200.00"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s =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.Format(</a:t>
                      </a:r>
                      <a:r>
                        <a:rPr lang="en-US" sz="16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"Giá thành sản phẩm = {0:C}"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200);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Console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.WriteLine(s);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DateTime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date =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new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DateTime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(2011, 2, 2, 1, 1, 1, 511);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"Today is Monday, February 2, 2011"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s =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.Format(</a:t>
                      </a:r>
                      <a:r>
                        <a:rPr lang="en-US" sz="16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"Today is {0:D}"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date);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Console</a:t>
                      </a: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.WriteLine(s);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 =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.Format(</a:t>
                      </a:r>
                      <a:r>
                        <a:rPr 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"{0:dd/MM/yyyy HH:mm:ss}"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DateTime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.Now);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.WriteLine(s);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Shape 250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251" name="Shape 251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52" name="Shape 25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56" name="Shape 256"/>
          <p:cNvGraphicFramePr/>
          <p:nvPr/>
        </p:nvGraphicFramePr>
        <p:xfrm>
          <a:off x="304800" y="1036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2133600"/>
                <a:gridCol w="6400800"/>
              </a:tblGrid>
              <a:tr h="138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Equals(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value)</a:t>
                      </a: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True nếu chuỗi đang xét bằng với chuỗi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ngược lại trả về False.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	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"Hello";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b = True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b = s.Equals(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Insert(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startIndex,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value)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chuỗi mới được xây dựng từ chuỗi ban đầu bằng cách chèn vào chuỗi ban đầu tại vị trí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startIndex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chuỗi con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19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 !"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 = </a:t>
                      </a:r>
                      <a:r>
                        <a:rPr lang="en-US" sz="19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"everybody"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//Trả về "Helloeverybody !"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s = s.Insert(5, val);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2B91A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Console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.WriteLine(s);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IndexOf(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char/string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value)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vị trí xuất hiện đầu tiên của ký tự hoặc chuỗi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trong chuỗi. Trả về -1 nếu không tìm thấy.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Shape 26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262" name="Shape 262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63" name="Shape 26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64" name="Shape 26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67" name="Shape 267"/>
          <p:cNvGraphicFramePr/>
          <p:nvPr/>
        </p:nvGraphicFramePr>
        <p:xfrm>
          <a:off x="381000" y="1029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2057400"/>
                <a:gridCol w="6705600"/>
              </a:tblGrid>
              <a:tr h="313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IndexOf(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char/string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startIndex)</a:t>
                      </a: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vị trí xuất hiện đầu tiên của ký tự hoặc chuỗi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trong chuỗi kể từ vị trí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startIndex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 Trả về -1 nếu không tìm thấy.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19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 everybody !"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 =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i = 1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i = s.IndexOf(</a:t>
                      </a:r>
                      <a:r>
                        <a:rPr lang="en-US" sz="19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"e"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i = 6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i = s.IndexOf(</a:t>
                      </a:r>
                      <a:r>
                        <a:rPr lang="en-US" sz="19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"e"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i + 1);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i = 8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i = s.IndexOf(</a:t>
                      </a:r>
                      <a:r>
                        <a:rPr lang="en-US" sz="19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"e"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i + 1);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8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LastIndexOf(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char/string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value)</a:t>
                      </a:r>
                      <a:r>
                        <a:rPr b="1"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Tương tự hàm IndexOf, nhưng trả về vị trí xuất hiện cuối cùng.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LastIndexOf(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char/string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value,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startIndex)</a:t>
                      </a:r>
                      <a:r>
                        <a:rPr b="1"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Tương tự hàm IndexOf, nhưng trả về vị trí xuất hiện cuối cùng.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Shape 272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273" name="Shape 273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74" name="Shape 27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78" name="Shape 278"/>
          <p:cNvGraphicFramePr/>
          <p:nvPr/>
        </p:nvGraphicFramePr>
        <p:xfrm>
          <a:off x="3048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2017225"/>
                <a:gridCol w="6517175"/>
              </a:tblGrid>
              <a:tr h="2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PadLeft(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width)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chuỗi đã được canh lề trái. Thao tác canh lề như sau: tạo chuỗi mới gồm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width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ký tự, đặt chuỗi ban đầu vào bên phải chuỗi mới, các ký tự khoảng trắng sẽ được chen vào các vị trí còn trống bên trái trong chuỗi mới.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"Hello!"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s_leftaligned;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chuỗi "    Hello!"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s_leftaligned = s.PadLeft(10);            </a:t>
                      </a:r>
                      <a:r>
                        <a:rPr lang="en-US" sz="2000">
                          <a:solidFill>
                            <a:srgbClr val="2B91A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Console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.WriteLine(s_leftaligned);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PadLeft(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width,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ch)</a:t>
                      </a: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Tương tự hàm PadLeft ở trên, nhưng thay vì sử dụng các ký tự khoảng trắng, các ký tự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 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sẽ được sử dụng.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"Hello!"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s_leftaligned;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chuỗi "****Hello!"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s_leftaligned = s.PadLeft(10,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'*'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Shape 283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284" name="Shape 284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89" name="Shape 289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2760300"/>
                <a:gridCol w="5926500"/>
              </a:tblGrid>
              <a:tr h="60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PadRight(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width)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Tương tự hàm PadLeft, nhưng canh lề phải.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PadRight(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width,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ch)</a:t>
                      </a: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Tương tự hàm PadLeft, nhưng canh lề phải.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3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Remove(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startIndex,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count)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chuỗi được xây dựng bằng cách bỏ đi trong chuỗi ban đầu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ký tự bắt đầu từ vị trí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startIndex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	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"Hello!!!";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chuỗi "Hell!"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s = s.Remove(4, 3);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3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Replace(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oldStr,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newStr)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chuỗi được xây dựng bằng cách thay thế các chuỗi con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oldStr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trong chuỗi ban đầu bằng các chuỗi con </a:t>
                      </a:r>
                      <a:r>
                        <a:rPr i="1"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newStr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	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"Hello";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chuỗi "Hero";</a:t>
                      </a:r>
                      <a:endParaRPr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s = s.Replace(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"ll"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"r"</a:t>
                      </a:r>
                      <a:r>
                        <a:rPr lang="en-US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Ký tự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Chuỗi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 thao tác trên chuỗi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Shape 294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295" name="Shape 295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96" name="Shape 29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300" name="Shape 300"/>
          <p:cNvGraphicFramePr/>
          <p:nvPr/>
        </p:nvGraphicFramePr>
        <p:xfrm>
          <a:off x="609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3048000"/>
                <a:gridCol w="4724400"/>
              </a:tblGrid>
              <a:tr h="65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StartsWith(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value)</a:t>
                      </a: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Ngược lại với hàm EndsWith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Substring(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startIdx,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count)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chuỗi con trong chuỗi ban đầu, bắt đầu từ vị trí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startIdx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và có độ dài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ký tự.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	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 = 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"Hello";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Trả về chuỗi "ell";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s = s.Substring(1, 3);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06" name="Shape 306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307" name="Shape 30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311" name="Shape 311"/>
          <p:cNvGraphicFramePr/>
          <p:nvPr/>
        </p:nvGraphicFramePr>
        <p:xfrm>
          <a:off x="613976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2945025"/>
                <a:gridCol w="4979775"/>
              </a:tblGrid>
              <a:tr h="85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ToLower()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chuỗi có kiểu chữ thường từ chuỗi ban đầu.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ToUpper()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chuỗi có kiểu chữ hoa từ chuỗi ban đầu.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Trim()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Trả về chuỗi mới sau khi bỏ đi các ký tự khoảng trắng ở đầu và cuối của chuỗi ban đầu. Tương tự hàm Trim trong thư viện hàm của VB.Net.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TrimEnd()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Tương tự hàm Trim, nhưng chỉ bỏ đi các ký tự khoảng trắng ở cuối.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TrimStart()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 Tương tự hàm Trim, nhưng chỉ bỏ đi các ký tự khoảng trắng ở đầu.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Shape 316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17" name="Shape 317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Các hàm xử lý Chuỗi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318" name="Shape 31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322" name="Shape 322"/>
          <p:cNvGraphicFramePr/>
          <p:nvPr/>
        </p:nvGraphicFramePr>
        <p:xfrm>
          <a:off x="63331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{98D912F2-7EBA-415A-A0E8-624BE0737D5B}</a:tableStyleId>
              </a:tblPr>
              <a:tblGrid>
                <a:gridCol w="1981200"/>
                <a:gridCol w="6019800"/>
              </a:tblGrid>
              <a:tr h="2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[] Split 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params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[] separator)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dung: 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Trả về mảng các chuỗi con được phân cách bởi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separator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	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str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"mot,hai,ba"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//Tra ve mang gom {"mot", "hai", "ba"}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[] str2 = str.Split(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','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</a:t>
                      </a:r>
                      <a:r>
                        <a:rPr lang="en-US" sz="2000">
                          <a:solidFill>
                            <a:srgbClr val="2B91A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Console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.WriteLine(str2[1]);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static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Join 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separator,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[] value)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Nội dung: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Nối các chuỗi trong mảng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thành 1 chuỗi, phân cách bởi </a:t>
                      </a:r>
                      <a:r>
                        <a:rPr i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separator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Ví dụ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[] mang =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new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[3];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mang[0]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"mot"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mang[1]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"hai"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mang[2]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"ba"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;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8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//Tra ve chuoi "mot*hai*ba"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str =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.Join(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"*"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mang);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108" name="Shape 108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Kiểu ký tự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Shape 113"/>
          <p:cNvSpPr txBox="1"/>
          <p:nvPr/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Lưu trữ ký tự Unicode 16-bit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Kiểu trong .NET framework: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System.Char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Miền giá trị: [0, 65535]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khai báo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Khai báo ký tự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ambria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 ch1 = 'a';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Chuyển từ số nguyên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ambria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 ch2 = (char) 65; // Ký tự ‘A’   65=&gt;ASCII</a:t>
            </a:r>
            <a:endParaRPr b="1" i="0" sz="24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Chú ý: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ambria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Sử dụng dấu nháy đơn để khai báo kiểu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119" name="Shape 119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Chuyển đổi kiểu ký tự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20" name="Shape 12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Shape 124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char.Parse(string)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Convert.ToChar(string)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Chú ý: Chuỗi đưa vào chuyển đổi chỉ có 1 ký tự.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ch1 = 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Convert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.ToChar(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"a"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); // ch1 = ‘a’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ch1 = 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Convert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.ToChar(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"aa"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);  // báo lỗi</a:t>
            </a:r>
            <a:endParaRPr b="0" i="0" sz="28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130" name="Shape 130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So sánh kiểu ký tự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31" name="Shape 13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" name="Shape 135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Compare</a:t>
            </a: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So sánh 2 ký tự, trả về hiệu số giữa ký tự so sánh và ký tự được so sánh.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Ví dụ:</a:t>
            </a:r>
            <a:endParaRPr/>
          </a:p>
          <a:p>
            <a:pPr indent="-10159" lvl="2" marL="59436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 ch1 = 'A';</a:t>
            </a:r>
            <a:endParaRPr/>
          </a:p>
          <a:p>
            <a:pPr indent="-10159" lvl="2" marL="59436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 ch2 = 'B';</a:t>
            </a:r>
            <a:endParaRPr/>
          </a:p>
          <a:p>
            <a:pPr indent="-10159" lvl="2" marL="59436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Cambria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Console.WriteLine(ch1.CompareTo(ch2));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Kết quả: -1 (ký tự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nhỏ hơn 1 so với ký tự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0➔2 ký tự bằng nhau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&lt;0➔ch1 &lt; ch2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&gt;0➔ch1&gt;ch2</a:t>
            </a:r>
            <a:endParaRPr b="0" i="0" sz="24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33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651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141" name="Shape 141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So sánh kiểu ký tự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42" name="Shape 14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Shape 146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Equals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: nếu 2 ký tự bằng nhau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False</a:t>
            </a: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: nếu 2 ký tự không bằng nhau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Ví dụ</a:t>
            </a:r>
            <a:endParaRPr/>
          </a:p>
          <a:p>
            <a:pPr indent="-2540" lvl="1" marL="3200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 ch1 = 'A';</a:t>
            </a:r>
            <a:endParaRPr/>
          </a:p>
          <a:p>
            <a:pPr indent="-2540" lvl="1" marL="3200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 ch2 = (char)65;</a:t>
            </a:r>
            <a:endParaRPr/>
          </a:p>
          <a:p>
            <a:pPr indent="-2540" lvl="1" marL="3200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 ch3 = 'B';</a:t>
            </a:r>
            <a:endParaRPr/>
          </a:p>
          <a:p>
            <a:pPr indent="-2540" lvl="1" marL="3200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Console.WriteLine(ch1.Equals(ch2)); //Kết quả ‘True’</a:t>
            </a:r>
            <a:endParaRPr/>
          </a:p>
          <a:p>
            <a:pPr indent="-2540" lvl="1" marL="3200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45AE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Console.WriteLine(ch1.Equals(ch3)); //Kết quả ‘False’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152" name="Shape 152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Kiểm tra ký tự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53" name="Shape 15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" name="Shape 157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Char.IsDigit(ch):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nếu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là chữ số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Char.IsLetter(ch):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nếu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là chữ cái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Char.IsNumeric(ch):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nếu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là chữ số Unicode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Char.IsWhiteSpace(ch):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nếu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là khoảng trắng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Char.IsLower(ch):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nếu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là chữ thường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Char.IsUpper(ch):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nếu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là chữ hoa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163" name="Shape 163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Kiểm tra ký tự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64" name="Shape 16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8" name="Shape 168"/>
          <p:cNvSpPr txBox="1"/>
          <p:nvPr/>
        </p:nvSpPr>
        <p:spPr>
          <a:xfrm>
            <a:off x="457200" y="1152525"/>
            <a:ext cx="85344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.IsDigit(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'1'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)); //True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.IsDigit(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'½'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)); //False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.IsNumber(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'½'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)); //True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.IsNumber(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'2'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)); //True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.IsLetter(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'1'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)); //False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.IsLower(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'A'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)); //False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.IsUpper(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'a'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)); //False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.IsWhiteSpace(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  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)); //True</a:t>
            </a:r>
            <a:endParaRPr b="0" i="0" sz="28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174" name="Shape 174"/>
            <p:cNvSpPr/>
            <p:nvPr/>
          </p:nvSpPr>
          <p:spPr>
            <a:xfrm>
              <a:off x="990600" y="1191463"/>
              <a:ext cx="49806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Thao tác với ký tự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75" name="Shape 175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Shape 179"/>
          <p:cNvSpPr txBox="1"/>
          <p:nvPr/>
        </p:nvSpPr>
        <p:spPr>
          <a:xfrm>
            <a:off x="457200" y="1076325"/>
            <a:ext cx="83820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Char.ToLower(char)</a:t>
            </a: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Chuyển ký tự từ chữ hoa sang chữ thường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ch1 =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'A'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.ToLower(ch1));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Kết quả: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1" i="0" lang="en-US" sz="32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Char.ToUpper(char):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Chuyển ký tự từ chữ thường sang chữ hoa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ch1 =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'a'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.ToUpper(ch1));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Kết quả: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