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2" name="Shape 23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Shape 3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6" name="Shape 32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Phương pháp phân tích </a:t>
            </a:r>
            <a:r>
              <a:rPr b="1" i="0" lang="en-US" sz="1200" u="none" cap="none" strike="noStrike">
                <a:solidFill>
                  <a:srgbClr val="FF0000"/>
                </a:solidFill>
                <a:latin typeface="Calibri"/>
                <a:ea typeface="Calibri"/>
                <a:cs typeface="Calibri"/>
                <a:sym typeface="Calibri"/>
              </a:rPr>
              <a:t>top-down </a:t>
            </a:r>
            <a:r>
              <a:rPr b="0" i="0" lang="en-US" sz="1200" u="none" cap="none" strike="noStrike">
                <a:solidFill>
                  <a:schemeClr val="dk1"/>
                </a:solidFill>
                <a:latin typeface="Calibri"/>
                <a:ea typeface="Calibri"/>
                <a:cs typeface="Calibri"/>
                <a:sym typeface="Calibri"/>
              </a:rPr>
              <a:t>là phương pháp thường dùng để xây dựng chương trình giải quyết bài toán lớn, phức tạp. Ý tưởng của phương pháp này là phân rã bài toán phức tạp thành nhiều thành phần nhỏ hơn, mỗi thành phần nhỏ hơn sẽ được phân rã tiếp thành nhiều thành phần nhỏ hơn nữa... Quá trình phân rã sẽ dừng lại khi hoặc thành phần tìm được đã được giải quyết rồi hay đủ đơn giản để hiện thực. Thí dụ ta có thể phân rã công việc học kỹ sư của 1 trường kỹ thuật thành n công việc nhỏ hơn, mỗi công việc nhỏ là học 1 học kỳ. Công việc học 1 học kỳ được phân rã thành n công việc nhỏ là học từng môn học, công việc học môn học được phân rã thành m công việc nhỏ hơn là học từng chương...</a:t>
            </a: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Phương pháp xây dựng chương trình </a:t>
            </a:r>
            <a:r>
              <a:rPr b="1" i="0" lang="en-US" sz="1200" u="none" cap="none" strike="noStrike">
                <a:solidFill>
                  <a:srgbClr val="FF0000"/>
                </a:solidFill>
                <a:latin typeface="Calibri"/>
                <a:ea typeface="Calibri"/>
                <a:cs typeface="Calibri"/>
                <a:sym typeface="Calibri"/>
              </a:rPr>
              <a:t>bottom-up</a:t>
            </a:r>
            <a:r>
              <a:rPr b="0" i="0" lang="en-US" sz="1200" u="none" cap="none" strike="noStrike">
                <a:solidFill>
                  <a:schemeClr val="dk1"/>
                </a:solidFill>
                <a:latin typeface="Calibri"/>
                <a:ea typeface="Calibri"/>
                <a:cs typeface="Calibri"/>
                <a:sym typeface="Calibri"/>
              </a:rPr>
              <a:t> là phương pháp thường dùng để xây dựng phần mềm lớn, phức tạp. Ý tưởng của phương pháp này là xuất phát từ nhiều thành phần nhỏ đã có sẵn, ta khéo kết hợp chúng lại để tạo ra thành phần chức năng lớn hơn, ta tiếp tục kết hợp các thành phần xây dựng được để tạo ra thành phần lớn hơn nữa... cho đến khi xây dựng được chương trình giải quyết được bài toán mong muốn.</a:t>
            </a: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Tóm lại phương pháp phân tích top-down và hiện thực bottom-up là 2 phương pháp thường dùng để phân tích và xây dựng chương trình. Phương pháp phân tích top-down hay bottom-up là ý tưởng tổng quát, nó không liên quan đến bài toán cần xử lý. Ta có thể dùng kết hợp chúng để xây dựng chương trình bất kỳ. Ứng với mỗi bài toán cụ thể, ta có thể phân tích nó theo phương pháp top-down hay bottom-up hay kết hợp cả 2 phương pháp.</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duythanhcse@gmail.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p:nvPr/>
        </p:nvSpPr>
        <p:spPr>
          <a:xfrm flipH="1">
            <a:off x="0" y="6504057"/>
            <a:ext cx="9144000" cy="353943"/>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t/>
            </a:r>
            <a:endParaRPr b="1" i="0" sz="1100" u="none" cap="none" strike="noStrike">
              <a:solidFill>
                <a:srgbClr val="0070C0"/>
              </a:solidFill>
              <a:latin typeface="Times New Roman"/>
              <a:ea typeface="Times New Roman"/>
              <a:cs typeface="Times New Roman"/>
              <a:sym typeface="Times New Roman"/>
            </a:endParaRPr>
          </a:p>
        </p:txBody>
      </p:sp>
      <p:sp>
        <p:nvSpPr>
          <p:cNvPr id="17" name="Shape 17"/>
          <p:cNvSpPr txBox="1"/>
          <p:nvPr>
            <p:ph idx="12" type="sldNum"/>
          </p:nvPr>
        </p:nvSpPr>
        <p:spPr>
          <a:xfrm>
            <a:off x="6553200" y="64674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002060"/>
                </a:solidFill>
                <a:latin typeface="Calibri"/>
                <a:ea typeface="Calibri"/>
                <a:cs typeface="Calibri"/>
                <a:sym typeface="Calibri"/>
              </a:defRPr>
            </a:lvl1pPr>
            <a:lvl2pPr indent="0" lvl="1" marL="0" marR="0" rtl="0" algn="r">
              <a:spcBef>
                <a:spcPts val="0"/>
              </a:spcBef>
              <a:buNone/>
              <a:defRPr b="1" i="0" sz="1600" u="none" cap="none" strike="noStrike">
                <a:solidFill>
                  <a:srgbClr val="002060"/>
                </a:solidFill>
                <a:latin typeface="Calibri"/>
                <a:ea typeface="Calibri"/>
                <a:cs typeface="Calibri"/>
                <a:sym typeface="Calibri"/>
              </a:defRPr>
            </a:lvl2pPr>
            <a:lvl3pPr indent="0" lvl="2" marL="0" marR="0" rtl="0" algn="r">
              <a:spcBef>
                <a:spcPts val="0"/>
              </a:spcBef>
              <a:buNone/>
              <a:defRPr b="1" i="0" sz="1600" u="none" cap="none" strike="noStrike">
                <a:solidFill>
                  <a:srgbClr val="002060"/>
                </a:solidFill>
                <a:latin typeface="Calibri"/>
                <a:ea typeface="Calibri"/>
                <a:cs typeface="Calibri"/>
                <a:sym typeface="Calibri"/>
              </a:defRPr>
            </a:lvl3pPr>
            <a:lvl4pPr indent="0" lvl="3" marL="0" marR="0" rtl="0" algn="r">
              <a:spcBef>
                <a:spcPts val="0"/>
              </a:spcBef>
              <a:buNone/>
              <a:defRPr b="1" i="0" sz="1600" u="none" cap="none" strike="noStrike">
                <a:solidFill>
                  <a:srgbClr val="002060"/>
                </a:solidFill>
                <a:latin typeface="Calibri"/>
                <a:ea typeface="Calibri"/>
                <a:cs typeface="Calibri"/>
                <a:sym typeface="Calibri"/>
              </a:defRPr>
            </a:lvl4pPr>
            <a:lvl5pPr indent="0" lvl="4" marL="0" marR="0" rtl="0" algn="r">
              <a:spcBef>
                <a:spcPts val="0"/>
              </a:spcBef>
              <a:buNone/>
              <a:defRPr b="1" i="0" sz="1600" u="none" cap="none" strike="noStrike">
                <a:solidFill>
                  <a:srgbClr val="002060"/>
                </a:solidFill>
                <a:latin typeface="Calibri"/>
                <a:ea typeface="Calibri"/>
                <a:cs typeface="Calibri"/>
                <a:sym typeface="Calibri"/>
              </a:defRPr>
            </a:lvl5pPr>
            <a:lvl6pPr indent="0" lvl="5" marL="0" marR="0" rtl="0" algn="r">
              <a:spcBef>
                <a:spcPts val="0"/>
              </a:spcBef>
              <a:buNone/>
              <a:defRPr b="1" i="0" sz="1600" u="none" cap="none" strike="noStrike">
                <a:solidFill>
                  <a:srgbClr val="002060"/>
                </a:solidFill>
                <a:latin typeface="Calibri"/>
                <a:ea typeface="Calibri"/>
                <a:cs typeface="Calibri"/>
                <a:sym typeface="Calibri"/>
              </a:defRPr>
            </a:lvl6pPr>
            <a:lvl7pPr indent="0" lvl="6" marL="0" marR="0" rtl="0" algn="r">
              <a:spcBef>
                <a:spcPts val="0"/>
              </a:spcBef>
              <a:buNone/>
              <a:defRPr b="1" i="0" sz="1600" u="none" cap="none" strike="noStrike">
                <a:solidFill>
                  <a:srgbClr val="002060"/>
                </a:solidFill>
                <a:latin typeface="Calibri"/>
                <a:ea typeface="Calibri"/>
                <a:cs typeface="Calibri"/>
                <a:sym typeface="Calibri"/>
              </a:defRPr>
            </a:lvl7pPr>
            <a:lvl8pPr indent="0" lvl="7" marL="0" marR="0" rtl="0" algn="r">
              <a:spcBef>
                <a:spcPts val="0"/>
              </a:spcBef>
              <a:buNone/>
              <a:defRPr b="1" i="0" sz="1600" u="none" cap="none" strike="noStrike">
                <a:solidFill>
                  <a:srgbClr val="002060"/>
                </a:solidFill>
                <a:latin typeface="Calibri"/>
                <a:ea typeface="Calibri"/>
                <a:cs typeface="Calibri"/>
                <a:sym typeface="Calibri"/>
              </a:defRPr>
            </a:lvl8pPr>
            <a:lvl9pPr indent="0" lvl="8" marL="0" marR="0" rtl="0" algn="r">
              <a:spcBef>
                <a:spcPts val="0"/>
              </a:spcBef>
              <a:buNone/>
              <a:defRPr b="1" i="0" sz="1600" u="none" cap="none" strike="noStrike">
                <a:solidFill>
                  <a:srgbClr val="002060"/>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 name="Shape 18"/>
          <p:cNvSpPr/>
          <p:nvPr/>
        </p:nvSpPr>
        <p:spPr>
          <a:xfrm>
            <a:off x="0" y="0"/>
            <a:ext cx="9144000" cy="424732"/>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rPr b="1" i="0" lang="en-US" sz="1400" u="none" cap="none" strike="noStrike">
                <a:solidFill>
                  <a:schemeClr val="dk2"/>
                </a:solidFill>
                <a:latin typeface="Cambria"/>
                <a:ea typeface="Cambria"/>
                <a:cs typeface="Cambria"/>
                <a:sym typeface="Cambria"/>
              </a:rPr>
              <a:t>Lập trình C# trong 5 tuần</a:t>
            </a:r>
            <a:endParaRPr b="1" i="0" sz="1400" u="none" cap="none" strike="noStrike">
              <a:solidFill>
                <a:srgbClr val="0070C0"/>
              </a:solidFill>
              <a:latin typeface="Cambria"/>
              <a:ea typeface="Cambria"/>
              <a:cs typeface="Cambria"/>
              <a:sym typeface="Cambria"/>
            </a:endParaRPr>
          </a:p>
        </p:txBody>
      </p:sp>
      <p:sp>
        <p:nvSpPr>
          <p:cNvPr id="19" name="Shape 19"/>
          <p:cNvSpPr txBox="1"/>
          <p:nvPr/>
        </p:nvSpPr>
        <p:spPr>
          <a:xfrm>
            <a:off x="-76200" y="6565612"/>
            <a:ext cx="461940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rgbClr val="002060"/>
                </a:solidFill>
                <a:latin typeface="Cambria"/>
                <a:ea typeface="Cambria"/>
                <a:cs typeface="Cambria"/>
                <a:sym typeface="Cambria"/>
              </a:rPr>
              <a:t>Trần Duy Thanh – </a:t>
            </a:r>
            <a:r>
              <a:rPr b="1" i="0" lang="en-US" sz="1300" u="sng" cap="none" strike="noStrike">
                <a:solidFill>
                  <a:schemeClr val="hlink"/>
                </a:solidFill>
                <a:latin typeface="Cambria"/>
                <a:ea typeface="Cambria"/>
                <a:cs typeface="Cambria"/>
                <a:sym typeface="Cambria"/>
                <a:hlinkClick r:id="rId2"/>
              </a:rPr>
              <a:t>duythanhcse@gmail.com</a:t>
            </a:r>
            <a:r>
              <a:rPr b="1" i="0" lang="en-US" sz="1300" u="none" cap="none" strike="noStrike">
                <a:solidFill>
                  <a:srgbClr val="002060"/>
                </a:solidFill>
                <a:latin typeface="Cambria"/>
                <a:ea typeface="Cambria"/>
                <a:cs typeface="Cambria"/>
                <a:sym typeface="Cambria"/>
              </a:rPr>
              <a:t> - 0987773061</a:t>
            </a:r>
            <a:endParaRPr b="1" i="0" sz="1300" u="none" cap="none" strike="noStrike">
              <a:solidFill>
                <a:srgbClr val="002060"/>
              </a:solidFill>
              <a:latin typeface="Cambria"/>
              <a:ea typeface="Cambria"/>
              <a:cs typeface="Cambria"/>
              <a:sym typeface="Cambria"/>
            </a:endParaRPr>
          </a:p>
        </p:txBody>
      </p:sp>
      <p:sp>
        <p:nvSpPr>
          <p:cNvPr id="20" name="Shape 20"/>
          <p:cNvSpPr txBox="1"/>
          <p:nvPr/>
        </p:nvSpPr>
        <p:spPr>
          <a:xfrm>
            <a:off x="17249" y="11668"/>
            <a:ext cx="5392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Font typeface="Cambria"/>
              <a:buNone/>
            </a:pPr>
            <a:r>
              <a:rPr b="0" i="0" lang="en-US" sz="1800" u="none" cap="small" strike="noStrike">
                <a:solidFill>
                  <a:srgbClr val="002060"/>
                </a:solidFill>
                <a:latin typeface="Cambria"/>
                <a:ea typeface="Cambria"/>
                <a:cs typeface="Cambria"/>
                <a:sym typeface="Cambria"/>
              </a:rPr>
              <a:t>Working Hard &amp; Smart today for a better tomorrow</a:t>
            </a:r>
            <a:endParaRPr b="0" i="0" sz="1800" u="none" cap="none" strike="noStrike">
              <a:solidFill>
                <a:srgbClr val="00206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143000" y="2644775"/>
            <a:ext cx="7239000" cy="6318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Các khái niệm liên quan tới Lớp và Đối Tượng</a:t>
            </a:r>
            <a:endParaRPr b="1" i="0" sz="4800" u="none" cap="none" strike="noStrike">
              <a:solidFill>
                <a:srgbClr val="002060"/>
              </a:solidFill>
              <a:latin typeface="Cambria"/>
              <a:ea typeface="Cambria"/>
              <a:cs typeface="Cambria"/>
              <a:sym typeface="Cambria"/>
            </a:endParaRPr>
          </a:p>
        </p:txBody>
      </p:sp>
      <p:pic>
        <p:nvPicPr>
          <p:cNvPr id="90" name="Shape 90"/>
          <p:cNvPicPr preferRelativeResize="0"/>
          <p:nvPr/>
        </p:nvPicPr>
        <p:blipFill rotWithShape="1">
          <a:blip r:embed="rId3">
            <a:alphaModFix/>
          </a:blip>
          <a:srcRect b="0" l="0" r="0" t="0"/>
          <a:stretch/>
        </p:blipFill>
        <p:spPr>
          <a:xfrm>
            <a:off x="6858000" y="4572000"/>
            <a:ext cx="2144973" cy="170096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52400" y="4890800"/>
            <a:ext cx="2728882" cy="1063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grpSp>
        <p:nvGrpSpPr>
          <p:cNvPr id="189" name="Shape 189"/>
          <p:cNvGrpSpPr/>
          <p:nvPr/>
        </p:nvGrpSpPr>
        <p:grpSpPr>
          <a:xfrm>
            <a:off x="304800" y="558800"/>
            <a:ext cx="4620576" cy="508000"/>
            <a:chOff x="789624" y="1191463"/>
            <a:chExt cx="4620576" cy="508000"/>
          </a:xfrm>
        </p:grpSpPr>
        <p:sp>
          <p:nvSpPr>
            <p:cNvPr id="190" name="Shape 19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191" name="Shape 191"/>
            <p:cNvGrpSpPr/>
            <p:nvPr/>
          </p:nvGrpSpPr>
          <p:grpSpPr>
            <a:xfrm>
              <a:off x="789624" y="1295400"/>
              <a:ext cx="353376" cy="272472"/>
              <a:chOff x="1110" y="2656"/>
              <a:chExt cx="1549" cy="1351"/>
            </a:xfrm>
          </p:grpSpPr>
          <p:sp>
            <p:nvSpPr>
              <p:cNvPr id="192" name="Shape 19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93" name="Shape 19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94" name="Shape 19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95" name="Shape 195"/>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Các đối tượng có các đặc điểm (thuộc tính và phương thức) giống nhau được gom nhóm thành một lớp để phân biệt với các đối tượng khác và dễ quản lý.</a:t>
            </a:r>
            <a:endParaRPr/>
          </a:p>
          <a:p>
            <a:pPr indent="-342900" lvl="0" marL="34290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Một </a:t>
            </a:r>
            <a:r>
              <a:rPr b="1" i="0" lang="en-US" sz="2800" u="none" cap="none" strike="noStrike">
                <a:solidFill>
                  <a:srgbClr val="002060"/>
                </a:solidFill>
                <a:latin typeface="Cambria"/>
                <a:ea typeface="Cambria"/>
                <a:cs typeface="Cambria"/>
                <a:sym typeface="Cambria"/>
              </a:rPr>
              <a:t>lớp</a:t>
            </a:r>
            <a:r>
              <a:rPr b="0" i="0" lang="en-US" sz="2800" u="none" cap="none" strike="noStrike">
                <a:solidFill>
                  <a:srgbClr val="002060"/>
                </a:solidFill>
                <a:latin typeface="Cambria"/>
                <a:ea typeface="Cambria"/>
                <a:cs typeface="Cambria"/>
                <a:sym typeface="Cambria"/>
              </a:rPr>
              <a:t> (class) là sự phân loại của các đối tượng hay là kiểu (type) của đối tượng.</a:t>
            </a:r>
            <a:endParaRPr/>
          </a:p>
          <a:p>
            <a:pPr indent="-342900" lvl="0" marL="34290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Ví dụ: </a:t>
            </a:r>
            <a:endParaRPr/>
          </a:p>
          <a:p>
            <a:pPr indent="-285750" lvl="1" marL="742950" marR="0" rtl="0" algn="just">
              <a:lnSpc>
                <a:spcPct val="90000"/>
              </a:lnSpc>
              <a:spcBef>
                <a:spcPts val="560"/>
              </a:spcBef>
              <a:spcAft>
                <a:spcPts val="0"/>
              </a:spcAft>
              <a:buClr>
                <a:srgbClr val="2045AE"/>
              </a:buClr>
              <a:buSzPts val="2800"/>
              <a:buFont typeface="Arial"/>
              <a:buChar char="−"/>
            </a:pPr>
            <a:r>
              <a:rPr b="0" i="0" lang="en-US" sz="2800" u="none" cap="none" strike="noStrike">
                <a:solidFill>
                  <a:srgbClr val="002060"/>
                </a:solidFill>
                <a:latin typeface="Cambria"/>
                <a:ea typeface="Cambria"/>
                <a:cs typeface="Cambria"/>
                <a:sym typeface="Cambria"/>
              </a:rPr>
              <a:t>Các chiếc xe Toyota, Honda, Porsche thuộc lớp xe hơi.</a:t>
            </a:r>
            <a:endParaRPr/>
          </a:p>
          <a:p>
            <a:pPr indent="-285750" lvl="1" marL="742950" marR="0" rtl="0" algn="just">
              <a:lnSpc>
                <a:spcPct val="9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Các con chó giữ nhà, chó săn, chó kiểng thuộc lớp chó.</a:t>
            </a:r>
            <a:endParaRPr/>
          </a:p>
          <a:p>
            <a:pPr indent="-165100" lvl="0" marL="342900" marR="0" rtl="0" algn="just">
              <a:lnSpc>
                <a:spcPct val="10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grpSp>
        <p:nvGrpSpPr>
          <p:cNvPr id="200" name="Shape 200"/>
          <p:cNvGrpSpPr/>
          <p:nvPr/>
        </p:nvGrpSpPr>
        <p:grpSpPr>
          <a:xfrm>
            <a:off x="304800" y="558800"/>
            <a:ext cx="4620576" cy="508000"/>
            <a:chOff x="789624" y="1191463"/>
            <a:chExt cx="4620576" cy="508000"/>
          </a:xfrm>
        </p:grpSpPr>
        <p:sp>
          <p:nvSpPr>
            <p:cNvPr id="201" name="Shape 20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02" name="Shape 202"/>
            <p:cNvGrpSpPr/>
            <p:nvPr/>
          </p:nvGrpSpPr>
          <p:grpSpPr>
            <a:xfrm>
              <a:off x="789624" y="1295400"/>
              <a:ext cx="353376" cy="272472"/>
              <a:chOff x="1110" y="2656"/>
              <a:chExt cx="1549" cy="1351"/>
            </a:xfrm>
          </p:grpSpPr>
          <p:sp>
            <p:nvSpPr>
              <p:cNvPr id="203" name="Shape 20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04" name="Shape 20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05" name="Shape 20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06" name="Shape 206"/>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Như vậy </a:t>
            </a:r>
            <a:r>
              <a:rPr b="1" i="0" lang="en-US" sz="2800" u="none" cap="none" strike="noStrike">
                <a:solidFill>
                  <a:srgbClr val="002060"/>
                </a:solidFill>
                <a:latin typeface="Cambria"/>
                <a:ea typeface="Cambria"/>
                <a:cs typeface="Cambria"/>
                <a:sym typeface="Cambria"/>
              </a:rPr>
              <a:t>Lớp</a:t>
            </a:r>
            <a:r>
              <a:rPr b="0" i="0" lang="en-US" sz="2800" u="none" cap="none" strike="noStrike">
                <a:solidFill>
                  <a:srgbClr val="002060"/>
                </a:solidFill>
                <a:latin typeface="Cambria"/>
                <a:ea typeface="Cambria"/>
                <a:cs typeface="Cambria"/>
                <a:sym typeface="Cambria"/>
              </a:rPr>
              <a:t> là một khái niệm trừu tượng, dùng để chỉ một tập hợp các đối tượng có mặt trong hệ thống.</a:t>
            </a:r>
            <a:endParaRPr/>
          </a:p>
          <a:p>
            <a:pPr indent="-342900" lvl="0" marL="342900" marR="0" rtl="0" algn="just">
              <a:lnSpc>
                <a:spcPct val="90000"/>
              </a:lnSpc>
              <a:spcBef>
                <a:spcPts val="560"/>
              </a:spcBef>
              <a:spcAft>
                <a:spcPts val="0"/>
              </a:spcAft>
              <a:buClr>
                <a:srgbClr val="3DC5C5"/>
              </a:buClr>
              <a:buSzPts val="2800"/>
              <a:buFont typeface="Noto Sans Symbols"/>
              <a:buChar char="❖"/>
            </a:pPr>
            <a:r>
              <a:rPr b="1" i="0" lang="en-US" sz="2800" u="none" cap="none" strike="noStrike">
                <a:solidFill>
                  <a:srgbClr val="002060"/>
                </a:solidFill>
                <a:latin typeface="Cambria"/>
                <a:ea typeface="Cambria"/>
                <a:cs typeface="Cambria"/>
                <a:sym typeface="Cambria"/>
              </a:rPr>
              <a:t>Lớp</a:t>
            </a:r>
            <a:r>
              <a:rPr b="0" i="0" lang="en-US" sz="2800" u="none" cap="none" strike="noStrike">
                <a:solidFill>
                  <a:srgbClr val="002060"/>
                </a:solidFill>
                <a:latin typeface="Cambria"/>
                <a:ea typeface="Cambria"/>
                <a:cs typeface="Cambria"/>
                <a:sym typeface="Cambria"/>
              </a:rPr>
              <a:t> có thuộc tính và phương thức:</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Thuộc tính của lớp tương ứng với thuộc tính của đối tượng.</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Phương thức của lớp tương ứng với các hành động của đối tượng.</a:t>
            </a:r>
            <a:endParaRPr/>
          </a:p>
          <a:p>
            <a:pPr indent="-139700" lvl="0" marL="342900" marR="0" rtl="0" algn="just">
              <a:lnSpc>
                <a:spcPct val="90000"/>
              </a:lnSpc>
              <a:spcBef>
                <a:spcPts val="640"/>
              </a:spcBef>
              <a:spcAft>
                <a:spcPts val="0"/>
              </a:spcAft>
              <a:buClr>
                <a:srgbClr val="3DC5C5"/>
              </a:buClr>
              <a:buSzPts val="3200"/>
              <a:buFont typeface="Noto Sans Symbols"/>
              <a:buNone/>
            </a:pPr>
            <a:r>
              <a:t/>
            </a:r>
            <a:endParaRPr b="0" i="0" sz="3200" u="none" cap="none" strike="noStrike">
              <a:solidFill>
                <a:srgbClr val="002060"/>
              </a:solidFill>
              <a:latin typeface="Cambria"/>
              <a:ea typeface="Cambria"/>
              <a:cs typeface="Cambria"/>
              <a:sym typeface="Cambria"/>
            </a:endParaRPr>
          </a:p>
          <a:p>
            <a:pPr indent="-165100" lvl="0" marL="342900" marR="0" rtl="0" algn="just">
              <a:lnSpc>
                <a:spcPct val="10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grpSp>
        <p:nvGrpSpPr>
          <p:cNvPr id="211" name="Shape 211"/>
          <p:cNvGrpSpPr/>
          <p:nvPr/>
        </p:nvGrpSpPr>
        <p:grpSpPr>
          <a:xfrm>
            <a:off x="304800" y="558800"/>
            <a:ext cx="4620576" cy="508000"/>
            <a:chOff x="789624" y="1191463"/>
            <a:chExt cx="4620576" cy="508000"/>
          </a:xfrm>
        </p:grpSpPr>
        <p:sp>
          <p:nvSpPr>
            <p:cNvPr id="212" name="Shape 21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13" name="Shape 213"/>
            <p:cNvGrpSpPr/>
            <p:nvPr/>
          </p:nvGrpSpPr>
          <p:grpSpPr>
            <a:xfrm>
              <a:off x="789624" y="1295400"/>
              <a:ext cx="353376" cy="272472"/>
              <a:chOff x="1110" y="2656"/>
              <a:chExt cx="1549" cy="1351"/>
            </a:xfrm>
          </p:grpSpPr>
          <p:sp>
            <p:nvSpPr>
              <p:cNvPr id="214" name="Shape 21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15" name="Shape 21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16" name="Shape 21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17" name="Shape 217"/>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Một </a:t>
            </a:r>
            <a:r>
              <a:rPr b="1" i="0" lang="en-US" sz="2800" u="none" cap="none" strike="noStrike">
                <a:solidFill>
                  <a:srgbClr val="002060"/>
                </a:solidFill>
                <a:latin typeface="Cambria"/>
                <a:ea typeface="Cambria"/>
                <a:cs typeface="Cambria"/>
                <a:sym typeface="Cambria"/>
              </a:rPr>
              <a:t>Lớp</a:t>
            </a:r>
            <a:r>
              <a:rPr b="0" i="0" lang="en-US" sz="2800" u="none" cap="none" strike="noStrike">
                <a:solidFill>
                  <a:srgbClr val="002060"/>
                </a:solidFill>
                <a:latin typeface="Cambria"/>
                <a:ea typeface="Cambria"/>
                <a:cs typeface="Cambria"/>
                <a:sym typeface="Cambria"/>
              </a:rPr>
              <a:t> có thể có một trong các khả năng sau:</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Hoặc chỉ có thuộc tính, không có phương thức.</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Hoặc chỉ có phương thức, không có thuộc tính.</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Hoặc có cả thuộc tính và phương thức, trường hợp này là phổ biến nhất.</a:t>
            </a:r>
            <a:endParaRPr/>
          </a:p>
          <a:p>
            <a:pPr indent="-342900" lvl="0" marL="34290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Lớp không có thuộc tính và phương thức nào là các lớp trừu tượng. Các lớp này không có đối tượng tương ứng.</a:t>
            </a:r>
            <a:endParaRPr/>
          </a:p>
          <a:p>
            <a:pPr indent="-139700" lvl="0" marL="342900" marR="0" rtl="0" algn="just">
              <a:lnSpc>
                <a:spcPct val="90000"/>
              </a:lnSpc>
              <a:spcBef>
                <a:spcPts val="640"/>
              </a:spcBef>
              <a:spcAft>
                <a:spcPts val="0"/>
              </a:spcAft>
              <a:buClr>
                <a:srgbClr val="3DC5C5"/>
              </a:buClr>
              <a:buSzPts val="3200"/>
              <a:buFont typeface="Noto Sans Symbols"/>
              <a:buNone/>
            </a:pPr>
            <a:r>
              <a:t/>
            </a:r>
            <a:endParaRPr b="0" i="0" sz="3200" u="none" cap="none" strike="noStrike">
              <a:solidFill>
                <a:srgbClr val="002060"/>
              </a:solidFill>
              <a:latin typeface="Cambria"/>
              <a:ea typeface="Cambria"/>
              <a:cs typeface="Cambria"/>
              <a:sym typeface="Cambria"/>
            </a:endParaRPr>
          </a:p>
          <a:p>
            <a:pPr indent="-165100" lvl="0" marL="342900" marR="0" rtl="0" algn="just">
              <a:lnSpc>
                <a:spcPct val="10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grpSp>
        <p:nvGrpSpPr>
          <p:cNvPr id="222" name="Shape 222"/>
          <p:cNvGrpSpPr/>
          <p:nvPr/>
        </p:nvGrpSpPr>
        <p:grpSpPr>
          <a:xfrm>
            <a:off x="304800" y="558800"/>
            <a:ext cx="4620576" cy="508000"/>
            <a:chOff x="789624" y="1191463"/>
            <a:chExt cx="4620576" cy="508000"/>
          </a:xfrm>
        </p:grpSpPr>
        <p:sp>
          <p:nvSpPr>
            <p:cNvPr id="223" name="Shape 22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24" name="Shape 224"/>
            <p:cNvGrpSpPr/>
            <p:nvPr/>
          </p:nvGrpSpPr>
          <p:grpSpPr>
            <a:xfrm>
              <a:off x="789624" y="1295400"/>
              <a:ext cx="353376" cy="272472"/>
              <a:chOff x="1110" y="2656"/>
              <a:chExt cx="1549" cy="1351"/>
            </a:xfrm>
          </p:grpSpPr>
          <p:sp>
            <p:nvSpPr>
              <p:cNvPr id="225" name="Shape 22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26" name="Shape 22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27" name="Shape 22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28" name="Shape 228"/>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Không gian tên (namespace)</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Một nhóm các lớp (classes) và giao diện (interfaces) được tổ chức thành một đơn vị quản lý theo hình thức không gian tên gọi là namespace.</a:t>
            </a:r>
            <a:endParaRPr b="0" i="0" sz="2400" u="none" cap="none" strike="noStrike">
              <a:solidFill>
                <a:srgbClr val="002060"/>
              </a:solidFill>
              <a:latin typeface="Cambria"/>
              <a:ea typeface="Cambria"/>
              <a:cs typeface="Cambria"/>
              <a:sym typeface="Cambria"/>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Lợi ích của namespace là tổ chức sắp xếp lại hệ thống thông tin các lớp trong dự án một cách khoa học, giúp cho việc theo dõi bảo trì dự án được tốt nhất.</a:t>
            </a:r>
            <a:endParaRPr b="0" i="0" sz="2400" u="none" cap="none" strike="noStrike">
              <a:solidFill>
                <a:srgbClr val="002060"/>
              </a:solidFill>
              <a:latin typeface="Cambria"/>
              <a:ea typeface="Cambria"/>
              <a:cs typeface="Cambria"/>
              <a:sym typeface="Cambria"/>
            </a:endParaRPr>
          </a:p>
          <a:p>
            <a:pPr indent="-165100" lvl="0" marL="342900" marR="0" rtl="0" algn="just">
              <a:lnSpc>
                <a:spcPct val="9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grpSp>
        <p:nvGrpSpPr>
          <p:cNvPr id="234" name="Shape 234"/>
          <p:cNvGrpSpPr/>
          <p:nvPr/>
        </p:nvGrpSpPr>
        <p:grpSpPr>
          <a:xfrm>
            <a:off x="304800" y="558800"/>
            <a:ext cx="4620576" cy="508000"/>
            <a:chOff x="789624" y="1191463"/>
            <a:chExt cx="4620576" cy="508000"/>
          </a:xfrm>
        </p:grpSpPr>
        <p:sp>
          <p:nvSpPr>
            <p:cNvPr id="235" name="Shape 23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36" name="Shape 236"/>
            <p:cNvGrpSpPr/>
            <p:nvPr/>
          </p:nvGrpSpPr>
          <p:grpSpPr>
            <a:xfrm>
              <a:off x="789624" y="1295400"/>
              <a:ext cx="353376" cy="272472"/>
              <a:chOff x="1110" y="2656"/>
              <a:chExt cx="1549" cy="1351"/>
            </a:xfrm>
          </p:grpSpPr>
          <p:sp>
            <p:nvSpPr>
              <p:cNvPr id="237" name="Shape 23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38" name="Shape 23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39" name="Shape 23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40" name="Shape 240"/>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Tính trừu tượng:</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Lớp (Class) là một khái niệm trừu tượng, đối tượng là một thể hiện cụ thể của lớp.</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Ví dụ: </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Bản thiết kế của chiếc xe hơi là lớp.</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Chiếc xe hơi được tạo ra từ bản thiết kế là đối tượng.</a:t>
            </a:r>
            <a:endParaRPr/>
          </a:p>
          <a:p>
            <a:pPr indent="-165100" lvl="0" marL="342900" marR="0" rtl="0" algn="just">
              <a:lnSpc>
                <a:spcPct val="9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p:txBody>
      </p:sp>
      <p:pic>
        <p:nvPicPr>
          <p:cNvPr descr="class-object.jpg" id="241" name="Shape 241"/>
          <p:cNvPicPr preferRelativeResize="0"/>
          <p:nvPr/>
        </p:nvPicPr>
        <p:blipFill rotWithShape="1">
          <a:blip r:embed="rId3">
            <a:alphaModFix/>
          </a:blip>
          <a:srcRect b="63043" l="32000" r="30073" t="10870"/>
          <a:stretch/>
        </p:blipFill>
        <p:spPr>
          <a:xfrm>
            <a:off x="1412201" y="3624019"/>
            <a:ext cx="2678241" cy="1673826"/>
          </a:xfrm>
          <a:prstGeom prst="rect">
            <a:avLst/>
          </a:prstGeom>
          <a:solidFill>
            <a:srgbClr val="ECECEC"/>
          </a:solidFill>
          <a:ln cap="sq" cmpd="sng" w="88900">
            <a:solidFill>
              <a:srgbClr val="FFFFFF"/>
            </a:solidFill>
            <a:prstDash val="solid"/>
            <a:miter lim="8000"/>
            <a:headEnd len="sm" w="sm" type="none"/>
            <a:tailEnd len="sm" w="sm" type="none"/>
          </a:ln>
          <a:effectLst>
            <a:outerShdw blurRad="55000" rotWithShape="0" algn="tl" dir="5400000" dist="18000">
              <a:srgbClr val="000000">
                <a:alpha val="40000"/>
              </a:srgbClr>
            </a:outerShdw>
          </a:effectLst>
        </p:spPr>
      </p:pic>
      <p:pic>
        <p:nvPicPr>
          <p:cNvPr descr="class-object.jpg" id="242" name="Shape 242"/>
          <p:cNvPicPr preferRelativeResize="0"/>
          <p:nvPr/>
        </p:nvPicPr>
        <p:blipFill rotWithShape="1">
          <a:blip r:embed="rId3">
            <a:alphaModFix/>
          </a:blip>
          <a:srcRect b="13042" l="3556" r="64444" t="65218"/>
          <a:stretch/>
        </p:blipFill>
        <p:spPr>
          <a:xfrm>
            <a:off x="5638800" y="3810000"/>
            <a:ext cx="2109114" cy="1301865"/>
          </a:xfrm>
          <a:prstGeom prst="rect">
            <a:avLst/>
          </a:prstGeom>
          <a:noFill/>
          <a:ln>
            <a:noFill/>
          </a:ln>
        </p:spPr>
      </p:pic>
      <p:cxnSp>
        <p:nvCxnSpPr>
          <p:cNvPr id="243" name="Shape 243"/>
          <p:cNvCxnSpPr>
            <a:stCxn id="241" idx="3"/>
            <a:endCxn id="242" idx="1"/>
          </p:cNvCxnSpPr>
          <p:nvPr/>
        </p:nvCxnSpPr>
        <p:spPr>
          <a:xfrm>
            <a:off x="4090442" y="4460932"/>
            <a:ext cx="1548300" cy="0"/>
          </a:xfrm>
          <a:prstGeom prst="straightConnector1">
            <a:avLst/>
          </a:prstGeom>
          <a:noFill/>
          <a:ln cap="flat" cmpd="sng" w="31750">
            <a:solidFill>
              <a:srgbClr val="C00000"/>
            </a:solidFill>
            <a:prstDash val="solid"/>
            <a:round/>
            <a:headEnd len="sm" w="sm" type="none"/>
            <a:tailEnd len="med" w="med" type="stealth"/>
          </a:ln>
        </p:spPr>
      </p:cxnSp>
      <p:sp>
        <p:nvSpPr>
          <p:cNvPr id="244" name="Shape 244"/>
          <p:cNvSpPr txBox="1"/>
          <p:nvPr/>
        </p:nvSpPr>
        <p:spPr>
          <a:xfrm>
            <a:off x="2332846" y="5497388"/>
            <a:ext cx="59343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002060"/>
                </a:solidFill>
                <a:latin typeface="Arial"/>
                <a:ea typeface="Arial"/>
                <a:cs typeface="Arial"/>
                <a:sym typeface="Arial"/>
              </a:rPr>
              <a:t>Class</a:t>
            </a:r>
            <a:endParaRPr b="1" i="0" sz="1200" u="none" cap="none" strike="noStrike">
              <a:solidFill>
                <a:srgbClr val="002060"/>
              </a:solidFill>
              <a:latin typeface="Times New Roman"/>
              <a:ea typeface="Times New Roman"/>
              <a:cs typeface="Times New Roman"/>
              <a:sym typeface="Times New Roman"/>
            </a:endParaRPr>
          </a:p>
        </p:txBody>
      </p:sp>
      <p:sp>
        <p:nvSpPr>
          <p:cNvPr id="245" name="Shape 245"/>
          <p:cNvSpPr txBox="1"/>
          <p:nvPr/>
        </p:nvSpPr>
        <p:spPr>
          <a:xfrm>
            <a:off x="6057276" y="5124897"/>
            <a:ext cx="66396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002060"/>
                </a:solidFill>
                <a:latin typeface="Arial"/>
                <a:ea typeface="Arial"/>
                <a:cs typeface="Arial"/>
                <a:sym typeface="Arial"/>
              </a:rPr>
              <a:t>Object</a:t>
            </a:r>
            <a:endParaRPr b="1" i="0" sz="1200" u="none" cap="none" strike="noStrike">
              <a:solidFill>
                <a:srgbClr val="00206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grpSp>
        <p:nvGrpSpPr>
          <p:cNvPr id="250" name="Shape 250"/>
          <p:cNvGrpSpPr/>
          <p:nvPr/>
        </p:nvGrpSpPr>
        <p:grpSpPr>
          <a:xfrm>
            <a:off x="304800" y="558800"/>
            <a:ext cx="4620576" cy="508000"/>
            <a:chOff x="789624" y="1191463"/>
            <a:chExt cx="4620576" cy="508000"/>
          </a:xfrm>
        </p:grpSpPr>
        <p:sp>
          <p:nvSpPr>
            <p:cNvPr id="251" name="Shape 25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52" name="Shape 252"/>
            <p:cNvGrpSpPr/>
            <p:nvPr/>
          </p:nvGrpSpPr>
          <p:grpSpPr>
            <a:xfrm>
              <a:off x="789624" y="1295400"/>
              <a:ext cx="353376" cy="272472"/>
              <a:chOff x="1110" y="2656"/>
              <a:chExt cx="1549" cy="1351"/>
            </a:xfrm>
          </p:grpSpPr>
          <p:sp>
            <p:nvSpPr>
              <p:cNvPr id="253" name="Shape 25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54" name="Shape 25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55" name="Shape 25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56" name="Shape 256"/>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Tính trừu tượng:</a:t>
            </a:r>
            <a:endParaRPr b="0" i="0" sz="2800" u="none" cap="none" strike="noStrike">
              <a:solidFill>
                <a:srgbClr val="002060"/>
              </a:solidFill>
              <a:latin typeface="Cambria"/>
              <a:ea typeface="Cambria"/>
              <a:cs typeface="Cambria"/>
              <a:sym typeface="Cambria"/>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Từ những đối tượng giống nhau: trừu tượng hóa thành một lớp: </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Chỉ đưa ra các thuộc tính và phương thức cần thiết của đối tượng trong lập trình.</a:t>
            </a:r>
            <a:endParaRPr/>
          </a:p>
          <a:p>
            <a:pPr indent="-342900" lvl="0" marL="34290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Ví dụ: </a:t>
            </a:r>
            <a:endParaRPr/>
          </a:p>
        </p:txBody>
      </p:sp>
      <p:grpSp>
        <p:nvGrpSpPr>
          <p:cNvPr id="257" name="Shape 257"/>
          <p:cNvGrpSpPr/>
          <p:nvPr/>
        </p:nvGrpSpPr>
        <p:grpSpPr>
          <a:xfrm>
            <a:off x="1403350" y="3657599"/>
            <a:ext cx="6750050" cy="2284666"/>
            <a:chOff x="381000" y="4191000"/>
            <a:chExt cx="9810299" cy="2341045"/>
          </a:xfrm>
        </p:grpSpPr>
        <p:pic>
          <p:nvPicPr>
            <p:cNvPr descr="class-object.jpg" id="258" name="Shape 258"/>
            <p:cNvPicPr preferRelativeResize="0"/>
            <p:nvPr/>
          </p:nvPicPr>
          <p:blipFill rotWithShape="1">
            <a:blip r:embed="rId3">
              <a:alphaModFix/>
            </a:blip>
            <a:srcRect b="63043" l="32000" r="30073" t="10870"/>
            <a:stretch/>
          </p:blipFill>
          <p:spPr>
            <a:xfrm>
              <a:off x="7752900" y="4458742"/>
              <a:ext cx="2438399" cy="1371599"/>
            </a:xfrm>
            <a:prstGeom prst="rect">
              <a:avLst/>
            </a:prstGeom>
            <a:solidFill>
              <a:srgbClr val="ECECEC"/>
            </a:solidFill>
            <a:ln cap="sq" cmpd="sng" w="88900">
              <a:solidFill>
                <a:srgbClr val="FFFFFF"/>
              </a:solidFill>
              <a:prstDash val="solid"/>
              <a:miter lim="8000"/>
              <a:headEnd len="sm" w="sm" type="none"/>
              <a:tailEnd len="sm" w="sm" type="none"/>
            </a:ln>
            <a:effectLst>
              <a:outerShdw blurRad="55000" rotWithShape="0" algn="tl" dir="5400000" dist="18000">
                <a:srgbClr val="000000">
                  <a:alpha val="40000"/>
                </a:srgbClr>
              </a:outerShdw>
            </a:effectLst>
          </p:spPr>
        </p:pic>
        <p:pic>
          <p:nvPicPr>
            <p:cNvPr descr="class-object.jpg" id="259" name="Shape 259"/>
            <p:cNvPicPr preferRelativeResize="0"/>
            <p:nvPr/>
          </p:nvPicPr>
          <p:blipFill rotWithShape="1">
            <a:blip r:embed="rId3">
              <a:alphaModFix/>
            </a:blip>
            <a:srcRect b="13042" l="3556" r="64444" t="65218"/>
            <a:stretch/>
          </p:blipFill>
          <p:spPr>
            <a:xfrm>
              <a:off x="381000" y="4191000"/>
              <a:ext cx="1920240" cy="1066800"/>
            </a:xfrm>
            <a:prstGeom prst="rect">
              <a:avLst/>
            </a:prstGeom>
            <a:noFill/>
            <a:ln>
              <a:noFill/>
            </a:ln>
          </p:spPr>
        </p:pic>
        <p:sp>
          <p:nvSpPr>
            <p:cNvPr id="260" name="Shape 260"/>
            <p:cNvSpPr txBox="1"/>
            <p:nvPr/>
          </p:nvSpPr>
          <p:spPr>
            <a:xfrm>
              <a:off x="8452238" y="6170116"/>
              <a:ext cx="862474" cy="2838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002060"/>
                  </a:solidFill>
                  <a:latin typeface="Arial"/>
                  <a:ea typeface="Arial"/>
                  <a:cs typeface="Arial"/>
                  <a:sym typeface="Arial"/>
                </a:rPr>
                <a:t>Class</a:t>
              </a:r>
              <a:endParaRPr b="1" i="0" sz="1200" u="none" cap="none" strike="noStrike">
                <a:solidFill>
                  <a:srgbClr val="002060"/>
                </a:solidFill>
                <a:latin typeface="Times New Roman"/>
                <a:ea typeface="Times New Roman"/>
                <a:cs typeface="Times New Roman"/>
                <a:sym typeface="Times New Roman"/>
              </a:endParaRPr>
            </a:p>
          </p:txBody>
        </p:sp>
        <p:sp>
          <p:nvSpPr>
            <p:cNvPr id="261" name="Shape 261"/>
            <p:cNvSpPr txBox="1"/>
            <p:nvPr/>
          </p:nvSpPr>
          <p:spPr>
            <a:xfrm>
              <a:off x="1828799" y="6248210"/>
              <a:ext cx="1088460" cy="2838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002060"/>
                  </a:solidFill>
                  <a:latin typeface="Arial"/>
                  <a:ea typeface="Arial"/>
                  <a:cs typeface="Arial"/>
                  <a:sym typeface="Arial"/>
                </a:rPr>
                <a:t>Objects</a:t>
              </a:r>
              <a:endParaRPr b="1" i="0" sz="1200" u="none" cap="none" strike="noStrike">
                <a:solidFill>
                  <a:srgbClr val="002060"/>
                </a:solidFill>
                <a:latin typeface="Times New Roman"/>
                <a:ea typeface="Times New Roman"/>
                <a:cs typeface="Times New Roman"/>
                <a:sym typeface="Times New Roman"/>
              </a:endParaRPr>
            </a:p>
          </p:txBody>
        </p:sp>
        <p:pic>
          <p:nvPicPr>
            <p:cNvPr descr="114729.jpg" id="262" name="Shape 262"/>
            <p:cNvPicPr preferRelativeResize="0"/>
            <p:nvPr/>
          </p:nvPicPr>
          <p:blipFill rotWithShape="1">
            <a:blip r:embed="rId4">
              <a:alphaModFix/>
            </a:blip>
            <a:srcRect b="0" l="0" r="0" t="14815"/>
            <a:stretch/>
          </p:blipFill>
          <p:spPr>
            <a:xfrm>
              <a:off x="2209800" y="5334000"/>
              <a:ext cx="1789043" cy="857250"/>
            </a:xfrm>
            <a:prstGeom prst="rect">
              <a:avLst/>
            </a:prstGeom>
            <a:noFill/>
            <a:ln>
              <a:noFill/>
            </a:ln>
          </p:spPr>
        </p:pic>
        <p:pic>
          <p:nvPicPr>
            <p:cNvPr descr="audi-cars-audi-4294883-1280-1024.jpg" id="263" name="Shape 263"/>
            <p:cNvPicPr preferRelativeResize="0"/>
            <p:nvPr/>
          </p:nvPicPr>
          <p:blipFill rotWithShape="1">
            <a:blip r:embed="rId5">
              <a:alphaModFix/>
            </a:blip>
            <a:srcRect b="9720" l="2779" r="0" t="24306"/>
            <a:stretch/>
          </p:blipFill>
          <p:spPr>
            <a:xfrm>
              <a:off x="533400" y="5334000"/>
              <a:ext cx="1684421" cy="914400"/>
            </a:xfrm>
            <a:prstGeom prst="rect">
              <a:avLst/>
            </a:prstGeom>
            <a:noFill/>
            <a:ln>
              <a:noFill/>
            </a:ln>
          </p:spPr>
        </p:pic>
        <p:pic>
          <p:nvPicPr>
            <p:cNvPr descr="Audi-R8-5-2-audi-32025757-1280-1024.jpg" id="264" name="Shape 264"/>
            <p:cNvPicPr preferRelativeResize="0"/>
            <p:nvPr/>
          </p:nvPicPr>
          <p:blipFill rotWithShape="1">
            <a:blip r:embed="rId6">
              <a:alphaModFix/>
            </a:blip>
            <a:srcRect b="0" l="2779" r="0" t="24306"/>
            <a:stretch/>
          </p:blipFill>
          <p:spPr>
            <a:xfrm>
              <a:off x="2286000" y="4191000"/>
              <a:ext cx="1626717" cy="1012825"/>
            </a:xfrm>
            <a:prstGeom prst="rect">
              <a:avLst/>
            </a:prstGeom>
            <a:noFill/>
            <a:ln>
              <a:noFill/>
            </a:ln>
          </p:spPr>
        </p:pic>
        <p:sp>
          <p:nvSpPr>
            <p:cNvPr id="265" name="Shape 265"/>
            <p:cNvSpPr/>
            <p:nvPr/>
          </p:nvSpPr>
          <p:spPr>
            <a:xfrm>
              <a:off x="4946987" y="5043378"/>
              <a:ext cx="1753487" cy="610004"/>
            </a:xfrm>
            <a:prstGeom prst="rightArrow">
              <a:avLst>
                <a:gd fmla="val 50000" name="adj1"/>
                <a:gd fmla="val 50000" name="adj2"/>
              </a:avLst>
            </a:prstGeom>
            <a:solidFill>
              <a:srgbClr val="EE8E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Shape 266"/>
            <p:cNvSpPr txBox="1"/>
            <p:nvPr/>
          </p:nvSpPr>
          <p:spPr>
            <a:xfrm>
              <a:off x="4392525" y="4527450"/>
              <a:ext cx="1975442" cy="2838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002060"/>
                  </a:solidFill>
                  <a:latin typeface="Arial"/>
                  <a:ea typeface="Arial"/>
                  <a:cs typeface="Arial"/>
                  <a:sym typeface="Arial"/>
                </a:rPr>
                <a:t>Trừu tượng hóa</a:t>
              </a:r>
              <a:endParaRPr b="1" i="0" sz="1200" u="none" cap="none" strike="noStrike">
                <a:solidFill>
                  <a:srgbClr val="002060"/>
                </a:solidFill>
                <a:latin typeface="Times New Roman"/>
                <a:ea typeface="Times New Roman"/>
                <a:cs typeface="Times New Roman"/>
                <a:sym typeface="Times New Roma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grpSp>
        <p:nvGrpSpPr>
          <p:cNvPr id="271" name="Shape 271"/>
          <p:cNvGrpSpPr/>
          <p:nvPr/>
        </p:nvGrpSpPr>
        <p:grpSpPr>
          <a:xfrm>
            <a:off x="304800" y="558800"/>
            <a:ext cx="4620576" cy="508000"/>
            <a:chOff x="789624" y="1191463"/>
            <a:chExt cx="4620576" cy="508000"/>
          </a:xfrm>
        </p:grpSpPr>
        <p:sp>
          <p:nvSpPr>
            <p:cNvPr id="272" name="Shape 27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73" name="Shape 273"/>
            <p:cNvGrpSpPr/>
            <p:nvPr/>
          </p:nvGrpSpPr>
          <p:grpSpPr>
            <a:xfrm>
              <a:off x="789624" y="1295400"/>
              <a:ext cx="353376" cy="272472"/>
              <a:chOff x="1110" y="2656"/>
              <a:chExt cx="1549" cy="1351"/>
            </a:xfrm>
          </p:grpSpPr>
          <p:sp>
            <p:nvSpPr>
              <p:cNvPr id="274" name="Shape 27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75" name="Shape 27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76" name="Shape 27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77" name="Shape 277"/>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Tính đóng gói:</a:t>
            </a:r>
            <a:endParaRPr b="0" i="0" sz="2800" u="none" cap="none" strike="noStrike">
              <a:solidFill>
                <a:srgbClr val="002060"/>
              </a:solidFill>
              <a:latin typeface="Cambria"/>
              <a:ea typeface="Cambria"/>
              <a:cs typeface="Cambria"/>
              <a:sym typeface="Cambria"/>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Mỗi lớp được xây dựng để thực hiện một nhóm chức năng đặc trưng của riêng lớp đó.</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Tất cả mọi thao tác truy xuất vào thành phần dữ liệu từ đối tượng này qua đối tượng khác phải được thực hiện bởi các phương thức (method) của chính đối tượng chứa dữ liệu. </a:t>
            </a:r>
            <a:endParaRPr/>
          </a:p>
          <a:p>
            <a:pPr indent="-285750" lvl="1" marL="742950" marR="0" rtl="0" algn="just">
              <a:lnSpc>
                <a:spcPct val="90000"/>
              </a:lnSpc>
              <a:spcBef>
                <a:spcPts val="480"/>
              </a:spcBef>
              <a:spcAft>
                <a:spcPts val="0"/>
              </a:spcAft>
              <a:buClr>
                <a:srgbClr val="3DC5C5"/>
              </a:buClr>
              <a:buSzPts val="2400"/>
              <a:buFont typeface="Noto Sans Symbols"/>
              <a:buChar char="▪"/>
            </a:pPr>
            <a:r>
              <a:rPr b="0" i="0" lang="en-US" sz="2400" u="none" cap="none" strike="noStrike">
                <a:solidFill>
                  <a:srgbClr val="002060"/>
                </a:solidFill>
                <a:latin typeface="Cambria"/>
                <a:ea typeface="Cambria"/>
                <a:cs typeface="Cambria"/>
                <a:sym typeface="Cambria"/>
              </a:rPr>
              <a:t>Tính đóng gói cho phép dấu thông tin của đối tượng bằng cách kết hợp thông tin và các phương thức liên quan đến thông tin trong đối tượng.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grpSp>
        <p:nvGrpSpPr>
          <p:cNvPr id="282" name="Shape 282"/>
          <p:cNvGrpSpPr/>
          <p:nvPr/>
        </p:nvGrpSpPr>
        <p:grpSpPr>
          <a:xfrm>
            <a:off x="304800" y="558800"/>
            <a:ext cx="4620576" cy="508000"/>
            <a:chOff x="789624" y="1191463"/>
            <a:chExt cx="4620576" cy="508000"/>
          </a:xfrm>
        </p:grpSpPr>
        <p:sp>
          <p:nvSpPr>
            <p:cNvPr id="283" name="Shape 28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284" name="Shape 284"/>
            <p:cNvGrpSpPr/>
            <p:nvPr/>
          </p:nvGrpSpPr>
          <p:grpSpPr>
            <a:xfrm>
              <a:off x="789624" y="1295400"/>
              <a:ext cx="353376" cy="272472"/>
              <a:chOff x="1110" y="2656"/>
              <a:chExt cx="1549" cy="1351"/>
            </a:xfrm>
          </p:grpSpPr>
          <p:sp>
            <p:nvSpPr>
              <p:cNvPr id="285" name="Shape 28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86" name="Shape 28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87" name="Shape 28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88" name="Shape 288"/>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Tính đóng gói:</a:t>
            </a:r>
            <a:endParaRPr b="0" i="0" sz="2800" u="none" cap="none" strike="noStrike">
              <a:solidFill>
                <a:srgbClr val="002060"/>
              </a:solidFill>
              <a:latin typeface="Cambria"/>
              <a:ea typeface="Cambria"/>
              <a:cs typeface="Cambria"/>
              <a:sym typeface="Cambria"/>
            </a:endParaRPr>
          </a:p>
          <a:p>
            <a:pPr indent="-342900" lvl="0" marL="342900" marR="0" rtl="0" algn="just">
              <a:lnSpc>
                <a:spcPct val="90000"/>
              </a:lnSpc>
              <a:spcBef>
                <a:spcPts val="640"/>
              </a:spcBef>
              <a:spcAft>
                <a:spcPts val="0"/>
              </a:spcAft>
              <a:buClr>
                <a:srgbClr val="3DC5C5"/>
              </a:buClr>
              <a:buSzPts val="3200"/>
              <a:buFont typeface="Noto Sans Symbols"/>
              <a:buChar char="❖"/>
            </a:pPr>
            <a:r>
              <a:rPr b="0" i="0" lang="en-US" sz="3200" u="none" cap="none" strike="noStrike">
                <a:solidFill>
                  <a:srgbClr val="002060"/>
                </a:solidFill>
                <a:latin typeface="Cambria"/>
                <a:ea typeface="Cambria"/>
                <a:cs typeface="Cambria"/>
                <a:sym typeface="Cambria"/>
              </a:rPr>
              <a:t>Ví dụ:</a:t>
            </a:r>
            <a:endParaRPr b="0" i="0" sz="3200" u="none" cap="none" strike="noStrike">
              <a:solidFill>
                <a:srgbClr val="002060"/>
              </a:solidFill>
              <a:latin typeface="Cambria"/>
              <a:ea typeface="Cambria"/>
              <a:cs typeface="Cambria"/>
              <a:sym typeface="Cambria"/>
            </a:endParaRPr>
          </a:p>
        </p:txBody>
      </p:sp>
      <p:grpSp>
        <p:nvGrpSpPr>
          <p:cNvPr id="289" name="Shape 289"/>
          <p:cNvGrpSpPr/>
          <p:nvPr/>
        </p:nvGrpSpPr>
        <p:grpSpPr>
          <a:xfrm>
            <a:off x="1219200" y="2209800"/>
            <a:ext cx="7181850" cy="4032250"/>
            <a:chOff x="-3349388" y="-57997"/>
            <a:chExt cx="12198113" cy="6706447"/>
          </a:xfrm>
        </p:grpSpPr>
        <p:pic>
          <p:nvPicPr>
            <p:cNvPr descr="300px-CPT-OOP-objects_and_classes_-_attmeth.svg.png" id="290" name="Shape 290"/>
            <p:cNvPicPr preferRelativeResize="0"/>
            <p:nvPr/>
          </p:nvPicPr>
          <p:blipFill rotWithShape="1">
            <a:blip r:embed="rId3">
              <a:alphaModFix/>
            </a:blip>
            <a:srcRect b="0" l="0" r="0" t="0"/>
            <a:stretch/>
          </p:blipFill>
          <p:spPr>
            <a:xfrm>
              <a:off x="-3349388" y="-57997"/>
              <a:ext cx="7579185" cy="6037641"/>
            </a:xfrm>
            <a:prstGeom prst="rect">
              <a:avLst/>
            </a:prstGeom>
            <a:noFill/>
            <a:ln>
              <a:noFill/>
            </a:ln>
          </p:spPr>
        </p:pic>
        <p:sp>
          <p:nvSpPr>
            <p:cNvPr id="291" name="Shape 291"/>
            <p:cNvSpPr/>
            <p:nvPr/>
          </p:nvSpPr>
          <p:spPr>
            <a:xfrm>
              <a:off x="-2535102" y="3237139"/>
              <a:ext cx="3030654" cy="1589481"/>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002060"/>
                  </a:solidFill>
                  <a:latin typeface="Calibri"/>
                  <a:ea typeface="Calibri"/>
                  <a:cs typeface="Calibri"/>
                  <a:sym typeface="Calibri"/>
                </a:rPr>
                <a:t>ngungXe()</a:t>
              </a:r>
              <a:endParaRPr b="0" i="0" sz="12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000" u="none" cap="none" strike="noStrike">
                  <a:solidFill>
                    <a:srgbClr val="002060"/>
                  </a:solidFill>
                  <a:latin typeface="Calibri"/>
                  <a:ea typeface="Calibri"/>
                  <a:cs typeface="Calibri"/>
                  <a:sym typeface="Calibri"/>
                </a:rPr>
                <a:t>chayToi()</a:t>
              </a:r>
              <a:endParaRPr b="0" i="0" sz="12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000" u="none" cap="none" strike="noStrike">
                  <a:solidFill>
                    <a:srgbClr val="002060"/>
                  </a:solidFill>
                  <a:latin typeface="Calibri"/>
                  <a:ea typeface="Calibri"/>
                  <a:cs typeface="Calibri"/>
                  <a:sym typeface="Calibri"/>
                </a:rPr>
                <a:t>chayLui()</a:t>
              </a:r>
              <a:endParaRPr b="0" i="0" sz="12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000" u="none" cap="none" strike="noStrike">
                  <a:solidFill>
                    <a:srgbClr val="002060"/>
                  </a:solidFill>
                  <a:latin typeface="Calibri"/>
                  <a:ea typeface="Calibri"/>
                  <a:cs typeface="Calibri"/>
                  <a:sym typeface="Calibri"/>
                </a:rPr>
                <a:t>kiemTraXang()</a:t>
              </a:r>
              <a:endParaRPr b="0" i="0" sz="1200" u="none" cap="none" strike="noStrike">
                <a:solidFill>
                  <a:schemeClr val="lt1"/>
                </a:solidFill>
                <a:latin typeface="Times New Roman"/>
                <a:ea typeface="Times New Roman"/>
                <a:cs typeface="Times New Roman"/>
                <a:sym typeface="Times New Roman"/>
              </a:endParaRPr>
            </a:p>
          </p:txBody>
        </p:sp>
        <p:sp>
          <p:nvSpPr>
            <p:cNvPr id="292" name="Shape 292"/>
            <p:cNvSpPr/>
            <p:nvPr/>
          </p:nvSpPr>
          <p:spPr>
            <a:xfrm>
              <a:off x="951228" y="3274104"/>
              <a:ext cx="2078857" cy="15842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2060"/>
                  </a:solidFill>
                  <a:latin typeface="Calibri"/>
                  <a:ea typeface="Calibri"/>
                  <a:cs typeface="Calibri"/>
                  <a:sym typeface="Calibri"/>
                </a:rPr>
                <a:t>mucXang</a:t>
              </a:r>
              <a:endParaRPr b="0" i="0" sz="1200" u="none" cap="none" strike="noStrike">
                <a:solidFill>
                  <a:schemeClr val="lt1"/>
                </a:solidFill>
                <a:latin typeface="Times New Roman"/>
                <a:ea typeface="Times New Roman"/>
                <a:cs typeface="Times New Roman"/>
                <a:sym typeface="Times New Roman"/>
              </a:endParaRPr>
            </a:p>
          </p:txBody>
        </p:sp>
        <p:sp>
          <p:nvSpPr>
            <p:cNvPr id="293" name="Shape 293"/>
            <p:cNvSpPr/>
            <p:nvPr/>
          </p:nvSpPr>
          <p:spPr>
            <a:xfrm>
              <a:off x="4440255" y="2418636"/>
              <a:ext cx="1372423" cy="459418"/>
            </a:xfrm>
            <a:prstGeom prst="rightArrow">
              <a:avLst>
                <a:gd fmla="val 50000" name="adj1"/>
                <a:gd fmla="val 50000" name="adj2"/>
              </a:avLst>
            </a:prstGeom>
            <a:solidFill>
              <a:srgbClr val="EE8E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Shape 294"/>
            <p:cNvSpPr/>
            <p:nvPr/>
          </p:nvSpPr>
          <p:spPr>
            <a:xfrm>
              <a:off x="5788411" y="1365144"/>
              <a:ext cx="2636993" cy="673284"/>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ngungXe()</a:t>
              </a:r>
              <a:endParaRPr b="0" i="0" sz="1200" u="none" cap="none" strike="noStrike">
                <a:solidFill>
                  <a:schemeClr val="lt1"/>
                </a:solidFill>
                <a:latin typeface="Times New Roman"/>
                <a:ea typeface="Times New Roman"/>
                <a:cs typeface="Times New Roman"/>
                <a:sym typeface="Times New Roman"/>
              </a:endParaRPr>
            </a:p>
          </p:txBody>
        </p:sp>
        <p:sp>
          <p:nvSpPr>
            <p:cNvPr id="295" name="Shape 295"/>
            <p:cNvSpPr/>
            <p:nvPr/>
          </p:nvSpPr>
          <p:spPr>
            <a:xfrm>
              <a:off x="5788411" y="2141402"/>
              <a:ext cx="2636993" cy="736652"/>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chayToi()</a:t>
              </a:r>
              <a:endParaRPr b="0" i="0" sz="1200" u="none" cap="none" strike="noStrike">
                <a:solidFill>
                  <a:schemeClr val="lt1"/>
                </a:solidFill>
                <a:latin typeface="Times New Roman"/>
                <a:ea typeface="Times New Roman"/>
                <a:cs typeface="Times New Roman"/>
                <a:sym typeface="Times New Roman"/>
              </a:endParaRPr>
            </a:p>
          </p:txBody>
        </p:sp>
        <p:sp>
          <p:nvSpPr>
            <p:cNvPr id="296" name="Shape 296"/>
            <p:cNvSpPr/>
            <p:nvPr/>
          </p:nvSpPr>
          <p:spPr>
            <a:xfrm>
              <a:off x="5809981" y="2994228"/>
              <a:ext cx="2634297" cy="744574"/>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chayLui()</a:t>
              </a:r>
              <a:endParaRPr b="0" i="0" sz="1200" u="none" cap="none" strike="noStrike">
                <a:solidFill>
                  <a:schemeClr val="lt1"/>
                </a:solidFill>
                <a:latin typeface="Times New Roman"/>
                <a:ea typeface="Times New Roman"/>
                <a:cs typeface="Times New Roman"/>
                <a:sym typeface="Times New Roman"/>
              </a:endParaRPr>
            </a:p>
          </p:txBody>
        </p:sp>
        <p:pic>
          <p:nvPicPr>
            <p:cNvPr descr="taxidriver.jpg" id="297" name="Shape 297"/>
            <p:cNvPicPr preferRelativeResize="0"/>
            <p:nvPr/>
          </p:nvPicPr>
          <p:blipFill rotWithShape="1">
            <a:blip r:embed="rId4">
              <a:alphaModFix/>
            </a:blip>
            <a:srcRect b="0" l="0" r="0" t="0"/>
            <a:stretch/>
          </p:blipFill>
          <p:spPr>
            <a:xfrm>
              <a:off x="7315200" y="3657600"/>
              <a:ext cx="1533525" cy="2990850"/>
            </a:xfrm>
            <a:prstGeom prst="rect">
              <a:avLst/>
            </a:prstGeom>
            <a:noFill/>
            <a:ln>
              <a:noFill/>
            </a:ln>
          </p:spPr>
        </p:pic>
        <p:sp>
          <p:nvSpPr>
            <p:cNvPr id="298" name="Shape 298"/>
            <p:cNvSpPr/>
            <p:nvPr/>
          </p:nvSpPr>
          <p:spPr>
            <a:xfrm>
              <a:off x="4993000" y="3847057"/>
              <a:ext cx="1981788" cy="1169667"/>
            </a:xfrm>
            <a:prstGeom prst="wedgeEllipseCallout">
              <a:avLst>
                <a:gd fmla="val 73390" name="adj1"/>
                <a:gd fmla="val 39220" name="adj2"/>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Yes, I can drive !</a:t>
              </a:r>
              <a:endParaRPr b="0" i="0" sz="12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grpSp>
        <p:nvGrpSpPr>
          <p:cNvPr id="303" name="Shape 303"/>
          <p:cNvGrpSpPr/>
          <p:nvPr/>
        </p:nvGrpSpPr>
        <p:grpSpPr>
          <a:xfrm>
            <a:off x="304800" y="558800"/>
            <a:ext cx="4620576" cy="508000"/>
            <a:chOff x="789624" y="1191463"/>
            <a:chExt cx="4620576" cy="508000"/>
          </a:xfrm>
        </p:grpSpPr>
        <p:sp>
          <p:nvSpPr>
            <p:cNvPr id="304" name="Shape 30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305" name="Shape 305"/>
            <p:cNvGrpSpPr/>
            <p:nvPr/>
          </p:nvGrpSpPr>
          <p:grpSpPr>
            <a:xfrm>
              <a:off x="789624" y="1295400"/>
              <a:ext cx="353376" cy="272472"/>
              <a:chOff x="1110" y="2656"/>
              <a:chExt cx="1549" cy="1351"/>
            </a:xfrm>
          </p:grpSpPr>
          <p:sp>
            <p:nvSpPr>
              <p:cNvPr id="306" name="Shape 30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307" name="Shape 30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308" name="Shape 30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309" name="Shape 309"/>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Tính kế thừa:</a:t>
            </a:r>
            <a:endParaRPr b="0" i="0" sz="2800" u="none" cap="none" strike="noStrike">
              <a:solidFill>
                <a:srgbClr val="002060"/>
              </a:solidFill>
              <a:latin typeface="Cambria"/>
              <a:ea typeface="Cambria"/>
              <a:cs typeface="Cambria"/>
              <a:sym typeface="Cambria"/>
            </a:endParaRPr>
          </a:p>
          <a:p>
            <a:pPr indent="-285750" lvl="1" marL="74295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Cho phép xây dựng một lớp mới dựa trên các định nghĩa của một lớp đã có. </a:t>
            </a:r>
            <a:endParaRPr/>
          </a:p>
          <a:p>
            <a:pPr indent="-285750" lvl="1" marL="74295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Lớp đã có gọi là lớp Cha, lớp mới phát sinh gọi là lớp Con </a:t>
            </a:r>
            <a:endParaRPr/>
          </a:p>
          <a:p>
            <a:pPr indent="-285750" lvl="1" marL="74295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Lớp con kế thừa tất cả các thành phần của lớp Cha, có thể mở rộng các thành phần kế thừa và bổ sung thêm các thành phần mới.</a:t>
            </a:r>
            <a:endParaRPr/>
          </a:p>
          <a:p>
            <a:pPr indent="-107950" lvl="1" marL="742950" marR="0" rtl="0" algn="just">
              <a:lnSpc>
                <a:spcPct val="9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a:p>
            <a:pPr indent="-107950" lvl="1" marL="742950" marR="0" rtl="0" algn="just">
              <a:lnSpc>
                <a:spcPct val="9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a:p>
            <a:pPr indent="0" lvl="1" marL="457200" marR="0" rtl="0" algn="just">
              <a:lnSpc>
                <a:spcPct val="90000"/>
              </a:lnSpc>
              <a:spcBef>
                <a:spcPts val="560"/>
              </a:spcBef>
              <a:spcAft>
                <a:spcPts val="0"/>
              </a:spcAft>
              <a:buClr>
                <a:srgbClr val="3DC5C5"/>
              </a:buClr>
              <a:buFont typeface="Noto Sans Symbols"/>
              <a:buNone/>
            </a:pPr>
            <a:r>
              <a:rPr b="0" i="0" lang="en-US" sz="2800" u="none" cap="none" strike="noStrike">
                <a:solidFill>
                  <a:srgbClr val="002060"/>
                </a:solidFill>
                <a:latin typeface="Cambria"/>
                <a:ea typeface="Cambria"/>
                <a:cs typeface="Cambria"/>
                <a:sym typeface="Cambria"/>
              </a:rPr>
              <a:t> </a:t>
            </a:r>
            <a:endParaRPr b="0" i="0" sz="2800" u="none" cap="none" strike="noStrike">
              <a:solidFill>
                <a:srgbClr val="002060"/>
              </a:solidFill>
              <a:latin typeface="Cambria"/>
              <a:ea typeface="Cambria"/>
              <a:cs typeface="Cambria"/>
              <a:sym typeface="Cambria"/>
            </a:endParaRPr>
          </a:p>
          <a:p>
            <a:pPr indent="-342900" lvl="0" marL="342900" marR="0" rtl="0" algn="just">
              <a:lnSpc>
                <a:spcPct val="9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Khái niệm này sẽ trình bày chi tiết ở chương sau</a:t>
            </a:r>
            <a:endParaRPr b="0" i="0" sz="2800" u="none" cap="none" strike="noStrike">
              <a:solidFill>
                <a:srgbClr val="002060"/>
              </a:solidFill>
              <a:latin typeface="Cambria"/>
              <a:ea typeface="Cambria"/>
              <a:cs typeface="Cambria"/>
              <a:sym typeface="Cambria"/>
            </a:endParaRPr>
          </a:p>
          <a:p>
            <a:pPr indent="-139700" lvl="0" marL="342900" marR="0" rtl="0" algn="just">
              <a:lnSpc>
                <a:spcPct val="90000"/>
              </a:lnSpc>
              <a:spcBef>
                <a:spcPts val="640"/>
              </a:spcBef>
              <a:spcAft>
                <a:spcPts val="0"/>
              </a:spcAft>
              <a:buClr>
                <a:srgbClr val="3DC5C5"/>
              </a:buClr>
              <a:buSzPts val="3200"/>
              <a:buFont typeface="Noto Sans Symbols"/>
              <a:buNone/>
            </a:pPr>
            <a:r>
              <a:t/>
            </a:r>
            <a:endParaRPr b="0" i="0" sz="3200" u="none" cap="none" strike="noStrike">
              <a:solidFill>
                <a:srgbClr val="002060"/>
              </a:solidFill>
              <a:latin typeface="Cambria"/>
              <a:ea typeface="Cambria"/>
              <a:cs typeface="Cambria"/>
              <a:sym typeface="Cambria"/>
            </a:endParaRPr>
          </a:p>
          <a:p>
            <a:pPr indent="-139700" lvl="0" marL="342900" marR="0" rtl="0" algn="just">
              <a:lnSpc>
                <a:spcPct val="90000"/>
              </a:lnSpc>
              <a:spcBef>
                <a:spcPts val="640"/>
              </a:spcBef>
              <a:spcAft>
                <a:spcPts val="0"/>
              </a:spcAft>
              <a:buClr>
                <a:srgbClr val="3DC5C5"/>
              </a:buClr>
              <a:buSzPts val="3200"/>
              <a:buFont typeface="Noto Sans Symbols"/>
              <a:buNone/>
            </a:pPr>
            <a:r>
              <a:t/>
            </a:r>
            <a:endParaRPr b="0" i="0" sz="3200" u="none" cap="none" strike="noStrike">
              <a:solidFill>
                <a:srgbClr val="002060"/>
              </a:solidFill>
              <a:latin typeface="Cambria"/>
              <a:ea typeface="Cambria"/>
              <a:cs typeface="Cambria"/>
              <a:sym typeface="Cambria"/>
            </a:endParaRPr>
          </a:p>
        </p:txBody>
      </p:sp>
      <p:pic>
        <p:nvPicPr>
          <p:cNvPr id="310" name="Shape 310"/>
          <p:cNvPicPr preferRelativeResize="0"/>
          <p:nvPr/>
        </p:nvPicPr>
        <p:blipFill rotWithShape="1">
          <a:blip r:embed="rId3">
            <a:alphaModFix/>
          </a:blip>
          <a:srcRect b="0" l="0" r="0" t="0"/>
          <a:stretch/>
        </p:blipFill>
        <p:spPr>
          <a:xfrm>
            <a:off x="1594801" y="4572000"/>
            <a:ext cx="6661150" cy="1439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grpSp>
        <p:nvGrpSpPr>
          <p:cNvPr id="315" name="Shape 315"/>
          <p:cNvGrpSpPr/>
          <p:nvPr/>
        </p:nvGrpSpPr>
        <p:grpSpPr>
          <a:xfrm>
            <a:off x="304800" y="558800"/>
            <a:ext cx="4620576" cy="508000"/>
            <a:chOff x="789624" y="1191463"/>
            <a:chExt cx="4620576" cy="508000"/>
          </a:xfrm>
        </p:grpSpPr>
        <p:sp>
          <p:nvSpPr>
            <p:cNvPr id="316" name="Shape 31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317" name="Shape 317"/>
            <p:cNvGrpSpPr/>
            <p:nvPr/>
          </p:nvGrpSpPr>
          <p:grpSpPr>
            <a:xfrm>
              <a:off x="789624" y="1295400"/>
              <a:ext cx="353376" cy="272472"/>
              <a:chOff x="1110" y="2656"/>
              <a:chExt cx="1549" cy="1351"/>
            </a:xfrm>
          </p:grpSpPr>
          <p:sp>
            <p:nvSpPr>
              <p:cNvPr id="318" name="Shape 31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319" name="Shape 31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320" name="Shape 32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321" name="Shape 321"/>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Tính kế thừa:</a:t>
            </a:r>
            <a:endParaRPr b="0" i="0" sz="2800" u="none" cap="none" strike="noStrike">
              <a:solidFill>
                <a:srgbClr val="002060"/>
              </a:solidFill>
              <a:latin typeface="Cambria"/>
              <a:ea typeface="Cambria"/>
              <a:cs typeface="Cambria"/>
              <a:sym typeface="Cambria"/>
            </a:endParaRPr>
          </a:p>
          <a:p>
            <a:pPr indent="-342900" lvl="0" marL="342900" marR="0" rtl="0" algn="just">
              <a:lnSpc>
                <a:spcPct val="90000"/>
              </a:lnSpc>
              <a:spcBef>
                <a:spcPts val="640"/>
              </a:spcBef>
              <a:spcAft>
                <a:spcPts val="0"/>
              </a:spcAft>
              <a:buClr>
                <a:srgbClr val="3DC5C5"/>
              </a:buClr>
              <a:buSzPts val="3200"/>
              <a:buFont typeface="Noto Sans Symbols"/>
              <a:buChar char="❖"/>
            </a:pPr>
            <a:r>
              <a:rPr b="0" i="0" lang="en-US" sz="3200" u="none" cap="none" strike="noStrike">
                <a:solidFill>
                  <a:srgbClr val="002060"/>
                </a:solidFill>
                <a:latin typeface="Cambria"/>
                <a:ea typeface="Cambria"/>
                <a:cs typeface="Cambria"/>
                <a:sym typeface="Cambria"/>
              </a:rPr>
              <a:t>Ví dụ:</a:t>
            </a:r>
            <a:endParaRPr b="0" i="0" sz="3200" u="none" cap="none" strike="noStrike">
              <a:solidFill>
                <a:srgbClr val="002060"/>
              </a:solidFill>
              <a:latin typeface="Cambria"/>
              <a:ea typeface="Cambria"/>
              <a:cs typeface="Cambria"/>
              <a:sym typeface="Cambria"/>
            </a:endParaRPr>
          </a:p>
          <a:p>
            <a:pPr indent="-139700" lvl="0" marL="342900" marR="0" rtl="0" algn="just">
              <a:lnSpc>
                <a:spcPct val="90000"/>
              </a:lnSpc>
              <a:spcBef>
                <a:spcPts val="640"/>
              </a:spcBef>
              <a:spcAft>
                <a:spcPts val="0"/>
              </a:spcAft>
              <a:buClr>
                <a:srgbClr val="3DC5C5"/>
              </a:buClr>
              <a:buSzPts val="3200"/>
              <a:buFont typeface="Noto Sans Symbols"/>
              <a:buNone/>
            </a:pPr>
            <a:r>
              <a:t/>
            </a:r>
            <a:endParaRPr b="0" i="0" sz="3200" u="none" cap="none" strike="noStrike">
              <a:solidFill>
                <a:srgbClr val="002060"/>
              </a:solidFill>
              <a:latin typeface="Cambria"/>
              <a:ea typeface="Cambria"/>
              <a:cs typeface="Cambria"/>
              <a:sym typeface="Cambria"/>
            </a:endParaRPr>
          </a:p>
        </p:txBody>
      </p:sp>
      <p:pic>
        <p:nvPicPr>
          <p:cNvPr descr="http://thaihoanghai.files.wordpress.com/2013/06/d125.png?w=780" id="322" name="Shape 322"/>
          <p:cNvPicPr preferRelativeResize="0"/>
          <p:nvPr/>
        </p:nvPicPr>
        <p:blipFill rotWithShape="1">
          <a:blip r:embed="rId3">
            <a:alphaModFix/>
          </a:blip>
          <a:srcRect b="14623" l="0" r="0" t="0"/>
          <a:stretch/>
        </p:blipFill>
        <p:spPr>
          <a:xfrm>
            <a:off x="1856738" y="1981200"/>
            <a:ext cx="6137275" cy="40592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Shape 96"/>
          <p:cNvGrpSpPr/>
          <p:nvPr/>
        </p:nvGrpSpPr>
        <p:grpSpPr>
          <a:xfrm>
            <a:off x="304800" y="558800"/>
            <a:ext cx="4620576" cy="508000"/>
            <a:chOff x="789624" y="1191463"/>
            <a:chExt cx="4620576" cy="508000"/>
          </a:xfrm>
        </p:grpSpPr>
        <p:sp>
          <p:nvSpPr>
            <p:cNvPr id="97" name="Shape 9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Nội dung</a:t>
              </a:r>
              <a:endParaRPr b="1" i="0" sz="2400" u="none" cap="none" strike="noStrike">
                <a:solidFill>
                  <a:srgbClr val="000000"/>
                </a:solidFill>
                <a:latin typeface="Cambria"/>
                <a:ea typeface="Cambria"/>
                <a:cs typeface="Cambria"/>
                <a:sym typeface="Cambria"/>
              </a:endParaRPr>
            </a:p>
          </p:txBody>
        </p:sp>
        <p:grpSp>
          <p:nvGrpSpPr>
            <p:cNvPr id="98" name="Shape 98"/>
            <p:cNvGrpSpPr/>
            <p:nvPr/>
          </p:nvGrpSpPr>
          <p:grpSpPr>
            <a:xfrm>
              <a:off x="789624" y="1295400"/>
              <a:ext cx="353376" cy="272472"/>
              <a:chOff x="1110" y="2656"/>
              <a:chExt cx="1549" cy="1351"/>
            </a:xfrm>
          </p:grpSpPr>
          <p:sp>
            <p:nvSpPr>
              <p:cNvPr id="99" name="Shape 9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0" name="Shape 10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1" name="Shape 10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02" name="Shape 102"/>
          <p:cNvSpPr txBox="1"/>
          <p:nvPr/>
        </p:nvSpPr>
        <p:spPr>
          <a:xfrm>
            <a:off x="458848" y="1170737"/>
            <a:ext cx="8456552" cy="5248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800"/>
              <a:buFont typeface="Noto Sans Symbols"/>
              <a:buChar char="❖"/>
            </a:pPr>
            <a:r>
              <a:rPr b="0" i="0" lang="en-US" sz="2800" u="none" cap="none" strike="noStrike">
                <a:solidFill>
                  <a:srgbClr val="002060"/>
                </a:solidFill>
                <a:latin typeface="Cambria"/>
                <a:ea typeface="Cambria"/>
                <a:cs typeface="Cambria"/>
                <a:sym typeface="Cambria"/>
              </a:rPr>
              <a:t>Lập trình truyền thống và lập trình hướng đối tượng</a:t>
            </a:r>
            <a:endParaRPr/>
          </a:p>
          <a:p>
            <a:pPr indent="-342900" lvl="0" marL="342900" marR="0" rtl="0" algn="l">
              <a:lnSpc>
                <a:spcPct val="100000"/>
              </a:lnSpc>
              <a:spcBef>
                <a:spcPts val="560"/>
              </a:spcBef>
              <a:spcAft>
                <a:spcPts val="0"/>
              </a:spcAft>
              <a:buClr>
                <a:schemeClr val="hlink"/>
              </a:buClr>
              <a:buSzPts val="2800"/>
              <a:buFont typeface="Noto Sans Symbols"/>
              <a:buChar char="❖"/>
            </a:pPr>
            <a:r>
              <a:rPr b="0" i="0" lang="en-US" sz="2800" u="none" cap="none" strike="noStrike">
                <a:solidFill>
                  <a:srgbClr val="002060"/>
                </a:solidFill>
                <a:latin typeface="Cambria"/>
                <a:ea typeface="Cambria"/>
                <a:cs typeface="Cambria"/>
                <a:sym typeface="Cambria"/>
              </a:rPr>
              <a:t>Các khái niệm liên quan tới Lớp và Đối tượng</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nvSpPr>
        <p:spPr>
          <a:xfrm>
            <a:off x="2971800" y="2555117"/>
            <a:ext cx="26670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chemeClr val="dk1"/>
                </a:solidFill>
                <a:latin typeface="Arial"/>
                <a:ea typeface="Arial"/>
                <a:cs typeface="Arial"/>
                <a:sym typeface="Arial"/>
              </a:rPr>
              <a:t>END</a:t>
            </a:r>
            <a:endParaRPr/>
          </a:p>
        </p:txBody>
      </p:sp>
      <p:pic>
        <p:nvPicPr>
          <p:cNvPr descr="Image result for minions.png" id="329" name="Shape 329"/>
          <p:cNvPicPr preferRelativeResize="0"/>
          <p:nvPr/>
        </p:nvPicPr>
        <p:blipFill rotWithShape="1">
          <a:blip r:embed="rId3">
            <a:alphaModFix/>
          </a:blip>
          <a:srcRect b="0" l="0" r="0" t="0"/>
          <a:stretch/>
        </p:blipFill>
        <p:spPr>
          <a:xfrm>
            <a:off x="1219200" y="3611302"/>
            <a:ext cx="2181225" cy="2343151"/>
          </a:xfrm>
          <a:prstGeom prst="rect">
            <a:avLst/>
          </a:prstGeom>
          <a:noFill/>
          <a:ln>
            <a:noFill/>
          </a:ln>
        </p:spPr>
      </p:pic>
      <p:pic>
        <p:nvPicPr>
          <p:cNvPr descr="Image result for minions.png" id="330" name="Shape 330"/>
          <p:cNvPicPr preferRelativeResize="0"/>
          <p:nvPr/>
        </p:nvPicPr>
        <p:blipFill rotWithShape="1">
          <a:blip r:embed="rId4">
            <a:alphaModFix/>
          </a:blip>
          <a:srcRect b="0" l="0" r="0" t="0"/>
          <a:stretch/>
        </p:blipFill>
        <p:spPr>
          <a:xfrm>
            <a:off x="6934200" y="2310736"/>
            <a:ext cx="1905000" cy="1905002"/>
          </a:xfrm>
          <a:prstGeom prst="rect">
            <a:avLst/>
          </a:prstGeom>
          <a:noFill/>
          <a:ln>
            <a:noFill/>
          </a:ln>
        </p:spPr>
      </p:pic>
      <p:sp>
        <p:nvSpPr>
          <p:cNvPr id="331" name="Shape 331"/>
          <p:cNvSpPr/>
          <p:nvPr/>
        </p:nvSpPr>
        <p:spPr>
          <a:xfrm>
            <a:off x="5486400" y="533400"/>
            <a:ext cx="1714500" cy="1745064"/>
          </a:xfrm>
          <a:prstGeom prst="cloudCallout">
            <a:avLst>
              <a:gd fmla="val 45968" name="adj1"/>
              <a:gd fmla="val 92351"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mbria"/>
                <a:ea typeface="Cambria"/>
                <a:cs typeface="Cambria"/>
                <a:sym typeface="Cambria"/>
              </a:rPr>
              <a:t>Hey! Coding is easy!</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pSp>
        <p:nvGrpSpPr>
          <p:cNvPr id="107" name="Shape 107"/>
          <p:cNvGrpSpPr/>
          <p:nvPr/>
        </p:nvGrpSpPr>
        <p:grpSpPr>
          <a:xfrm>
            <a:off x="304800" y="558800"/>
            <a:ext cx="8001000" cy="508000"/>
            <a:chOff x="789624" y="1191463"/>
            <a:chExt cx="8001000" cy="508000"/>
          </a:xfrm>
        </p:grpSpPr>
        <p:sp>
          <p:nvSpPr>
            <p:cNvPr id="108" name="Shape 108"/>
            <p:cNvSpPr/>
            <p:nvPr/>
          </p:nvSpPr>
          <p:spPr>
            <a:xfrm>
              <a:off x="990600" y="1191463"/>
              <a:ext cx="78000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Lập trình truyền thống</a:t>
              </a:r>
              <a:endParaRPr b="1" i="0" sz="2400" u="none" cap="none" strike="noStrike">
                <a:solidFill>
                  <a:srgbClr val="000000"/>
                </a:solidFill>
                <a:latin typeface="Cambria"/>
                <a:ea typeface="Cambria"/>
                <a:cs typeface="Cambria"/>
                <a:sym typeface="Cambria"/>
              </a:endParaRPr>
            </a:p>
          </p:txBody>
        </p:sp>
        <p:grpSp>
          <p:nvGrpSpPr>
            <p:cNvPr id="109" name="Shape 109"/>
            <p:cNvGrpSpPr/>
            <p:nvPr/>
          </p:nvGrpSpPr>
          <p:grpSpPr>
            <a:xfrm>
              <a:off x="789624" y="1295400"/>
              <a:ext cx="353376" cy="272472"/>
              <a:chOff x="1110" y="2656"/>
              <a:chExt cx="1549" cy="1351"/>
            </a:xfrm>
          </p:grpSpPr>
          <p:sp>
            <p:nvSpPr>
              <p:cNvPr id="110" name="Shape 11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11" name="Shape 11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12" name="Shape 11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13" name="Shape 113"/>
          <p:cNvSpPr/>
          <p:nvPr/>
        </p:nvSpPr>
        <p:spPr>
          <a:xfrm>
            <a:off x="468313" y="1125538"/>
            <a:ext cx="8370887" cy="544764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333399"/>
              </a:buClr>
              <a:buSzPts val="2400"/>
              <a:buFont typeface="Noto Sans Symbols"/>
              <a:buChar char="❑"/>
            </a:pPr>
            <a:r>
              <a:rPr b="1" i="0" lang="en-US" sz="2400" u="none" cap="none" strike="noStrike">
                <a:solidFill>
                  <a:srgbClr val="333399"/>
                </a:solidFill>
                <a:latin typeface="Cambria"/>
                <a:ea typeface="Cambria"/>
                <a:cs typeface="Cambria"/>
                <a:sym typeface="Cambria"/>
              </a:rPr>
              <a:t>Phương pháp tiếp cận của lập trình truyền thống</a:t>
            </a:r>
            <a:endParaRPr b="1" i="0" sz="2400" u="none" cap="none" strike="noStrike">
              <a:solidFill>
                <a:srgbClr val="333399"/>
              </a:solidFill>
              <a:latin typeface="Cambria"/>
              <a:ea typeface="Cambria"/>
              <a:cs typeface="Cambria"/>
              <a:sym typeface="Cambria"/>
            </a:endParaRPr>
          </a:p>
          <a:p>
            <a:pPr indent="-342900" lvl="0" marL="342900" marR="0" rtl="0" algn="just">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Lập trình tuyến tính.</a:t>
            </a:r>
            <a:endParaRPr/>
          </a:p>
          <a:p>
            <a:pPr indent="-342900" lvl="0" marL="342900" marR="0" rtl="0" algn="just">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Lập trình cấu trúc</a:t>
            </a:r>
            <a:endParaRPr/>
          </a:p>
          <a:p>
            <a:pPr indent="-342900" lvl="0" marL="342900" marR="0" rtl="0" algn="just">
              <a:lnSpc>
                <a:spcPct val="150000"/>
              </a:lnSpc>
              <a:spcBef>
                <a:spcPts val="0"/>
              </a:spcBef>
              <a:spcAft>
                <a:spcPts val="0"/>
              </a:spcAft>
              <a:buClr>
                <a:srgbClr val="333399"/>
              </a:buClr>
              <a:buSzPts val="2400"/>
              <a:buFont typeface="Noto Sans Symbols"/>
              <a:buChar char="❑"/>
            </a:pPr>
            <a:r>
              <a:rPr b="1" i="0" lang="en-US" sz="2400" u="none" cap="none" strike="noStrike">
                <a:solidFill>
                  <a:srgbClr val="333399"/>
                </a:solidFill>
                <a:latin typeface="Cambria"/>
                <a:ea typeface="Cambria"/>
                <a:cs typeface="Cambria"/>
                <a:sym typeface="Cambria"/>
              </a:rPr>
              <a:t>Ưu điểm</a:t>
            </a:r>
            <a:endParaRPr/>
          </a:p>
          <a:p>
            <a:pPr indent="-342900" lvl="0" marL="342900" marR="0" rtl="0" algn="just">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Chương trình rõ ràng, dễ hiểu, dễ theo dõi.</a:t>
            </a:r>
            <a:endParaRPr/>
          </a:p>
          <a:p>
            <a:pPr indent="-342900" lvl="0" marL="342900" marR="0" rtl="0" algn="just">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Tư duy giải thuật rõ ràng.</a:t>
            </a:r>
            <a:endParaRPr/>
          </a:p>
          <a:p>
            <a:pPr indent="-342900" lvl="0" marL="342900" marR="0" rtl="0" algn="just">
              <a:lnSpc>
                <a:spcPct val="150000"/>
              </a:lnSpc>
              <a:spcBef>
                <a:spcPts val="0"/>
              </a:spcBef>
              <a:spcAft>
                <a:spcPts val="0"/>
              </a:spcAft>
              <a:buClr>
                <a:srgbClr val="333399"/>
              </a:buClr>
              <a:buSzPts val="2400"/>
              <a:buFont typeface="Noto Sans Symbols"/>
              <a:buChar char="❑"/>
            </a:pPr>
            <a:r>
              <a:rPr b="1" i="0" lang="en-US" sz="2400" u="none" cap="none" strike="noStrike">
                <a:solidFill>
                  <a:srgbClr val="333399"/>
                </a:solidFill>
                <a:latin typeface="Cambria"/>
                <a:ea typeface="Cambria"/>
                <a:cs typeface="Cambria"/>
                <a:sym typeface="Cambria"/>
              </a:rPr>
              <a:t>Khuyết điểm</a:t>
            </a:r>
            <a:endParaRPr/>
          </a:p>
          <a:p>
            <a:pPr indent="-342900" lvl="0" marL="342900" marR="0" rtl="0" algn="just">
              <a:lnSpc>
                <a:spcPct val="150000"/>
              </a:lnSpc>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Không hỗ trợ việc sử dụng lại mã nguồn.</a:t>
            </a:r>
            <a:endParaRPr/>
          </a:p>
          <a:p>
            <a:pPr indent="-342900" lvl="0" marL="342900" marR="0" rtl="0" algn="just">
              <a:lnSpc>
                <a:spcPct val="150000"/>
              </a:lnSpc>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Khi thay đổi cấu trúc dữ liệu, phải thay đổi giải thuật. </a:t>
            </a:r>
            <a:endParaRPr/>
          </a:p>
          <a:p>
            <a:pPr indent="-342900" lvl="0" marL="342900" marR="0" rtl="0" algn="just">
              <a:lnSpc>
                <a:spcPct val="150000"/>
              </a:lnSpc>
              <a:spcBef>
                <a:spcPts val="0"/>
              </a:spcBef>
              <a:spcAft>
                <a:spcPts val="0"/>
              </a:spcAft>
              <a:buClr>
                <a:srgbClr val="333399"/>
              </a:buClr>
              <a:buSzPts val="2400"/>
              <a:buFont typeface="Noto Sans Symbols"/>
              <a:buChar char="❑"/>
            </a:pPr>
            <a:r>
              <a:rPr b="0" i="0" lang="en-US" sz="2400" u="none" cap="none" strike="noStrike">
                <a:solidFill>
                  <a:srgbClr val="333399"/>
                </a:solidFill>
                <a:latin typeface="Cambria"/>
                <a:ea typeface="Cambria"/>
                <a:cs typeface="Cambria"/>
                <a:sym typeface="Cambria"/>
              </a:rPr>
              <a:t>Phải giải quyết các mối quan hệ vĩ mô giữa các module phần mềm trong các dự án lớn.</a:t>
            </a:r>
            <a:endParaRPr b="1" i="0" sz="2400" u="none" cap="none" strike="noStrike">
              <a:solidFill>
                <a:srgbClr val="333399"/>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grpSp>
        <p:nvGrpSpPr>
          <p:cNvPr id="119" name="Shape 119"/>
          <p:cNvGrpSpPr/>
          <p:nvPr/>
        </p:nvGrpSpPr>
        <p:grpSpPr>
          <a:xfrm>
            <a:off x="304800" y="558800"/>
            <a:ext cx="8001000" cy="508000"/>
            <a:chOff x="789624" y="1191463"/>
            <a:chExt cx="8001000" cy="508000"/>
          </a:xfrm>
        </p:grpSpPr>
        <p:sp>
          <p:nvSpPr>
            <p:cNvPr id="120" name="Shape 120"/>
            <p:cNvSpPr/>
            <p:nvPr/>
          </p:nvSpPr>
          <p:spPr>
            <a:xfrm>
              <a:off x="990600" y="1191463"/>
              <a:ext cx="78000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Lập trình hướng đối tượng</a:t>
              </a:r>
              <a:endParaRPr b="1" i="0" sz="2400" u="none" cap="none" strike="noStrike">
                <a:solidFill>
                  <a:srgbClr val="000000"/>
                </a:solidFill>
                <a:latin typeface="Cambria"/>
                <a:ea typeface="Cambria"/>
                <a:cs typeface="Cambria"/>
                <a:sym typeface="Cambria"/>
              </a:endParaRPr>
            </a:p>
          </p:txBody>
        </p:sp>
        <p:grpSp>
          <p:nvGrpSpPr>
            <p:cNvPr id="121" name="Shape 121"/>
            <p:cNvGrpSpPr/>
            <p:nvPr/>
          </p:nvGrpSpPr>
          <p:grpSpPr>
            <a:xfrm>
              <a:off x="789624" y="1295400"/>
              <a:ext cx="353376" cy="272472"/>
              <a:chOff x="1110" y="2656"/>
              <a:chExt cx="1549" cy="1351"/>
            </a:xfrm>
          </p:grpSpPr>
          <p:sp>
            <p:nvSpPr>
              <p:cNvPr id="122" name="Shape 12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23" name="Shape 12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24" name="Shape 12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25" name="Shape 125"/>
          <p:cNvSpPr txBox="1"/>
          <p:nvPr/>
        </p:nvSpPr>
        <p:spPr>
          <a:xfrm>
            <a:off x="325332" y="1295400"/>
            <a:ext cx="9038693" cy="4154984"/>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2060"/>
              </a:buClr>
              <a:buSzPts val="2400"/>
              <a:buFont typeface="Noto Sans Symbols"/>
              <a:buChar char="❑"/>
            </a:pPr>
            <a:r>
              <a:rPr b="1" i="0" lang="en-US" sz="2400" u="none" cap="none" strike="noStrike">
                <a:solidFill>
                  <a:srgbClr val="002060"/>
                </a:solidFill>
                <a:latin typeface="Cambria"/>
                <a:ea typeface="Cambria"/>
                <a:cs typeface="Cambria"/>
                <a:sym typeface="Cambria"/>
              </a:rPr>
              <a:t>Đặc điểm cơ bản</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Tập trung vào dữ liệu thay cho các hàm. </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Chương trình được chia thành các đối tượng độc lập. </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Cấu trúc dữ liệu được thiết kế sao cho đặc tả được các đối tượng. </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Dữ liệu được che giấu, bao bọc. </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Các đối tượng trao đổi với nhau thông qua các hàm.</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Chương trình được thiết kế theo hướng tiếp cận từ dưới lên. </a:t>
            </a:r>
            <a:endParaRPr/>
          </a:p>
          <a:p>
            <a:pPr indent="0" lvl="0" marL="0" marR="0" rtl="0" algn="just">
              <a:spcBef>
                <a:spcPts val="0"/>
              </a:spcBef>
              <a:spcAft>
                <a:spcPts val="0"/>
              </a:spcAft>
              <a:buNone/>
            </a:pPr>
            <a:r>
              <a:t/>
            </a:r>
            <a:endParaRPr b="0" i="0" sz="2400" u="none" cap="none" strike="noStrike">
              <a:solidFill>
                <a:srgbClr val="00206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grpSp>
        <p:nvGrpSpPr>
          <p:cNvPr id="130" name="Shape 130"/>
          <p:cNvGrpSpPr/>
          <p:nvPr/>
        </p:nvGrpSpPr>
        <p:grpSpPr>
          <a:xfrm>
            <a:off x="304800" y="558800"/>
            <a:ext cx="8001000" cy="508000"/>
            <a:chOff x="789624" y="1191463"/>
            <a:chExt cx="8001000" cy="508000"/>
          </a:xfrm>
        </p:grpSpPr>
        <p:sp>
          <p:nvSpPr>
            <p:cNvPr id="131" name="Shape 131"/>
            <p:cNvSpPr/>
            <p:nvPr/>
          </p:nvSpPr>
          <p:spPr>
            <a:xfrm>
              <a:off x="990600" y="1191463"/>
              <a:ext cx="78000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Lập trình hướng đối tượng</a:t>
              </a:r>
              <a:endParaRPr b="1" i="0" sz="2400" u="none" cap="none" strike="noStrike">
                <a:solidFill>
                  <a:srgbClr val="000000"/>
                </a:solidFill>
                <a:latin typeface="Cambria"/>
                <a:ea typeface="Cambria"/>
                <a:cs typeface="Cambria"/>
                <a:sym typeface="Cambria"/>
              </a:endParaRPr>
            </a:p>
          </p:txBody>
        </p:sp>
        <p:grpSp>
          <p:nvGrpSpPr>
            <p:cNvPr id="132" name="Shape 132"/>
            <p:cNvGrpSpPr/>
            <p:nvPr/>
          </p:nvGrpSpPr>
          <p:grpSpPr>
            <a:xfrm>
              <a:off x="789624" y="1295400"/>
              <a:ext cx="353376" cy="272472"/>
              <a:chOff x="1110" y="2656"/>
              <a:chExt cx="1549" cy="1351"/>
            </a:xfrm>
          </p:grpSpPr>
          <p:sp>
            <p:nvSpPr>
              <p:cNvPr id="133" name="Shape 13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34" name="Shape 13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35" name="Shape 13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36" name="Shape 136"/>
          <p:cNvSpPr txBox="1"/>
          <p:nvPr/>
        </p:nvSpPr>
        <p:spPr>
          <a:xfrm>
            <a:off x="300310" y="1203719"/>
            <a:ext cx="8615089" cy="3600986"/>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2060"/>
              </a:buClr>
              <a:buSzPts val="2400"/>
              <a:buFont typeface="Noto Sans Symbols"/>
              <a:buChar char="❑"/>
            </a:pPr>
            <a:r>
              <a:rPr b="1" i="0" lang="en-US" sz="2400" u="none" cap="none" strike="noStrike">
                <a:solidFill>
                  <a:srgbClr val="002060"/>
                </a:solidFill>
                <a:latin typeface="Cambria"/>
                <a:ea typeface="Cambria"/>
                <a:cs typeface="Cambria"/>
                <a:sym typeface="Cambria"/>
              </a:rPr>
              <a:t>Một số ưu điểm nổi bật</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Không có nguy cơ dữ liệu bị thay đổi tự do trong chương trình. </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Khi thay đổi cấu trúc dữ liệu của một đối tượng, không cần thay đổi mã nguồn của các đối tượng khác.</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Có thể sử dụng lại mã nguồn, tiết kiệm tài nguyên.</a:t>
            </a:r>
            <a:endParaRPr/>
          </a:p>
          <a:p>
            <a:pPr indent="-342900" lvl="0" marL="342900" marR="0" rtl="0" algn="just">
              <a:lnSpc>
                <a:spcPct val="150000"/>
              </a:lnSpc>
              <a:spcBef>
                <a:spcPts val="0"/>
              </a:spcBef>
              <a:spcAft>
                <a:spcPts val="0"/>
              </a:spcAft>
              <a:buClr>
                <a:srgbClr val="002060"/>
              </a:buClr>
              <a:buSzPts val="2400"/>
              <a:buFont typeface="Noto Sans Symbols"/>
              <a:buChar char="❑"/>
            </a:pPr>
            <a:r>
              <a:rPr b="0" i="0" lang="en-US" sz="2400" u="none" cap="none" strike="noStrike">
                <a:solidFill>
                  <a:srgbClr val="002060"/>
                </a:solidFill>
                <a:latin typeface="Cambria"/>
                <a:ea typeface="Cambria"/>
                <a:cs typeface="Cambria"/>
                <a:sym typeface="Cambria"/>
              </a:rPr>
              <a:t>Phù hợp với các dự án phần mềm lớn, phức tạp.</a:t>
            </a:r>
            <a:endParaRPr/>
          </a:p>
          <a:p>
            <a:pPr indent="0" lvl="0" marL="0" marR="0" rtl="0" algn="just">
              <a:spcBef>
                <a:spcPts val="0"/>
              </a:spcBef>
              <a:spcAft>
                <a:spcPts val="0"/>
              </a:spcAft>
              <a:buNone/>
            </a:pPr>
            <a:r>
              <a:t/>
            </a:r>
            <a:endParaRPr b="0" i="0" sz="2400" u="none" cap="none" strike="noStrike">
              <a:solidFill>
                <a:srgbClr val="00206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pSp>
        <p:nvGrpSpPr>
          <p:cNvPr id="141" name="Shape 141"/>
          <p:cNvGrpSpPr/>
          <p:nvPr/>
        </p:nvGrpSpPr>
        <p:grpSpPr>
          <a:xfrm>
            <a:off x="304800" y="558800"/>
            <a:ext cx="4620576" cy="508000"/>
            <a:chOff x="789624" y="1191463"/>
            <a:chExt cx="4620576" cy="508000"/>
          </a:xfrm>
        </p:grpSpPr>
        <p:sp>
          <p:nvSpPr>
            <p:cNvPr id="142" name="Shape 14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143" name="Shape 143"/>
            <p:cNvGrpSpPr/>
            <p:nvPr/>
          </p:nvGrpSpPr>
          <p:grpSpPr>
            <a:xfrm>
              <a:off x="789624" y="1295400"/>
              <a:ext cx="353376" cy="272472"/>
              <a:chOff x="1110" y="2656"/>
              <a:chExt cx="1549" cy="1351"/>
            </a:xfrm>
          </p:grpSpPr>
          <p:sp>
            <p:nvSpPr>
              <p:cNvPr id="144" name="Shape 14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45" name="Shape 14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46" name="Shape 14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47" name="Shape 147"/>
          <p:cNvSpPr txBox="1"/>
          <p:nvPr/>
        </p:nvSpPr>
        <p:spPr>
          <a:xfrm>
            <a:off x="457200" y="12287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Khái niệm </a:t>
            </a:r>
            <a:r>
              <a:rPr b="1" i="0" lang="en-US" sz="2800" u="none" cap="none" strike="noStrike">
                <a:solidFill>
                  <a:srgbClr val="002060"/>
                </a:solidFill>
                <a:latin typeface="Cambria"/>
                <a:ea typeface="Cambria"/>
                <a:cs typeface="Cambria"/>
                <a:sym typeface="Cambria"/>
              </a:rPr>
              <a:t>đối tượng</a:t>
            </a:r>
            <a:r>
              <a:rPr b="0" i="0" lang="en-US" sz="2800" u="none" cap="none" strike="noStrike">
                <a:solidFill>
                  <a:srgbClr val="002060"/>
                </a:solidFill>
                <a:latin typeface="Cambria"/>
                <a:ea typeface="Cambria"/>
                <a:cs typeface="Cambria"/>
                <a:sym typeface="Cambria"/>
              </a:rPr>
              <a:t> (object) trong lập trình hướng đối tượng giống như một đối tượng cụ thể trong thế giới thực.</a:t>
            </a:r>
            <a:endParaRPr/>
          </a:p>
          <a:p>
            <a:pPr indent="-342900" lvl="0" marL="342900" marR="0" rtl="0" algn="just">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Mỗi đối tượng có các thuộc tính và các hành vi riêng.</a:t>
            </a:r>
            <a:endParaRPr/>
          </a:p>
          <a:p>
            <a:pPr indent="-285750" lvl="1" marL="742950" marR="0" rtl="0" algn="just">
              <a:lnSpc>
                <a:spcPct val="100000"/>
              </a:lnSpc>
              <a:spcBef>
                <a:spcPts val="560"/>
              </a:spcBef>
              <a:spcAft>
                <a:spcPts val="0"/>
              </a:spcAft>
              <a:buClr>
                <a:srgbClr val="2045AE"/>
              </a:buClr>
              <a:buSzPts val="2800"/>
              <a:buFont typeface="Noto Sans Symbols"/>
              <a:buChar char="▪"/>
            </a:pPr>
            <a:r>
              <a:rPr b="1" i="0" lang="en-US" sz="2800" u="none" cap="none" strike="noStrike">
                <a:solidFill>
                  <a:srgbClr val="002060"/>
                </a:solidFill>
                <a:latin typeface="Cambria"/>
                <a:ea typeface="Cambria"/>
                <a:cs typeface="Cambria"/>
                <a:sym typeface="Cambria"/>
              </a:rPr>
              <a:t>Thuộc tính</a:t>
            </a:r>
            <a:r>
              <a:rPr b="0" i="0" lang="en-US" sz="2800" u="none" cap="none" strike="noStrike">
                <a:solidFill>
                  <a:srgbClr val="002060"/>
                </a:solidFill>
                <a:latin typeface="Cambria"/>
                <a:ea typeface="Cambria"/>
                <a:cs typeface="Cambria"/>
                <a:sym typeface="Cambria"/>
              </a:rPr>
              <a:t> (attribute) mô tả đặc điểm của đối tượng.</a:t>
            </a:r>
            <a:endParaRPr/>
          </a:p>
          <a:p>
            <a:pPr indent="-285750" lvl="1" marL="742950" marR="0" rtl="0" algn="just">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Hành vi là phương thức hoạt động của đối tượng, gọi tắt là </a:t>
            </a:r>
            <a:r>
              <a:rPr b="1" i="0" lang="en-US" sz="2800" u="none" cap="none" strike="noStrike">
                <a:solidFill>
                  <a:srgbClr val="002060"/>
                </a:solidFill>
                <a:latin typeface="Cambria"/>
                <a:ea typeface="Cambria"/>
                <a:cs typeface="Cambria"/>
                <a:sym typeface="Cambria"/>
              </a:rPr>
              <a:t>phương thức</a:t>
            </a:r>
            <a:r>
              <a:rPr b="0" i="0" lang="en-US" sz="2800" u="none" cap="none" strike="noStrike">
                <a:solidFill>
                  <a:srgbClr val="002060"/>
                </a:solidFill>
                <a:latin typeface="Cambria"/>
                <a:ea typeface="Cambria"/>
                <a:cs typeface="Cambria"/>
                <a:sym typeface="Cambria"/>
              </a:rPr>
              <a:t> (method).</a:t>
            </a:r>
            <a:endParaRPr/>
          </a:p>
          <a:p>
            <a:pPr indent="-165100" lvl="0" marL="342900" marR="0" rtl="0" algn="just">
              <a:lnSpc>
                <a:spcPct val="100000"/>
              </a:lnSpc>
              <a:spcBef>
                <a:spcPts val="560"/>
              </a:spcBef>
              <a:spcAft>
                <a:spcPts val="0"/>
              </a:spcAft>
              <a:buClr>
                <a:srgbClr val="3DC5C5"/>
              </a:buClr>
              <a:buSzPts val="2800"/>
              <a:buFont typeface="Noto Sans Symbols"/>
              <a:buNone/>
            </a:pPr>
            <a:r>
              <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pSp>
        <p:nvGrpSpPr>
          <p:cNvPr id="152" name="Shape 152"/>
          <p:cNvGrpSpPr/>
          <p:nvPr/>
        </p:nvGrpSpPr>
        <p:grpSpPr>
          <a:xfrm>
            <a:off x="304800" y="558800"/>
            <a:ext cx="4620576" cy="508000"/>
            <a:chOff x="789624" y="1191463"/>
            <a:chExt cx="4620576" cy="508000"/>
          </a:xfrm>
        </p:grpSpPr>
        <p:sp>
          <p:nvSpPr>
            <p:cNvPr id="153" name="Shape 15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154" name="Shape 154"/>
            <p:cNvGrpSpPr/>
            <p:nvPr/>
          </p:nvGrpSpPr>
          <p:grpSpPr>
            <a:xfrm>
              <a:off x="789624" y="1295400"/>
              <a:ext cx="353376" cy="272472"/>
              <a:chOff x="1110" y="2656"/>
              <a:chExt cx="1549" cy="1351"/>
            </a:xfrm>
          </p:grpSpPr>
          <p:sp>
            <p:nvSpPr>
              <p:cNvPr id="155" name="Shape 15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56" name="Shape 15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57" name="Shape 15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58" name="Shape 158"/>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Ví dụ: Phân số</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Đặc điểm</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Tử số</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Mẫu số</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Thao tác</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Cộng, trừ, nhân, chia</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Tối giản</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Nghịch đảo</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pSp>
        <p:nvGrpSpPr>
          <p:cNvPr id="163" name="Shape 163"/>
          <p:cNvGrpSpPr/>
          <p:nvPr/>
        </p:nvGrpSpPr>
        <p:grpSpPr>
          <a:xfrm>
            <a:off x="304800" y="558800"/>
            <a:ext cx="4620576" cy="508000"/>
            <a:chOff x="789624" y="1191463"/>
            <a:chExt cx="4620576" cy="508000"/>
          </a:xfrm>
        </p:grpSpPr>
        <p:sp>
          <p:nvSpPr>
            <p:cNvPr id="164" name="Shape 16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165" name="Shape 165"/>
            <p:cNvGrpSpPr/>
            <p:nvPr/>
          </p:nvGrpSpPr>
          <p:grpSpPr>
            <a:xfrm>
              <a:off x="789624" y="1295400"/>
              <a:ext cx="353376" cy="272472"/>
              <a:chOff x="1110" y="2656"/>
              <a:chExt cx="1549" cy="1351"/>
            </a:xfrm>
          </p:grpSpPr>
          <p:sp>
            <p:nvSpPr>
              <p:cNvPr id="166" name="Shape 16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67" name="Shape 16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68" name="Shape 16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69" name="Shape 169"/>
          <p:cNvSpPr txBox="1"/>
          <p:nvPr/>
        </p:nvSpPr>
        <p:spPr>
          <a:xfrm>
            <a:off x="457200" y="1152525"/>
            <a:ext cx="8229600" cy="5248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Ví dụ: xe hơi</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Màu trắng</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4 cửa</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4 bánh</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Hiệu Toyota</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Chạy tới</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Chạy lui</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Xe dừng</a:t>
            </a:r>
            <a:endParaRPr/>
          </a:p>
          <a:p>
            <a:pPr indent="-285750" lvl="1" marL="742950" marR="0" rtl="0" algn="l">
              <a:lnSpc>
                <a:spcPct val="100000"/>
              </a:lnSpc>
              <a:spcBef>
                <a:spcPts val="560"/>
              </a:spcBef>
              <a:spcAft>
                <a:spcPts val="0"/>
              </a:spcAft>
              <a:buClr>
                <a:srgbClr val="2045AE"/>
              </a:buClr>
              <a:buSzPts val="2800"/>
              <a:buFont typeface="Noto Sans Symbols"/>
              <a:buChar char="▪"/>
            </a:pPr>
            <a:r>
              <a:rPr b="0" i="0" lang="en-US" sz="2800" u="none" cap="none" strike="noStrike">
                <a:solidFill>
                  <a:srgbClr val="002060"/>
                </a:solidFill>
                <a:latin typeface="Cambria"/>
                <a:ea typeface="Cambria"/>
                <a:cs typeface="Cambria"/>
                <a:sym typeface="Cambria"/>
              </a:rPr>
              <a:t>…</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pSp>
        <p:nvGrpSpPr>
          <p:cNvPr id="174" name="Shape 174"/>
          <p:cNvGrpSpPr/>
          <p:nvPr/>
        </p:nvGrpSpPr>
        <p:grpSpPr>
          <a:xfrm>
            <a:off x="304800" y="558800"/>
            <a:ext cx="4620576" cy="508000"/>
            <a:chOff x="789624" y="1191463"/>
            <a:chExt cx="4620576" cy="508000"/>
          </a:xfrm>
        </p:grpSpPr>
        <p:sp>
          <p:nvSpPr>
            <p:cNvPr id="175" name="Shape 17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Khái niệm Lớp và Đối tượng</a:t>
              </a:r>
              <a:endParaRPr b="1" i="0" sz="2400" u="none" cap="none" strike="noStrike">
                <a:solidFill>
                  <a:srgbClr val="000000"/>
                </a:solidFill>
                <a:latin typeface="Cambria"/>
                <a:ea typeface="Cambria"/>
                <a:cs typeface="Cambria"/>
                <a:sym typeface="Cambria"/>
              </a:endParaRPr>
            </a:p>
          </p:txBody>
        </p:sp>
        <p:grpSp>
          <p:nvGrpSpPr>
            <p:cNvPr id="176" name="Shape 176"/>
            <p:cNvGrpSpPr/>
            <p:nvPr/>
          </p:nvGrpSpPr>
          <p:grpSpPr>
            <a:xfrm>
              <a:off x="789624" y="1295400"/>
              <a:ext cx="353376" cy="272472"/>
              <a:chOff x="1110" y="2656"/>
              <a:chExt cx="1549" cy="1351"/>
            </a:xfrm>
          </p:grpSpPr>
          <p:sp>
            <p:nvSpPr>
              <p:cNvPr id="177" name="Shape 17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78" name="Shape 17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79" name="Shape 17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80" name="Shape 180"/>
          <p:cNvSpPr txBox="1"/>
          <p:nvPr/>
        </p:nvSpPr>
        <p:spPr>
          <a:xfrm>
            <a:off x="457200" y="1152525"/>
            <a:ext cx="4038600" cy="5476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DC5C5"/>
              </a:buClr>
              <a:buSzPts val="2800"/>
              <a:buFont typeface="Noto Sans Symbols"/>
              <a:buChar char="❖"/>
            </a:pPr>
            <a:r>
              <a:rPr b="0" i="0" lang="en-US" sz="2800" u="none" cap="none" strike="noStrike">
                <a:solidFill>
                  <a:srgbClr val="2045AE"/>
                </a:solidFill>
                <a:latin typeface="Cambria"/>
                <a:ea typeface="Cambria"/>
                <a:cs typeface="Cambria"/>
                <a:sym typeface="Cambria"/>
              </a:rPr>
              <a:t>Đối tượng:</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FF0000"/>
                </a:solidFill>
                <a:latin typeface="Cambria"/>
                <a:ea typeface="Cambria"/>
                <a:cs typeface="Cambria"/>
                <a:sym typeface="Cambria"/>
              </a:rPr>
              <a:t>XeHoi</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0000BF"/>
                </a:solidFill>
                <a:latin typeface="Cambria"/>
                <a:ea typeface="Cambria"/>
                <a:cs typeface="Cambria"/>
                <a:sym typeface="Cambria"/>
              </a:rPr>
              <a:t>Hiệu xe</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0000BF"/>
                </a:solidFill>
                <a:latin typeface="Cambria"/>
                <a:ea typeface="Cambria"/>
                <a:cs typeface="Cambria"/>
                <a:sym typeface="Cambria"/>
              </a:rPr>
              <a:t>Màu xe</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0000BF"/>
                </a:solidFill>
                <a:latin typeface="Cambria"/>
                <a:ea typeface="Cambria"/>
                <a:cs typeface="Cambria"/>
                <a:sym typeface="Cambria"/>
              </a:rPr>
              <a:t>Số bánh xe</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0000BF"/>
                </a:solidFill>
                <a:latin typeface="Cambria"/>
                <a:ea typeface="Cambria"/>
                <a:cs typeface="Cambria"/>
                <a:sym typeface="Cambria"/>
              </a:rPr>
              <a:t>Số cửa</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275419"/>
                </a:solidFill>
                <a:latin typeface="Cambria"/>
                <a:ea typeface="Cambria"/>
                <a:cs typeface="Cambria"/>
                <a:sym typeface="Cambria"/>
              </a:rPr>
              <a:t>Chạy tới</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275419"/>
                </a:solidFill>
                <a:latin typeface="Cambria"/>
                <a:ea typeface="Cambria"/>
                <a:cs typeface="Cambria"/>
                <a:sym typeface="Cambria"/>
              </a:rPr>
              <a:t>Chạy lui</a:t>
            </a:r>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275419"/>
                </a:solidFill>
                <a:latin typeface="Cambria"/>
                <a:ea typeface="Cambria"/>
                <a:cs typeface="Cambria"/>
                <a:sym typeface="Cambria"/>
              </a:rPr>
              <a:t>Dừng xe</a:t>
            </a:r>
            <a:endParaRPr b="0" i="0" sz="2800" u="none" cap="none" strike="noStrike">
              <a:solidFill>
                <a:srgbClr val="275419"/>
              </a:solidFill>
              <a:latin typeface="Cambria"/>
              <a:ea typeface="Cambria"/>
              <a:cs typeface="Cambria"/>
              <a:sym typeface="Cambria"/>
            </a:endParaRPr>
          </a:p>
        </p:txBody>
      </p:sp>
      <p:sp>
        <p:nvSpPr>
          <p:cNvPr id="181" name="Shape 181"/>
          <p:cNvSpPr txBox="1"/>
          <p:nvPr/>
        </p:nvSpPr>
        <p:spPr>
          <a:xfrm>
            <a:off x="4648200" y="1152525"/>
            <a:ext cx="4038600" cy="5248275"/>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rgbClr val="3DC5C5"/>
              </a:buClr>
              <a:buSzPts val="2800"/>
              <a:buFont typeface="Noto Sans Symbols"/>
              <a:buNone/>
            </a:pPr>
            <a:r>
              <a:t/>
            </a:r>
            <a:endParaRPr b="0" i="0" sz="2800" u="none" cap="none" strike="noStrike">
              <a:solidFill>
                <a:srgbClr val="2045AE"/>
              </a:solidFill>
              <a:latin typeface="Cambria"/>
              <a:ea typeface="Cambria"/>
              <a:cs typeface="Cambria"/>
              <a:sym typeface="Cambria"/>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2045AE"/>
                </a:solidFill>
                <a:latin typeface="Cambria"/>
                <a:ea typeface="Cambria"/>
                <a:cs typeface="Cambria"/>
                <a:sym typeface="Cambria"/>
              </a:rPr>
              <a:t>Tên đối tượng</a:t>
            </a:r>
            <a:endParaRPr/>
          </a:p>
          <a:p>
            <a:pPr indent="-165100" lvl="0" marL="342900" marR="0" rtl="0" algn="l">
              <a:lnSpc>
                <a:spcPct val="100000"/>
              </a:lnSpc>
              <a:spcBef>
                <a:spcPts val="560"/>
              </a:spcBef>
              <a:spcAft>
                <a:spcPts val="0"/>
              </a:spcAft>
              <a:buClr>
                <a:srgbClr val="3DC5C5"/>
              </a:buClr>
              <a:buSzPts val="2800"/>
              <a:buFont typeface="Noto Sans Symbols"/>
              <a:buNone/>
            </a:pPr>
            <a:r>
              <a:t/>
            </a:r>
            <a:endParaRPr b="0" i="0" sz="2800" u="none" cap="none" strike="noStrike">
              <a:solidFill>
                <a:srgbClr val="2045AE"/>
              </a:solidFill>
              <a:latin typeface="Cambria"/>
              <a:ea typeface="Cambria"/>
              <a:cs typeface="Cambria"/>
              <a:sym typeface="Cambria"/>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2045AE"/>
                </a:solidFill>
                <a:latin typeface="Cambria"/>
                <a:ea typeface="Cambria"/>
                <a:cs typeface="Cambria"/>
                <a:sym typeface="Cambria"/>
              </a:rPr>
              <a:t>Thuộc tính</a:t>
            </a:r>
            <a:endParaRPr/>
          </a:p>
          <a:p>
            <a:pPr indent="-165100" lvl="0" marL="342900" marR="0" rtl="0" algn="l">
              <a:lnSpc>
                <a:spcPct val="100000"/>
              </a:lnSpc>
              <a:spcBef>
                <a:spcPts val="560"/>
              </a:spcBef>
              <a:spcAft>
                <a:spcPts val="0"/>
              </a:spcAft>
              <a:buClr>
                <a:srgbClr val="3DC5C5"/>
              </a:buClr>
              <a:buSzPts val="2800"/>
              <a:buFont typeface="Noto Sans Symbols"/>
              <a:buNone/>
            </a:pPr>
            <a:r>
              <a:t/>
            </a:r>
            <a:endParaRPr b="0" i="0" sz="2800" u="none" cap="none" strike="noStrike">
              <a:solidFill>
                <a:srgbClr val="2045AE"/>
              </a:solidFill>
              <a:latin typeface="Cambria"/>
              <a:ea typeface="Cambria"/>
              <a:cs typeface="Cambria"/>
              <a:sym typeface="Cambria"/>
            </a:endParaRPr>
          </a:p>
          <a:p>
            <a:pPr indent="-165100" lvl="0" marL="342900" marR="0" rtl="0" algn="l">
              <a:lnSpc>
                <a:spcPct val="100000"/>
              </a:lnSpc>
              <a:spcBef>
                <a:spcPts val="560"/>
              </a:spcBef>
              <a:spcAft>
                <a:spcPts val="0"/>
              </a:spcAft>
              <a:buClr>
                <a:srgbClr val="3DC5C5"/>
              </a:buClr>
              <a:buSzPts val="2800"/>
              <a:buFont typeface="Noto Sans Symbols"/>
              <a:buNone/>
            </a:pPr>
            <a:r>
              <a:t/>
            </a:r>
            <a:endParaRPr b="0" i="0" sz="2800" u="none" cap="none" strike="noStrike">
              <a:solidFill>
                <a:srgbClr val="2045AE"/>
              </a:solidFill>
              <a:latin typeface="Cambria"/>
              <a:ea typeface="Cambria"/>
              <a:cs typeface="Cambria"/>
              <a:sym typeface="Cambria"/>
            </a:endParaRPr>
          </a:p>
          <a:p>
            <a:pPr indent="-165100" lvl="0" marL="342900" marR="0" rtl="0" algn="l">
              <a:lnSpc>
                <a:spcPct val="100000"/>
              </a:lnSpc>
              <a:spcBef>
                <a:spcPts val="560"/>
              </a:spcBef>
              <a:spcAft>
                <a:spcPts val="0"/>
              </a:spcAft>
              <a:buClr>
                <a:srgbClr val="3DC5C5"/>
              </a:buClr>
              <a:buSzPts val="2800"/>
              <a:buFont typeface="Noto Sans Symbols"/>
              <a:buNone/>
            </a:pPr>
            <a:r>
              <a:t/>
            </a:r>
            <a:endParaRPr b="0" i="0" sz="2800" u="none" cap="none" strike="noStrike">
              <a:solidFill>
                <a:srgbClr val="2045AE"/>
              </a:solidFill>
              <a:latin typeface="Cambria"/>
              <a:ea typeface="Cambria"/>
              <a:cs typeface="Cambria"/>
              <a:sym typeface="Cambria"/>
            </a:endParaRPr>
          </a:p>
          <a:p>
            <a:pPr indent="-342900" lvl="0" marL="342900" marR="0" rtl="0" algn="l">
              <a:lnSpc>
                <a:spcPct val="100000"/>
              </a:lnSpc>
              <a:spcBef>
                <a:spcPts val="560"/>
              </a:spcBef>
              <a:spcAft>
                <a:spcPts val="0"/>
              </a:spcAft>
              <a:buClr>
                <a:srgbClr val="3DC5C5"/>
              </a:buClr>
              <a:buSzPts val="2800"/>
              <a:buFont typeface="Noto Sans Symbols"/>
              <a:buChar char="❖"/>
            </a:pPr>
            <a:r>
              <a:rPr b="0" i="0" lang="en-US" sz="2800" u="none" cap="none" strike="noStrike">
                <a:solidFill>
                  <a:srgbClr val="2045AE"/>
                </a:solidFill>
                <a:latin typeface="Cambria"/>
                <a:ea typeface="Cambria"/>
                <a:cs typeface="Cambria"/>
                <a:sym typeface="Cambria"/>
              </a:rPr>
              <a:t>Phương thức</a:t>
            </a:r>
            <a:endParaRPr b="0" i="0" sz="2800" u="none" cap="none" strike="noStrike">
              <a:solidFill>
                <a:srgbClr val="2045AE"/>
              </a:solidFill>
              <a:latin typeface="Cambria"/>
              <a:ea typeface="Cambria"/>
              <a:cs typeface="Cambria"/>
              <a:sym typeface="Cambria"/>
            </a:endParaRPr>
          </a:p>
        </p:txBody>
      </p:sp>
      <p:sp>
        <p:nvSpPr>
          <p:cNvPr id="182" name="Shape 182"/>
          <p:cNvSpPr/>
          <p:nvPr/>
        </p:nvSpPr>
        <p:spPr>
          <a:xfrm>
            <a:off x="4343400" y="1676400"/>
            <a:ext cx="381000" cy="533400"/>
          </a:xfrm>
          <a:prstGeom prst="rightBrace">
            <a:avLst>
              <a:gd fmla="val 8333" name="adj1"/>
              <a:gd fmla="val 50000" name="adj2"/>
            </a:avLst>
          </a:prstGeom>
          <a:noFill/>
          <a:ln cap="flat" cmpd="sng" w="9525">
            <a:solidFill>
              <a:srgbClr val="1B41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t/>
            </a:r>
            <a:endParaRPr b="0" i="0" sz="1800" u="none" cap="none" strike="noStrike">
              <a:solidFill>
                <a:srgbClr val="000066"/>
              </a:solidFill>
              <a:latin typeface="Cambria"/>
              <a:ea typeface="Cambria"/>
              <a:cs typeface="Cambria"/>
              <a:sym typeface="Cambria"/>
            </a:endParaRPr>
          </a:p>
        </p:txBody>
      </p:sp>
      <p:sp>
        <p:nvSpPr>
          <p:cNvPr id="183" name="Shape 183"/>
          <p:cNvSpPr/>
          <p:nvPr/>
        </p:nvSpPr>
        <p:spPr>
          <a:xfrm>
            <a:off x="4343400" y="2362200"/>
            <a:ext cx="381000" cy="1828800"/>
          </a:xfrm>
          <a:prstGeom prst="rightBrace">
            <a:avLst>
              <a:gd fmla="val 8333" name="adj1"/>
              <a:gd fmla="val 50000" name="adj2"/>
            </a:avLst>
          </a:prstGeom>
          <a:noFill/>
          <a:ln cap="flat" cmpd="sng" w="9525">
            <a:solidFill>
              <a:srgbClr val="1B41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t/>
            </a:r>
            <a:endParaRPr b="0" i="0" sz="1800" u="none" cap="none" strike="noStrike">
              <a:solidFill>
                <a:srgbClr val="000066"/>
              </a:solidFill>
              <a:latin typeface="Cambria"/>
              <a:ea typeface="Cambria"/>
              <a:cs typeface="Cambria"/>
              <a:sym typeface="Cambria"/>
            </a:endParaRPr>
          </a:p>
        </p:txBody>
      </p:sp>
      <p:sp>
        <p:nvSpPr>
          <p:cNvPr id="184" name="Shape 184"/>
          <p:cNvSpPr/>
          <p:nvPr/>
        </p:nvSpPr>
        <p:spPr>
          <a:xfrm>
            <a:off x="4343400" y="4267200"/>
            <a:ext cx="457200" cy="1524000"/>
          </a:xfrm>
          <a:prstGeom prst="rightBrace">
            <a:avLst>
              <a:gd fmla="val 8333" name="adj1"/>
              <a:gd fmla="val 50000" name="adj2"/>
            </a:avLst>
          </a:prstGeom>
          <a:noFill/>
          <a:ln cap="flat" cmpd="sng" w="9525">
            <a:solidFill>
              <a:srgbClr val="1B41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t/>
            </a:r>
            <a:endParaRPr b="0" i="0" sz="1800" u="none" cap="none" strike="noStrike">
              <a:solidFill>
                <a:srgbClr val="000066"/>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