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Shape 10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duythanhcse@gmail.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Shape 16"/>
          <p:cNvSpPr/>
          <p:nvPr/>
        </p:nvSpPr>
        <p:spPr>
          <a:xfrm flipH="1">
            <a:off x="0" y="6504057"/>
            <a:ext cx="9144000" cy="353943"/>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t/>
            </a:r>
            <a:endParaRPr b="1" i="0" sz="1100" u="none" cap="none" strike="noStrike">
              <a:solidFill>
                <a:srgbClr val="0070C0"/>
              </a:solidFill>
              <a:latin typeface="Times New Roman"/>
              <a:ea typeface="Times New Roman"/>
              <a:cs typeface="Times New Roman"/>
              <a:sym typeface="Times New Roman"/>
            </a:endParaRPr>
          </a:p>
        </p:txBody>
      </p:sp>
      <p:sp>
        <p:nvSpPr>
          <p:cNvPr id="17" name="Shape 17"/>
          <p:cNvSpPr txBox="1"/>
          <p:nvPr>
            <p:ph idx="12" type="sldNum"/>
          </p:nvPr>
        </p:nvSpPr>
        <p:spPr>
          <a:xfrm>
            <a:off x="6553200" y="64674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002060"/>
                </a:solidFill>
                <a:latin typeface="Calibri"/>
                <a:ea typeface="Calibri"/>
                <a:cs typeface="Calibri"/>
                <a:sym typeface="Calibri"/>
              </a:defRPr>
            </a:lvl1pPr>
            <a:lvl2pPr indent="0" lvl="1" marL="0" marR="0" rtl="0" algn="r">
              <a:spcBef>
                <a:spcPts val="0"/>
              </a:spcBef>
              <a:buNone/>
              <a:defRPr b="1" i="0" sz="1600" u="none" cap="none" strike="noStrike">
                <a:solidFill>
                  <a:srgbClr val="002060"/>
                </a:solidFill>
                <a:latin typeface="Calibri"/>
                <a:ea typeface="Calibri"/>
                <a:cs typeface="Calibri"/>
                <a:sym typeface="Calibri"/>
              </a:defRPr>
            </a:lvl2pPr>
            <a:lvl3pPr indent="0" lvl="2" marL="0" marR="0" rtl="0" algn="r">
              <a:spcBef>
                <a:spcPts val="0"/>
              </a:spcBef>
              <a:buNone/>
              <a:defRPr b="1" i="0" sz="1600" u="none" cap="none" strike="noStrike">
                <a:solidFill>
                  <a:srgbClr val="002060"/>
                </a:solidFill>
                <a:latin typeface="Calibri"/>
                <a:ea typeface="Calibri"/>
                <a:cs typeface="Calibri"/>
                <a:sym typeface="Calibri"/>
              </a:defRPr>
            </a:lvl3pPr>
            <a:lvl4pPr indent="0" lvl="3" marL="0" marR="0" rtl="0" algn="r">
              <a:spcBef>
                <a:spcPts val="0"/>
              </a:spcBef>
              <a:buNone/>
              <a:defRPr b="1" i="0" sz="1600" u="none" cap="none" strike="noStrike">
                <a:solidFill>
                  <a:srgbClr val="002060"/>
                </a:solidFill>
                <a:latin typeface="Calibri"/>
                <a:ea typeface="Calibri"/>
                <a:cs typeface="Calibri"/>
                <a:sym typeface="Calibri"/>
              </a:defRPr>
            </a:lvl4pPr>
            <a:lvl5pPr indent="0" lvl="4" marL="0" marR="0" rtl="0" algn="r">
              <a:spcBef>
                <a:spcPts val="0"/>
              </a:spcBef>
              <a:buNone/>
              <a:defRPr b="1" i="0" sz="1600" u="none" cap="none" strike="noStrike">
                <a:solidFill>
                  <a:srgbClr val="002060"/>
                </a:solidFill>
                <a:latin typeface="Calibri"/>
                <a:ea typeface="Calibri"/>
                <a:cs typeface="Calibri"/>
                <a:sym typeface="Calibri"/>
              </a:defRPr>
            </a:lvl5pPr>
            <a:lvl6pPr indent="0" lvl="5" marL="0" marR="0" rtl="0" algn="r">
              <a:spcBef>
                <a:spcPts val="0"/>
              </a:spcBef>
              <a:buNone/>
              <a:defRPr b="1" i="0" sz="1600" u="none" cap="none" strike="noStrike">
                <a:solidFill>
                  <a:srgbClr val="002060"/>
                </a:solidFill>
                <a:latin typeface="Calibri"/>
                <a:ea typeface="Calibri"/>
                <a:cs typeface="Calibri"/>
                <a:sym typeface="Calibri"/>
              </a:defRPr>
            </a:lvl6pPr>
            <a:lvl7pPr indent="0" lvl="6" marL="0" marR="0" rtl="0" algn="r">
              <a:spcBef>
                <a:spcPts val="0"/>
              </a:spcBef>
              <a:buNone/>
              <a:defRPr b="1" i="0" sz="1600" u="none" cap="none" strike="noStrike">
                <a:solidFill>
                  <a:srgbClr val="002060"/>
                </a:solidFill>
                <a:latin typeface="Calibri"/>
                <a:ea typeface="Calibri"/>
                <a:cs typeface="Calibri"/>
                <a:sym typeface="Calibri"/>
              </a:defRPr>
            </a:lvl7pPr>
            <a:lvl8pPr indent="0" lvl="7" marL="0" marR="0" rtl="0" algn="r">
              <a:spcBef>
                <a:spcPts val="0"/>
              </a:spcBef>
              <a:buNone/>
              <a:defRPr b="1" i="0" sz="1600" u="none" cap="none" strike="noStrike">
                <a:solidFill>
                  <a:srgbClr val="002060"/>
                </a:solidFill>
                <a:latin typeface="Calibri"/>
                <a:ea typeface="Calibri"/>
                <a:cs typeface="Calibri"/>
                <a:sym typeface="Calibri"/>
              </a:defRPr>
            </a:lvl8pPr>
            <a:lvl9pPr indent="0" lvl="8" marL="0" marR="0" rtl="0" algn="r">
              <a:spcBef>
                <a:spcPts val="0"/>
              </a:spcBef>
              <a:buNone/>
              <a:defRPr b="1" i="0" sz="1600" u="none" cap="none" strike="noStrike">
                <a:solidFill>
                  <a:srgbClr val="002060"/>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8" name="Shape 18"/>
          <p:cNvSpPr/>
          <p:nvPr/>
        </p:nvSpPr>
        <p:spPr>
          <a:xfrm>
            <a:off x="0" y="0"/>
            <a:ext cx="9144000" cy="424732"/>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rPr b="1" i="0" lang="en-US" sz="1400" u="none" cap="none" strike="noStrike">
                <a:solidFill>
                  <a:schemeClr val="dk2"/>
                </a:solidFill>
                <a:latin typeface="Cambria"/>
                <a:ea typeface="Cambria"/>
                <a:cs typeface="Cambria"/>
                <a:sym typeface="Cambria"/>
              </a:rPr>
              <a:t>Lập trình C# trong 5 tuần</a:t>
            </a:r>
            <a:endParaRPr b="1" i="0" sz="1400" u="none" cap="none" strike="noStrike">
              <a:solidFill>
                <a:srgbClr val="0070C0"/>
              </a:solidFill>
              <a:latin typeface="Cambria"/>
              <a:ea typeface="Cambria"/>
              <a:cs typeface="Cambria"/>
              <a:sym typeface="Cambria"/>
            </a:endParaRPr>
          </a:p>
        </p:txBody>
      </p:sp>
      <p:sp>
        <p:nvSpPr>
          <p:cNvPr id="19" name="Shape 19"/>
          <p:cNvSpPr txBox="1"/>
          <p:nvPr/>
        </p:nvSpPr>
        <p:spPr>
          <a:xfrm>
            <a:off x="-76200" y="6565612"/>
            <a:ext cx="4619406"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300" u="none" cap="none" strike="noStrike">
                <a:solidFill>
                  <a:srgbClr val="002060"/>
                </a:solidFill>
                <a:latin typeface="Cambria"/>
                <a:ea typeface="Cambria"/>
                <a:cs typeface="Cambria"/>
                <a:sym typeface="Cambria"/>
              </a:rPr>
              <a:t>Trần Duy Thanh – </a:t>
            </a:r>
            <a:r>
              <a:rPr b="1" i="0" lang="en-US" sz="1300" u="sng" cap="none" strike="noStrike">
                <a:solidFill>
                  <a:schemeClr val="hlink"/>
                </a:solidFill>
                <a:latin typeface="Cambria"/>
                <a:ea typeface="Cambria"/>
                <a:cs typeface="Cambria"/>
                <a:sym typeface="Cambria"/>
                <a:hlinkClick r:id="rId2"/>
              </a:rPr>
              <a:t>duythanhcse@gmail.com</a:t>
            </a:r>
            <a:r>
              <a:rPr b="1" i="0" lang="en-US" sz="1300" u="none" cap="none" strike="noStrike">
                <a:solidFill>
                  <a:srgbClr val="002060"/>
                </a:solidFill>
                <a:latin typeface="Cambria"/>
                <a:ea typeface="Cambria"/>
                <a:cs typeface="Cambria"/>
                <a:sym typeface="Cambria"/>
              </a:rPr>
              <a:t> - 0987773061</a:t>
            </a:r>
            <a:endParaRPr b="1" i="0" sz="1300" u="none" cap="none" strike="noStrike">
              <a:solidFill>
                <a:srgbClr val="002060"/>
              </a:solidFill>
              <a:latin typeface="Cambria"/>
              <a:ea typeface="Cambria"/>
              <a:cs typeface="Cambria"/>
              <a:sym typeface="Cambria"/>
            </a:endParaRPr>
          </a:p>
        </p:txBody>
      </p:sp>
      <p:sp>
        <p:nvSpPr>
          <p:cNvPr id="20" name="Shape 20"/>
          <p:cNvSpPr txBox="1"/>
          <p:nvPr/>
        </p:nvSpPr>
        <p:spPr>
          <a:xfrm>
            <a:off x="17249" y="11668"/>
            <a:ext cx="53929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Font typeface="Cambria"/>
              <a:buNone/>
            </a:pPr>
            <a:r>
              <a:rPr b="0" i="0" lang="en-US" sz="1800" u="none" cap="small" strike="noStrike">
                <a:solidFill>
                  <a:srgbClr val="002060"/>
                </a:solidFill>
                <a:latin typeface="Cambria"/>
                <a:ea typeface="Cambria"/>
                <a:cs typeface="Cambria"/>
                <a:sym typeface="Cambria"/>
              </a:rPr>
              <a:t>Working Hard &amp; Smart today for a better tomorrow</a:t>
            </a:r>
            <a:endParaRPr b="0" i="0" sz="1800" u="none" cap="none" strike="noStrike">
              <a:solidFill>
                <a:srgbClr val="00206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143000" y="2644775"/>
            <a:ext cx="7239000" cy="6318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Xây dựng phần mềm Quản Lý nhân viên</a:t>
            </a:r>
            <a:endParaRPr/>
          </a:p>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 theo OOP</a:t>
            </a:r>
            <a:endParaRPr b="1" i="0" sz="4800" u="none" cap="none" strike="noStrike">
              <a:solidFill>
                <a:srgbClr val="002060"/>
              </a:solidFill>
              <a:latin typeface="Cambria"/>
              <a:ea typeface="Cambria"/>
              <a:cs typeface="Cambria"/>
              <a:sym typeface="Cambria"/>
            </a:endParaRPr>
          </a:p>
        </p:txBody>
      </p:sp>
      <p:pic>
        <p:nvPicPr>
          <p:cNvPr id="90" name="Shape 90"/>
          <p:cNvPicPr preferRelativeResize="0"/>
          <p:nvPr/>
        </p:nvPicPr>
        <p:blipFill rotWithShape="1">
          <a:blip r:embed="rId3">
            <a:alphaModFix/>
          </a:blip>
          <a:srcRect b="0" l="0" r="0" t="0"/>
          <a:stretch/>
        </p:blipFill>
        <p:spPr>
          <a:xfrm>
            <a:off x="6858000" y="4572000"/>
            <a:ext cx="2144973" cy="1700960"/>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152400" y="4890800"/>
            <a:ext cx="2728882" cy="1063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Shape 96"/>
          <p:cNvGrpSpPr/>
          <p:nvPr/>
        </p:nvGrpSpPr>
        <p:grpSpPr>
          <a:xfrm>
            <a:off x="304800" y="558800"/>
            <a:ext cx="4620576" cy="508000"/>
            <a:chOff x="789624" y="1191463"/>
            <a:chExt cx="4620576" cy="508000"/>
          </a:xfrm>
        </p:grpSpPr>
        <p:sp>
          <p:nvSpPr>
            <p:cNvPr id="97" name="Shape 9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Nội dung</a:t>
              </a:r>
              <a:endParaRPr b="1" i="0" sz="2400" u="none" cap="none" strike="noStrike">
                <a:solidFill>
                  <a:srgbClr val="000000"/>
                </a:solidFill>
                <a:latin typeface="Cambria"/>
                <a:ea typeface="Cambria"/>
                <a:cs typeface="Cambria"/>
                <a:sym typeface="Cambria"/>
              </a:endParaRPr>
            </a:p>
          </p:txBody>
        </p:sp>
        <p:grpSp>
          <p:nvGrpSpPr>
            <p:cNvPr id="98" name="Shape 98"/>
            <p:cNvGrpSpPr/>
            <p:nvPr/>
          </p:nvGrpSpPr>
          <p:grpSpPr>
            <a:xfrm>
              <a:off x="789624" y="1295400"/>
              <a:ext cx="353376" cy="272472"/>
              <a:chOff x="1110" y="2656"/>
              <a:chExt cx="1549" cy="1351"/>
            </a:xfrm>
          </p:grpSpPr>
          <p:sp>
            <p:nvSpPr>
              <p:cNvPr id="99" name="Shape 9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0" name="Shape 10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1" name="Shape 10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02" name="Shape 102"/>
          <p:cNvSpPr txBox="1"/>
          <p:nvPr/>
        </p:nvSpPr>
        <p:spPr>
          <a:xfrm>
            <a:off x="325332" y="1170737"/>
            <a:ext cx="8818668" cy="526297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2400" u="none" cap="none" strike="noStrike">
                <a:solidFill>
                  <a:schemeClr val="dk1"/>
                </a:solidFill>
                <a:latin typeface="Cambria"/>
                <a:ea typeface="Cambria"/>
                <a:cs typeface="Cambria"/>
                <a:sym typeface="Cambria"/>
              </a:rPr>
              <a:t>Công ty XYZ muốn viết phần mềm quản lý nhân viên, mô tả hệ thống như sau: </a:t>
            </a:r>
            <a:endParaRPr/>
          </a:p>
          <a:p>
            <a:pPr indent="-342900" lvl="0" marL="342900" marR="0" rtl="0" algn="just">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Mỗi nhân viên sẽ thuộc về một phòng ban, thông tin của phòng ban (mã phòng ban, tên phòng ban, trưởng phòng hiện tại), thông tin của mỗi nhân viên (mã nhân viên, tên nhân viên, ngày sinh, chức vụ). Theo chính sách công ty có các chức vụ: Giám đốc (quản lý chung), trưởng phòng, phó phòng, nhân viên. Lương cơ bản của toàn bộ nhân viên trong công ty là 10 triệu/tháng. Giám đốc phụ cấp chức vụ 25%, trưởng phòng phụ cấp chức vụ 15%, phó phòng phụ cấp 5% nhân viên không có phụ cấp chức vụ.</a:t>
            </a:r>
            <a:endParaRPr/>
          </a:p>
          <a:p>
            <a:pPr indent="-342900" lvl="0" marL="342900" marR="0" rtl="0" algn="just">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Chương trình cung cấp các chức năng: </a:t>
            </a:r>
            <a:endParaRPr/>
          </a:p>
          <a:p>
            <a:pPr indent="-342900" lvl="1" marL="80010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Thêm, xuất, sửa, xóa, sắp xếp, tìm Phòng ban, nhân viên.</a:t>
            </a:r>
            <a:endParaRPr/>
          </a:p>
          <a:p>
            <a:pPr indent="-342900" lvl="1" marL="80010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Cambria"/>
                <a:ea typeface="Cambria"/>
                <a:cs typeface="Cambria"/>
                <a:sym typeface="Cambria"/>
              </a:rPr>
              <a:t>Thống kê tổng số lương phải trả cho nhân viên trong 1 tháng</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nvSpPr>
        <p:spPr>
          <a:xfrm>
            <a:off x="2971800" y="2555117"/>
            <a:ext cx="26670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chemeClr val="dk1"/>
                </a:solidFill>
                <a:latin typeface="Arial"/>
                <a:ea typeface="Arial"/>
                <a:cs typeface="Arial"/>
                <a:sym typeface="Arial"/>
              </a:rPr>
              <a:t>END</a:t>
            </a:r>
            <a:endParaRPr/>
          </a:p>
        </p:txBody>
      </p:sp>
      <p:pic>
        <p:nvPicPr>
          <p:cNvPr descr="Image result for minions.png" id="109" name="Shape 109"/>
          <p:cNvPicPr preferRelativeResize="0"/>
          <p:nvPr/>
        </p:nvPicPr>
        <p:blipFill rotWithShape="1">
          <a:blip r:embed="rId3">
            <a:alphaModFix/>
          </a:blip>
          <a:srcRect b="0" l="0" r="0" t="0"/>
          <a:stretch/>
        </p:blipFill>
        <p:spPr>
          <a:xfrm>
            <a:off x="1219200" y="3611302"/>
            <a:ext cx="2181225" cy="2343151"/>
          </a:xfrm>
          <a:prstGeom prst="rect">
            <a:avLst/>
          </a:prstGeom>
          <a:noFill/>
          <a:ln>
            <a:noFill/>
          </a:ln>
        </p:spPr>
      </p:pic>
      <p:pic>
        <p:nvPicPr>
          <p:cNvPr descr="Image result for minions.png" id="110" name="Shape 110"/>
          <p:cNvPicPr preferRelativeResize="0"/>
          <p:nvPr/>
        </p:nvPicPr>
        <p:blipFill rotWithShape="1">
          <a:blip r:embed="rId4">
            <a:alphaModFix/>
          </a:blip>
          <a:srcRect b="0" l="0" r="0" t="0"/>
          <a:stretch/>
        </p:blipFill>
        <p:spPr>
          <a:xfrm>
            <a:off x="6934200" y="2310736"/>
            <a:ext cx="1905000" cy="1905002"/>
          </a:xfrm>
          <a:prstGeom prst="rect">
            <a:avLst/>
          </a:prstGeom>
          <a:noFill/>
          <a:ln>
            <a:noFill/>
          </a:ln>
        </p:spPr>
      </p:pic>
      <p:sp>
        <p:nvSpPr>
          <p:cNvPr id="111" name="Shape 111"/>
          <p:cNvSpPr/>
          <p:nvPr/>
        </p:nvSpPr>
        <p:spPr>
          <a:xfrm>
            <a:off x="5486400" y="533400"/>
            <a:ext cx="1714500" cy="1745064"/>
          </a:xfrm>
          <a:prstGeom prst="cloudCallout">
            <a:avLst>
              <a:gd fmla="val 45968" name="adj1"/>
              <a:gd fmla="val 92351"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mbria"/>
                <a:ea typeface="Cambria"/>
                <a:cs typeface="Cambria"/>
                <a:sym typeface="Cambria"/>
              </a:rPr>
              <a:t>Hey! Coding is easy!</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