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56" r:id="rId2"/>
    <p:sldId id="270" r:id="rId3"/>
    <p:sldId id="257" r:id="rId4"/>
    <p:sldId id="258" r:id="rId5"/>
    <p:sldId id="269" r:id="rId6"/>
    <p:sldId id="259" r:id="rId7"/>
    <p:sldId id="261" r:id="rId8"/>
    <p:sldId id="268" r:id="rId9"/>
    <p:sldId id="262"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06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3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89FD6B-FDA9-4E94-8B3D-135770466D2C}" type="datetimeFigureOut">
              <a:rPr lang="en-US" smtClean="0"/>
              <a:t>6/1/2017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66583-89BE-41AC-9A97-462FFAC4CDC9}" type="slidenum">
              <a:rPr lang="en-US" smtClean="0"/>
              <a:t>‹#›</a:t>
            </a:fld>
            <a:endParaRPr lang="en-US"/>
          </a:p>
        </p:txBody>
      </p:sp>
    </p:spTree>
    <p:extLst>
      <p:ext uri="{BB962C8B-B14F-4D97-AF65-F5344CB8AC3E}">
        <p14:creationId xmlns:p14="http://schemas.microsoft.com/office/powerpoint/2010/main" val="259728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66583-89BE-41AC-9A97-462FFAC4CDC9}" type="slidenum">
              <a:rPr lang="en-US" smtClean="0"/>
              <a:t>12</a:t>
            </a:fld>
            <a:endParaRPr lang="en-US"/>
          </a:p>
        </p:txBody>
      </p:sp>
    </p:spTree>
    <p:extLst>
      <p:ext uri="{BB962C8B-B14F-4D97-AF65-F5344CB8AC3E}">
        <p14:creationId xmlns:p14="http://schemas.microsoft.com/office/powerpoint/2010/main" val="1365815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17130" cy="3035808"/>
          </a:xfrm>
        </p:spPr>
        <p:txBody>
          <a:bodyPr anchor="ctr">
            <a:noAutofit/>
          </a:bodyPr>
          <a:lstStyle>
            <a:lvl1pPr algn="l">
              <a:lnSpc>
                <a:spcPct val="85000"/>
              </a:lnSpc>
              <a:defRPr sz="60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3D5E1D1-F958-4CA4-9899-E7C18B975AA9}" type="slidenum">
              <a:rPr lang="en-US" smtClean="0"/>
              <a:t>‹#›</a:t>
            </a:fld>
            <a:endParaRPr lang="en-US"/>
          </a:p>
        </p:txBody>
      </p:sp>
    </p:spTree>
    <p:extLst>
      <p:ext uri="{BB962C8B-B14F-4D97-AF65-F5344CB8AC3E}">
        <p14:creationId xmlns:p14="http://schemas.microsoft.com/office/powerpoint/2010/main" val="118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02030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5608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124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3D5E1D1-F958-4CA4-9899-E7C18B975AA9}" type="slidenum">
              <a:rPr lang="en-US" smtClean="0"/>
              <a:t>‹#›</a:t>
            </a:fld>
            <a:endParaRPr lang="en-US"/>
          </a:p>
        </p:txBody>
      </p:sp>
    </p:spTree>
    <p:extLst>
      <p:ext uri="{BB962C8B-B14F-4D97-AF65-F5344CB8AC3E}">
        <p14:creationId xmlns:p14="http://schemas.microsoft.com/office/powerpoint/2010/main" val="347302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1F00D-C072-40E3-A415-15BC7D749A6F}"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85539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1F00D-C072-40E3-A415-15BC7D749A6F}"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273924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EAA1F00D-C072-40E3-A415-15BC7D749A6F}" type="datetimeFigureOut">
              <a:rPr lang="en-US" smtClean="0"/>
              <a:t>6/1/2017</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41408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1F00D-C072-40E3-A415-15BC7D749A6F}"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6102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31029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EAA1F00D-C072-40E3-A415-15BC7D749A6F}" type="datetimeFigureOut">
              <a:rPr lang="en-US" smtClean="0"/>
              <a:t>6/1/2017</a:t>
            </a:fld>
            <a:endParaRPr lang="en-US"/>
          </a:p>
        </p:txBody>
      </p:sp>
      <p:sp>
        <p:nvSpPr>
          <p:cNvPr id="10" name="Slide Number Placeholder 9"/>
          <p:cNvSpPr>
            <a:spLocks noGrp="1"/>
          </p:cNvSpPr>
          <p:nvPr>
            <p:ph type="sldNum" sz="quarter" idx="12"/>
          </p:nvPr>
        </p:nvSpPr>
        <p:spPr/>
        <p:txBody>
          <a:bodyPr/>
          <a:lstStyle/>
          <a:p>
            <a:fld id="{B3D5E1D1-F958-4CA4-9899-E7C18B975AA9}" type="slidenum">
              <a:rPr lang="en-US" smtClean="0"/>
              <a:t>‹#›</a:t>
            </a:fld>
            <a:endParaRPr lang="en-US"/>
          </a:p>
        </p:txBody>
      </p:sp>
    </p:spTree>
    <p:extLst>
      <p:ext uri="{BB962C8B-B14F-4D97-AF65-F5344CB8AC3E}">
        <p14:creationId xmlns:p14="http://schemas.microsoft.com/office/powerpoint/2010/main" val="146689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EAA1F00D-C072-40E3-A415-15BC7D749A6F}" type="datetimeFigureOut">
              <a:rPr lang="en-US" smtClean="0"/>
              <a:t>6/1/2017</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3D5E1D1-F958-4CA4-9899-E7C18B975AA9}" type="slidenum">
              <a:rPr lang="en-US" smtClean="0"/>
              <a:t>‹#›</a:t>
            </a:fld>
            <a:endParaRPr lang="en-US"/>
          </a:p>
        </p:txBody>
      </p:sp>
    </p:spTree>
    <p:extLst>
      <p:ext uri="{BB962C8B-B14F-4D97-AF65-F5344CB8AC3E}">
        <p14:creationId xmlns:p14="http://schemas.microsoft.com/office/powerpoint/2010/main" val="172948204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it-scm.com/download" TargetMode="External"/><Relationship Id="rId2" Type="http://schemas.openxmlformats.org/officeDocument/2006/relationships/hyperlink" Target="http://github.com/" TargetMode="External"/><Relationship Id="rId1" Type="http://schemas.openxmlformats.org/officeDocument/2006/relationships/slideLayout" Target="../slideLayouts/slideLayout7.xml"/><Relationship Id="rId4" Type="http://schemas.openxmlformats.org/officeDocument/2006/relationships/hyperlink" Target="https://github.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 xmlns:a16="http://schemas.microsoft.com/office/drawing/2014/main" id="{509CC8F0-9BCC-4C53-9CE1-463CC7B19C06}"/>
              </a:ext>
            </a:extLst>
          </p:cNvPr>
          <p:cNvSpPr/>
          <p:nvPr/>
        </p:nvSpPr>
        <p:spPr>
          <a:xfrm>
            <a:off x="152400" y="169398"/>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H</a:t>
            </a:r>
            <a:r>
              <a:rPr lang="vi-VN" dirty="0">
                <a:solidFill>
                  <a:schemeClr val="tx1"/>
                </a:solidFill>
                <a:latin typeface="Times New Roman" pitchFamily="18" charset="0"/>
                <a:cs typeface="Times New Roman" pitchFamily="18" charset="0"/>
              </a:rPr>
              <a:t>Ư</a:t>
            </a:r>
            <a:r>
              <a:rPr lang="en-US" dirty="0">
                <a:solidFill>
                  <a:schemeClr val="tx1"/>
                </a:solidFill>
                <a:latin typeface="Times New Roman" pitchFamily="18" charset="0"/>
                <a:cs typeface="Times New Roman" pitchFamily="18" charset="0"/>
              </a:rPr>
              <a:t>ỚNG DẪN SỬ DỤNG  </a:t>
            </a:r>
          </a:p>
        </p:txBody>
      </p:sp>
      <p:sp>
        <p:nvSpPr>
          <p:cNvPr id="3" name="Rectangle: Rounded Corners 2">
            <a:extLst>
              <a:ext uri="{FF2B5EF4-FFF2-40B4-BE49-F238E27FC236}">
                <a16:creationId xmlns="" xmlns:a16="http://schemas.microsoft.com/office/drawing/2014/main" id="{E7181887-6331-49AD-AFDC-C8E53F3D57BC}"/>
              </a:ext>
            </a:extLst>
          </p:cNvPr>
          <p:cNvSpPr/>
          <p:nvPr/>
        </p:nvSpPr>
        <p:spPr>
          <a:xfrm>
            <a:off x="1528689" y="980270"/>
            <a:ext cx="6705600" cy="6078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1. </a:t>
            </a:r>
            <a:r>
              <a:rPr lang="en-US" b="1" dirty="0" err="1"/>
              <a:t>Đăng</a:t>
            </a:r>
            <a:r>
              <a:rPr lang="en-US" b="1" dirty="0"/>
              <a:t> </a:t>
            </a:r>
            <a:r>
              <a:rPr lang="en-US" b="1" dirty="0" err="1"/>
              <a:t>ký</a:t>
            </a:r>
            <a:r>
              <a:rPr lang="en-US" b="1" dirty="0"/>
              <a:t> </a:t>
            </a:r>
            <a:r>
              <a:rPr lang="en-US" b="1" dirty="0" err="1"/>
              <a:t>tài</a:t>
            </a:r>
            <a:r>
              <a:rPr lang="en-US" b="1" dirty="0"/>
              <a:t> </a:t>
            </a:r>
            <a:r>
              <a:rPr lang="en-US" b="1" dirty="0" err="1"/>
              <a:t>khoản</a:t>
            </a:r>
            <a:r>
              <a:rPr lang="en-US" b="1" dirty="0"/>
              <a:t> GitHub </a:t>
            </a:r>
            <a:r>
              <a:rPr lang="en-US" dirty="0" err="1"/>
              <a:t>tại</a:t>
            </a:r>
            <a:r>
              <a:rPr lang="en-US" dirty="0"/>
              <a:t> </a:t>
            </a:r>
            <a:r>
              <a:rPr lang="en-US" dirty="0">
                <a:hlinkClick r:id="rId2"/>
              </a:rPr>
              <a:t>http://github.com</a:t>
            </a:r>
            <a:endParaRPr lang="en-US" dirty="0"/>
          </a:p>
        </p:txBody>
      </p:sp>
      <p:sp>
        <p:nvSpPr>
          <p:cNvPr id="4" name="Rectangle: Rounded Corners 3">
            <a:extLst>
              <a:ext uri="{FF2B5EF4-FFF2-40B4-BE49-F238E27FC236}">
                <a16:creationId xmlns="" xmlns:a16="http://schemas.microsoft.com/office/drawing/2014/main" id="{718F25A0-5D3F-4194-9A31-4C6C3F4D8C7B}"/>
              </a:ext>
            </a:extLst>
          </p:cNvPr>
          <p:cNvSpPr/>
          <p:nvPr/>
        </p:nvSpPr>
        <p:spPr>
          <a:xfrm>
            <a:off x="1513449" y="1797624"/>
            <a:ext cx="6700911" cy="11963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2. Download </a:t>
            </a:r>
            <a:r>
              <a:rPr lang="en-US" b="1" dirty="0" err="1"/>
              <a:t>và</a:t>
            </a:r>
            <a:r>
              <a:rPr lang="en-US" b="1" dirty="0"/>
              <a:t> </a:t>
            </a:r>
            <a:r>
              <a:rPr lang="en-US" b="1" dirty="0" err="1"/>
              <a:t>cài</a:t>
            </a:r>
            <a:r>
              <a:rPr lang="en-US" b="1" dirty="0"/>
              <a:t> </a:t>
            </a:r>
            <a:r>
              <a:rPr lang="en-US" b="1" dirty="0" err="1"/>
              <a:t>đặt</a:t>
            </a:r>
            <a:r>
              <a:rPr lang="en-US" b="1" dirty="0"/>
              <a:t> </a:t>
            </a:r>
            <a:r>
              <a:rPr lang="en-US" b="1" dirty="0" err="1"/>
              <a:t>công</a:t>
            </a:r>
            <a:r>
              <a:rPr lang="en-US" b="1" dirty="0"/>
              <a:t> </a:t>
            </a:r>
            <a:r>
              <a:rPr lang="en-US" b="1" dirty="0" err="1"/>
              <a:t>cụ</a:t>
            </a:r>
            <a:r>
              <a:rPr lang="en-US" b="1" dirty="0"/>
              <a:t> Git :</a:t>
            </a:r>
          </a:p>
          <a:p>
            <a:r>
              <a:rPr lang="en-US" dirty="0"/>
              <a:t> </a:t>
            </a:r>
          </a:p>
          <a:p>
            <a:r>
              <a:rPr lang="en-US" dirty="0"/>
              <a:t>	Download </a:t>
            </a:r>
            <a:r>
              <a:rPr lang="en-US" dirty="0" err="1"/>
              <a:t>tại</a:t>
            </a:r>
            <a:r>
              <a:rPr lang="en-US" dirty="0"/>
              <a:t> : </a:t>
            </a:r>
            <a:r>
              <a:rPr lang="en-US" dirty="0">
                <a:hlinkClick r:id="rId3"/>
              </a:rPr>
              <a:t>http://git-scm.com/download</a:t>
            </a:r>
            <a:endParaRPr lang="en-US" dirty="0"/>
          </a:p>
          <a:p>
            <a:endParaRPr lang="en-US" dirty="0"/>
          </a:p>
        </p:txBody>
      </p:sp>
      <p:sp>
        <p:nvSpPr>
          <p:cNvPr id="5" name="Rectangle: Rounded Corners 4">
            <a:extLst>
              <a:ext uri="{FF2B5EF4-FFF2-40B4-BE49-F238E27FC236}">
                <a16:creationId xmlns="" xmlns:a16="http://schemas.microsoft.com/office/drawing/2014/main" id="{8524485D-D529-4461-90B0-6C5D2FFEB2F0}"/>
              </a:ext>
            </a:extLst>
          </p:cNvPr>
          <p:cNvSpPr/>
          <p:nvPr/>
        </p:nvSpPr>
        <p:spPr>
          <a:xfrm>
            <a:off x="1524000" y="3203476"/>
            <a:ext cx="6705600" cy="10256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3</a:t>
            </a:r>
            <a:r>
              <a:rPr lang="en-US" dirty="0"/>
              <a:t>.</a:t>
            </a:r>
            <a:r>
              <a:rPr lang="en-US" b="1" dirty="0"/>
              <a:t>Tạo SSH Key </a:t>
            </a:r>
            <a:r>
              <a:rPr lang="en-US" dirty="0"/>
              <a:t>: SSH Key </a:t>
            </a:r>
            <a:r>
              <a:rPr lang="en-US" dirty="0" err="1"/>
              <a:t>là</a:t>
            </a:r>
            <a:r>
              <a:rPr lang="en-US" dirty="0"/>
              <a:t> </a:t>
            </a:r>
            <a:r>
              <a:rPr lang="en-US" dirty="0" err="1"/>
              <a:t>một</a:t>
            </a:r>
            <a:r>
              <a:rPr lang="en-US" dirty="0"/>
              <a:t> </a:t>
            </a:r>
            <a:r>
              <a:rPr lang="en-US" dirty="0" err="1"/>
              <a:t>mã</a:t>
            </a:r>
            <a:r>
              <a:rPr lang="en-US" dirty="0"/>
              <a:t> </a:t>
            </a:r>
            <a:r>
              <a:rPr lang="en-US" dirty="0" err="1"/>
              <a:t>chứng</a:t>
            </a:r>
            <a:r>
              <a:rPr lang="en-US" dirty="0"/>
              <a:t> </a:t>
            </a:r>
            <a:r>
              <a:rPr lang="en-US" dirty="0" err="1"/>
              <a:t>nhận</a:t>
            </a:r>
            <a:r>
              <a:rPr lang="en-US" dirty="0"/>
              <a:t> </a:t>
            </a:r>
            <a:r>
              <a:rPr lang="en-US" dirty="0" err="1"/>
              <a:t>để</a:t>
            </a:r>
            <a:r>
              <a:rPr lang="en-US" dirty="0"/>
              <a:t> </a:t>
            </a:r>
            <a:r>
              <a:rPr lang="en-US" dirty="0" err="1"/>
              <a:t>bạn</a:t>
            </a:r>
            <a:r>
              <a:rPr lang="en-US" dirty="0"/>
              <a:t> </a:t>
            </a:r>
            <a:r>
              <a:rPr lang="en-US" dirty="0" err="1"/>
              <a:t>có</a:t>
            </a:r>
            <a:r>
              <a:rPr lang="en-US" dirty="0"/>
              <a:t> </a:t>
            </a:r>
            <a:r>
              <a:rPr lang="en-US" dirty="0" err="1"/>
              <a:t>quyền</a:t>
            </a:r>
            <a:r>
              <a:rPr lang="en-US" dirty="0"/>
              <a:t> </a:t>
            </a:r>
            <a:r>
              <a:rPr lang="en-US" dirty="0" err="1"/>
              <a:t>thao</a:t>
            </a:r>
            <a:r>
              <a:rPr lang="en-US" dirty="0"/>
              <a:t> </a:t>
            </a:r>
            <a:r>
              <a:rPr lang="en-US" dirty="0" err="1"/>
              <a:t>tác</a:t>
            </a:r>
            <a:r>
              <a:rPr lang="en-US" dirty="0"/>
              <a:t> </a:t>
            </a:r>
            <a:r>
              <a:rPr lang="en-US" dirty="0" err="1"/>
              <a:t>trên</a:t>
            </a:r>
            <a:r>
              <a:rPr lang="en-US" dirty="0"/>
              <a:t> repository </a:t>
            </a:r>
            <a:r>
              <a:rPr lang="en-US" dirty="0" err="1"/>
              <a:t>của</a:t>
            </a:r>
            <a:r>
              <a:rPr lang="en-US" dirty="0"/>
              <a:t> GitHub, SSH Key </a:t>
            </a:r>
            <a:r>
              <a:rPr lang="en-US" dirty="0" err="1"/>
              <a:t>sẽ</a:t>
            </a:r>
            <a:r>
              <a:rPr lang="en-US" dirty="0"/>
              <a:t> </a:t>
            </a:r>
            <a:r>
              <a:rPr lang="en-US" dirty="0" err="1"/>
              <a:t>mang</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về</a:t>
            </a:r>
            <a:r>
              <a:rPr lang="en-US" dirty="0"/>
              <a:t> account </a:t>
            </a:r>
            <a:r>
              <a:rPr lang="en-US" dirty="0" err="1"/>
              <a:t>của</a:t>
            </a:r>
            <a:r>
              <a:rPr lang="en-US" dirty="0"/>
              <a:t> </a:t>
            </a:r>
            <a:r>
              <a:rPr lang="en-US" dirty="0" err="1"/>
              <a:t>bạn</a:t>
            </a:r>
            <a:r>
              <a:rPr lang="en-US" dirty="0"/>
              <a:t>.</a:t>
            </a:r>
          </a:p>
        </p:txBody>
      </p:sp>
      <p:sp>
        <p:nvSpPr>
          <p:cNvPr id="7" name="Rectangle: Rounded Corners 6">
            <a:extLst>
              <a:ext uri="{FF2B5EF4-FFF2-40B4-BE49-F238E27FC236}">
                <a16:creationId xmlns="" xmlns:a16="http://schemas.microsoft.com/office/drawing/2014/main" id="{BA277D66-98E7-47B2-A2E9-35046D1CE172}"/>
              </a:ext>
            </a:extLst>
          </p:cNvPr>
          <p:cNvSpPr/>
          <p:nvPr/>
        </p:nvSpPr>
        <p:spPr>
          <a:xfrm>
            <a:off x="1524000" y="4648199"/>
            <a:ext cx="6705600" cy="8686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4. </a:t>
            </a:r>
            <a:r>
              <a:rPr lang="en-US" b="1" dirty="0" err="1"/>
              <a:t>Tạo</a:t>
            </a:r>
            <a:r>
              <a:rPr lang="en-US" b="1" dirty="0"/>
              <a:t> repository </a:t>
            </a:r>
            <a:r>
              <a:rPr lang="en-US" b="1" dirty="0" err="1"/>
              <a:t>cho</a:t>
            </a:r>
            <a:r>
              <a:rPr lang="en-US" b="1" dirty="0"/>
              <a:t> project </a:t>
            </a:r>
            <a:r>
              <a:rPr lang="en-US" b="1" dirty="0" err="1"/>
              <a:t>mới</a:t>
            </a:r>
            <a:r>
              <a:rPr lang="en-US" b="1" dirty="0"/>
              <a:t> </a:t>
            </a:r>
            <a:r>
              <a:rPr lang="en-US" b="1" dirty="0" err="1"/>
              <a:t>trên</a:t>
            </a:r>
            <a:r>
              <a:rPr lang="en-US" b="1" dirty="0"/>
              <a:t> GitHub </a:t>
            </a:r>
            <a:r>
              <a:rPr lang="en-US" dirty="0"/>
              <a:t>	: </a:t>
            </a:r>
            <a:r>
              <a:rPr lang="en-US" dirty="0">
                <a:hlinkClick r:id="rId4"/>
              </a:rPr>
              <a:t>https://github.com</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đăng</a:t>
            </a:r>
            <a:r>
              <a:rPr lang="en-US" dirty="0"/>
              <a:t> </a:t>
            </a:r>
            <a:r>
              <a:rPr lang="en-US" dirty="0" err="1"/>
              <a:t>nhập</a:t>
            </a:r>
            <a:r>
              <a:rPr lang="en-US" dirty="0"/>
              <a:t>)</a:t>
            </a:r>
            <a:br>
              <a:rPr lang="en-US" dirty="0"/>
            </a:br>
            <a:endParaRPr lang="en-US" dirty="0"/>
          </a:p>
        </p:txBody>
      </p:sp>
      <p:sp>
        <p:nvSpPr>
          <p:cNvPr id="8" name="Rectangle: Rounded Corners 7">
            <a:extLst>
              <a:ext uri="{FF2B5EF4-FFF2-40B4-BE49-F238E27FC236}">
                <a16:creationId xmlns="" xmlns:a16="http://schemas.microsoft.com/office/drawing/2014/main" id="{05B5A727-C75A-4A2B-A360-C70FBD15A7C5}"/>
              </a:ext>
            </a:extLst>
          </p:cNvPr>
          <p:cNvSpPr/>
          <p:nvPr/>
        </p:nvSpPr>
        <p:spPr>
          <a:xfrm>
            <a:off x="1513449" y="5775229"/>
            <a:ext cx="6705600" cy="7017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a:t>5. </a:t>
            </a:r>
            <a:r>
              <a:rPr lang="en-US" b="1" dirty="0" err="1"/>
              <a:t>Khởi</a:t>
            </a:r>
            <a:r>
              <a:rPr lang="en-US" b="1" dirty="0"/>
              <a:t> </a:t>
            </a:r>
            <a:r>
              <a:rPr lang="en-US" b="1" dirty="0" err="1"/>
              <a:t>động</a:t>
            </a:r>
            <a:r>
              <a:rPr lang="en-US" b="1" dirty="0"/>
              <a:t> </a:t>
            </a:r>
            <a:r>
              <a:rPr lang="en-US" b="1" dirty="0" err="1"/>
              <a:t>với</a:t>
            </a:r>
            <a:r>
              <a:rPr lang="en-US" b="1" dirty="0"/>
              <a:t> Git command line </a:t>
            </a:r>
            <a:r>
              <a:rPr lang="en-US" dirty="0" err="1"/>
              <a:t>trên</a:t>
            </a:r>
            <a:r>
              <a:rPr lang="en-US" dirty="0"/>
              <a:t> local</a:t>
            </a:r>
            <a:br>
              <a:rPr lang="en-US" dirty="0"/>
            </a:br>
            <a:endParaRPr lang="en-US" dirty="0"/>
          </a:p>
        </p:txBody>
      </p:sp>
    </p:spTree>
    <p:extLst>
      <p:ext uri="{BB962C8B-B14F-4D97-AF65-F5344CB8AC3E}">
        <p14:creationId xmlns:p14="http://schemas.microsoft.com/office/powerpoint/2010/main" val="3391270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F904853-94CC-41F5-8D94-BFD0CF1F807C}"/>
              </a:ext>
            </a:extLst>
          </p:cNvPr>
          <p:cNvSpPr/>
          <p:nvPr/>
        </p:nvSpPr>
        <p:spPr>
          <a:xfrm>
            <a:off x="228600" y="1615327"/>
            <a:ext cx="8077200" cy="400110"/>
          </a:xfrm>
          <a:prstGeom prst="rect">
            <a:avLst/>
          </a:prstGeom>
        </p:spPr>
        <p:txBody>
          <a:bodyPr wrap="square">
            <a:spAutoFit/>
          </a:bodyPr>
          <a:lstStyle/>
          <a:p>
            <a:pPr fontAlgn="base"/>
            <a:r>
              <a:rPr lang="en-US" sz="2000" cap="all" dirty="0">
                <a:solidFill>
                  <a:srgbClr val="C00000"/>
                </a:solidFill>
              </a:rPr>
              <a:t>LIỆT KÊ MỘT SỐ LỆNH HAY DÙNG</a:t>
            </a:r>
          </a:p>
        </p:txBody>
      </p:sp>
      <p:sp>
        <p:nvSpPr>
          <p:cNvPr id="5" name="Rectangle 4">
            <a:extLst>
              <a:ext uri="{FF2B5EF4-FFF2-40B4-BE49-F238E27FC236}">
                <a16:creationId xmlns="" xmlns:a16="http://schemas.microsoft.com/office/drawing/2014/main" id="{E5EC1EA2-C069-4944-81C8-D62C3A6E7464}"/>
              </a:ext>
            </a:extLst>
          </p:cNvPr>
          <p:cNvSpPr/>
          <p:nvPr/>
        </p:nvSpPr>
        <p:spPr>
          <a:xfrm>
            <a:off x="1012874" y="2236594"/>
            <a:ext cx="7315200" cy="3693319"/>
          </a:xfrm>
          <a:prstGeom prst="rect">
            <a:avLst/>
          </a:prstGeom>
        </p:spPr>
        <p:txBody>
          <a:bodyPr wrap="square">
            <a:spAutoFit/>
          </a:bodyPr>
          <a:lstStyle/>
          <a:p>
            <a:pPr fontAlgn="base">
              <a:buFont typeface="Arial" panose="020B0604020202020204" pitchFamily="34" charset="0"/>
              <a:buChar char="•"/>
            </a:pPr>
            <a:r>
              <a:rPr lang="en-US" dirty="0"/>
              <a:t>   </a:t>
            </a:r>
            <a:r>
              <a:rPr lang="vi-VN" dirty="0"/>
              <a:t>touch “tên file”  (Tạo 1 file)</a:t>
            </a:r>
          </a:p>
          <a:p>
            <a:pPr fontAlgn="base">
              <a:buFont typeface="Arial" panose="020B0604020202020204" pitchFamily="34" charset="0"/>
              <a:buChar char="•"/>
            </a:pPr>
            <a:r>
              <a:rPr lang="en-US" dirty="0"/>
              <a:t>   </a:t>
            </a:r>
            <a:r>
              <a:rPr lang="vi-VN" dirty="0"/>
              <a:t>echo “nội dung” &gt; “tên file” (viết nội dung vào trong file)</a:t>
            </a:r>
          </a:p>
          <a:p>
            <a:pPr fontAlgn="base">
              <a:buFont typeface="Arial" panose="020B0604020202020204" pitchFamily="34" charset="0"/>
              <a:buChar char="•"/>
            </a:pPr>
            <a:r>
              <a:rPr lang="en-US" dirty="0"/>
              <a:t>   </a:t>
            </a:r>
            <a:r>
              <a:rPr lang="vi-VN" dirty="0"/>
              <a:t>git remote add origin </a:t>
            </a:r>
            <a:r>
              <a:rPr lang="vi-VN" dirty="0">
                <a:hlinkClick r:id="rId2"/>
              </a:rPr>
              <a:t>git@github.com</a:t>
            </a:r>
            <a:r>
              <a:rPr lang="vi-VN" dirty="0"/>
              <a:t>:&lt;tên repo&gt;  (Tạo kết nối tới Github server)</a:t>
            </a:r>
          </a:p>
          <a:p>
            <a:pPr fontAlgn="base">
              <a:buFont typeface="Arial" panose="020B0604020202020204" pitchFamily="34" charset="0"/>
              <a:buChar char="•"/>
            </a:pPr>
            <a:r>
              <a:rPr lang="en-US" dirty="0"/>
              <a:t>   </a:t>
            </a:r>
            <a:r>
              <a:rPr lang="vi-VN" dirty="0"/>
              <a:t>git pull </a:t>
            </a:r>
            <a:r>
              <a:rPr lang="vi-VN" dirty="0">
                <a:hlinkClick r:id="rId2"/>
              </a:rPr>
              <a:t>git@github.com</a:t>
            </a:r>
            <a:r>
              <a:rPr lang="vi-VN" dirty="0"/>
              <a:t>:&lt;tên repo&gt; &lt;tên branch&gt;  (Cập nhật dữ liệu từ server)</a:t>
            </a:r>
          </a:p>
          <a:p>
            <a:pPr fontAlgn="base">
              <a:buFont typeface="Arial" panose="020B0604020202020204" pitchFamily="34" charset="0"/>
              <a:buChar char="•"/>
            </a:pPr>
            <a:r>
              <a:rPr lang="en-US" dirty="0"/>
              <a:t>   </a:t>
            </a:r>
            <a:r>
              <a:rPr lang="vi-VN" dirty="0"/>
              <a:t>git status (Xem trạng thái hiện tại)</a:t>
            </a:r>
          </a:p>
          <a:p>
            <a:pPr fontAlgn="base">
              <a:buFont typeface="Arial" panose="020B0604020202020204" pitchFamily="34" charset="0"/>
              <a:buChar char="•"/>
            </a:pPr>
            <a:r>
              <a:rPr lang="en-US" dirty="0"/>
              <a:t>   </a:t>
            </a:r>
            <a:r>
              <a:rPr lang="vi-VN" dirty="0"/>
              <a:t>git add -A (Cộng tất cả nhưng file đã thay đổi vào danh sách để đưa lên server)</a:t>
            </a:r>
          </a:p>
          <a:p>
            <a:pPr fontAlgn="base">
              <a:buFont typeface="Arial" panose="020B0604020202020204" pitchFamily="34" charset="0"/>
              <a:buChar char="•"/>
            </a:pPr>
            <a:r>
              <a:rPr lang="en-US" dirty="0"/>
              <a:t>   </a:t>
            </a:r>
            <a:r>
              <a:rPr lang="vi-VN" dirty="0"/>
              <a:t>git commit -a -m “Thông tin note”  (Đưa tất cả những file vào danh sách để chuẩn bị push)</a:t>
            </a:r>
          </a:p>
          <a:p>
            <a:pPr fontAlgn="base">
              <a:buFont typeface="Arial" panose="020B0604020202020204" pitchFamily="34" charset="0"/>
              <a:buChar char="•"/>
            </a:pPr>
            <a:r>
              <a:rPr lang="en-US" dirty="0"/>
              <a:t>   </a:t>
            </a:r>
            <a:r>
              <a:rPr lang="vi-VN" dirty="0"/>
              <a:t>git push origin master  (Gửi toàn bộ file đã commit lên server vào nhánh master)</a:t>
            </a:r>
          </a:p>
        </p:txBody>
      </p:sp>
    </p:spTree>
    <p:extLst>
      <p:ext uri="{BB962C8B-B14F-4D97-AF65-F5344CB8AC3E}">
        <p14:creationId xmlns:p14="http://schemas.microsoft.com/office/powerpoint/2010/main" val="348803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2277346"/>
            <a:ext cx="6019800" cy="646331"/>
          </a:xfrm>
          <a:prstGeom prst="rect">
            <a:avLst/>
          </a:prstGeom>
        </p:spPr>
        <p:txBody>
          <a:bodyPr wrap="square">
            <a:spAutoFit/>
          </a:bodyPr>
          <a:lstStyle/>
          <a:p>
            <a:r>
              <a:rPr lang="en-US" sz="3600" smtClean="0"/>
              <a:t>THANKS YOU FOR LISTEN</a:t>
            </a:r>
            <a:endParaRPr lang="en-US" sz="3600"/>
          </a:p>
        </p:txBody>
      </p:sp>
      <p:sp>
        <p:nvSpPr>
          <p:cNvPr id="4" name="Smiley Face 3"/>
          <p:cNvSpPr/>
          <p:nvPr/>
        </p:nvSpPr>
        <p:spPr>
          <a:xfrm>
            <a:off x="3048000" y="3352800"/>
            <a:ext cx="2514600" cy="2362200"/>
          </a:xfrm>
          <a:prstGeom prst="smileyFace">
            <a:avLst/>
          </a:prstGeom>
          <a:solidFill>
            <a:schemeClr val="accent2">
              <a:lumMod val="40000"/>
              <a:lumOff val="60000"/>
            </a:schemeClr>
          </a:solidFill>
          <a:ln>
            <a:solidFill>
              <a:srgbClr val="F806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42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5700933" cy="1219200"/>
          </a:xfrm>
        </p:spPr>
        <p:txBody>
          <a:bodyPr/>
          <a:lstStyle/>
          <a:p>
            <a:pPr algn="ctr"/>
            <a:r>
              <a:rPr lang="en-US" sz="4400" dirty="0"/>
              <a:t>GIT AND GITHUB</a:t>
            </a:r>
          </a:p>
        </p:txBody>
      </p:sp>
      <p:sp>
        <p:nvSpPr>
          <p:cNvPr id="3" name="Subtitle 2"/>
          <p:cNvSpPr>
            <a:spLocks noGrp="1"/>
          </p:cNvSpPr>
          <p:nvPr>
            <p:ph type="subTitle" idx="1"/>
          </p:nvPr>
        </p:nvSpPr>
        <p:spPr>
          <a:xfrm>
            <a:off x="2334065" y="3009900"/>
            <a:ext cx="4828735" cy="762000"/>
          </a:xfrm>
        </p:spPr>
        <p:txBody>
          <a:bodyPr>
            <a:normAutofit/>
          </a:bodyPr>
          <a:lstStyle/>
          <a:p>
            <a:pPr algn="ctr"/>
            <a:r>
              <a:rPr lang="en-US" dirty="0">
                <a:solidFill>
                  <a:schemeClr val="tx1"/>
                </a:solidFill>
              </a:rPr>
              <a:t>HỌC PHẦN : QUẢN LÝ DỰ ÁN PHẦN MỀM</a:t>
            </a:r>
          </a:p>
          <a:p>
            <a:pPr algn="ct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 </a:t>
            </a:r>
            <a:r>
              <a:rPr lang="en-US" dirty="0" err="1">
                <a:solidFill>
                  <a:schemeClr val="tx1"/>
                </a:solidFill>
              </a:rPr>
              <a:t>Nguyễn</a:t>
            </a:r>
            <a:r>
              <a:rPr lang="en-US" dirty="0">
                <a:solidFill>
                  <a:schemeClr val="tx1"/>
                </a:solidFill>
              </a:rPr>
              <a:t> </a:t>
            </a:r>
            <a:r>
              <a:rPr lang="en-US" dirty="0" err="1">
                <a:solidFill>
                  <a:schemeClr val="tx1"/>
                </a:solidFill>
              </a:rPr>
              <a:t>Ngọc</a:t>
            </a:r>
            <a:r>
              <a:rPr lang="en-US" dirty="0">
                <a:solidFill>
                  <a:schemeClr val="tx1"/>
                </a:solidFill>
              </a:rPr>
              <a:t> </a:t>
            </a:r>
            <a:r>
              <a:rPr lang="en-US" dirty="0" err="1">
                <a:solidFill>
                  <a:schemeClr val="tx1"/>
                </a:solidFill>
              </a:rPr>
              <a:t>Thảo</a:t>
            </a:r>
            <a:r>
              <a:rPr lang="en-US" dirty="0">
                <a:solidFill>
                  <a:schemeClr val="tx1"/>
                </a:solidFill>
              </a:rPr>
              <a:t> </a:t>
            </a:r>
            <a:r>
              <a:rPr lang="en-US" dirty="0" err="1">
                <a:solidFill>
                  <a:schemeClr val="tx1"/>
                </a:solidFill>
              </a:rPr>
              <a:t>Nguyên</a:t>
            </a:r>
            <a:endParaRPr lang="en-US" dirty="0">
              <a:solidFill>
                <a:schemeClr val="tx1"/>
              </a:solidFill>
            </a:endParaRPr>
          </a:p>
          <a:p>
            <a:pPr algn="ctr"/>
            <a:endParaRPr lang="en-US" dirty="0">
              <a:solidFill>
                <a:schemeClr val="tx1"/>
              </a:solidFill>
            </a:endParaRPr>
          </a:p>
        </p:txBody>
      </p:sp>
      <p:sp>
        <p:nvSpPr>
          <p:cNvPr id="6" name="Subtitle 2"/>
          <p:cNvSpPr txBox="1">
            <a:spLocks/>
          </p:cNvSpPr>
          <p:nvPr/>
        </p:nvSpPr>
        <p:spPr>
          <a:xfrm>
            <a:off x="2895600" y="4800600"/>
            <a:ext cx="3962400" cy="1524000"/>
          </a:xfrm>
          <a:prstGeom prst="rect">
            <a:avLst/>
          </a:prstGeom>
        </p:spPr>
        <p:txBody>
          <a:bodyPr vert="horz" lIns="91440" tIns="45720" rIns="91440" bIns="45720" rtlCol="0">
            <a:normAutofit fontScale="700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SVTH: 	</a:t>
            </a:r>
            <a:r>
              <a:rPr kumimoji="0" lang="en-US" sz="3200" b="0" i="0" u="none" strike="noStrike" kern="1200" cap="none" spc="0" normalizeH="0" baseline="0" noProof="0" dirty="0" err="1">
                <a:ln>
                  <a:noFill/>
                </a:ln>
                <a:solidFill>
                  <a:schemeClr val="tx1"/>
                </a:solidFill>
                <a:effectLst/>
                <a:uLnTx/>
                <a:uFillTx/>
                <a:latin typeface="+mn-lt"/>
                <a:ea typeface="+mn-ea"/>
                <a:cs typeface="+mn-cs"/>
              </a:rPr>
              <a:t>Đặng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Hồng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Út</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Nhi</a:t>
            </a:r>
            <a:endParaRPr lang="en-US" sz="32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Võ</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Thị</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Hoàng</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dirty="0" err="1">
                <a:ln>
                  <a:noFill/>
                </a:ln>
                <a:solidFill>
                  <a:schemeClr val="tx1"/>
                </a:solidFill>
                <a:effectLst/>
                <a:uLnTx/>
                <a:uFillTx/>
                <a:latin typeface="+mn-lt"/>
                <a:ea typeface="+mn-ea"/>
                <a:cs typeface="+mn-cs"/>
              </a:rPr>
              <a:t>Yến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lvl="0" defTabSz="914400">
              <a:spcBef>
                <a:spcPct val="20000"/>
              </a:spcBef>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err="1">
                <a:ln>
                  <a:noFill/>
                </a:ln>
                <a:solidFill>
                  <a:schemeClr val="tx1"/>
                </a:solidFill>
                <a:effectLst/>
                <a:uLnTx/>
                <a:uFillTx/>
                <a:latin typeface="+mn-lt"/>
                <a:ea typeface="+mn-ea"/>
                <a:cs typeface="+mn-cs"/>
              </a:rPr>
              <a:t>Nguyễn</a:t>
            </a:r>
            <a:r>
              <a:rPr kumimoji="0" lang="en-US" sz="3200" b="0" i="0" u="none" strike="noStrike" kern="1200" cap="none" spc="0" normalizeH="0" noProof="0" dirty="0">
                <a:ln>
                  <a:noFill/>
                </a:ln>
                <a:solidFill>
                  <a:schemeClr val="tx1"/>
                </a:solidFill>
                <a:effectLst/>
                <a:uLnTx/>
                <a:uFillTx/>
                <a:latin typeface="+mn-lt"/>
                <a:ea typeface="+mn-ea"/>
                <a:cs typeface="+mn-cs"/>
              </a:rPr>
              <a:t> </a:t>
            </a:r>
            <a:r>
              <a:rPr kumimoji="0" lang="en-US" sz="3200" b="0" i="0" u="none" strike="noStrike" kern="1200" cap="none" spc="0" normalizeH="0" noProof="0" err="1">
                <a:ln>
                  <a:noFill/>
                </a:ln>
                <a:solidFill>
                  <a:schemeClr val="tx1"/>
                </a:solidFill>
                <a:effectLst/>
                <a:uLnTx/>
                <a:uFillTx/>
                <a:latin typeface="+mn-lt"/>
                <a:ea typeface="+mn-ea"/>
                <a:cs typeface="+mn-cs"/>
              </a:rPr>
              <a:t>Bão</a:t>
            </a:r>
            <a:r>
              <a:rPr kumimoji="0" lang="en-US" sz="3200" b="0" i="0" u="none" strike="noStrike" kern="1200" cap="none" spc="0" normalizeH="0" noProof="0">
                <a:ln>
                  <a:noFill/>
                </a:ln>
                <a:solidFill>
                  <a:schemeClr val="tx1"/>
                </a:solidFill>
                <a:effectLst/>
                <a:uLnTx/>
                <a:uFillTx/>
                <a:latin typeface="+mn-lt"/>
                <a:ea typeface="+mn-ea"/>
                <a:cs typeface="+mn-cs"/>
              </a:rPr>
              <a:t> </a:t>
            </a:r>
            <a:r>
              <a:rPr lang="en-US" sz="3200" smtClean="0"/>
              <a:t>Huy</a:t>
            </a:r>
          </a:p>
          <a:p>
            <a:pPr lvl="0" defTabSz="914400">
              <a:spcBef>
                <a:spcPct val="20000"/>
              </a:spcBef>
              <a:defRPr/>
            </a:pPr>
            <a:r>
              <a:rPr lang="en-US" sz="3200"/>
              <a:t>	</a:t>
            </a:r>
            <a:r>
              <a:rPr lang="en-US" sz="3200" smtClean="0"/>
              <a:t>Đoàn </a:t>
            </a:r>
            <a:r>
              <a:rPr lang="en-US" sz="3200"/>
              <a:t>Chí Trọng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87084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23900"/>
            <a:ext cx="7848600" cy="838200"/>
          </a:xfrm>
        </p:spPr>
        <p:txBody>
          <a:bodyPr/>
          <a:lstStyle/>
          <a:p>
            <a:r>
              <a:rPr lang="en-US" dirty="0">
                <a:latin typeface="Times New Roman" pitchFamily="18" charset="0"/>
                <a:cs typeface="Times New Roman" pitchFamily="18" charset="0"/>
              </a:rPr>
              <a:t>NỘI DUNG CHÍNH</a:t>
            </a:r>
          </a:p>
        </p:txBody>
      </p:sp>
      <p:sp>
        <p:nvSpPr>
          <p:cNvPr id="6" name="Rounded Rectangle 5"/>
          <p:cNvSpPr/>
          <p:nvPr/>
        </p:nvSpPr>
        <p:spPr>
          <a:xfrm>
            <a:off x="1906172" y="19431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
        <p:nvSpPr>
          <p:cNvPr id="8" name="Rounded Rectangle 7"/>
          <p:cNvSpPr/>
          <p:nvPr/>
        </p:nvSpPr>
        <p:spPr>
          <a:xfrm>
            <a:off x="1905000" y="3429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9" name="Rounded Rectangle 8"/>
          <p:cNvSpPr/>
          <p:nvPr/>
        </p:nvSpPr>
        <p:spPr>
          <a:xfrm>
            <a:off x="1905000" y="4953000"/>
            <a:ext cx="5181600" cy="7620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DEMO THAO THÁC TRÊN PHẦN MỀM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8"/>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ular Callout 4"/>
          <p:cNvSpPr/>
          <p:nvPr/>
        </p:nvSpPr>
        <p:spPr>
          <a:xfrm rot="21424603">
            <a:off x="445141" y="1456678"/>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sp>
        <p:nvSpPr>
          <p:cNvPr id="11" name="Rectangle: Rounded Corners 10">
            <a:extLst>
              <a:ext uri="{FF2B5EF4-FFF2-40B4-BE49-F238E27FC236}">
                <a16:creationId xmlns="" xmlns:a16="http://schemas.microsoft.com/office/drawing/2014/main" id="{7B795FA9-A0AF-4330-851C-453F0AD60630}"/>
              </a:ext>
            </a:extLst>
          </p:cNvPr>
          <p:cNvSpPr/>
          <p:nvPr/>
        </p:nvSpPr>
        <p:spPr>
          <a:xfrm>
            <a:off x="1295400" y="2604154"/>
            <a:ext cx="6324600" cy="1427418"/>
          </a:xfrm>
          <a:prstGeom prst="roundRect">
            <a:avLst/>
          </a:prstGeom>
          <a:solidFill>
            <a:schemeClr val="bg2"/>
          </a:solidFill>
        </p:spPr>
        <p:style>
          <a:lnRef idx="1">
            <a:schemeClr val="accent1"/>
          </a:lnRef>
          <a:fillRef idx="2">
            <a:schemeClr val="accent1"/>
          </a:fillRef>
          <a:effectRef idx="1">
            <a:schemeClr val="accent1"/>
          </a:effectRef>
          <a:fontRef idx="minor">
            <a:schemeClr val="dk1"/>
          </a:fontRef>
        </p:style>
        <p:txBody>
          <a:bodyPr rtlCol="0" anchor="ctr"/>
          <a:lstStyle/>
          <a:p>
            <a:r>
              <a:rPr lang="vi-VN" b="1" dirty="0"/>
              <a:t>Git</a:t>
            </a:r>
            <a:r>
              <a:rPr lang="vi-VN" dirty="0"/>
              <a:t> là tên gọi của một </a:t>
            </a:r>
            <a:r>
              <a:rPr lang="vi-VN" b="1" dirty="0"/>
              <a:t>Hệ thống quản lý phiên bản phân tán</a:t>
            </a:r>
            <a:r>
              <a:rPr lang="vi-VN" dirty="0"/>
              <a:t> (</a:t>
            </a:r>
            <a:r>
              <a:rPr lang="vi-VN" i="1" dirty="0"/>
              <a:t>Distributed Version Control System – DVCS</a:t>
            </a:r>
            <a:r>
              <a:rPr lang="vi-VN" dirty="0"/>
              <a:t>) </a:t>
            </a:r>
            <a:r>
              <a:rPr lang="en-US" dirty="0"/>
              <a:t>do Linux Torvalds </a:t>
            </a:r>
            <a:r>
              <a:rPr lang="en-US" dirty="0" err="1"/>
              <a:t>phát</a:t>
            </a:r>
            <a:r>
              <a:rPr lang="en-US" dirty="0"/>
              <a:t> </a:t>
            </a:r>
            <a:r>
              <a:rPr lang="en-US" dirty="0" err="1"/>
              <a:t>minh</a:t>
            </a:r>
            <a:r>
              <a:rPr lang="en-US" dirty="0"/>
              <a:t> </a:t>
            </a:r>
            <a:r>
              <a:rPr lang="en-US" dirty="0" err="1"/>
              <a:t>ra</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mã</a:t>
            </a:r>
            <a:r>
              <a:rPr lang="en-US" dirty="0"/>
              <a:t> </a:t>
            </a:r>
            <a:r>
              <a:rPr lang="en-US" dirty="0" err="1"/>
              <a:t>nguồn</a:t>
            </a:r>
            <a:r>
              <a:rPr lang="en-US" dirty="0"/>
              <a:t> </a:t>
            </a:r>
            <a:r>
              <a:rPr lang="en-US" dirty="0" err="1"/>
              <a:t>nhân</a:t>
            </a:r>
            <a:r>
              <a:rPr lang="en-US" dirty="0"/>
              <a:t> </a:t>
            </a:r>
            <a:r>
              <a:rPr lang="en-US" dirty="0" err="1"/>
              <a:t>hệ</a:t>
            </a:r>
            <a:r>
              <a:rPr lang="en-US" dirty="0"/>
              <a:t> </a:t>
            </a:r>
            <a:r>
              <a:rPr lang="en-US" dirty="0" err="1"/>
              <a:t>điều</a:t>
            </a:r>
            <a:r>
              <a:rPr lang="en-US" dirty="0"/>
              <a:t> </a:t>
            </a:r>
            <a:r>
              <a:rPr lang="en-US" dirty="0" err="1"/>
              <a:t>hành</a:t>
            </a:r>
            <a:r>
              <a:rPr lang="en-US" dirty="0"/>
              <a:t> Linux.</a:t>
            </a:r>
          </a:p>
        </p:txBody>
      </p:sp>
      <p:pic>
        <p:nvPicPr>
          <p:cNvPr id="13" name="Picture 12">
            <a:extLst>
              <a:ext uri="{FF2B5EF4-FFF2-40B4-BE49-F238E27FC236}">
                <a16:creationId xmlns="" xmlns:a16="http://schemas.microsoft.com/office/drawing/2014/main" id="{3741F58D-FF06-4E22-8CB2-035E088F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035494"/>
            <a:ext cx="4377660" cy="1489000"/>
          </a:xfrm>
          <a:prstGeom prst="rect">
            <a:avLst/>
          </a:prstGeom>
        </p:spPr>
      </p:pic>
      <p:sp>
        <p:nvSpPr>
          <p:cNvPr id="14" name="Rectangle: Rounded Corners 13">
            <a:extLst>
              <a:ext uri="{FF2B5EF4-FFF2-40B4-BE49-F238E27FC236}">
                <a16:creationId xmlns="" xmlns:a16="http://schemas.microsoft.com/office/drawing/2014/main" id="{474CC18E-6375-4CF1-824D-D8E45CC5A1E3}"/>
              </a:ext>
            </a:extLst>
          </p:cNvPr>
          <p:cNvSpPr/>
          <p:nvPr/>
        </p:nvSpPr>
        <p:spPr>
          <a:xfrm>
            <a:off x="1356360" y="4182666"/>
            <a:ext cx="6263640" cy="258650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i="1" dirty="0">
                <a:solidFill>
                  <a:schemeClr val="tx1"/>
                </a:solidFill>
              </a:rPr>
              <a:t>DVCS</a:t>
            </a:r>
            <a:r>
              <a:rPr lang="vi-VN" dirty="0">
                <a:solidFill>
                  <a:schemeClr val="tx1"/>
                </a:solidFill>
              </a:rPr>
              <a:t> nghĩa là hệ thống giúp mỗi máy tính có thể lưu trữ nhiều phiên bản khác nhau của một mã nguồn được nhân bản (</a:t>
            </a:r>
            <a:r>
              <a:rPr lang="vi-VN" b="1" dirty="0">
                <a:solidFill>
                  <a:schemeClr val="tx1"/>
                </a:solidFill>
              </a:rPr>
              <a:t>clone</a:t>
            </a:r>
            <a:r>
              <a:rPr lang="vi-VN" dirty="0">
                <a:solidFill>
                  <a:schemeClr val="tx1"/>
                </a:solidFill>
              </a:rPr>
              <a:t>) từ một kho chứa mã nguồn (</a:t>
            </a:r>
            <a:r>
              <a:rPr lang="vi-VN" b="1" dirty="0">
                <a:solidFill>
                  <a:schemeClr val="tx1"/>
                </a:solidFill>
              </a:rPr>
              <a:t>repository</a:t>
            </a:r>
            <a:r>
              <a:rPr lang="vi-VN" dirty="0">
                <a:solidFill>
                  <a:schemeClr val="tx1"/>
                </a:solidFill>
              </a:rPr>
              <a:t>), mỗi thay đổi vào mã nguồn trên máy tính sẽ có thể ủy thác (</a:t>
            </a:r>
            <a:r>
              <a:rPr lang="vi-VN" b="1" dirty="0">
                <a:solidFill>
                  <a:schemeClr val="tx1"/>
                </a:solidFill>
              </a:rPr>
              <a:t>commit</a:t>
            </a:r>
            <a:r>
              <a:rPr lang="vi-VN" dirty="0">
                <a:solidFill>
                  <a:schemeClr val="tx1"/>
                </a:solidFill>
              </a:rPr>
              <a:t>) rồi đưa lên máy chủ nơi đặt kho chứa chính. Và một máy tính khác (nếu họ có quyền truy cập) cũng có thể clone lại mã nguồn từ kho chứa hoặc clone lại một tập hợp các thay đổi mới nhất trên máy tính kia. </a:t>
            </a:r>
            <a:endParaRPr lang="en-US" dirty="0">
              <a:solidFill>
                <a:schemeClr val="tx1"/>
              </a:solidFill>
            </a:endParaRPr>
          </a:p>
        </p:txBody>
      </p:sp>
      <p:sp>
        <p:nvSpPr>
          <p:cNvPr id="16" name="Rounded Rectangle 5">
            <a:extLst>
              <a:ext uri="{FF2B5EF4-FFF2-40B4-BE49-F238E27FC236}">
                <a16:creationId xmlns="" xmlns:a16="http://schemas.microsoft.com/office/drawing/2014/main" id="{2064FBA2-08BA-4ABB-AD3E-E3F47E997122}"/>
              </a:ext>
            </a:extLst>
          </p:cNvPr>
          <p:cNvSpPr/>
          <p:nvPr/>
        </p:nvSpPr>
        <p:spPr>
          <a:xfrm>
            <a:off x="228600" y="441702"/>
            <a:ext cx="4495800" cy="563498"/>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659F84D9-9E34-4B50-962F-168BCC5B045B}"/>
              </a:ext>
            </a:extLst>
          </p:cNvPr>
          <p:cNvSpPr/>
          <p:nvPr/>
        </p:nvSpPr>
        <p:spPr>
          <a:xfrm>
            <a:off x="457200" y="336901"/>
            <a:ext cx="6172200" cy="461665"/>
          </a:xfrm>
          <a:prstGeom prst="rect">
            <a:avLst/>
          </a:prstGeom>
        </p:spPr>
        <p:txBody>
          <a:bodyPr wrap="square">
            <a:spAutoFit/>
          </a:bodyPr>
          <a:lstStyle/>
          <a:p>
            <a:r>
              <a:rPr lang="en-US" sz="2400" dirty="0">
                <a:solidFill>
                  <a:srgbClr val="C00000"/>
                </a:solidFill>
              </a:rPr>
              <a:t>Git - </a:t>
            </a:r>
            <a:r>
              <a:rPr lang="en-US" sz="2400" dirty="0" err="1">
                <a:solidFill>
                  <a:srgbClr val="C00000"/>
                </a:solidFill>
              </a:rPr>
              <a:t>Hệ</a:t>
            </a:r>
            <a:r>
              <a:rPr lang="en-US" sz="2400" dirty="0">
                <a:solidFill>
                  <a:srgbClr val="C00000"/>
                </a:solidFill>
              </a:rPr>
              <a:t> </a:t>
            </a:r>
            <a:r>
              <a:rPr lang="en-US" sz="2400" dirty="0" err="1">
                <a:solidFill>
                  <a:srgbClr val="C00000"/>
                </a:solidFill>
              </a:rPr>
              <a:t>thống</a:t>
            </a:r>
            <a:r>
              <a:rPr lang="en-US" sz="2400" dirty="0">
                <a:solidFill>
                  <a:srgbClr val="C00000"/>
                </a:solidFill>
              </a:rPr>
              <a:t> </a:t>
            </a:r>
            <a:r>
              <a:rPr lang="en-US" sz="2400" dirty="0" err="1">
                <a:solidFill>
                  <a:srgbClr val="C00000"/>
                </a:solidFill>
              </a:rPr>
              <a:t>quản</a:t>
            </a:r>
            <a:r>
              <a:rPr lang="en-US" sz="2400" dirty="0">
                <a:solidFill>
                  <a:srgbClr val="C00000"/>
                </a:solidFill>
              </a:rPr>
              <a:t> </a:t>
            </a:r>
            <a:r>
              <a:rPr lang="en-US" sz="2400" dirty="0" err="1">
                <a:solidFill>
                  <a:srgbClr val="C00000"/>
                </a:solidFill>
              </a:rPr>
              <a:t>lý</a:t>
            </a:r>
            <a:r>
              <a:rPr lang="en-US" sz="2400" dirty="0">
                <a:solidFill>
                  <a:srgbClr val="C00000"/>
                </a:solidFill>
              </a:rPr>
              <a:t> source </a:t>
            </a:r>
            <a:r>
              <a:rPr lang="en-US" sz="2400" dirty="0" err="1">
                <a:solidFill>
                  <a:srgbClr val="C00000"/>
                </a:solidFill>
              </a:rPr>
              <a:t>phân</a:t>
            </a:r>
            <a:r>
              <a:rPr lang="en-US" sz="2400" dirty="0">
                <a:solidFill>
                  <a:srgbClr val="C00000"/>
                </a:solidFill>
              </a:rPr>
              <a:t> </a:t>
            </a:r>
            <a:r>
              <a:rPr lang="en-US" sz="2400" dirty="0" err="1">
                <a:solidFill>
                  <a:srgbClr val="C00000"/>
                </a:solidFill>
              </a:rPr>
              <a:t>tán</a:t>
            </a:r>
            <a:endParaRPr lang="en-US" sz="2000" b="0" i="0" dirty="0">
              <a:solidFill>
                <a:srgbClr val="C00000"/>
              </a:solidFill>
              <a:effectLst/>
            </a:endParaRPr>
          </a:p>
        </p:txBody>
      </p:sp>
      <p:sp>
        <p:nvSpPr>
          <p:cNvPr id="4" name="Arrow: Right 3">
            <a:extLst>
              <a:ext uri="{FF2B5EF4-FFF2-40B4-BE49-F238E27FC236}">
                <a16:creationId xmlns="" xmlns:a16="http://schemas.microsoft.com/office/drawing/2014/main" id="{A6F72750-D8D5-4F0C-8142-74D9BDCC9D98}"/>
              </a:ext>
            </a:extLst>
          </p:cNvPr>
          <p:cNvSpPr/>
          <p:nvPr/>
        </p:nvSpPr>
        <p:spPr>
          <a:xfrm>
            <a:off x="1012874" y="771379"/>
            <a:ext cx="7086600" cy="161918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Một</a:t>
            </a:r>
            <a:r>
              <a:rPr lang="en-US" dirty="0"/>
              <a:t> </a:t>
            </a:r>
            <a:r>
              <a:rPr lang="vi-VN" dirty="0"/>
              <a:t>repositories không cần có chung một nơi để lưu trữ, mà mỗi thành viên sẽ có một repository ở local của họ</a:t>
            </a:r>
            <a:endParaRPr lang="en-US" dirty="0"/>
          </a:p>
        </p:txBody>
      </p:sp>
      <p:sp>
        <p:nvSpPr>
          <p:cNvPr id="5" name="Arrow: Right 4">
            <a:extLst>
              <a:ext uri="{FF2B5EF4-FFF2-40B4-BE49-F238E27FC236}">
                <a16:creationId xmlns="" xmlns:a16="http://schemas.microsoft.com/office/drawing/2014/main" id="{5DA9F91F-6A9C-4C91-8972-DFECE108D052}"/>
              </a:ext>
            </a:extLst>
          </p:cNvPr>
          <p:cNvSpPr/>
          <p:nvPr/>
        </p:nvSpPr>
        <p:spPr>
          <a:xfrm>
            <a:off x="929054" y="2514600"/>
            <a:ext cx="7254240" cy="18081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Tất</a:t>
            </a:r>
            <a:r>
              <a:rPr lang="en-US" dirty="0"/>
              <a:t> </a:t>
            </a:r>
            <a:r>
              <a:rPr lang="en-US" dirty="0" err="1"/>
              <a:t>cả</a:t>
            </a:r>
            <a:r>
              <a:rPr lang="en-US" dirty="0"/>
              <a:t> </a:t>
            </a:r>
            <a:r>
              <a:rPr lang="en-US" dirty="0" err="1"/>
              <a:t>thao</a:t>
            </a:r>
            <a:r>
              <a:rPr lang="en-US" dirty="0"/>
              <a:t> </a:t>
            </a:r>
            <a:r>
              <a:rPr lang="en-US" dirty="0" err="1"/>
              <a:t>tác</a:t>
            </a:r>
            <a:r>
              <a:rPr lang="en-US" dirty="0"/>
              <a:t> </a:t>
            </a:r>
            <a:r>
              <a:rPr lang="en-US" dirty="0" err="1"/>
              <a:t>đều</a:t>
            </a:r>
            <a:r>
              <a:rPr lang="en-US" dirty="0"/>
              <a:t> </a:t>
            </a:r>
            <a:r>
              <a:rPr lang="en-US" dirty="0" err="1"/>
              <a:t>làm</a:t>
            </a:r>
            <a:r>
              <a:rPr lang="en-US" dirty="0"/>
              <a:t> </a:t>
            </a:r>
            <a:r>
              <a:rPr lang="en-US" dirty="0" err="1"/>
              <a:t>việc</a:t>
            </a:r>
            <a:r>
              <a:rPr lang="en-US" dirty="0"/>
              <a:t> </a:t>
            </a:r>
            <a:r>
              <a:rPr lang="en-US" dirty="0" err="1"/>
              <a:t>với</a:t>
            </a:r>
            <a:r>
              <a:rPr lang="en-US" dirty="0"/>
              <a:t> Git </a:t>
            </a:r>
            <a:r>
              <a:rPr lang="en-US" dirty="0" err="1"/>
              <a:t>đều</a:t>
            </a:r>
            <a:r>
              <a:rPr lang="en-US" dirty="0"/>
              <a:t> ở </a:t>
            </a:r>
            <a:r>
              <a:rPr lang="en-US" dirty="0" err="1"/>
              <a:t>trên</a:t>
            </a:r>
            <a:r>
              <a:rPr lang="en-US" dirty="0"/>
              <a:t> </a:t>
            </a:r>
            <a:r>
              <a:rPr lang="en-US" dirty="0" err="1"/>
              <a:t>máy</a:t>
            </a:r>
            <a:r>
              <a:rPr lang="en-US" dirty="0"/>
              <a:t> </a:t>
            </a:r>
            <a:r>
              <a:rPr lang="en-US" dirty="0" err="1"/>
              <a:t>cá</a:t>
            </a:r>
            <a:r>
              <a:rPr lang="en-US" dirty="0"/>
              <a:t> </a:t>
            </a:r>
            <a:r>
              <a:rPr lang="en-US" dirty="0" err="1"/>
              <a:t>nhân</a:t>
            </a:r>
            <a:r>
              <a:rPr lang="en-US" dirty="0"/>
              <a:t>, local repository.</a:t>
            </a:r>
          </a:p>
        </p:txBody>
      </p:sp>
      <p:sp>
        <p:nvSpPr>
          <p:cNvPr id="6" name="Arrow: Right 5">
            <a:extLst>
              <a:ext uri="{FF2B5EF4-FFF2-40B4-BE49-F238E27FC236}">
                <a16:creationId xmlns="" xmlns:a16="http://schemas.microsoft.com/office/drawing/2014/main" id="{8063E056-9D1B-4FA3-B3AC-FE364F82FE1E}"/>
              </a:ext>
            </a:extLst>
          </p:cNvPr>
          <p:cNvSpPr/>
          <p:nvPr/>
        </p:nvSpPr>
        <p:spPr>
          <a:xfrm>
            <a:off x="929054" y="4472578"/>
            <a:ext cx="7391400" cy="2111275"/>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Vẫn</a:t>
            </a:r>
            <a:r>
              <a:rPr lang="en-US" dirty="0"/>
              <a:t> </a:t>
            </a:r>
            <a:r>
              <a:rPr lang="en-US" dirty="0" err="1"/>
              <a:t>có</a:t>
            </a:r>
            <a:r>
              <a:rPr lang="en-US" dirty="0"/>
              <a:t> </a:t>
            </a:r>
            <a:r>
              <a:rPr lang="en-US" dirty="0" err="1"/>
              <a:t>thể</a:t>
            </a:r>
            <a:r>
              <a:rPr lang="en-US" dirty="0"/>
              <a:t> share </a:t>
            </a:r>
            <a:r>
              <a:rPr lang="en-US" dirty="0" err="1"/>
              <a:t>thay</a:t>
            </a:r>
            <a:r>
              <a:rPr lang="en-US" dirty="0"/>
              <a:t> </a:t>
            </a:r>
            <a:r>
              <a:rPr lang="en-US" dirty="0" err="1"/>
              <a:t>đổi</a:t>
            </a:r>
            <a:r>
              <a:rPr lang="en-US" dirty="0"/>
              <a:t> </a:t>
            </a:r>
            <a:r>
              <a:rPr lang="en-US" dirty="0" err="1"/>
              <a:t>của</a:t>
            </a:r>
            <a:r>
              <a:rPr lang="en-US" dirty="0"/>
              <a:t> </a:t>
            </a:r>
            <a:r>
              <a:rPr lang="en-US" dirty="0" err="1"/>
              <a:t>cho</a:t>
            </a:r>
            <a:r>
              <a:rPr lang="en-US" dirty="0"/>
              <a:t> </a:t>
            </a:r>
            <a:r>
              <a:rPr lang="en-US" dirty="0" err="1"/>
              <a:t>thành</a:t>
            </a:r>
            <a:r>
              <a:rPr lang="en-US" dirty="0"/>
              <a:t> </a:t>
            </a:r>
            <a:r>
              <a:rPr lang="en-US" dirty="0" err="1"/>
              <a:t>viên</a:t>
            </a:r>
            <a:r>
              <a:rPr lang="en-US" dirty="0"/>
              <a:t> </a:t>
            </a:r>
            <a:r>
              <a:rPr lang="en-US" dirty="0" err="1"/>
              <a:t>khác</a:t>
            </a:r>
            <a:r>
              <a:rPr lang="en-US" dirty="0"/>
              <a:t> </a:t>
            </a:r>
            <a:r>
              <a:rPr lang="en-US" dirty="0" err="1"/>
              <a:t>bằng</a:t>
            </a:r>
            <a:r>
              <a:rPr lang="en-US" dirty="0"/>
              <a:t> </a:t>
            </a:r>
            <a:r>
              <a:rPr lang="en-US" dirty="0" err="1"/>
              <a:t>cách</a:t>
            </a:r>
            <a:r>
              <a:rPr lang="en-US" dirty="0"/>
              <a:t> commit </a:t>
            </a:r>
            <a:r>
              <a:rPr lang="en-US" dirty="0" err="1"/>
              <a:t>hoặc</a:t>
            </a:r>
            <a:r>
              <a:rPr lang="en-US" dirty="0"/>
              <a:t> update </a:t>
            </a:r>
            <a:r>
              <a:rPr lang="en-US" dirty="0" err="1"/>
              <a:t>trực</a:t>
            </a:r>
            <a:r>
              <a:rPr lang="en-US" dirty="0"/>
              <a:t> </a:t>
            </a:r>
            <a:r>
              <a:rPr lang="en-US" dirty="0" err="1"/>
              <a:t>tiếp</a:t>
            </a:r>
            <a:r>
              <a:rPr lang="en-US" dirty="0"/>
              <a:t> </a:t>
            </a:r>
            <a:r>
              <a:rPr lang="en-US" dirty="0" err="1"/>
              <a:t>từ</a:t>
            </a:r>
            <a:r>
              <a:rPr lang="en-US" dirty="0"/>
              <a:t> </a:t>
            </a:r>
            <a:r>
              <a:rPr lang="en-US" dirty="0" err="1"/>
              <a:t>máy</a:t>
            </a:r>
            <a:r>
              <a:rPr lang="en-US" dirty="0"/>
              <a:t> </a:t>
            </a:r>
            <a:r>
              <a:rPr lang="en-US" dirty="0" err="1"/>
              <a:t>của</a:t>
            </a:r>
            <a:r>
              <a:rPr lang="en-US" dirty="0"/>
              <a:t> </a:t>
            </a:r>
            <a:r>
              <a:rPr lang="en-US" dirty="0" err="1"/>
              <a:t>họ</a:t>
            </a:r>
            <a:r>
              <a:rPr lang="en-US" dirty="0"/>
              <a:t> </a:t>
            </a:r>
            <a:r>
              <a:rPr lang="en-US" dirty="0" err="1"/>
              <a:t>mà</a:t>
            </a:r>
            <a:r>
              <a:rPr lang="en-US" dirty="0"/>
              <a:t> </a:t>
            </a:r>
            <a:r>
              <a:rPr lang="en-US" dirty="0" err="1"/>
              <a:t>không</a:t>
            </a:r>
            <a:r>
              <a:rPr lang="en-US" dirty="0"/>
              <a:t> </a:t>
            </a:r>
            <a:r>
              <a:rPr lang="en-US" dirty="0" err="1"/>
              <a:t>phải</a:t>
            </a:r>
            <a:r>
              <a:rPr lang="en-US" dirty="0"/>
              <a:t> </a:t>
            </a:r>
            <a:r>
              <a:rPr lang="en-US" dirty="0" err="1"/>
              <a:t>thông</a:t>
            </a:r>
            <a:r>
              <a:rPr lang="en-US" dirty="0"/>
              <a:t> qua repositories </a:t>
            </a:r>
            <a:r>
              <a:rPr lang="en-US" dirty="0" err="1"/>
              <a:t>gốc</a:t>
            </a:r>
            <a:r>
              <a:rPr lang="en-US" dirty="0"/>
              <a:t> </a:t>
            </a:r>
            <a:r>
              <a:rPr lang="en-US" dirty="0" err="1"/>
              <a:t>trên</a:t>
            </a:r>
            <a:r>
              <a:rPr lang="en-US" dirty="0"/>
              <a:t> server (</a:t>
            </a:r>
            <a:r>
              <a:rPr lang="en-US" dirty="0" err="1"/>
              <a:t>thông</a:t>
            </a:r>
            <a:r>
              <a:rPr lang="en-US" dirty="0"/>
              <a:t> qua share </a:t>
            </a:r>
            <a:r>
              <a:rPr lang="en-US" dirty="0" err="1"/>
              <a:t>ssh</a:t>
            </a:r>
            <a:r>
              <a:rPr lang="en-US" dirty="0"/>
              <a:t> </a:t>
            </a:r>
            <a:r>
              <a:rPr lang="en-US" dirty="0" err="1"/>
              <a:t>cho</a:t>
            </a:r>
            <a:r>
              <a:rPr lang="en-US" dirty="0"/>
              <a:t> </a:t>
            </a:r>
            <a:r>
              <a:rPr lang="en-US" dirty="0" err="1"/>
              <a:t>nhau</a:t>
            </a:r>
            <a:r>
              <a:rPr lang="en-US" dirty="0"/>
              <a:t>)</a:t>
            </a:r>
          </a:p>
        </p:txBody>
      </p:sp>
      <p:sp>
        <p:nvSpPr>
          <p:cNvPr id="7" name="Rectangle 6">
            <a:extLst>
              <a:ext uri="{FF2B5EF4-FFF2-40B4-BE49-F238E27FC236}">
                <a16:creationId xmlns="" xmlns:a16="http://schemas.microsoft.com/office/drawing/2014/main" id="{1F948868-FEBE-4C86-BD5D-2AD18853701E}"/>
              </a:ext>
            </a:extLst>
          </p:cNvPr>
          <p:cNvSpPr/>
          <p:nvPr/>
        </p:nvSpPr>
        <p:spPr>
          <a:xfrm>
            <a:off x="1295400" y="6399187"/>
            <a:ext cx="6229057" cy="369332"/>
          </a:xfrm>
          <a:prstGeom prst="rect">
            <a:avLst/>
          </a:prstGeom>
        </p:spPr>
        <p:txBody>
          <a:bodyPr wrap="square">
            <a:spAutoFit/>
          </a:bodyPr>
          <a:lstStyle/>
          <a:p>
            <a:r>
              <a:rPr lang="en-US" b="1" dirty="0" err="1">
                <a:solidFill>
                  <a:srgbClr val="333333"/>
                </a:solidFill>
                <a:latin typeface="Helvetica Neue"/>
              </a:rPr>
              <a:t>Mọi</a:t>
            </a:r>
            <a:r>
              <a:rPr lang="en-US" b="1" dirty="0">
                <a:solidFill>
                  <a:srgbClr val="333333"/>
                </a:solidFill>
                <a:latin typeface="Helvetica Neue"/>
              </a:rPr>
              <a:t> </a:t>
            </a:r>
            <a:r>
              <a:rPr lang="en-US" b="1" dirty="0" err="1">
                <a:solidFill>
                  <a:srgbClr val="333333"/>
                </a:solidFill>
                <a:latin typeface="Helvetica Neue"/>
              </a:rPr>
              <a:t>thao</a:t>
            </a:r>
            <a:r>
              <a:rPr lang="en-US" b="1" dirty="0">
                <a:solidFill>
                  <a:srgbClr val="333333"/>
                </a:solidFill>
                <a:latin typeface="Helvetica Neue"/>
              </a:rPr>
              <a:t> </a:t>
            </a:r>
            <a:r>
              <a:rPr lang="en-US" b="1" dirty="0" err="1">
                <a:solidFill>
                  <a:srgbClr val="333333"/>
                </a:solidFill>
                <a:latin typeface="Helvetica Neue"/>
              </a:rPr>
              <a:t>tác</a:t>
            </a:r>
            <a:r>
              <a:rPr lang="en-US" b="1" dirty="0">
                <a:solidFill>
                  <a:srgbClr val="333333"/>
                </a:solidFill>
                <a:latin typeface="Helvetica Neue"/>
              </a:rPr>
              <a:t> </a:t>
            </a:r>
            <a:r>
              <a:rPr lang="en-US" b="1" dirty="0" err="1">
                <a:solidFill>
                  <a:srgbClr val="333333"/>
                </a:solidFill>
                <a:latin typeface="Helvetica Neue"/>
              </a:rPr>
              <a:t>đều</a:t>
            </a:r>
            <a:r>
              <a:rPr lang="en-US" b="1" dirty="0">
                <a:solidFill>
                  <a:srgbClr val="333333"/>
                </a:solidFill>
                <a:latin typeface="Helvetica Neue"/>
              </a:rPr>
              <a:t> </a:t>
            </a:r>
            <a:r>
              <a:rPr lang="en-US" b="1" dirty="0" err="1">
                <a:solidFill>
                  <a:srgbClr val="333333"/>
                </a:solidFill>
                <a:latin typeface="Helvetica Neue"/>
              </a:rPr>
              <a:t>mang</a:t>
            </a:r>
            <a:r>
              <a:rPr lang="en-US" b="1" dirty="0">
                <a:solidFill>
                  <a:srgbClr val="333333"/>
                </a:solidFill>
                <a:latin typeface="Helvetica Neue"/>
              </a:rPr>
              <a:t> </a:t>
            </a:r>
            <a:r>
              <a:rPr lang="en-US" b="1" dirty="0" err="1">
                <a:solidFill>
                  <a:srgbClr val="333333"/>
                </a:solidFill>
                <a:latin typeface="Helvetica Neue"/>
              </a:rPr>
              <a:t>theo</a:t>
            </a:r>
            <a:r>
              <a:rPr lang="en-US" b="1" dirty="0">
                <a:solidFill>
                  <a:srgbClr val="333333"/>
                </a:solidFill>
                <a:latin typeface="Helvetica Neue"/>
              </a:rPr>
              <a:t> </a:t>
            </a:r>
            <a:r>
              <a:rPr lang="en-US" b="1" dirty="0" err="1">
                <a:solidFill>
                  <a:srgbClr val="333333"/>
                </a:solidFill>
                <a:latin typeface="Helvetica Neue"/>
              </a:rPr>
              <a:t>thông</a:t>
            </a:r>
            <a:r>
              <a:rPr lang="en-US" b="1" dirty="0">
                <a:solidFill>
                  <a:srgbClr val="333333"/>
                </a:solidFill>
                <a:latin typeface="Helvetica Neue"/>
              </a:rPr>
              <a:t> tin history </a:t>
            </a:r>
            <a:r>
              <a:rPr lang="en-US" b="1" dirty="0" err="1">
                <a:solidFill>
                  <a:srgbClr val="333333"/>
                </a:solidFill>
                <a:latin typeface="Helvetica Neue"/>
              </a:rPr>
              <a:t>với</a:t>
            </a:r>
            <a:r>
              <a:rPr lang="en-US" b="1" dirty="0">
                <a:solidFill>
                  <a:srgbClr val="333333"/>
                </a:solidFill>
                <a:latin typeface="Helvetica Neue"/>
              </a:rPr>
              <a:t> Git.</a:t>
            </a:r>
            <a:endParaRPr lang="en-US" b="1" dirty="0"/>
          </a:p>
        </p:txBody>
      </p:sp>
    </p:spTree>
    <p:extLst>
      <p:ext uri="{BB962C8B-B14F-4D97-AF65-F5344CB8AC3E}">
        <p14:creationId xmlns:p14="http://schemas.microsoft.com/office/powerpoint/2010/main" val="13071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ular Callout 2"/>
          <p:cNvSpPr/>
          <p:nvPr/>
        </p:nvSpPr>
        <p:spPr>
          <a:xfrm rot="21424603">
            <a:off x="528961" y="1308289"/>
            <a:ext cx="201618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Times New Roman" pitchFamily="18" charset="0"/>
                <a:cs typeface="Times New Roman" pitchFamily="18" charset="0"/>
              </a:rPr>
              <a:t>GITHUB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gì</a:t>
            </a:r>
            <a:r>
              <a:rPr lang="en-US" sz="2400" dirty="0">
                <a:latin typeface="Times New Roman" pitchFamily="18" charset="0"/>
                <a:cs typeface="Times New Roman" pitchFamily="18" charset="0"/>
              </a:rPr>
              <a:t>?</a:t>
            </a:r>
          </a:p>
        </p:txBody>
      </p:sp>
      <p:pic>
        <p:nvPicPr>
          <p:cNvPr id="4" name="Picture 3" descr="github-home.png"/>
          <p:cNvPicPr>
            <a:picLocks noChangeAspect="1"/>
          </p:cNvPicPr>
          <p:nvPr/>
        </p:nvPicPr>
        <p:blipFill>
          <a:blip r:embed="rId2"/>
          <a:stretch>
            <a:fillRect/>
          </a:stretch>
        </p:blipFill>
        <p:spPr>
          <a:xfrm>
            <a:off x="3448929" y="1178509"/>
            <a:ext cx="5448879" cy="3048000"/>
          </a:xfrm>
          <a:prstGeom prst="rect">
            <a:avLst/>
          </a:prstGeom>
        </p:spPr>
      </p:pic>
      <p:sp>
        <p:nvSpPr>
          <p:cNvPr id="7" name="Rectangle 6">
            <a:extLst>
              <a:ext uri="{FF2B5EF4-FFF2-40B4-BE49-F238E27FC236}">
                <a16:creationId xmlns="" xmlns:a16="http://schemas.microsoft.com/office/drawing/2014/main" id="{90E817E1-1A46-4E2C-B7BA-F5294045D6DF}"/>
              </a:ext>
            </a:extLst>
          </p:cNvPr>
          <p:cNvSpPr/>
          <p:nvPr/>
        </p:nvSpPr>
        <p:spPr>
          <a:xfrm>
            <a:off x="492682" y="2514600"/>
            <a:ext cx="2438400" cy="2308324"/>
          </a:xfrm>
          <a:prstGeom prst="rect">
            <a:avLst/>
          </a:prstGeom>
        </p:spPr>
        <p:txBody>
          <a:bodyPr wrap="square">
            <a:spAutoFit/>
          </a:bodyPr>
          <a:lstStyle/>
          <a:p>
            <a:r>
              <a:rPr lang="vi-VN" b="1" dirty="0"/>
              <a:t>Github là một dịch vụ máy chủ repository</a:t>
            </a:r>
            <a:r>
              <a:rPr lang="vi-VN" dirty="0"/>
              <a:t> công cộng, mỗi người có thể tạo tài khoản trên đó để tạo ra các kho chứa của riêng mình để có thể làm việc.</a:t>
            </a:r>
            <a:endParaRPr lang="en-US" dirty="0"/>
          </a:p>
        </p:txBody>
      </p:sp>
      <p:sp>
        <p:nvSpPr>
          <p:cNvPr id="8" name="Oval 7">
            <a:extLst>
              <a:ext uri="{FF2B5EF4-FFF2-40B4-BE49-F238E27FC236}">
                <a16:creationId xmlns="" xmlns:a16="http://schemas.microsoft.com/office/drawing/2014/main" id="{CF70C069-EA62-4C21-8790-43B1EC9714C1}"/>
              </a:ext>
            </a:extLst>
          </p:cNvPr>
          <p:cNvSpPr/>
          <p:nvPr/>
        </p:nvSpPr>
        <p:spPr>
          <a:xfrm>
            <a:off x="3448929" y="4495800"/>
            <a:ext cx="4876800" cy="21501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Github được viết bằng Ruby on Rails. GitHub cung cấp dịch vụ thương mại và cả tài khoản miễn phí cho các dự án nguồn mở.</a:t>
            </a:r>
            <a:endParaRPr lang="en-US" dirty="0">
              <a:solidFill>
                <a:schemeClr val="tx1"/>
              </a:solidFill>
            </a:endParaRPr>
          </a:p>
        </p:txBody>
      </p:sp>
      <p:sp>
        <p:nvSpPr>
          <p:cNvPr id="10" name="Rounded Rectangle 5">
            <a:extLst>
              <a:ext uri="{FF2B5EF4-FFF2-40B4-BE49-F238E27FC236}">
                <a16:creationId xmlns="" xmlns:a16="http://schemas.microsoft.com/office/drawing/2014/main" id="{9CB07055-457C-4852-B3FB-6BEEE01B71EA}"/>
              </a:ext>
            </a:extLst>
          </p:cNvPr>
          <p:cNvSpPr/>
          <p:nvPr/>
        </p:nvSpPr>
        <p:spPr>
          <a:xfrm>
            <a:off x="250874" y="457200"/>
            <a:ext cx="4625926" cy="520012"/>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GIỚI THIỆU KHÁI QUÁT CHỨC NĂNG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7"/>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 xmlns:a16="http://schemas.microsoft.com/office/drawing/2014/main" id="{DE0E88C0-4164-4A49-8ED9-E93E40BFD85B}"/>
              </a:ext>
            </a:extLst>
          </p:cNvPr>
          <p:cNvSpPr/>
          <p:nvPr/>
        </p:nvSpPr>
        <p:spPr>
          <a:xfrm>
            <a:off x="24453" y="1371600"/>
            <a:ext cx="4800600" cy="342900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vi-VN" dirty="0">
                <a:solidFill>
                  <a:schemeClr val="tx1"/>
                </a:solidFill>
              </a:rPr>
              <a:t>GIT giúp bạn lưu lại các phiên bản của những lần thay đổi vào mã nguồn và có thể dễ dàng khôi phục lại dễ dàng mà không cần copy lại mã nguồn rồi cất vào đâu đó.</a:t>
            </a:r>
            <a:endParaRPr lang="en-US" dirty="0">
              <a:solidFill>
                <a:schemeClr val="tx1"/>
              </a:solidFill>
            </a:endParaRPr>
          </a:p>
        </p:txBody>
      </p:sp>
      <p:pic>
        <p:nvPicPr>
          <p:cNvPr id="5" name="Picture 4">
            <a:extLst>
              <a:ext uri="{FF2B5EF4-FFF2-40B4-BE49-F238E27FC236}">
                <a16:creationId xmlns="" xmlns:a16="http://schemas.microsoft.com/office/drawing/2014/main" id="{8E458D2A-A7E7-49A7-AB2B-739ED9CCB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34" y="1951941"/>
            <a:ext cx="4762500" cy="2114550"/>
          </a:xfrm>
          <a:prstGeom prst="rect">
            <a:avLst/>
          </a:prstGeom>
        </p:spPr>
      </p:pic>
      <p:sp>
        <p:nvSpPr>
          <p:cNvPr id="6" name="Rectangle 5">
            <a:extLst>
              <a:ext uri="{FF2B5EF4-FFF2-40B4-BE49-F238E27FC236}">
                <a16:creationId xmlns="" xmlns:a16="http://schemas.microsoft.com/office/drawing/2014/main" id="{6DA013C3-3C7B-4166-B5DA-4AE9CA15C347}"/>
              </a:ext>
            </a:extLst>
          </p:cNvPr>
          <p:cNvSpPr/>
          <p:nvPr/>
        </p:nvSpPr>
        <p:spPr>
          <a:xfrm>
            <a:off x="2667000" y="5181600"/>
            <a:ext cx="4836648" cy="923330"/>
          </a:xfrm>
          <a:prstGeom prst="rect">
            <a:avLst/>
          </a:prstGeom>
        </p:spPr>
        <p:txBody>
          <a:bodyPr wrap="square">
            <a:spAutoFit/>
          </a:bodyPr>
          <a:lstStyle/>
          <a:p>
            <a:r>
              <a:rPr lang="en-US" dirty="0" err="1"/>
              <a:t>Với</a:t>
            </a:r>
            <a:r>
              <a:rPr lang="en-US" dirty="0"/>
              <a:t> </a:t>
            </a:r>
            <a:r>
              <a:rPr lang="en-US" dirty="0" err="1"/>
              <a:t>mô</a:t>
            </a:r>
            <a:r>
              <a:rPr lang="en-US" dirty="0"/>
              <a:t> </a:t>
            </a:r>
            <a:r>
              <a:rPr lang="en-US" dirty="0" err="1"/>
              <a:t>hình</a:t>
            </a:r>
            <a:r>
              <a:rPr lang="en-US" dirty="0"/>
              <a:t> Git, </a:t>
            </a:r>
            <a:r>
              <a:rPr lang="en-US" dirty="0" err="1"/>
              <a:t>Mỗi</a:t>
            </a:r>
            <a:r>
              <a:rPr lang="en-US" dirty="0"/>
              <a:t> </a:t>
            </a:r>
            <a:r>
              <a:rPr lang="en-US" dirty="0" err="1"/>
              <a:t>thành</a:t>
            </a:r>
            <a:r>
              <a:rPr lang="en-US" dirty="0"/>
              <a:t> </a:t>
            </a:r>
            <a:r>
              <a:rPr lang="en-US" dirty="0" err="1"/>
              <a:t>viên</a:t>
            </a:r>
            <a:r>
              <a:rPr lang="en-US" dirty="0"/>
              <a:t> </a:t>
            </a:r>
            <a:r>
              <a:rPr lang="en-US" dirty="0" err="1"/>
              <a:t>tham</a:t>
            </a:r>
            <a:r>
              <a:rPr lang="en-US" dirty="0"/>
              <a:t> </a:t>
            </a:r>
            <a:r>
              <a:rPr lang="en-US" dirty="0" err="1"/>
              <a:t>gia</a:t>
            </a:r>
            <a:r>
              <a:rPr lang="en-US" dirty="0"/>
              <a:t> git </a:t>
            </a:r>
            <a:r>
              <a:rPr lang="en-US" dirty="0" err="1"/>
              <a:t>sẽ</a:t>
            </a:r>
            <a:r>
              <a:rPr lang="en-US" dirty="0"/>
              <a:t> </a:t>
            </a:r>
            <a:r>
              <a:rPr lang="en-US" dirty="0" err="1"/>
              <a:t>có</a:t>
            </a:r>
            <a:r>
              <a:rPr lang="en-US" dirty="0"/>
              <a:t> </a:t>
            </a:r>
            <a:r>
              <a:rPr lang="en-US" dirty="0" err="1"/>
              <a:t>một</a:t>
            </a:r>
            <a:r>
              <a:rPr lang="en-US" dirty="0"/>
              <a:t> repository </a:t>
            </a:r>
            <a:r>
              <a:rPr lang="en-US" dirty="0" err="1"/>
              <a:t>trên</a:t>
            </a:r>
            <a:r>
              <a:rPr lang="en-US" dirty="0"/>
              <a:t> local </a:t>
            </a:r>
            <a:r>
              <a:rPr lang="en-US" dirty="0" err="1"/>
              <a:t>của</a:t>
            </a:r>
            <a:r>
              <a:rPr lang="en-US" dirty="0"/>
              <a:t> </a:t>
            </a:r>
            <a:r>
              <a:rPr lang="en-US" dirty="0" err="1"/>
              <a:t>họ</a:t>
            </a:r>
            <a:r>
              <a:rPr lang="en-US" dirty="0"/>
              <a:t/>
            </a:r>
            <a:br>
              <a:rPr lang="en-US" dirty="0"/>
            </a:br>
            <a:endParaRPr lang="en-US" dirty="0"/>
          </a:p>
        </p:txBody>
      </p:sp>
      <p:sp>
        <p:nvSpPr>
          <p:cNvPr id="7" name="Rectangular Callout 4">
            <a:extLst>
              <a:ext uri="{FF2B5EF4-FFF2-40B4-BE49-F238E27FC236}">
                <a16:creationId xmlns="" xmlns:a16="http://schemas.microsoft.com/office/drawing/2014/main" id="{238E074D-F8AB-451A-9AA6-AD3E1705ACE2}"/>
              </a:ext>
            </a:extLst>
          </p:cNvPr>
          <p:cNvSpPr/>
          <p:nvPr/>
        </p:nvSpPr>
        <p:spPr>
          <a:xfrm rot="21081514">
            <a:off x="548111" y="831203"/>
            <a:ext cx="2730412" cy="64663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CĂN BẢN VỀ </a:t>
            </a:r>
            <a:r>
              <a:rPr lang="en-US" sz="2400" b="1" dirty="0">
                <a:latin typeface="Times New Roman" pitchFamily="18" charset="0"/>
                <a:cs typeface="Times New Roman" pitchFamily="18" charset="0"/>
              </a:rPr>
              <a:t>GIT</a:t>
            </a:r>
          </a:p>
        </p:txBody>
      </p:sp>
    </p:spTree>
    <p:extLst>
      <p:ext uri="{BB962C8B-B14F-4D97-AF65-F5344CB8AC3E}">
        <p14:creationId xmlns:p14="http://schemas.microsoft.com/office/powerpoint/2010/main" val="30266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53D4E0-1673-428F-96BD-7AB6575B874D}"/>
              </a:ext>
            </a:extLst>
          </p:cNvPr>
          <p:cNvSpPr/>
          <p:nvPr/>
        </p:nvSpPr>
        <p:spPr>
          <a:xfrm>
            <a:off x="335280" y="1447800"/>
            <a:ext cx="3627120" cy="4378615"/>
          </a:xfrm>
          <a:prstGeom prst="rect">
            <a:avLst/>
          </a:prstGeom>
        </p:spPr>
        <p:txBody>
          <a:bodyPr wrap="square">
            <a:spAutoFit/>
          </a:bodyPr>
          <a:lstStyle/>
          <a:p>
            <a:pPr>
              <a:buFont typeface="+mj-lt"/>
              <a:buAutoNum type="arabicPeriod"/>
            </a:pPr>
            <a:r>
              <a:rPr lang="vi-VN" b="1" dirty="0">
                <a:latin typeface="Roboto"/>
              </a:rPr>
              <a:t>Committed</a:t>
            </a:r>
            <a:r>
              <a:rPr lang="vi-VN" dirty="0">
                <a:latin typeface="Roboto"/>
              </a:rPr>
              <a:t>: file ở thư mục làm việc (working directory) đã đồng nhất với file được lưu trong local repository</a:t>
            </a:r>
            <a:r>
              <a:rPr lang="en-US" dirty="0">
                <a:latin typeface="Roboto"/>
              </a:rPr>
              <a:t>						</a:t>
            </a:r>
            <a:endParaRPr lang="vi-VN" dirty="0">
              <a:latin typeface="Roboto"/>
            </a:endParaRPr>
          </a:p>
          <a:p>
            <a:pPr>
              <a:buFont typeface="+mj-lt"/>
              <a:buAutoNum type="arabicPeriod"/>
            </a:pPr>
            <a:endParaRPr lang="en-US" b="1" dirty="0">
              <a:latin typeface="Roboto"/>
            </a:endParaRPr>
          </a:p>
          <a:p>
            <a:pPr>
              <a:buFont typeface="+mj-lt"/>
              <a:buAutoNum type="arabicPeriod"/>
            </a:pPr>
            <a:r>
              <a:rPr lang="vi-VN" b="1" dirty="0">
                <a:latin typeface="Roboto"/>
              </a:rPr>
              <a:t>Modified: </a:t>
            </a:r>
            <a:r>
              <a:rPr lang="vi-VN" dirty="0">
                <a:latin typeface="Roboto"/>
              </a:rPr>
              <a:t>file đang thay đổi</a:t>
            </a:r>
          </a:p>
          <a:p>
            <a:pPr>
              <a:buFont typeface="+mj-lt"/>
              <a:buAutoNum type="arabicPeriod"/>
            </a:pPr>
            <a:endParaRPr lang="en-US" b="1" dirty="0">
              <a:latin typeface="Roboto"/>
            </a:endParaRPr>
          </a:p>
          <a:p>
            <a:pPr>
              <a:buFont typeface="+mj-lt"/>
              <a:buAutoNum type="arabicPeriod"/>
            </a:pPr>
            <a:r>
              <a:rPr lang="vi-VN" b="1" dirty="0">
                <a:latin typeface="Roboto"/>
              </a:rPr>
              <a:t>Staged</a:t>
            </a:r>
            <a:r>
              <a:rPr lang="vi-VN" dirty="0">
                <a:latin typeface="Roboto"/>
              </a:rPr>
              <a:t>: file thay đổi, được chuẩn bị để chốt hạ (commit) vào local repository lần tới. Nếu commit thành công, thì file lại chuyển về trạng thái Commited.</a:t>
            </a:r>
          </a:p>
          <a:p>
            <a:r>
              <a:rPr lang="vi-VN" dirty="0"/>
              <a:t/>
            </a:r>
            <a:br>
              <a:rPr lang="vi-VN" dirty="0"/>
            </a:br>
            <a:endParaRPr lang="en-US" dirty="0"/>
          </a:p>
        </p:txBody>
      </p:sp>
      <p:sp>
        <p:nvSpPr>
          <p:cNvPr id="4" name="Rectangle: Rounded Corners 3">
            <a:extLst>
              <a:ext uri="{FF2B5EF4-FFF2-40B4-BE49-F238E27FC236}">
                <a16:creationId xmlns="" xmlns:a16="http://schemas.microsoft.com/office/drawing/2014/main" id="{E320D58F-D8C0-4249-BBD1-7B357F8DAF84}"/>
              </a:ext>
            </a:extLst>
          </p:cNvPr>
          <p:cNvSpPr/>
          <p:nvPr/>
        </p:nvSpPr>
        <p:spPr>
          <a:xfrm>
            <a:off x="304800" y="304800"/>
            <a:ext cx="5410200" cy="533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vi-VN" b="1" dirty="0">
                <a:solidFill>
                  <a:srgbClr val="444444"/>
                </a:solidFill>
                <a:latin typeface="Roboto"/>
              </a:rPr>
              <a:t>Ba trạng thái của file mã nguồn</a:t>
            </a:r>
          </a:p>
        </p:txBody>
      </p:sp>
      <p:pic>
        <p:nvPicPr>
          <p:cNvPr id="6" name="Picture 5">
            <a:extLst>
              <a:ext uri="{FF2B5EF4-FFF2-40B4-BE49-F238E27FC236}">
                <a16:creationId xmlns="" xmlns:a16="http://schemas.microsoft.com/office/drawing/2014/main" id="{F604E801-680C-4456-9184-66C7D010A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1600200"/>
            <a:ext cx="4635037" cy="3810000"/>
          </a:xfrm>
          <a:prstGeom prst="rect">
            <a:avLst/>
          </a:prstGeom>
        </p:spPr>
      </p:pic>
      <p:pic>
        <p:nvPicPr>
          <p:cNvPr id="7" name="Picture 6">
            <a:extLst>
              <a:ext uri="{FF2B5EF4-FFF2-40B4-BE49-F238E27FC236}">
                <a16:creationId xmlns="" xmlns:a16="http://schemas.microsoft.com/office/drawing/2014/main" id="{CBC0691D-4033-4B17-921F-4EACDA315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5884985"/>
          </a:xfrm>
          <a:prstGeom prst="rect">
            <a:avLst/>
          </a:prstGeom>
        </p:spPr>
      </p:pic>
    </p:spTree>
    <p:extLst>
      <p:ext uri="{BB962C8B-B14F-4D97-AF65-F5344CB8AC3E}">
        <p14:creationId xmlns:p14="http://schemas.microsoft.com/office/powerpoint/2010/main" val="301713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grpId="0" nodeType="clickEffect">
                                  <p:stCondLst>
                                    <p:cond delay="0"/>
                                  </p:stCondLst>
                                  <p:iterate type="lt">
                                    <p:tmAbs val="25"/>
                                  </p:iterate>
                                  <p:childTnLst>
                                    <p:set>
                                      <p:cBhvr override="childStyle">
                                        <p:cTn id="11" dur="indefinite"/>
                                        <p:tgtEl>
                                          <p:spTgt spid="2"/>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
            <a:extLst>
              <a:ext uri="{FF2B5EF4-FFF2-40B4-BE49-F238E27FC236}">
                <a16:creationId xmlns="" xmlns:a16="http://schemas.microsoft.com/office/drawing/2014/main" id="{C1BA61DC-0E0F-4572-9AF7-98969D7E6215}"/>
              </a:ext>
            </a:extLst>
          </p:cNvPr>
          <p:cNvSpPr/>
          <p:nvPr/>
        </p:nvSpPr>
        <p:spPr>
          <a:xfrm>
            <a:off x="152400" y="457200"/>
            <a:ext cx="5181600" cy="533400"/>
          </a:xfrm>
          <a:prstGeom prst="roundRect">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CÔNG DỤNG – CÁCH SỬ DỤNG</a:t>
            </a:r>
          </a:p>
        </p:txBody>
      </p:sp>
      <p:sp>
        <p:nvSpPr>
          <p:cNvPr id="3" name="Rectangular Callout 4">
            <a:extLst>
              <a:ext uri="{FF2B5EF4-FFF2-40B4-BE49-F238E27FC236}">
                <a16:creationId xmlns="" xmlns:a16="http://schemas.microsoft.com/office/drawing/2014/main" id="{4B58C8E1-E9BE-40D0-AE2B-BDD102A46E26}"/>
              </a:ext>
            </a:extLst>
          </p:cNvPr>
          <p:cNvSpPr/>
          <p:nvPr/>
        </p:nvSpPr>
        <p:spPr>
          <a:xfrm rot="21424603">
            <a:off x="446404" y="1330673"/>
            <a:ext cx="1398934" cy="612862"/>
          </a:xfrm>
          <a:prstGeom prst="wedgeRectCallout">
            <a:avLst>
              <a:gd name="adj1" fmla="val -21890"/>
              <a:gd name="adj2" fmla="val 84114"/>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latin typeface="Times New Roman" pitchFamily="18" charset="0"/>
                <a:cs typeface="Times New Roman" pitchFamily="18" charset="0"/>
              </a:rPr>
              <a:t>GIT</a:t>
            </a:r>
            <a:endParaRPr lang="en-US" sz="2400" b="1" dirty="0">
              <a:latin typeface="Times New Roman" pitchFamily="18" charset="0"/>
              <a:cs typeface="Times New Roman" pitchFamily="18" charset="0"/>
            </a:endParaRPr>
          </a:p>
        </p:txBody>
      </p:sp>
      <p:sp>
        <p:nvSpPr>
          <p:cNvPr id="5" name="Rectangle: Rounded Corners 4">
            <a:extLst>
              <a:ext uri="{FF2B5EF4-FFF2-40B4-BE49-F238E27FC236}">
                <a16:creationId xmlns="" xmlns:a16="http://schemas.microsoft.com/office/drawing/2014/main" id="{39602950-F53F-4377-AEE6-787549BA4EDF}"/>
              </a:ext>
            </a:extLst>
          </p:cNvPr>
          <p:cNvSpPr/>
          <p:nvPr/>
        </p:nvSpPr>
        <p:spPr>
          <a:xfrm>
            <a:off x="2590800" y="1657056"/>
            <a:ext cx="5181600" cy="11430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 </a:t>
            </a:r>
            <a:r>
              <a:rPr lang="en-US" sz="2000" dirty="0" err="1">
                <a:solidFill>
                  <a:schemeClr val="tx1"/>
                </a:solidFill>
              </a:rPr>
              <a:t>Kiểm</a:t>
            </a:r>
            <a:r>
              <a:rPr lang="en-US" sz="2000" dirty="0">
                <a:solidFill>
                  <a:schemeClr val="tx1"/>
                </a:solidFill>
              </a:rPr>
              <a:t> </a:t>
            </a:r>
            <a:r>
              <a:rPr lang="en-US" sz="2000" dirty="0" err="1">
                <a:solidFill>
                  <a:schemeClr val="tx1"/>
                </a:solidFill>
              </a:rPr>
              <a:t>soát</a:t>
            </a:r>
            <a:r>
              <a:rPr lang="en-US" sz="2000" dirty="0">
                <a:solidFill>
                  <a:schemeClr val="tx1"/>
                </a:solidFill>
              </a:rPr>
              <a:t> </a:t>
            </a:r>
            <a:r>
              <a:rPr lang="en-US" sz="2000" dirty="0" err="1">
                <a:solidFill>
                  <a:schemeClr val="tx1"/>
                </a:solidFill>
              </a:rPr>
              <a:t>các</a:t>
            </a:r>
            <a:r>
              <a:rPr lang="en-US" sz="2000" dirty="0">
                <a:solidFill>
                  <a:schemeClr val="tx1"/>
                </a:solidFill>
              </a:rPr>
              <a:t> </a:t>
            </a:r>
            <a:r>
              <a:rPr lang="en-US" sz="2000" dirty="0" err="1">
                <a:solidFill>
                  <a:schemeClr val="tx1"/>
                </a:solidFill>
              </a:rPr>
              <a:t>phiên</a:t>
            </a:r>
            <a:r>
              <a:rPr lang="en-US" sz="2000" dirty="0">
                <a:solidFill>
                  <a:schemeClr val="tx1"/>
                </a:solidFill>
              </a:rPr>
              <a:t> </a:t>
            </a:r>
            <a:r>
              <a:rPr lang="en-US" sz="2000" dirty="0" err="1">
                <a:solidFill>
                  <a:schemeClr val="tx1"/>
                </a:solidFill>
              </a:rPr>
              <a:t>bản</a:t>
            </a:r>
            <a:r>
              <a:rPr lang="en-US" sz="2000" dirty="0">
                <a:solidFill>
                  <a:schemeClr val="tx1"/>
                </a:solidFill>
              </a:rPr>
              <a:t> </a:t>
            </a:r>
            <a:r>
              <a:rPr lang="en-US" sz="2000" dirty="0" err="1">
                <a:solidFill>
                  <a:schemeClr val="tx1"/>
                </a:solidFill>
              </a:rPr>
              <a:t>lập</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trong</a:t>
            </a:r>
            <a:r>
              <a:rPr lang="en-US" sz="2000" dirty="0">
                <a:solidFill>
                  <a:schemeClr val="tx1"/>
                </a:solidFill>
              </a:rPr>
              <a:t> </a:t>
            </a:r>
            <a:r>
              <a:rPr lang="en-US" sz="2000" dirty="0" err="1">
                <a:solidFill>
                  <a:schemeClr val="tx1"/>
                </a:solidFill>
              </a:rPr>
              <a:t>quá</a:t>
            </a:r>
            <a:r>
              <a:rPr lang="en-US" sz="2000" dirty="0">
                <a:solidFill>
                  <a:schemeClr val="tx1"/>
                </a:solidFill>
              </a:rPr>
              <a:t> </a:t>
            </a:r>
            <a:r>
              <a:rPr lang="en-US" sz="2000" dirty="0" err="1">
                <a:solidFill>
                  <a:schemeClr val="tx1"/>
                </a:solidFill>
              </a:rPr>
              <a:t>trình</a:t>
            </a:r>
            <a:r>
              <a:rPr lang="en-US" sz="2000" dirty="0">
                <a:solidFill>
                  <a:schemeClr val="tx1"/>
                </a:solidFill>
              </a:rPr>
              <a:t> </a:t>
            </a:r>
            <a:r>
              <a:rPr lang="en-US" sz="2000" dirty="0" err="1">
                <a:solidFill>
                  <a:schemeClr val="tx1"/>
                </a:solidFill>
              </a:rPr>
              <a:t>phát</a:t>
            </a:r>
            <a:r>
              <a:rPr lang="en-US" sz="2000" dirty="0">
                <a:solidFill>
                  <a:schemeClr val="tx1"/>
                </a:solidFill>
              </a:rPr>
              <a:t> </a:t>
            </a:r>
            <a:r>
              <a:rPr lang="en-US" sz="2000" dirty="0" err="1">
                <a:solidFill>
                  <a:schemeClr val="tx1"/>
                </a:solidFill>
              </a:rPr>
              <a:t>triển</a:t>
            </a:r>
            <a:r>
              <a:rPr lang="en-US" sz="2000" dirty="0">
                <a:solidFill>
                  <a:schemeClr val="tx1"/>
                </a:solidFill>
              </a:rPr>
              <a:t> </a:t>
            </a:r>
            <a:r>
              <a:rPr lang="en-US" sz="2000" dirty="0" err="1">
                <a:solidFill>
                  <a:schemeClr val="tx1"/>
                </a:solidFill>
              </a:rPr>
              <a:t>sản</a:t>
            </a:r>
            <a:r>
              <a:rPr lang="en-US" sz="2000" dirty="0">
                <a:solidFill>
                  <a:schemeClr val="tx1"/>
                </a:solidFill>
              </a:rPr>
              <a:t> </a:t>
            </a:r>
            <a:r>
              <a:rPr lang="en-US" sz="2000" dirty="0" err="1">
                <a:solidFill>
                  <a:schemeClr val="tx1"/>
                </a:solidFill>
              </a:rPr>
              <a:t>phẩm</a:t>
            </a:r>
            <a:r>
              <a:rPr lang="en-US" sz="2000" dirty="0">
                <a:solidFill>
                  <a:schemeClr val="tx1"/>
                </a:solidFill>
              </a:rPr>
              <a:t> </a:t>
            </a:r>
            <a:r>
              <a:rPr lang="en-US" sz="2000" dirty="0" err="1">
                <a:solidFill>
                  <a:schemeClr val="tx1"/>
                </a:solidFill>
              </a:rPr>
              <a:t>của</a:t>
            </a:r>
            <a:r>
              <a:rPr lang="en-US" sz="2000" dirty="0">
                <a:solidFill>
                  <a:schemeClr val="tx1"/>
                </a:solidFill>
              </a:rPr>
              <a:t> </a:t>
            </a:r>
            <a:r>
              <a:rPr lang="en-US" sz="2000" dirty="0" err="1">
                <a:solidFill>
                  <a:schemeClr val="tx1"/>
                </a:solidFill>
              </a:rPr>
              <a:t>mình</a:t>
            </a:r>
            <a:r>
              <a:rPr lang="en-US" sz="2000" dirty="0">
                <a:solidFill>
                  <a:schemeClr val="tx1"/>
                </a:solidFill>
              </a:rPr>
              <a:t>.</a:t>
            </a:r>
          </a:p>
        </p:txBody>
      </p:sp>
      <p:sp>
        <p:nvSpPr>
          <p:cNvPr id="4" name="Oval 3">
            <a:extLst>
              <a:ext uri="{FF2B5EF4-FFF2-40B4-BE49-F238E27FC236}">
                <a16:creationId xmlns="" xmlns:a16="http://schemas.microsoft.com/office/drawing/2014/main" id="{5D029AE3-D018-45CE-9838-E708C8FC6964}"/>
              </a:ext>
            </a:extLst>
          </p:cNvPr>
          <p:cNvSpPr/>
          <p:nvPr/>
        </p:nvSpPr>
        <p:spPr>
          <a:xfrm>
            <a:off x="625772"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Linh </a:t>
            </a:r>
            <a:r>
              <a:rPr lang="en-US" b="1" dirty="0" err="1">
                <a:solidFill>
                  <a:schemeClr val="tx1"/>
                </a:solidFill>
              </a:rPr>
              <a:t>động</a:t>
            </a:r>
            <a:r>
              <a:rPr lang="en-US" dirty="0">
                <a:solidFill>
                  <a:schemeClr val="tx1"/>
                </a:solidFill>
              </a:rPr>
              <a:t>, </a:t>
            </a:r>
            <a:r>
              <a:rPr lang="en-US" dirty="0" err="1">
                <a:solidFill>
                  <a:schemeClr val="tx1"/>
                </a:solidFill>
              </a:rPr>
              <a:t>phong</a:t>
            </a:r>
            <a:r>
              <a:rPr lang="en-US" dirty="0">
                <a:solidFill>
                  <a:schemeClr val="tx1"/>
                </a:solidFill>
              </a:rPr>
              <a:t> </a:t>
            </a:r>
            <a:r>
              <a:rPr lang="en-US" dirty="0" err="1">
                <a:solidFill>
                  <a:schemeClr val="tx1"/>
                </a:solidFill>
              </a:rPr>
              <a:t>phú</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đa</a:t>
            </a:r>
            <a:r>
              <a:rPr lang="en-US" dirty="0">
                <a:solidFill>
                  <a:schemeClr val="tx1"/>
                </a:solidFill>
              </a:rPr>
              <a:t> </a:t>
            </a:r>
            <a:r>
              <a:rPr lang="en-US" dirty="0" err="1">
                <a:solidFill>
                  <a:schemeClr val="tx1"/>
                </a:solidFill>
              </a:rPr>
              <a:t>dạng</a:t>
            </a:r>
            <a:r>
              <a:rPr lang="en-US" dirty="0">
                <a:solidFill>
                  <a:schemeClr val="tx1"/>
                </a:solidFill>
              </a:rPr>
              <a:t> </a:t>
            </a:r>
            <a:r>
              <a:rPr lang="en-US" dirty="0" err="1">
                <a:solidFill>
                  <a:schemeClr val="tx1"/>
                </a:solidFill>
              </a:rPr>
              <a:t>phiên</a:t>
            </a:r>
            <a:r>
              <a:rPr lang="en-US" dirty="0">
                <a:solidFill>
                  <a:schemeClr val="tx1"/>
                </a:solidFill>
              </a:rPr>
              <a:t> </a:t>
            </a:r>
            <a:r>
              <a:rPr lang="en-US" dirty="0" err="1">
                <a:solidFill>
                  <a:schemeClr val="tx1"/>
                </a:solidFill>
              </a:rPr>
              <a:t>bản</a:t>
            </a:r>
            <a:r>
              <a:rPr lang="en-US" dirty="0">
                <a:solidFill>
                  <a:schemeClr val="tx1"/>
                </a:solidFill>
              </a:rPr>
              <a:t/>
            </a:r>
            <a:br>
              <a:rPr lang="en-US" dirty="0">
                <a:solidFill>
                  <a:schemeClr val="tx1"/>
                </a:solidFill>
              </a:rPr>
            </a:br>
            <a:endParaRPr lang="en-US" dirty="0">
              <a:solidFill>
                <a:schemeClr val="tx1"/>
              </a:solidFill>
            </a:endParaRPr>
          </a:p>
        </p:txBody>
      </p:sp>
      <p:sp>
        <p:nvSpPr>
          <p:cNvPr id="11" name="Oval 10">
            <a:extLst>
              <a:ext uri="{FF2B5EF4-FFF2-40B4-BE49-F238E27FC236}">
                <a16:creationId xmlns="" xmlns:a16="http://schemas.microsoft.com/office/drawing/2014/main" id="{8655DE2C-40ED-4CE9-B9BD-2BCB6D1D7D4B}"/>
              </a:ext>
            </a:extLst>
          </p:cNvPr>
          <p:cNvSpPr/>
          <p:nvPr/>
        </p:nvSpPr>
        <p:spPr>
          <a:xfrm>
            <a:off x="6096000" y="3635326"/>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Đảm</a:t>
            </a:r>
            <a:r>
              <a:rPr lang="en-US" dirty="0">
                <a:solidFill>
                  <a:schemeClr val="tx1"/>
                </a:solidFill>
              </a:rPr>
              <a:t> </a:t>
            </a:r>
            <a:r>
              <a:rPr lang="en-US" dirty="0" err="1">
                <a:solidFill>
                  <a:schemeClr val="tx1"/>
                </a:solidFill>
              </a:rPr>
              <a:t>bảo</a:t>
            </a:r>
            <a:r>
              <a:rPr lang="en-US" dirty="0">
                <a:solidFill>
                  <a:schemeClr val="tx1"/>
                </a:solidFill>
              </a:rPr>
              <a:t> </a:t>
            </a:r>
            <a:r>
              <a:rPr lang="en-US" dirty="0" err="1">
                <a:solidFill>
                  <a:schemeClr val="tx1"/>
                </a:solidFill>
              </a:rPr>
              <a:t>tính</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vẹn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từng</a:t>
            </a:r>
            <a:r>
              <a:rPr lang="en-US" dirty="0">
                <a:solidFill>
                  <a:schemeClr val="tx1"/>
                </a:solidFill>
              </a:rPr>
              <a:t> </a:t>
            </a:r>
            <a:r>
              <a:rPr lang="en-US" dirty="0" err="1">
                <a:solidFill>
                  <a:schemeClr val="tx1"/>
                </a:solidFill>
              </a:rPr>
              <a:t>phần</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sản</a:t>
            </a:r>
            <a:r>
              <a:rPr lang="en-US" dirty="0">
                <a:solidFill>
                  <a:schemeClr val="tx1"/>
                </a:solidFill>
              </a:rPr>
              <a:t> </a:t>
            </a:r>
            <a:r>
              <a:rPr lang="en-US" dirty="0" err="1">
                <a:solidFill>
                  <a:schemeClr val="tx1"/>
                </a:solidFill>
              </a:rPr>
              <a:t>phẩm</a:t>
            </a:r>
            <a:r>
              <a:rPr lang="en-US" dirty="0">
                <a:solidFill>
                  <a:schemeClr val="tx1"/>
                </a:solidFill>
              </a:rPr>
              <a:t>.</a:t>
            </a:r>
          </a:p>
        </p:txBody>
      </p:sp>
      <p:sp>
        <p:nvSpPr>
          <p:cNvPr id="12" name="Oval 11">
            <a:extLst>
              <a:ext uri="{FF2B5EF4-FFF2-40B4-BE49-F238E27FC236}">
                <a16:creationId xmlns="" xmlns:a16="http://schemas.microsoft.com/office/drawing/2014/main" id="{173F2D70-4EB8-4A7B-9966-C4AC0A1E993B}"/>
              </a:ext>
            </a:extLst>
          </p:cNvPr>
          <p:cNvSpPr/>
          <p:nvPr/>
        </p:nvSpPr>
        <p:spPr>
          <a:xfrm>
            <a:off x="3360886" y="3618914"/>
            <a:ext cx="2387714"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Nhỏ</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nhanh</a:t>
            </a:r>
            <a:endParaRPr lang="en-US" dirty="0">
              <a:solidFill>
                <a:schemeClr val="tx1"/>
              </a:solidFill>
            </a:endParaRPr>
          </a:p>
        </p:txBody>
      </p:sp>
    </p:spTree>
    <p:extLst>
      <p:ext uri="{BB962C8B-B14F-4D97-AF65-F5344CB8AC3E}">
        <p14:creationId xmlns:p14="http://schemas.microsoft.com/office/powerpoint/2010/main" val="36240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4"/>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15" presetClass="emph" presetSubtype="0" grpId="0" nodeType="clickEffect">
                                  <p:stCondLst>
                                    <p:cond delay="0"/>
                                  </p:stCondLst>
                                  <p:iterate type="lt">
                                    <p:tmAbs val="25"/>
                                  </p:iterate>
                                  <p:childTnLst>
                                    <p:set>
                                      <p:cBhvr override="childStyle">
                                        <p:cTn id="15" dur="indefinite"/>
                                        <p:tgtEl>
                                          <p:spTgt spid="12"/>
                                        </p:tgtEl>
                                        <p:attrNameLst>
                                          <p:attrName>style.fontWeight</p:attrName>
                                        </p:attrNameLst>
                                      </p:cBhvr>
                                      <p:to>
                                        <p:strVal val="bold"/>
                                      </p:to>
                                    </p:set>
                                  </p:childTnLst>
                                </p:cTn>
                              </p:par>
                            </p:childTnLst>
                          </p:cTn>
                        </p:par>
                      </p:childTnLst>
                    </p:cTn>
                  </p:par>
                  <p:par>
                    <p:cTn id="16" fill="hold">
                      <p:stCondLst>
                        <p:cond delay="indefinite"/>
                      </p:stCondLst>
                      <p:childTnLst>
                        <p:par>
                          <p:cTn id="17" fill="hold">
                            <p:stCondLst>
                              <p:cond delay="0"/>
                            </p:stCondLst>
                            <p:childTnLst>
                              <p:par>
                                <p:cTn id="18" presetID="15" presetClass="emph" presetSubtype="0" grpId="0" nodeType="clickEffect">
                                  <p:stCondLst>
                                    <p:cond delay="0"/>
                                  </p:stCondLst>
                                  <p:iterate type="lt">
                                    <p:tmAbs val="25"/>
                                  </p:iterate>
                                  <p:childTnLst>
                                    <p:set>
                                      <p:cBhvr override="childStyle">
                                        <p:cTn id="19" dur="indefinite"/>
                                        <p:tgtEl>
                                          <p:spTgt spid="11"/>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671</TotalTime>
  <Words>447</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Wood Type</vt:lpstr>
      <vt:lpstr>GIT AND GITHUB</vt:lpstr>
      <vt:lpstr>GIT AND GITHUB</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Tin hoc Soc Nau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Tin hoc Soc Nau</dc:creator>
  <cp:lastModifiedBy>nguyen</cp:lastModifiedBy>
  <cp:revision>52</cp:revision>
  <dcterms:created xsi:type="dcterms:W3CDTF">2017-05-28T05:42:55Z</dcterms:created>
  <dcterms:modified xsi:type="dcterms:W3CDTF">2017-06-01T06:45:28Z</dcterms:modified>
</cp:coreProperties>
</file>