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EC1"/>
    <a:srgbClr val="C6A17E"/>
    <a:srgbClr val="C58C7B"/>
    <a:srgbClr val="CDA985"/>
    <a:srgbClr val="CD8874"/>
    <a:srgbClr val="F2194A"/>
    <a:srgbClr val="00B0F0"/>
    <a:srgbClr val="F5517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7/5/2019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Hữu</a:t>
            </a:r>
            <a:r>
              <a:rPr lang="en-US" sz="1000" baseline="0" noProof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Nhân</a:t>
            </a:r>
            <a:endParaRPr lang="en-US" sz="1000" noProof="1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961854" cy="1547813"/>
          </a:xfrm>
        </p:spPr>
        <p:txBody>
          <a:bodyPr/>
          <a:lstStyle/>
          <a:p>
            <a:r>
              <a:rPr lang="en-US" smtClean="0">
                <a:effectLst>
                  <a:glow rad="139700">
                    <a:srgbClr val="F2194A">
                      <a:alpha val="53000"/>
                    </a:srgbClr>
                  </a:glow>
                </a:effectLst>
              </a:rPr>
              <a:t>Nhập môn</a:t>
            </a:r>
            <a:br>
              <a:rPr lang="en-US" smtClean="0">
                <a:effectLst>
                  <a:glow rad="139700">
                    <a:srgbClr val="F2194A">
                      <a:alpha val="53000"/>
                    </a:srgbClr>
                  </a:glow>
                </a:effectLst>
              </a:rPr>
            </a:br>
            <a:r>
              <a:rPr lang="en-US" smtClean="0">
                <a:effectLst>
                  <a:glow rad="139700">
                    <a:srgbClr val="F2194A">
                      <a:alpha val="53000"/>
                    </a:srgbClr>
                  </a:glow>
                </a:effectLst>
              </a:rPr>
              <a:t>trí tuệ nhân tạo</a:t>
            </a:r>
            <a:endParaRPr lang="en-US" dirty="0">
              <a:effectLst>
                <a:glow rad="139700">
                  <a:srgbClr val="F2194A">
                    <a:alpha val="53000"/>
                  </a:srgb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943836"/>
          </a:xfrm>
        </p:spPr>
        <p:txBody>
          <a:bodyPr/>
          <a:lstStyle/>
          <a:p>
            <a:pPr>
              <a:tabLst>
                <a:tab pos="2057400" algn="l"/>
              </a:tabLst>
            </a:pP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	Võ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Thị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Hồ </a:t>
            </a: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Quyên</a:t>
            </a:r>
            <a:b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</a:b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	Nguyễn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Tuấn </a:t>
            </a: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Vũ</a:t>
            </a:r>
            <a:b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</a:b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	Hoàng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Thị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Cẩm </a:t>
            </a: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Hồng</a:t>
            </a:r>
            <a:b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</a:b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	Võ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Nguyễn </a:t>
            </a:r>
            <a:r>
              <a:rPr lang="en-US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Hữu </a:t>
            </a:r>
            <a:r>
              <a:rPr lang="en-US" smtClean="0">
                <a:effectLst>
                  <a:glow rad="63500">
                    <a:srgbClr val="00B0F0">
                      <a:alpha val="40000"/>
                    </a:srgbClr>
                  </a:glow>
                </a:effectLst>
              </a:rPr>
              <a:t>Nhân</a:t>
            </a:r>
            <a:endParaRPr lang="en-US" noProof="1">
              <a:effectLst>
                <a:glow rad="63500">
                  <a:srgbClr val="00B0F0">
                    <a:alpha val="40000"/>
                  </a:srgbClr>
                </a:glo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18231" y="4716806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0" r="12597"/>
          <a:stretch/>
        </p:blipFill>
        <p:spPr>
          <a:xfrm>
            <a:off x="7808977" y="1"/>
            <a:ext cx="4379975" cy="667764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554" y="2243397"/>
            <a:ext cx="3759807" cy="1547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GAME</a:t>
            </a:r>
            <a:br>
              <a:rPr lang="en-US" smtClean="0"/>
            </a:br>
            <a:r>
              <a:rPr lang="en-US" smtClean="0"/>
              <a:t>Ô Ăn Quan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4684" y="4162480"/>
            <a:ext cx="4265225" cy="13125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vi-VN"/>
              <a:t>Những ô ăn quan, que chuyền, </a:t>
            </a:r>
            <a:r>
              <a:rPr lang="vi-VN"/>
              <a:t>bài </a:t>
            </a:r>
            <a:r>
              <a:rPr lang="vi-VN" smtClean="0"/>
              <a:t>hát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Những </a:t>
            </a:r>
            <a:r>
              <a:rPr lang="vi-VN"/>
              <a:t>đầu trần, chân đất, tóc </a:t>
            </a:r>
            <a:r>
              <a:rPr lang="vi-VN"/>
              <a:t>râu </a:t>
            </a:r>
            <a:r>
              <a:rPr lang="vi-VN" smtClean="0"/>
              <a:t>ngô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Quá </a:t>
            </a:r>
            <a:r>
              <a:rPr lang="vi-VN"/>
              <a:t>khứ em đâu chỉ </a:t>
            </a:r>
            <a:r>
              <a:rPr lang="vi-VN"/>
              <a:t>ngày </a:t>
            </a:r>
            <a:r>
              <a:rPr lang="vi-VN" smtClean="0"/>
              <a:t>xưa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Mà </a:t>
            </a:r>
            <a:r>
              <a:rPr lang="vi-VN"/>
              <a:t>ngay cả hôm nay thành </a:t>
            </a:r>
            <a:r>
              <a:rPr lang="vi-VN"/>
              <a:t>quá </a:t>
            </a:r>
            <a:r>
              <a:rPr lang="vi-VN" smtClean="0"/>
              <a:t>khứ…</a:t>
            </a:r>
            <a:endParaRPr lang="en-US" smtClean="0"/>
          </a:p>
          <a:p>
            <a:pPr algn="r">
              <a:lnSpc>
                <a:spcPct val="100000"/>
              </a:lnSpc>
            </a:pPr>
            <a:r>
              <a:rPr lang="en-US" sz="1400" i="1"/>
              <a:t>Thời </a:t>
            </a:r>
            <a:r>
              <a:rPr lang="en-US" sz="1400" i="1"/>
              <a:t>gian </a:t>
            </a:r>
            <a:r>
              <a:rPr lang="en-US" sz="1400" i="1" smtClean="0"/>
              <a:t>trắng – </a:t>
            </a:r>
            <a:r>
              <a:rPr lang="en-US" sz="1400" smtClean="0"/>
              <a:t>Xuân Quỳnh</a:t>
            </a:r>
            <a:endParaRPr lang="en-US" sz="1400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 smtClean="0"/>
              <a:t>Áp dụng kiến trúc MVC (Model-View-Controller)</a:t>
            </a: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774162"/>
            <a:ext cx="6992936" cy="2335539"/>
          </a:xfrm>
        </p:spPr>
        <p:txBody>
          <a:bodyPr/>
          <a:lstStyle/>
          <a:p>
            <a:r>
              <a:rPr lang="en-US" smtClean="0"/>
              <a:t>Dễ (Easy)</a:t>
            </a:r>
            <a:r>
              <a:rPr lang="en-US" noProof="1" smtClean="0"/>
              <a:t> </a:t>
            </a:r>
            <a:endParaRPr lang="en-US" noProof="1"/>
          </a:p>
          <a:p>
            <a:pPr lvl="1"/>
            <a:r>
              <a:rPr lang="en-US" noProof="1" smtClean="0"/>
              <a:t>Hai người chơi với nhau không có sự can thiệp của máy</a:t>
            </a:r>
            <a:endParaRPr lang="en-US" smtClean="0"/>
          </a:p>
          <a:p>
            <a:r>
              <a:rPr lang="en-US" smtClean="0"/>
              <a:t>Trung bình (Normal)</a:t>
            </a:r>
          </a:p>
          <a:p>
            <a:pPr lvl="1"/>
            <a:r>
              <a:rPr lang="en-US" smtClean="0"/>
              <a:t>Áp dụng thuật toán minimax với độ sâu giới hạn</a:t>
            </a:r>
          </a:p>
          <a:p>
            <a:r>
              <a:rPr lang="en-US" smtClean="0"/>
              <a:t>Khó (Hard)</a:t>
            </a:r>
            <a:endParaRPr lang="en-US" dirty="0"/>
          </a:p>
          <a:p>
            <a:pPr lvl="1"/>
            <a:r>
              <a:rPr lang="en-US" smtClean="0"/>
              <a:t>Áp dụng minimax không giới hạn độ sâu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t="-5716" r="8588" b="5716"/>
          <a:stretch/>
        </p:blipFill>
        <p:spPr>
          <a:xfrm>
            <a:off x="9597416" y="4409051"/>
            <a:ext cx="2594584" cy="959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3" y="2871215"/>
            <a:ext cx="2545080" cy="742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1618488"/>
            <a:ext cx="2453640" cy="44742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366957" y="3424099"/>
            <a:ext cx="6992937" cy="360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Ba mức độ chơi khác nhau</a:t>
            </a:r>
            <a:endParaRPr lang="en-US" noProof="1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346083" y="1448923"/>
            <a:ext cx="6992936" cy="1660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Model</a:t>
            </a:r>
          </a:p>
          <a:p>
            <a:pPr lvl="1"/>
            <a:r>
              <a:rPr lang="en-US" noProof="1" smtClean="0"/>
              <a:t>Xử lý toàn bộ nền tảng chương trình</a:t>
            </a:r>
          </a:p>
          <a:p>
            <a:r>
              <a:rPr lang="en-US" smtClean="0"/>
              <a:t> View</a:t>
            </a:r>
          </a:p>
          <a:p>
            <a:pPr lvl="1"/>
            <a:r>
              <a:rPr lang="en-US" smtClean="0"/>
              <a:t>Hiển thị bàn cờ ra ngoài sử dụng Java Swing Framework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0"/>
          <a:stretch/>
        </p:blipFill>
        <p:spPr>
          <a:xfrm>
            <a:off x="9653879" y="3613424"/>
            <a:ext cx="2545080" cy="30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0"/>
          <a:stretch/>
        </p:blipFill>
        <p:spPr>
          <a:xfrm>
            <a:off x="9639962" y="2570379"/>
            <a:ext cx="2545080" cy="3002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53"/>
          <a:stretch/>
        </p:blipFill>
        <p:spPr>
          <a:xfrm>
            <a:off x="9745319" y="1431219"/>
            <a:ext cx="2453640" cy="1881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53"/>
          <a:stretch/>
        </p:blipFill>
        <p:spPr>
          <a:xfrm>
            <a:off x="9745319" y="2065916"/>
            <a:ext cx="2453640" cy="1881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t="-5716" r="8588" b="82060"/>
          <a:stretch/>
        </p:blipFill>
        <p:spPr>
          <a:xfrm>
            <a:off x="9653879" y="4245903"/>
            <a:ext cx="2524204" cy="2208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t="-5716" r="8588" b="82060"/>
          <a:stretch/>
        </p:blipFill>
        <p:spPr>
          <a:xfrm>
            <a:off x="9674755" y="5311116"/>
            <a:ext cx="2524204" cy="2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Luật chơi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900000"/>
            <a:ext cx="7192944" cy="5778000"/>
          </a:xfrm>
        </p:spPr>
        <p:txBody>
          <a:bodyPr/>
          <a:lstStyle/>
          <a:p>
            <a:pPr marL="606425" lvl="1" indent="-342900" algn="just">
              <a:buFont typeface="+mj-lt"/>
              <a:buAutoNum type="arabicPeriod"/>
            </a:pPr>
            <a:r>
              <a:rPr lang="vi-VN" smtClean="0"/>
              <a:t>Mục </a:t>
            </a:r>
            <a:r>
              <a:rPr lang="vi-VN"/>
              <a:t>tiêu cần đạt được để giành chiến thắng: người thắng cuộc trong trò chơi này là người mà khi cuộc chơi kết thúc có tổng số </a:t>
            </a:r>
            <a:r>
              <a:rPr lang="vi-VN" i="1"/>
              <a:t>dân</a:t>
            </a:r>
            <a:r>
              <a:rPr lang="vi-VN"/>
              <a:t> quy đổi </a:t>
            </a:r>
            <a:r>
              <a:rPr lang="vi-VN"/>
              <a:t>nhiều </a:t>
            </a:r>
            <a:r>
              <a:rPr lang="vi-VN" smtClean="0"/>
              <a:t>hơn</a:t>
            </a:r>
            <a:r>
              <a:rPr lang="en-US" smtClean="0"/>
              <a:t>.</a:t>
            </a:r>
          </a:p>
          <a:p>
            <a:pPr marL="606425" lvl="1" indent="-342900" algn="just">
              <a:buFont typeface="+mj-lt"/>
              <a:buAutoNum type="arabicPeriod"/>
            </a:pPr>
            <a:r>
              <a:rPr lang="vi-VN"/>
              <a:t>Di chuyển quân: từng người chơi khi đến lượt của mình sẽ di chuyển </a:t>
            </a:r>
            <a:r>
              <a:rPr lang="vi-VN" i="1"/>
              <a:t>dân</a:t>
            </a:r>
            <a:r>
              <a:rPr lang="vi-VN"/>
              <a:t> theo phương án để có thể </a:t>
            </a:r>
            <a:r>
              <a:rPr lang="vi-VN" i="1"/>
              <a:t>ăn</a:t>
            </a:r>
            <a:r>
              <a:rPr lang="vi-VN"/>
              <a:t> được càng nhiều</a:t>
            </a:r>
            <a:r>
              <a:rPr lang="vi-VN"/>
              <a:t> </a:t>
            </a:r>
            <a:r>
              <a:rPr lang="vi-VN" i="1" smtClean="0"/>
              <a:t>dân</a:t>
            </a:r>
            <a:r>
              <a:rPr lang="en-US" i="1" smtClean="0"/>
              <a:t> </a:t>
            </a:r>
            <a:r>
              <a:rPr lang="vi-VN" smtClean="0"/>
              <a:t>và</a:t>
            </a:r>
            <a:r>
              <a:rPr lang="vi-VN"/>
              <a:t> </a:t>
            </a:r>
            <a:r>
              <a:rPr lang="vi-VN" i="1"/>
              <a:t>quan</a:t>
            </a:r>
            <a:r>
              <a:rPr lang="vi-VN"/>
              <a:t> hơn đối phương càng </a:t>
            </a:r>
            <a:r>
              <a:rPr lang="vi-VN"/>
              <a:t>tốt</a:t>
            </a:r>
            <a:r>
              <a:rPr lang="vi-VN" smtClean="0"/>
              <a:t>.</a:t>
            </a:r>
            <a:endParaRPr lang="en-US" smtClean="0"/>
          </a:p>
          <a:p>
            <a:pPr marL="606425" lvl="1" indent="-342900" algn="just">
              <a:buFont typeface="+mj-lt"/>
              <a:buAutoNum type="arabicPeriod"/>
            </a:pPr>
            <a:r>
              <a:rPr lang="en-US" smtClean="0"/>
              <a:t>Khi hết quân:</a:t>
            </a:r>
          </a:p>
          <a:p>
            <a:pPr marL="881063" lvl="2" indent="-342900" algn="just">
              <a:buFont typeface="Wingdings" panose="05000000000000000000" pitchFamily="2" charset="2"/>
              <a:buChar char="Ø"/>
            </a:pPr>
            <a:r>
              <a:rPr lang="vi-VN" smtClean="0"/>
              <a:t>Nếu </a:t>
            </a:r>
            <a:r>
              <a:rPr lang="vi-VN"/>
              <a:t>liền sau đó là một ô vuông có chứa quân thì tiếp tục dùng tất cả số quân đó để rải tiếp theo chiều </a:t>
            </a:r>
            <a:r>
              <a:rPr lang="vi-VN"/>
              <a:t>đã </a:t>
            </a:r>
            <a:r>
              <a:rPr lang="vi-VN" smtClean="0"/>
              <a:t>chọn.</a:t>
            </a:r>
            <a:endParaRPr lang="en-US"/>
          </a:p>
          <a:p>
            <a:pPr marL="881063" lvl="2" indent="-342900" algn="just">
              <a:buFont typeface="Wingdings" panose="05000000000000000000" pitchFamily="2" charset="2"/>
              <a:buChar char="Ø"/>
            </a:pPr>
            <a:r>
              <a:rPr lang="vi-VN" smtClean="0"/>
              <a:t>Nếu </a:t>
            </a:r>
            <a:r>
              <a:rPr lang="vi-VN"/>
              <a:t>liền sau đó là một ô trống (không phân biệt ô quan hay ô dân) rồi đến một ô có chứa quân thì người chơi sẽ được ăn tất cả số quân trong ô đó. Số quân bị ăn sẽ được loại ra khỏi bàn chơi để người chơi tính điểm khi kết thúc. Nếu liền sau ô có quân đã bị ăn lại là một ô trống rồi đến một ô có quân nữa thì người chơi có quyền ăn tiếp cả quân ở </a:t>
            </a:r>
            <a:r>
              <a:rPr lang="vi-VN"/>
              <a:t>ô </a:t>
            </a:r>
            <a:r>
              <a:rPr lang="vi-VN" smtClean="0"/>
              <a:t>này</a:t>
            </a:r>
            <a:endParaRPr lang="en-US" smtClean="0"/>
          </a:p>
          <a:p>
            <a:pPr marL="881063" lvl="2" indent="-342900" algn="just">
              <a:buFont typeface="Wingdings" panose="05000000000000000000" pitchFamily="2" charset="2"/>
              <a:buChar char="Ø"/>
            </a:pPr>
            <a:r>
              <a:rPr lang="vi-VN"/>
              <a:t>Nếu liền sau đó là </a:t>
            </a:r>
            <a:r>
              <a:rPr lang="vi-VN" i="1"/>
              <a:t>ô </a:t>
            </a:r>
            <a:r>
              <a:rPr lang="vi-VN" i="1" smtClean="0"/>
              <a:t>quan</a:t>
            </a:r>
            <a:r>
              <a:rPr lang="en-US" i="1" smtClean="0"/>
              <a:t> </a:t>
            </a:r>
            <a:r>
              <a:rPr lang="vi-VN" smtClean="0"/>
              <a:t>hoặc </a:t>
            </a:r>
            <a:r>
              <a:rPr lang="vi-VN"/>
              <a:t>2 ô trống trở lên hoặc sau khi vừa ăn thì người chơi bị mất lượt và quyền đi tiếp thuộc về đối </a:t>
            </a:r>
            <a:r>
              <a:rPr lang="vi-VN"/>
              <a:t>phương</a:t>
            </a:r>
            <a:r>
              <a:rPr lang="vi-VN" smtClean="0"/>
              <a:t>.</a:t>
            </a:r>
            <a:endParaRPr lang="en-US" smtClean="0"/>
          </a:p>
          <a:p>
            <a:pPr marL="606425" lvl="1" indent="-342900" algn="just">
              <a:buFont typeface="+mj-lt"/>
              <a:buAutoNum type="arabicPeriod"/>
            </a:pPr>
            <a:r>
              <a:rPr lang="en-US" smtClean="0"/>
              <a:t>T</a:t>
            </a:r>
            <a:r>
              <a:rPr lang="vi-VN" smtClean="0"/>
              <a:t>rường </a:t>
            </a:r>
            <a:r>
              <a:rPr lang="vi-VN"/>
              <a:t>hợp đến lượt đi nhưng cả năm ô vuông thuộc quyền kiểm soát của người chơi đều không có </a:t>
            </a:r>
            <a:r>
              <a:rPr lang="vi-VN" i="1"/>
              <a:t>dân</a:t>
            </a:r>
            <a:r>
              <a:rPr lang="vi-VN"/>
              <a:t> thì người đó sẽ phải dùng 5 </a:t>
            </a:r>
            <a:r>
              <a:rPr lang="vi-VN" i="1"/>
              <a:t>dân</a:t>
            </a:r>
            <a:r>
              <a:rPr lang="vi-VN"/>
              <a:t> đã </a:t>
            </a:r>
            <a:r>
              <a:rPr lang="vi-VN" i="1"/>
              <a:t>ăn</a:t>
            </a:r>
            <a:r>
              <a:rPr lang="vi-VN"/>
              <a:t> được của mình để đặt vào mỗi ô 1 </a:t>
            </a:r>
            <a:r>
              <a:rPr lang="vi-VN" i="1"/>
              <a:t>dân</a:t>
            </a:r>
            <a:r>
              <a:rPr lang="vi-VN"/>
              <a:t> để có thể thực hiện việc di chuyển quân. Nếu người chơi không đủ 5 </a:t>
            </a:r>
            <a:r>
              <a:rPr lang="vi-VN" i="1"/>
              <a:t>dân</a:t>
            </a:r>
            <a:r>
              <a:rPr lang="vi-VN"/>
              <a:t> thì phải vay của đối phương và trả lại khi tính </a:t>
            </a:r>
            <a:r>
              <a:rPr lang="vi-VN"/>
              <a:t>điểm</a:t>
            </a:r>
            <a:r>
              <a:rPr lang="vi-VN" smtClean="0"/>
              <a:t>.</a:t>
            </a:r>
            <a:r>
              <a:rPr lang="en-US" smtClean="0"/>
              <a:t> </a:t>
            </a:r>
          </a:p>
          <a:p>
            <a:pPr marL="606425" lvl="1" indent="-342900" algn="just">
              <a:buFont typeface="+mj-lt"/>
              <a:buAutoNum type="arabicPeriod"/>
            </a:pPr>
            <a:r>
              <a:rPr lang="vi-VN" smtClean="0"/>
              <a:t>Cuộc </a:t>
            </a:r>
            <a:r>
              <a:rPr lang="vi-VN"/>
              <a:t>chơi sẽ kết thúc khi toàn bộ </a:t>
            </a:r>
            <a:r>
              <a:rPr lang="vi-VN" i="1"/>
              <a:t>dân</a:t>
            </a:r>
            <a:r>
              <a:rPr lang="vi-VN"/>
              <a:t> và </a:t>
            </a:r>
            <a:r>
              <a:rPr lang="vi-VN" i="1"/>
              <a:t>quan</a:t>
            </a:r>
            <a:r>
              <a:rPr lang="vi-VN"/>
              <a:t> ở hai </a:t>
            </a:r>
            <a:r>
              <a:rPr lang="vi-VN" i="1"/>
              <a:t>ô quan</a:t>
            </a:r>
            <a:r>
              <a:rPr lang="vi-VN"/>
              <a:t> đã bị ăn hết. Trường hợp hai </a:t>
            </a:r>
            <a:r>
              <a:rPr lang="vi-VN" i="1"/>
              <a:t>ô quan</a:t>
            </a:r>
            <a:r>
              <a:rPr lang="vi-VN"/>
              <a:t> đã bị </a:t>
            </a:r>
            <a:r>
              <a:rPr lang="vi-VN" i="1"/>
              <a:t>ăn</a:t>
            </a:r>
            <a:r>
              <a:rPr lang="vi-VN"/>
              <a:t> hết nhưng vẫn còn </a:t>
            </a:r>
            <a:r>
              <a:rPr lang="vi-VN" i="1"/>
              <a:t>dân</a:t>
            </a:r>
            <a:r>
              <a:rPr lang="vi-VN"/>
              <a:t> thì quân trong những hình vuông phía bên nào coi như thuộc về người chơi </a:t>
            </a:r>
            <a:r>
              <a:rPr lang="vi-VN"/>
              <a:t>bên </a:t>
            </a:r>
            <a:r>
              <a:rPr lang="vi-VN" smtClean="0"/>
              <a:t>ấy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996725" y="130200"/>
            <a:ext cx="3880339" cy="1706088"/>
            <a:chOff x="7987582" y="424700"/>
            <a:chExt cx="3880339" cy="170608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582" y="424700"/>
              <a:ext cx="3880339" cy="144131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9A7DEF-3806-4A57-B3C4-7FC8ACF595B1}"/>
                </a:ext>
              </a:extLst>
            </p:cNvPr>
            <p:cNvSpPr/>
            <p:nvPr/>
          </p:nvSpPr>
          <p:spPr>
            <a:xfrm>
              <a:off x="11514137" y="1787888"/>
              <a:ext cx="3429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7581" y="1980844"/>
            <a:ext cx="3880339" cy="1564886"/>
            <a:chOff x="7987581" y="2395564"/>
            <a:chExt cx="3880339" cy="15648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7581" y="2395564"/>
              <a:ext cx="3880339" cy="133266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F05EBD-50EA-48CB-9AE6-40CD5930A311}"/>
                </a:ext>
              </a:extLst>
            </p:cNvPr>
            <p:cNvSpPr/>
            <p:nvPr/>
          </p:nvSpPr>
          <p:spPr>
            <a:xfrm>
              <a:off x="11514137" y="3617550"/>
              <a:ext cx="3429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87581" y="3678355"/>
            <a:ext cx="3865482" cy="1465673"/>
            <a:chOff x="7987581" y="3705787"/>
            <a:chExt cx="3865482" cy="146567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7581" y="3705787"/>
              <a:ext cx="3865482" cy="124422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2B525E-A13B-417B-B649-7936E2328174}"/>
                </a:ext>
              </a:extLst>
            </p:cNvPr>
            <p:cNvSpPr/>
            <p:nvPr/>
          </p:nvSpPr>
          <p:spPr>
            <a:xfrm>
              <a:off x="11510163" y="4828560"/>
              <a:ext cx="3429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87581" y="5233012"/>
            <a:ext cx="3865482" cy="1426700"/>
            <a:chOff x="7987581" y="5251300"/>
            <a:chExt cx="3865482" cy="14267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7581" y="5251300"/>
              <a:ext cx="3865482" cy="124015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EBEB84-4475-45FD-9B79-0C76D2710B47}"/>
                </a:ext>
              </a:extLst>
            </p:cNvPr>
            <p:cNvSpPr/>
            <p:nvPr/>
          </p:nvSpPr>
          <p:spPr>
            <a:xfrm>
              <a:off x="11510163" y="6335100"/>
              <a:ext cx="3429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Xin cảm 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4741676"/>
            <a:ext cx="6383179" cy="271953"/>
          </a:xfrm>
        </p:spPr>
        <p:txBody>
          <a:bodyPr/>
          <a:lstStyle/>
          <a:p>
            <a:r>
              <a:rPr lang="en-US" noProof="1" smtClean="0"/>
              <a:t>Xin bạn hãy đặt câu hỏi</a:t>
            </a:r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144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Sans Typewriter</vt:lpstr>
      <vt:lpstr>Times New Roman</vt:lpstr>
      <vt:lpstr>Tw Cen MT</vt:lpstr>
      <vt:lpstr>Wingdings</vt:lpstr>
      <vt:lpstr>Office Theme</vt:lpstr>
      <vt:lpstr>Nhập môn trí tuệ nhân tạo</vt:lpstr>
      <vt:lpstr>GAME Ô Ăn Quan</vt:lpstr>
      <vt:lpstr>Tổng quan</vt:lpstr>
      <vt:lpstr>Luật chơi</vt:lpstr>
      <vt:lpstr>Large Image slide</vt:lpstr>
      <vt:lpstr>Xin 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2019-07-05T03:04:13Z</dcterms:created>
  <dcterms:modified xsi:type="dcterms:W3CDTF">2019-07-05T05:59:33Z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2019-05-20T02:53:28.5267420Z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4b9d159a-6b6a-4d75-93fc-e05b807a908e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