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902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119">
          <p15:clr>
            <a:srgbClr val="A4A3A4"/>
          </p15:clr>
        </p15:guide>
        <p15:guide id="2" orient="horz" pos="2160">
          <p15:clr>
            <a:srgbClr val="A4A3A4"/>
          </p15:clr>
        </p15:guide>
      </p15:sldGuideLst>
    </p:ext>
    <p:ext uri="GoogleSlidesCustomDataVersion2">
      <go:slidesCustomData xmlns:go="http://customooxmlschemas.google.com/" r:id="rId29" roundtripDataSignature="AMtx7mi4ISlB+iGEQCOnD4n9Wpl91Bbr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7A03D6-69E1-4C42-8C95-A7AE2C2430BC}">
  <a:tblStyle styleId="{667A03D6-69E1-4C42-8C95-A7AE2C2430B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19"/>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ffb7a19ad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7ffb7a19ad_0_9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ffb7a19ad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7ffb7a19ad_0_7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ffb7a19ad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7ffb7a19ad_0_13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ffb7a19ad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7ffb7a19ad_0_14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7ffb7a19ad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7ffb7a19ad_0_16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2a9e9f50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2f2a9e9f506_0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ffb7a19ad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27ffb7a19ad_0_17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ffb7a19ad_0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27ffb7a19ad_0_19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f2a9e9f506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f2a9e9f506_0_1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7ffb7a19ad_0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7ffb7a19ad_0_20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ffb7a19ad_0_2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7ffb7a19ad_0_23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ffb7a19ad_0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7ffb7a19ad_0_25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ffb7a19a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7ffb7a19ad_0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ffb7a19ad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7ffb7a19ad_0_1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ffb7a19ad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7ffb7a19ad_0_3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ffb7a19ad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7ffb7a19ad_0_4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ffb7a19ad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7ffb7a19ad_0_5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ffccc872e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7ffccc872e_3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p:cSld name="Front Cover">
    <p:bg>
      <p:bgPr>
        <a:solidFill>
          <a:srgbClr val="F2F2F2"/>
        </a:solidFill>
      </p:bgPr>
    </p:bg>
    <p:spTree>
      <p:nvGrpSpPr>
        <p:cNvPr id="11" name="Shape 11"/>
        <p:cNvGrpSpPr/>
        <p:nvPr/>
      </p:nvGrpSpPr>
      <p:grpSpPr>
        <a:xfrm>
          <a:off x="0" y="0"/>
          <a:ext cx="0" cy="0"/>
          <a:chOff x="0" y="0"/>
          <a:chExt cx="0" cy="0"/>
        </a:xfrm>
      </p:grpSpPr>
      <p:pic>
        <p:nvPicPr>
          <p:cNvPr id="12" name="Google Shape;12;p6"/>
          <p:cNvPicPr preferRelativeResize="0"/>
          <p:nvPr/>
        </p:nvPicPr>
        <p:blipFill rotWithShape="1">
          <a:blip r:embed="rId2">
            <a:alphaModFix/>
          </a:blip>
          <a:srcRect b="0" l="0" r="0" t="0"/>
          <a:stretch/>
        </p:blipFill>
        <p:spPr>
          <a:xfrm>
            <a:off x="0" y="0"/>
            <a:ext cx="9902825" cy="6858000"/>
          </a:xfrm>
          <a:prstGeom prst="rect">
            <a:avLst/>
          </a:prstGeom>
          <a:noFill/>
          <a:ln>
            <a:noFill/>
          </a:ln>
        </p:spPr>
      </p:pic>
      <p:sp>
        <p:nvSpPr>
          <p:cNvPr id="13" name="Google Shape;13;p6"/>
          <p:cNvSpPr/>
          <p:nvPr/>
        </p:nvSpPr>
        <p:spPr>
          <a:xfrm>
            <a:off x="449468" y="450000"/>
            <a:ext cx="128202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chemeClr val="dk1"/>
              </a:buClr>
              <a:buSzPts val="1959"/>
              <a:buFont typeface="Arial"/>
              <a:buNone/>
            </a:pPr>
            <a:r>
              <a:t/>
            </a:r>
            <a:endParaRPr b="0" i="0" sz="1959" u="none" cap="none" strike="noStrike">
              <a:solidFill>
                <a:schemeClr val="dk1"/>
              </a:solidFill>
              <a:latin typeface="Arial"/>
              <a:ea typeface="Arial"/>
              <a:cs typeface="Arial"/>
              <a:sym typeface="Arial"/>
            </a:endParaRPr>
          </a:p>
        </p:txBody>
      </p:sp>
      <p:pic>
        <p:nvPicPr>
          <p:cNvPr id="14" name="Google Shape;14;p6"/>
          <p:cNvPicPr preferRelativeResize="0"/>
          <p:nvPr/>
        </p:nvPicPr>
        <p:blipFill rotWithShape="1">
          <a:blip r:embed="rId3">
            <a:alphaModFix/>
          </a:blip>
          <a:srcRect b="0" l="0" r="0" t="0"/>
          <a:stretch/>
        </p:blipFill>
        <p:spPr>
          <a:xfrm>
            <a:off x="4265631" y="6141164"/>
            <a:ext cx="1371564" cy="450000"/>
          </a:xfrm>
          <a:prstGeom prst="rect">
            <a:avLst/>
          </a:prstGeom>
          <a:noFill/>
          <a:ln>
            <a:noFill/>
          </a:ln>
        </p:spPr>
      </p:pic>
      <p:sp>
        <p:nvSpPr>
          <p:cNvPr id="15" name="Google Shape;15;p6"/>
          <p:cNvSpPr/>
          <p:nvPr/>
        </p:nvSpPr>
        <p:spPr>
          <a:xfrm>
            <a:off x="990000" y="4320000"/>
            <a:ext cx="5832526"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2400" u="none" cap="none" strike="noStrike">
                <a:solidFill>
                  <a:srgbClr val="1428A0"/>
                </a:solidFill>
                <a:latin typeface="Arial"/>
                <a:ea typeface="Arial"/>
                <a:cs typeface="Arial"/>
                <a:sym typeface="Arial"/>
              </a:rPr>
              <a:t>Big Data Course</a:t>
            </a:r>
            <a:endParaRPr b="0" i="0" sz="2400" u="none" cap="none" strike="noStrike">
              <a:solidFill>
                <a:srgbClr val="1428A0"/>
              </a:solidFill>
              <a:latin typeface="Arial"/>
              <a:ea typeface="Arial"/>
              <a:cs typeface="Arial"/>
              <a:sym typeface="Arial"/>
            </a:endParaRPr>
          </a:p>
        </p:txBody>
      </p:sp>
      <p:sp>
        <p:nvSpPr>
          <p:cNvPr id="16" name="Google Shape;16;p6"/>
          <p:cNvSpPr/>
          <p:nvPr/>
        </p:nvSpPr>
        <p:spPr>
          <a:xfrm>
            <a:off x="724689" y="4320000"/>
            <a:ext cx="54000" cy="360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 name="Google Shape;17;p6"/>
          <p:cNvSpPr txBox="1"/>
          <p:nvPr>
            <p:ph idx="1" type="body"/>
          </p:nvPr>
        </p:nvSpPr>
        <p:spPr>
          <a:xfrm>
            <a:off x="720000" y="3551768"/>
            <a:ext cx="6837808" cy="27699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7F7F7F"/>
              </a:buClr>
              <a:buSzPts val="1800"/>
              <a:buFont typeface="Arial"/>
              <a:buNone/>
              <a:defRPr b="0" i="0" sz="1800" u="none" cap="none" strike="noStrike">
                <a:solidFill>
                  <a:srgbClr val="7F7F7F"/>
                </a:solidFill>
                <a:latin typeface="Arial"/>
                <a:ea typeface="Arial"/>
                <a:cs typeface="Arial"/>
                <a:sym typeface="Arial"/>
              </a:defRPr>
            </a:lvl1pPr>
            <a:lvl2pPr indent="-380936" lvl="1" marL="914400" marR="0" rtl="0" algn="l">
              <a:lnSpc>
                <a:spcPct val="90000"/>
              </a:lnSpc>
              <a:spcBef>
                <a:spcPts val="500"/>
              </a:spcBef>
              <a:spcAft>
                <a:spcPts val="0"/>
              </a:spcAft>
              <a:buClr>
                <a:schemeClr val="dk1"/>
              </a:buClr>
              <a:buSzPts val="2399"/>
              <a:buFont typeface="Arial"/>
              <a:buChar char="•"/>
              <a:defRPr b="0" i="0" sz="2399" u="none" cap="none" strike="noStrike">
                <a:solidFill>
                  <a:schemeClr val="dk1"/>
                </a:solidFill>
                <a:latin typeface="Arial"/>
                <a:ea typeface="Arial"/>
                <a:cs typeface="Arial"/>
                <a:sym typeface="Arial"/>
              </a:defRPr>
            </a:lvl2pPr>
            <a:lvl3pPr indent="-355536" lvl="2" marL="1371600" marR="0" rtl="0" algn="l">
              <a:lnSpc>
                <a:spcPct val="90000"/>
              </a:lnSpc>
              <a:spcBef>
                <a:spcPts val="500"/>
              </a:spcBef>
              <a:spcAft>
                <a:spcPts val="0"/>
              </a:spcAft>
              <a:buClr>
                <a:schemeClr val="dk1"/>
              </a:buClr>
              <a:buSzPts val="1999"/>
              <a:buFont typeface="Arial"/>
              <a:buChar char="•"/>
              <a:defRPr b="0" i="0" sz="1999" u="none" cap="none" strike="noStrike">
                <a:solidFill>
                  <a:schemeClr val="dk1"/>
                </a:solidFill>
                <a:latin typeface="Arial"/>
                <a:ea typeface="Arial"/>
                <a:cs typeface="Arial"/>
                <a:sym typeface="Arial"/>
              </a:defRPr>
            </a:lvl3pPr>
            <a:lvl4pPr indent="-342836" lvl="3" marL="1828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4pPr>
            <a:lvl5pPr indent="-342836" lvl="4" marL="22860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sp>
        <p:nvSpPr>
          <p:cNvPr id="18" name="Google Shape;18;p6"/>
          <p:cNvSpPr txBox="1"/>
          <p:nvPr>
            <p:ph type="title"/>
          </p:nvPr>
        </p:nvSpPr>
        <p:spPr>
          <a:xfrm>
            <a:off x="720000" y="1710000"/>
            <a:ext cx="5221019" cy="147732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Arial"/>
                <a:ea typeface="Arial"/>
                <a:cs typeface="Arial"/>
                <a:sym typeface="Arial"/>
              </a:defRPr>
            </a:lvl2pPr>
            <a:lvl3pPr lvl="2">
              <a:spcBef>
                <a:spcPts val="0"/>
              </a:spcBef>
              <a:spcAft>
                <a:spcPts val="0"/>
              </a:spcAft>
              <a:buSzPts val="1400"/>
              <a:buNone/>
              <a:defRPr sz="1800">
                <a:solidFill>
                  <a:schemeClr val="lt1"/>
                </a:solidFill>
                <a:latin typeface="Arial"/>
                <a:ea typeface="Arial"/>
                <a:cs typeface="Arial"/>
                <a:sym typeface="Arial"/>
              </a:defRPr>
            </a:lvl3pPr>
            <a:lvl4pPr lvl="3">
              <a:spcBef>
                <a:spcPts val="0"/>
              </a:spcBef>
              <a:spcAft>
                <a:spcPts val="0"/>
              </a:spcAft>
              <a:buSzPts val="1400"/>
              <a:buNone/>
              <a:defRPr sz="1800">
                <a:solidFill>
                  <a:schemeClr val="lt1"/>
                </a:solidFill>
                <a:latin typeface="Arial"/>
                <a:ea typeface="Arial"/>
                <a:cs typeface="Arial"/>
                <a:sym typeface="Arial"/>
              </a:defRPr>
            </a:lvl4pPr>
            <a:lvl5pPr lvl="4">
              <a:spcBef>
                <a:spcPts val="0"/>
              </a:spcBef>
              <a:spcAft>
                <a:spcPts val="0"/>
              </a:spcAft>
              <a:buSzPts val="1400"/>
              <a:buNone/>
              <a:defRPr sz="1800">
                <a:solidFill>
                  <a:schemeClr val="lt1"/>
                </a:solidFill>
                <a:latin typeface="Arial"/>
                <a:ea typeface="Arial"/>
                <a:cs typeface="Arial"/>
                <a:sym typeface="Arial"/>
              </a:defRPr>
            </a:lvl5pPr>
            <a:lvl6pPr lvl="5">
              <a:spcBef>
                <a:spcPts val="0"/>
              </a:spcBef>
              <a:spcAft>
                <a:spcPts val="0"/>
              </a:spcAft>
              <a:buSzPts val="1400"/>
              <a:buNone/>
              <a:defRPr sz="1800">
                <a:solidFill>
                  <a:schemeClr val="lt1"/>
                </a:solidFill>
                <a:latin typeface="Arial"/>
                <a:ea typeface="Arial"/>
                <a:cs typeface="Arial"/>
                <a:sym typeface="Arial"/>
              </a:defRPr>
            </a:lvl6pPr>
            <a:lvl7pPr lvl="6">
              <a:spcBef>
                <a:spcPts val="0"/>
              </a:spcBef>
              <a:spcAft>
                <a:spcPts val="0"/>
              </a:spcAft>
              <a:buSzPts val="1400"/>
              <a:buNone/>
              <a:defRPr sz="1800">
                <a:solidFill>
                  <a:schemeClr val="lt1"/>
                </a:solidFill>
                <a:latin typeface="Arial"/>
                <a:ea typeface="Arial"/>
                <a:cs typeface="Arial"/>
                <a:sym typeface="Arial"/>
              </a:defRPr>
            </a:lvl7pPr>
            <a:lvl8pPr lvl="7">
              <a:spcBef>
                <a:spcPts val="0"/>
              </a:spcBef>
              <a:spcAft>
                <a:spcPts val="0"/>
              </a:spcAft>
              <a:buSzPts val="1400"/>
              <a:buNone/>
              <a:defRPr sz="1800">
                <a:solidFill>
                  <a:schemeClr val="lt1"/>
                </a:solidFill>
                <a:latin typeface="Arial"/>
                <a:ea typeface="Arial"/>
                <a:cs typeface="Arial"/>
                <a:sym typeface="Arial"/>
              </a:defRPr>
            </a:lvl8pPr>
            <a:lvl9pPr lvl="8">
              <a:spcBef>
                <a:spcPts val="0"/>
              </a:spcBef>
              <a:spcAft>
                <a:spcPts val="0"/>
              </a:spcAft>
              <a:buSzPts val="1400"/>
              <a:buNone/>
              <a:defRPr sz="1800">
                <a:solidFill>
                  <a:schemeClr val="lt1"/>
                </a:solidFill>
                <a:latin typeface="Arial"/>
                <a:ea typeface="Arial"/>
                <a:cs typeface="Arial"/>
                <a:sym typeface="Arial"/>
              </a:defRPr>
            </a:lvl9pPr>
          </a:lstStyle>
          <a:p/>
        </p:txBody>
      </p:sp>
      <p:sp>
        <p:nvSpPr>
          <p:cNvPr id="19" name="Google Shape;19;p6"/>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solidFill>
                  <a:srgbClr val="7F7F7F"/>
                </a:solidFill>
              </a:defRPr>
            </a:lvl1pPr>
            <a:lvl2pPr lvl="1">
              <a:buNone/>
              <a:defRPr>
                <a:solidFill>
                  <a:srgbClr val="7F7F7F"/>
                </a:solidFill>
              </a:defRPr>
            </a:lvl2pPr>
            <a:lvl3pPr lvl="2">
              <a:buNone/>
              <a:defRPr>
                <a:solidFill>
                  <a:srgbClr val="7F7F7F"/>
                </a:solidFill>
              </a:defRPr>
            </a:lvl3pPr>
            <a:lvl4pPr lvl="3">
              <a:buNone/>
              <a:defRPr>
                <a:solidFill>
                  <a:srgbClr val="7F7F7F"/>
                </a:solidFill>
              </a:defRPr>
            </a:lvl4pPr>
            <a:lvl5pPr lvl="4">
              <a:buNone/>
              <a:defRPr>
                <a:solidFill>
                  <a:srgbClr val="7F7F7F"/>
                </a:solidFill>
              </a:defRPr>
            </a:lvl5pPr>
            <a:lvl6pPr lvl="5">
              <a:buNone/>
              <a:defRPr>
                <a:solidFill>
                  <a:srgbClr val="7F7F7F"/>
                </a:solidFill>
              </a:defRPr>
            </a:lvl6pPr>
            <a:lvl7pPr lvl="6">
              <a:buNone/>
              <a:defRPr>
                <a:solidFill>
                  <a:srgbClr val="7F7F7F"/>
                </a:solidFill>
              </a:defRPr>
            </a:lvl7pPr>
            <a:lvl8pPr lvl="7">
              <a:buNone/>
              <a:defRPr>
                <a:solidFill>
                  <a:srgbClr val="7F7F7F"/>
                </a:solidFill>
              </a:defRPr>
            </a:lvl8pPr>
            <a:lvl9pPr lvl="8">
              <a:buNone/>
              <a:defRPr>
                <a:solidFill>
                  <a:srgbClr val="7F7F7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ody">
  <p:cSld name="1_Body">
    <p:bg>
      <p:bgPr>
        <a:solidFill>
          <a:srgbClr val="F2F2F2"/>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2">
            <a:alphaModFix/>
          </a:blip>
          <a:srcRect b="0" l="0" r="0" t="0"/>
          <a:stretch/>
        </p:blipFill>
        <p:spPr>
          <a:xfrm>
            <a:off x="0" y="0"/>
            <a:ext cx="9902825" cy="6858000"/>
          </a:xfrm>
          <a:prstGeom prst="rect">
            <a:avLst/>
          </a:prstGeom>
          <a:noFill/>
          <a:ln>
            <a:noFill/>
          </a:ln>
        </p:spPr>
      </p:pic>
      <p:sp>
        <p:nvSpPr>
          <p:cNvPr id="86" name="Google Shape;86;p15"/>
          <p:cNvSpPr/>
          <p:nvPr/>
        </p:nvSpPr>
        <p:spPr>
          <a:xfrm>
            <a:off x="449468" y="450000"/>
            <a:ext cx="128202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chemeClr val="dk1"/>
              </a:buClr>
              <a:buSzPts val="1959"/>
              <a:buFont typeface="Arial"/>
              <a:buNone/>
            </a:pPr>
            <a:r>
              <a:t/>
            </a:r>
            <a:endParaRPr sz="1959">
              <a:solidFill>
                <a:schemeClr val="dk1"/>
              </a:solidFill>
              <a:latin typeface="Arial"/>
              <a:ea typeface="Arial"/>
              <a:cs typeface="Arial"/>
              <a:sym typeface="Arial"/>
            </a:endParaRPr>
          </a:p>
        </p:txBody>
      </p:sp>
      <p:pic>
        <p:nvPicPr>
          <p:cNvPr id="87" name="Google Shape;87;p15"/>
          <p:cNvPicPr preferRelativeResize="0"/>
          <p:nvPr/>
        </p:nvPicPr>
        <p:blipFill rotWithShape="1">
          <a:blip r:embed="rId3">
            <a:alphaModFix/>
          </a:blip>
          <a:srcRect b="0" l="0" r="0" t="0"/>
          <a:stretch/>
        </p:blipFill>
        <p:spPr>
          <a:xfrm>
            <a:off x="4265631" y="6141164"/>
            <a:ext cx="1371564" cy="450000"/>
          </a:xfrm>
          <a:prstGeom prst="rect">
            <a:avLst/>
          </a:prstGeom>
          <a:noFill/>
          <a:ln>
            <a:noFill/>
          </a:ln>
        </p:spPr>
      </p:pic>
      <p:sp>
        <p:nvSpPr>
          <p:cNvPr id="88" name="Google Shape;88;p15"/>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able of Contents2">
  <p:cSld name="3_Table of Contents2">
    <p:spTree>
      <p:nvGrpSpPr>
        <p:cNvPr id="20" name="Shape 20"/>
        <p:cNvGrpSpPr/>
        <p:nvPr/>
      </p:nvGrpSpPr>
      <p:grpSpPr>
        <a:xfrm>
          <a:off x="0" y="0"/>
          <a:ext cx="0" cy="0"/>
          <a:chOff x="0" y="0"/>
          <a:chExt cx="0" cy="0"/>
        </a:xfrm>
      </p:grpSpPr>
      <p:pic>
        <p:nvPicPr>
          <p:cNvPr id="21" name="Google Shape;21;p7"/>
          <p:cNvPicPr preferRelativeResize="0"/>
          <p:nvPr/>
        </p:nvPicPr>
        <p:blipFill rotWithShape="1">
          <a:blip r:embed="rId2">
            <a:alphaModFix/>
          </a:blip>
          <a:srcRect b="0" l="0" r="0" t="0"/>
          <a:stretch/>
        </p:blipFill>
        <p:spPr>
          <a:xfrm>
            <a:off x="-1588" y="0"/>
            <a:ext cx="9902825" cy="6858000"/>
          </a:xfrm>
          <a:prstGeom prst="rect">
            <a:avLst/>
          </a:prstGeom>
          <a:noFill/>
          <a:ln>
            <a:noFill/>
          </a:ln>
        </p:spPr>
      </p:pic>
      <p:cxnSp>
        <p:nvCxnSpPr>
          <p:cNvPr id="22" name="Google Shape;22;p7"/>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23" name="Google Shape;23;p7"/>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4" name="Google Shape;24;p7"/>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100" u="none" cap="none" strike="noStrike">
                <a:solidFill>
                  <a:srgbClr val="7F7F7F"/>
                </a:solidFill>
                <a:latin typeface="Arial"/>
                <a:ea typeface="Arial"/>
                <a:cs typeface="Arial"/>
                <a:sym typeface="Arial"/>
              </a:rPr>
              <a:t>Samsung Innovation Campus</a:t>
            </a:r>
            <a:endParaRPr/>
          </a:p>
        </p:txBody>
      </p:sp>
      <p:sp>
        <p:nvSpPr>
          <p:cNvPr id="25" name="Google Shape;25;p7"/>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able of Contents">
  <p:cSld name="2_Table of Contents">
    <p:spTree>
      <p:nvGrpSpPr>
        <p:cNvPr id="26" name="Shape 26"/>
        <p:cNvGrpSpPr/>
        <p:nvPr/>
      </p:nvGrpSpPr>
      <p:grpSpPr>
        <a:xfrm>
          <a:off x="0" y="0"/>
          <a:ext cx="0" cy="0"/>
          <a:chOff x="0" y="0"/>
          <a:chExt cx="0" cy="0"/>
        </a:xfrm>
      </p:grpSpPr>
      <p:pic>
        <p:nvPicPr>
          <p:cNvPr id="27" name="Google Shape;27;p8"/>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28" name="Google Shape;28;p8"/>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29" name="Google Shape;29;p8"/>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30" name="Google Shape;30;p8"/>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31" name="Google Shape;31;p8"/>
          <p:cNvSpPr txBox="1"/>
          <p:nvPr>
            <p:ph type="title"/>
          </p:nvPr>
        </p:nvSpPr>
        <p:spPr>
          <a:xfrm>
            <a:off x="449468" y="1440000"/>
            <a:ext cx="8541187" cy="492443"/>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C0C0C"/>
              </a:buClr>
              <a:buSzPts val="3200"/>
              <a:buFont typeface="Arial"/>
              <a:buNone/>
              <a:defRPr b="0" i="0" sz="3200" u="none" cap="none" strike="noStrik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Arial"/>
                <a:ea typeface="Arial"/>
                <a:cs typeface="Arial"/>
                <a:sym typeface="Arial"/>
              </a:defRPr>
            </a:lvl2pPr>
            <a:lvl3pPr lvl="2">
              <a:spcBef>
                <a:spcPts val="0"/>
              </a:spcBef>
              <a:spcAft>
                <a:spcPts val="0"/>
              </a:spcAft>
              <a:buSzPts val="1400"/>
              <a:buNone/>
              <a:defRPr sz="1800">
                <a:solidFill>
                  <a:schemeClr val="lt1"/>
                </a:solidFill>
                <a:latin typeface="Arial"/>
                <a:ea typeface="Arial"/>
                <a:cs typeface="Arial"/>
                <a:sym typeface="Arial"/>
              </a:defRPr>
            </a:lvl3pPr>
            <a:lvl4pPr lvl="3">
              <a:spcBef>
                <a:spcPts val="0"/>
              </a:spcBef>
              <a:spcAft>
                <a:spcPts val="0"/>
              </a:spcAft>
              <a:buSzPts val="1400"/>
              <a:buNone/>
              <a:defRPr sz="1800">
                <a:solidFill>
                  <a:schemeClr val="lt1"/>
                </a:solidFill>
                <a:latin typeface="Arial"/>
                <a:ea typeface="Arial"/>
                <a:cs typeface="Arial"/>
                <a:sym typeface="Arial"/>
              </a:defRPr>
            </a:lvl4pPr>
            <a:lvl5pPr lvl="4">
              <a:spcBef>
                <a:spcPts val="0"/>
              </a:spcBef>
              <a:spcAft>
                <a:spcPts val="0"/>
              </a:spcAft>
              <a:buSzPts val="1400"/>
              <a:buNone/>
              <a:defRPr sz="1800">
                <a:solidFill>
                  <a:schemeClr val="lt1"/>
                </a:solidFill>
                <a:latin typeface="Arial"/>
                <a:ea typeface="Arial"/>
                <a:cs typeface="Arial"/>
                <a:sym typeface="Arial"/>
              </a:defRPr>
            </a:lvl5pPr>
            <a:lvl6pPr lvl="5">
              <a:spcBef>
                <a:spcPts val="0"/>
              </a:spcBef>
              <a:spcAft>
                <a:spcPts val="0"/>
              </a:spcAft>
              <a:buSzPts val="1400"/>
              <a:buNone/>
              <a:defRPr sz="1800">
                <a:solidFill>
                  <a:schemeClr val="lt1"/>
                </a:solidFill>
                <a:latin typeface="Arial"/>
                <a:ea typeface="Arial"/>
                <a:cs typeface="Arial"/>
                <a:sym typeface="Arial"/>
              </a:defRPr>
            </a:lvl6pPr>
            <a:lvl7pPr lvl="6">
              <a:spcBef>
                <a:spcPts val="0"/>
              </a:spcBef>
              <a:spcAft>
                <a:spcPts val="0"/>
              </a:spcAft>
              <a:buSzPts val="1400"/>
              <a:buNone/>
              <a:defRPr sz="1800">
                <a:solidFill>
                  <a:schemeClr val="lt1"/>
                </a:solidFill>
                <a:latin typeface="Arial"/>
                <a:ea typeface="Arial"/>
                <a:cs typeface="Arial"/>
                <a:sym typeface="Arial"/>
              </a:defRPr>
            </a:lvl7pPr>
            <a:lvl8pPr lvl="7">
              <a:spcBef>
                <a:spcPts val="0"/>
              </a:spcBef>
              <a:spcAft>
                <a:spcPts val="0"/>
              </a:spcAft>
              <a:buSzPts val="1400"/>
              <a:buNone/>
              <a:defRPr sz="1800">
                <a:solidFill>
                  <a:schemeClr val="lt1"/>
                </a:solidFill>
                <a:latin typeface="Arial"/>
                <a:ea typeface="Arial"/>
                <a:cs typeface="Arial"/>
                <a:sym typeface="Arial"/>
              </a:defRPr>
            </a:lvl8pPr>
            <a:lvl9pPr lvl="8">
              <a:spcBef>
                <a:spcPts val="0"/>
              </a:spcBef>
              <a:spcAft>
                <a:spcPts val="0"/>
              </a:spcAft>
              <a:buSzPts val="1400"/>
              <a:buNone/>
              <a:defRPr sz="1800">
                <a:solidFill>
                  <a:schemeClr val="lt1"/>
                </a:solidFill>
                <a:latin typeface="Arial"/>
                <a:ea typeface="Arial"/>
                <a:cs typeface="Arial"/>
                <a:sym typeface="Arial"/>
              </a:defRPr>
            </a:lvl9pPr>
          </a:lstStyle>
          <a:p/>
        </p:txBody>
      </p:sp>
      <p:sp>
        <p:nvSpPr>
          <p:cNvPr id="32" name="Google Shape;32;p8"/>
          <p:cNvSpPr txBox="1"/>
          <p:nvPr>
            <p:ph idx="1" type="body"/>
          </p:nvPr>
        </p:nvSpPr>
        <p:spPr>
          <a:xfrm>
            <a:off x="449468" y="450000"/>
            <a:ext cx="323896" cy="277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chemeClr val="lt1"/>
              </a:buClr>
              <a:buSzPts val="1799"/>
              <a:buFont typeface="Arial"/>
              <a:buNone/>
              <a:defRPr b="0" i="0" sz="1799" u="none" cap="none" strike="noStrike">
                <a:solidFill>
                  <a:schemeClr val="lt1"/>
                </a:solidFill>
                <a:latin typeface="Arial"/>
                <a:ea typeface="Arial"/>
                <a:cs typeface="Arial"/>
                <a:sym typeface="Arial"/>
              </a:defRPr>
            </a:lvl1pPr>
            <a:lvl2pPr indent="-380936" lvl="1" marL="914400" marR="0" rtl="0" algn="l">
              <a:lnSpc>
                <a:spcPct val="90000"/>
              </a:lnSpc>
              <a:spcBef>
                <a:spcPts val="500"/>
              </a:spcBef>
              <a:spcAft>
                <a:spcPts val="0"/>
              </a:spcAft>
              <a:buClr>
                <a:schemeClr val="dk1"/>
              </a:buClr>
              <a:buSzPts val="2399"/>
              <a:buFont typeface="Arial"/>
              <a:buChar char="•"/>
              <a:defRPr b="0" i="0" sz="2399" u="none" cap="none" strike="noStrike">
                <a:solidFill>
                  <a:schemeClr val="dk1"/>
                </a:solidFill>
                <a:latin typeface="Arial"/>
                <a:ea typeface="Arial"/>
                <a:cs typeface="Arial"/>
                <a:sym typeface="Arial"/>
              </a:defRPr>
            </a:lvl2pPr>
            <a:lvl3pPr indent="-355536" lvl="2" marL="1371600" marR="0" rtl="0" algn="l">
              <a:lnSpc>
                <a:spcPct val="90000"/>
              </a:lnSpc>
              <a:spcBef>
                <a:spcPts val="500"/>
              </a:spcBef>
              <a:spcAft>
                <a:spcPts val="0"/>
              </a:spcAft>
              <a:buClr>
                <a:schemeClr val="dk1"/>
              </a:buClr>
              <a:buSzPts val="1999"/>
              <a:buFont typeface="Arial"/>
              <a:buChar char="•"/>
              <a:defRPr b="0" i="0" sz="1999" u="none" cap="none" strike="noStrike">
                <a:solidFill>
                  <a:schemeClr val="dk1"/>
                </a:solidFill>
                <a:latin typeface="Arial"/>
                <a:ea typeface="Arial"/>
                <a:cs typeface="Arial"/>
                <a:sym typeface="Arial"/>
              </a:defRPr>
            </a:lvl3pPr>
            <a:lvl4pPr indent="-342836" lvl="3" marL="1828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4pPr>
            <a:lvl5pPr indent="-342836" lvl="4" marL="22860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sp>
        <p:nvSpPr>
          <p:cNvPr id="33" name="Google Shape;33;p8"/>
          <p:cNvSpPr txBox="1"/>
          <p:nvPr>
            <p:ph idx="2" type="body"/>
          </p:nvPr>
        </p:nvSpPr>
        <p:spPr>
          <a:xfrm>
            <a:off x="790000" y="450001"/>
            <a:ext cx="6837808" cy="27699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chemeClr val="lt1"/>
              </a:buClr>
              <a:buSzPts val="1799"/>
              <a:buFont typeface="Arial"/>
              <a:buNone/>
              <a:defRPr b="0" i="0" sz="1799" u="none" cap="none" strike="noStrike">
                <a:solidFill>
                  <a:schemeClr val="lt1"/>
                </a:solidFill>
                <a:latin typeface="Arial"/>
                <a:ea typeface="Arial"/>
                <a:cs typeface="Arial"/>
                <a:sym typeface="Arial"/>
              </a:defRPr>
            </a:lvl1pPr>
            <a:lvl2pPr indent="-380936" lvl="1" marL="914400" marR="0" rtl="0" algn="l">
              <a:lnSpc>
                <a:spcPct val="90000"/>
              </a:lnSpc>
              <a:spcBef>
                <a:spcPts val="500"/>
              </a:spcBef>
              <a:spcAft>
                <a:spcPts val="0"/>
              </a:spcAft>
              <a:buClr>
                <a:schemeClr val="dk1"/>
              </a:buClr>
              <a:buSzPts val="2399"/>
              <a:buFont typeface="Arial"/>
              <a:buChar char="•"/>
              <a:defRPr b="0" i="0" sz="2399" u="none" cap="none" strike="noStrike">
                <a:solidFill>
                  <a:schemeClr val="dk1"/>
                </a:solidFill>
                <a:latin typeface="Arial"/>
                <a:ea typeface="Arial"/>
                <a:cs typeface="Arial"/>
                <a:sym typeface="Arial"/>
              </a:defRPr>
            </a:lvl2pPr>
            <a:lvl3pPr indent="-355536" lvl="2" marL="1371600" marR="0" rtl="0" algn="l">
              <a:lnSpc>
                <a:spcPct val="90000"/>
              </a:lnSpc>
              <a:spcBef>
                <a:spcPts val="500"/>
              </a:spcBef>
              <a:spcAft>
                <a:spcPts val="0"/>
              </a:spcAft>
              <a:buClr>
                <a:schemeClr val="dk1"/>
              </a:buClr>
              <a:buSzPts val="1999"/>
              <a:buFont typeface="Arial"/>
              <a:buChar char="•"/>
              <a:defRPr b="0" i="0" sz="1999" u="none" cap="none" strike="noStrike">
                <a:solidFill>
                  <a:schemeClr val="dk1"/>
                </a:solidFill>
                <a:latin typeface="Arial"/>
                <a:ea typeface="Arial"/>
                <a:cs typeface="Arial"/>
                <a:sym typeface="Arial"/>
              </a:defRPr>
            </a:lvl3pPr>
            <a:lvl4pPr indent="-342836" lvl="3" marL="1828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4pPr>
            <a:lvl5pPr indent="-342836" lvl="4" marL="22860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sp>
        <p:nvSpPr>
          <p:cNvPr id="34" name="Google Shape;34;p8"/>
          <p:cNvSpPr txBox="1"/>
          <p:nvPr>
            <p:ph idx="3" type="body"/>
          </p:nvPr>
        </p:nvSpPr>
        <p:spPr>
          <a:xfrm>
            <a:off x="9112825" y="480779"/>
            <a:ext cx="340625" cy="246221"/>
          </a:xfrm>
          <a:prstGeom prst="rect">
            <a:avLst/>
          </a:prstGeom>
          <a:noFill/>
          <a:ln>
            <a:noFill/>
          </a:ln>
        </p:spPr>
        <p:txBody>
          <a:bodyPr anchorCtr="0" anchor="t" bIns="0" lIns="0" spcFirstLastPara="1" rIns="0" wrap="square" tIns="0">
            <a:spAutoFit/>
          </a:bodyPr>
          <a:lstStyle>
            <a:lvl1pPr indent="-228600" lvl="0" marL="457200" marR="0" rtl="0" algn="r">
              <a:lnSpc>
                <a:spcPct val="100000"/>
              </a:lnSpc>
              <a:spcBef>
                <a:spcPts val="0"/>
              </a:spcBef>
              <a:spcAft>
                <a:spcPts val="0"/>
              </a:spcAft>
              <a:buClr>
                <a:srgbClr val="D8D8D8"/>
              </a:buClr>
              <a:buSzPts val="1600"/>
              <a:buFont typeface="Arial"/>
              <a:buNone/>
              <a:defRPr b="0" i="0" sz="1600" u="none" cap="none" strike="noStrike">
                <a:solidFill>
                  <a:srgbClr val="D8D8D8"/>
                </a:solidFill>
                <a:latin typeface="Arial"/>
                <a:ea typeface="Arial"/>
                <a:cs typeface="Arial"/>
                <a:sym typeface="Arial"/>
              </a:defRPr>
            </a:lvl1pPr>
            <a:lvl2pPr indent="-380936" lvl="1" marL="914400" marR="0" rtl="0" algn="l">
              <a:lnSpc>
                <a:spcPct val="90000"/>
              </a:lnSpc>
              <a:spcBef>
                <a:spcPts val="500"/>
              </a:spcBef>
              <a:spcAft>
                <a:spcPts val="0"/>
              </a:spcAft>
              <a:buClr>
                <a:schemeClr val="dk1"/>
              </a:buClr>
              <a:buSzPts val="2399"/>
              <a:buFont typeface="Arial"/>
              <a:buChar char="•"/>
              <a:defRPr b="0" i="0" sz="2399" u="none" cap="none" strike="noStrike">
                <a:solidFill>
                  <a:schemeClr val="dk1"/>
                </a:solidFill>
                <a:latin typeface="Arial"/>
                <a:ea typeface="Arial"/>
                <a:cs typeface="Arial"/>
                <a:sym typeface="Arial"/>
              </a:defRPr>
            </a:lvl2pPr>
            <a:lvl3pPr indent="-355536" lvl="2" marL="1371600" marR="0" rtl="0" algn="l">
              <a:lnSpc>
                <a:spcPct val="90000"/>
              </a:lnSpc>
              <a:spcBef>
                <a:spcPts val="500"/>
              </a:spcBef>
              <a:spcAft>
                <a:spcPts val="0"/>
              </a:spcAft>
              <a:buClr>
                <a:schemeClr val="dk1"/>
              </a:buClr>
              <a:buSzPts val="1999"/>
              <a:buFont typeface="Arial"/>
              <a:buChar char="•"/>
              <a:defRPr b="0" i="0" sz="1999" u="none" cap="none" strike="noStrike">
                <a:solidFill>
                  <a:schemeClr val="dk1"/>
                </a:solidFill>
                <a:latin typeface="Arial"/>
                <a:ea typeface="Arial"/>
                <a:cs typeface="Arial"/>
                <a:sym typeface="Arial"/>
              </a:defRPr>
            </a:lvl3pPr>
            <a:lvl4pPr indent="-342836" lvl="3" marL="1828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4pPr>
            <a:lvl5pPr indent="-342836" lvl="4" marL="22860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sp>
        <p:nvSpPr>
          <p:cNvPr id="35" name="Google Shape;35;p8"/>
          <p:cNvSpPr txBox="1"/>
          <p:nvPr>
            <p:ph idx="4" type="body"/>
          </p:nvPr>
        </p:nvSpPr>
        <p:spPr>
          <a:xfrm>
            <a:off x="8740667" y="480779"/>
            <a:ext cx="467850" cy="246221"/>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D8D8D8"/>
              </a:buClr>
              <a:buSzPts val="1600"/>
              <a:buFont typeface="Arial"/>
              <a:buNone/>
              <a:defRPr b="0" i="0" sz="1600" u="none" cap="none" strike="noStrike">
                <a:solidFill>
                  <a:srgbClr val="D8D8D8"/>
                </a:solidFill>
                <a:latin typeface="Arial"/>
                <a:ea typeface="Arial"/>
                <a:cs typeface="Arial"/>
                <a:sym typeface="Arial"/>
              </a:defRPr>
            </a:lvl1pPr>
            <a:lvl2pPr indent="-380936" lvl="1" marL="914400" marR="0" rtl="0" algn="l">
              <a:lnSpc>
                <a:spcPct val="90000"/>
              </a:lnSpc>
              <a:spcBef>
                <a:spcPts val="500"/>
              </a:spcBef>
              <a:spcAft>
                <a:spcPts val="0"/>
              </a:spcAft>
              <a:buClr>
                <a:schemeClr val="dk1"/>
              </a:buClr>
              <a:buSzPts val="2399"/>
              <a:buFont typeface="Arial"/>
              <a:buChar char="•"/>
              <a:defRPr b="0" i="0" sz="2399" u="none" cap="none" strike="noStrike">
                <a:solidFill>
                  <a:schemeClr val="dk1"/>
                </a:solidFill>
                <a:latin typeface="Arial"/>
                <a:ea typeface="Arial"/>
                <a:cs typeface="Arial"/>
                <a:sym typeface="Arial"/>
              </a:defRPr>
            </a:lvl2pPr>
            <a:lvl3pPr indent="-355536" lvl="2" marL="1371600" marR="0" rtl="0" algn="l">
              <a:lnSpc>
                <a:spcPct val="90000"/>
              </a:lnSpc>
              <a:spcBef>
                <a:spcPts val="500"/>
              </a:spcBef>
              <a:spcAft>
                <a:spcPts val="0"/>
              </a:spcAft>
              <a:buClr>
                <a:schemeClr val="dk1"/>
              </a:buClr>
              <a:buSzPts val="1999"/>
              <a:buFont typeface="Arial"/>
              <a:buChar char="•"/>
              <a:defRPr b="0" i="0" sz="1999" u="none" cap="none" strike="noStrike">
                <a:solidFill>
                  <a:schemeClr val="dk1"/>
                </a:solidFill>
                <a:latin typeface="Arial"/>
                <a:ea typeface="Arial"/>
                <a:cs typeface="Arial"/>
                <a:sym typeface="Arial"/>
              </a:defRPr>
            </a:lvl3pPr>
            <a:lvl4pPr indent="-342836" lvl="3" marL="1828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4pPr>
            <a:lvl5pPr indent="-342836" lvl="4" marL="22860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sp>
        <p:nvSpPr>
          <p:cNvPr id="36" name="Google Shape;36;p8"/>
          <p:cNvSpPr txBox="1"/>
          <p:nvPr>
            <p:ph idx="5" type="body"/>
          </p:nvPr>
        </p:nvSpPr>
        <p:spPr>
          <a:xfrm>
            <a:off x="522288" y="2221661"/>
            <a:ext cx="8055439" cy="914400"/>
          </a:xfrm>
          <a:prstGeom prst="rect">
            <a:avLst/>
          </a:prstGeom>
          <a:noFill/>
          <a:ln>
            <a:noFill/>
          </a:ln>
        </p:spPr>
        <p:txBody>
          <a:bodyPr anchorCtr="0" anchor="t" bIns="0" lIns="0" spcFirstLastPara="1" rIns="0" wrap="square" tIns="0">
            <a:noAutofit/>
          </a:bodyPr>
          <a:lstStyle>
            <a:lvl1pPr indent="-321945" lvl="0" marL="457200" marR="0" rtl="0" algn="l">
              <a:lnSpc>
                <a:spcPct val="128571"/>
              </a:lnSpc>
              <a:spcBef>
                <a:spcPts val="1000"/>
              </a:spcBef>
              <a:spcAft>
                <a:spcPts val="0"/>
              </a:spcAft>
              <a:buClr>
                <a:srgbClr val="262626"/>
              </a:buClr>
              <a:buSzPts val="1470"/>
              <a:buFont typeface="Arial"/>
              <a:buChar char="•"/>
              <a:defRPr b="0" i="0" sz="1400" u="none" cap="none" strike="noStrike">
                <a:solidFill>
                  <a:srgbClr val="262626"/>
                </a:solidFill>
                <a:latin typeface="Arial"/>
                <a:ea typeface="Arial"/>
                <a:cs typeface="Arial"/>
                <a:sym typeface="Arial"/>
              </a:defRPr>
            </a:lvl1pPr>
            <a:lvl2pPr indent="-294640" lvl="1" marL="914400" marR="0" rtl="0" algn="l">
              <a:lnSpc>
                <a:spcPct val="138461"/>
              </a:lnSpc>
              <a:spcBef>
                <a:spcPts val="5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355536" lvl="2" marL="1371600" marR="0" rtl="0" algn="l">
              <a:lnSpc>
                <a:spcPct val="90000"/>
              </a:lnSpc>
              <a:spcBef>
                <a:spcPts val="500"/>
              </a:spcBef>
              <a:spcAft>
                <a:spcPts val="0"/>
              </a:spcAft>
              <a:buClr>
                <a:schemeClr val="dk1"/>
              </a:buClr>
              <a:buSzPts val="1999"/>
              <a:buFont typeface="Arial"/>
              <a:buChar char="•"/>
              <a:defRPr b="0" i="0" sz="1999" u="none" cap="none" strike="noStrike">
                <a:solidFill>
                  <a:schemeClr val="dk1"/>
                </a:solidFill>
                <a:latin typeface="Arial"/>
                <a:ea typeface="Arial"/>
                <a:cs typeface="Arial"/>
                <a:sym typeface="Arial"/>
              </a:defRPr>
            </a:lvl3pPr>
            <a:lvl4pPr indent="-342836" lvl="3" marL="1828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4pPr>
            <a:lvl5pPr indent="-342836" lvl="4" marL="22860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sp>
        <p:nvSpPr>
          <p:cNvPr id="37" name="Google Shape;37;p8"/>
          <p:cNvSpPr txBox="1"/>
          <p:nvPr/>
        </p:nvSpPr>
        <p:spPr>
          <a:xfrm>
            <a:off x="5445575" y="6498000"/>
            <a:ext cx="3750900" cy="415500"/>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Clr>
                <a:schemeClr val="dk1"/>
              </a:buClr>
              <a:buSzPts val="1100"/>
              <a:buFont typeface="Arial"/>
              <a:buNone/>
            </a:pPr>
            <a:r>
              <a:rPr lang="en-US" sz="900">
                <a:solidFill>
                  <a:srgbClr val="7F7F7F"/>
                </a:solidFill>
              </a:rPr>
              <a:t>COVID-19 Analysis and Prediction</a:t>
            </a:r>
            <a:endParaRPr sz="900">
              <a:solidFill>
                <a:srgbClr val="7F7F7F"/>
              </a:solidFill>
            </a:endParaRPr>
          </a:p>
          <a:p>
            <a:pPr indent="0" lvl="0" marL="0" rtl="0" algn="r">
              <a:spcBef>
                <a:spcPts val="0"/>
              </a:spcBef>
              <a:spcAft>
                <a:spcPts val="0"/>
              </a:spcAft>
              <a:buClr>
                <a:schemeClr val="dk1"/>
              </a:buClr>
              <a:buSzPts val="1100"/>
              <a:buFont typeface="Arial"/>
              <a:buNone/>
            </a:pPr>
            <a:r>
              <a:t/>
            </a:r>
            <a:endParaRPr sz="900">
              <a:solidFill>
                <a:srgbClr val="7F7F7F"/>
              </a:solidFill>
            </a:endParaRPr>
          </a:p>
          <a:p>
            <a:pPr indent="0" lvl="0" marL="0" marR="0" rtl="0" algn="l">
              <a:spcBef>
                <a:spcPts val="0"/>
              </a:spcBef>
              <a:spcAft>
                <a:spcPts val="0"/>
              </a:spcAft>
              <a:buNone/>
            </a:pPr>
            <a:r>
              <a:t/>
            </a:r>
            <a:endParaRPr sz="900">
              <a:solidFill>
                <a:srgbClr val="7F7F7F"/>
              </a:solidFill>
            </a:endParaRPr>
          </a:p>
        </p:txBody>
      </p:sp>
      <p:sp>
        <p:nvSpPr>
          <p:cNvPr id="38" name="Google Shape;38;p8"/>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type="blank">
  <p:cSld name="BLANK">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b="0" l="0" r="0" t="0"/>
          <a:stretch/>
        </p:blipFill>
        <p:spPr>
          <a:xfrm>
            <a:off x="2" y="4395"/>
            <a:ext cx="9899651" cy="6853605"/>
          </a:xfrm>
          <a:prstGeom prst="rect">
            <a:avLst/>
          </a:prstGeom>
          <a:noFill/>
          <a:ln>
            <a:noFill/>
          </a:ln>
        </p:spPr>
      </p:pic>
      <p:sp>
        <p:nvSpPr>
          <p:cNvPr id="41" name="Google Shape;41;p9"/>
          <p:cNvSpPr/>
          <p:nvPr/>
        </p:nvSpPr>
        <p:spPr>
          <a:xfrm>
            <a:off x="2" y="0"/>
            <a:ext cx="9899651" cy="6858000"/>
          </a:xfrm>
          <a:prstGeom prst="rect">
            <a:avLst/>
          </a:prstGeom>
          <a:solidFill>
            <a:srgbClr val="1428A0">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59">
              <a:solidFill>
                <a:schemeClr val="lt1"/>
              </a:solidFill>
              <a:latin typeface="Arial"/>
              <a:ea typeface="Arial"/>
              <a:cs typeface="Arial"/>
              <a:sym typeface="Arial"/>
            </a:endParaRPr>
          </a:p>
        </p:txBody>
      </p:sp>
      <p:sp>
        <p:nvSpPr>
          <p:cNvPr id="42" name="Google Shape;42;p9"/>
          <p:cNvSpPr/>
          <p:nvPr/>
        </p:nvSpPr>
        <p:spPr>
          <a:xfrm>
            <a:off x="449468" y="5677032"/>
            <a:ext cx="9000714" cy="7309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ⓒ2023 SAMSUNG. All rights reserved.</a:t>
            </a:r>
            <a:endParaRPr/>
          </a:p>
          <a:p>
            <a:pPr indent="0" lvl="0" marL="0" marR="0" rtl="0" algn="l">
              <a:lnSpc>
                <a:spcPct val="100000"/>
              </a:lnSpc>
              <a:spcBef>
                <a:spcPts val="6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Samsung Electronics Corporate Citizenship Office holds the copyright of book.</a:t>
            </a:r>
            <a:endParaRPr/>
          </a:p>
          <a:p>
            <a:pPr indent="0" lvl="0" marL="0" marR="0" rtl="0" algn="l">
              <a:lnSpc>
                <a:spcPct val="100000"/>
              </a:lnSpc>
              <a:spcBef>
                <a:spcPts val="3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43" name="Google Shape;43;p9"/>
          <p:cNvPicPr preferRelativeResize="0"/>
          <p:nvPr/>
        </p:nvPicPr>
        <p:blipFill rotWithShape="1">
          <a:blip r:embed="rId3">
            <a:alphaModFix/>
          </a:blip>
          <a:srcRect b="0" l="0" r="0" t="0"/>
          <a:stretch/>
        </p:blipFill>
        <p:spPr>
          <a:xfrm>
            <a:off x="3711822" y="3022951"/>
            <a:ext cx="2476006" cy="812098"/>
          </a:xfrm>
          <a:prstGeom prst="rect">
            <a:avLst/>
          </a:prstGeom>
          <a:noFill/>
          <a:ln>
            <a:noFill/>
          </a:ln>
        </p:spPr>
      </p:pic>
      <p:sp>
        <p:nvSpPr>
          <p:cNvPr id="44" name="Google Shape;44;p9"/>
          <p:cNvSpPr/>
          <p:nvPr/>
        </p:nvSpPr>
        <p:spPr>
          <a:xfrm>
            <a:off x="449468" y="450000"/>
            <a:ext cx="1290568"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chemeClr val="dk1"/>
              </a:buClr>
              <a:buSzPts val="1959"/>
              <a:buFont typeface="Arial"/>
              <a:buNone/>
            </a:pPr>
            <a:r>
              <a:t/>
            </a:r>
            <a:endParaRPr sz="1959">
              <a:solidFill>
                <a:schemeClr val="dk1"/>
              </a:solidFill>
              <a:latin typeface="Arial"/>
              <a:ea typeface="Arial"/>
              <a:cs typeface="Arial"/>
              <a:sym typeface="Arial"/>
            </a:endParaRPr>
          </a:p>
        </p:txBody>
      </p:sp>
      <p:sp>
        <p:nvSpPr>
          <p:cNvPr id="45" name="Google Shape;45;p9"/>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46" name="Shape 46"/>
        <p:cNvGrpSpPr/>
        <p:nvPr/>
      </p:nvGrpSpPr>
      <p:grpSpPr>
        <a:xfrm>
          <a:off x="0" y="0"/>
          <a:ext cx="0" cy="0"/>
          <a:chOff x="0" y="0"/>
          <a:chExt cx="0" cy="0"/>
        </a:xfrm>
      </p:grpSpPr>
      <p:cxnSp>
        <p:nvCxnSpPr>
          <p:cNvPr id="47" name="Google Shape;47;p10"/>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48" name="Google Shape;48;p10"/>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49" name="Google Shape;49;p10"/>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50" name="Google Shape;50;p10"/>
          <p:cNvSpPr txBox="1"/>
          <p:nvPr/>
        </p:nvSpPr>
        <p:spPr>
          <a:xfrm>
            <a:off x="6846858" y="6498001"/>
            <a:ext cx="2349501" cy="138499"/>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Clr>
                <a:schemeClr val="dk1"/>
              </a:buClr>
              <a:buSzPts val="1100"/>
              <a:buFont typeface="Arial"/>
              <a:buNone/>
            </a:pPr>
            <a:r>
              <a:rPr lang="en-US" sz="900">
                <a:solidFill>
                  <a:srgbClr val="7F7F7F"/>
                </a:solidFill>
              </a:rPr>
              <a:t>COVID-19 Analysis and Prediction</a:t>
            </a:r>
            <a:endParaRPr/>
          </a:p>
        </p:txBody>
      </p:sp>
      <p:sp>
        <p:nvSpPr>
          <p:cNvPr id="51" name="Google Shape;51;p10"/>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5">
          <p15:clr>
            <a:srgbClr val="FBAE40"/>
          </p15:clr>
        </p15:guide>
        <p15:guide id="2" pos="595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able of Contents2">
  <p:cSld name="2_Table of Contents2">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alphaModFix/>
          </a:blip>
          <a:srcRect b="0" l="0" r="0" t="0"/>
          <a:stretch/>
        </p:blipFill>
        <p:spPr>
          <a:xfrm>
            <a:off x="-1588" y="0"/>
            <a:ext cx="9902825" cy="6858000"/>
          </a:xfrm>
          <a:prstGeom prst="rect">
            <a:avLst/>
          </a:prstGeom>
          <a:noFill/>
          <a:ln>
            <a:noFill/>
          </a:ln>
        </p:spPr>
      </p:pic>
      <p:cxnSp>
        <p:nvCxnSpPr>
          <p:cNvPr id="54" name="Google Shape;54;p11"/>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55" name="Google Shape;55;p11"/>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6" name="Google Shape;56;p11"/>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57" name="Google Shape;57;p11"/>
          <p:cNvSpPr/>
          <p:nvPr/>
        </p:nvSpPr>
        <p:spPr>
          <a:xfrm>
            <a:off x="990000" y="4157757"/>
            <a:ext cx="2641721"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2100">
                <a:solidFill>
                  <a:srgbClr val="1428A0"/>
                </a:solidFill>
                <a:latin typeface="Arial"/>
                <a:ea typeface="Arial"/>
                <a:cs typeface="Arial"/>
                <a:sym typeface="Arial"/>
              </a:rPr>
              <a:t>Big Data Course</a:t>
            </a:r>
            <a:endParaRPr sz="2100">
              <a:solidFill>
                <a:srgbClr val="1428A0"/>
              </a:solidFill>
              <a:latin typeface="Arial"/>
              <a:ea typeface="Arial"/>
              <a:cs typeface="Arial"/>
              <a:sym typeface="Arial"/>
            </a:endParaRPr>
          </a:p>
        </p:txBody>
      </p:sp>
      <p:sp>
        <p:nvSpPr>
          <p:cNvPr id="58" name="Google Shape;58;p11"/>
          <p:cNvSpPr/>
          <p:nvPr/>
        </p:nvSpPr>
        <p:spPr>
          <a:xfrm>
            <a:off x="720000" y="2095275"/>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9" name="Google Shape;59;p11"/>
          <p:cNvSpPr/>
          <p:nvPr/>
        </p:nvSpPr>
        <p:spPr>
          <a:xfrm>
            <a:off x="720000" y="4157757"/>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0" name="Google Shape;60;p11"/>
          <p:cNvSpPr txBox="1"/>
          <p:nvPr>
            <p:ph type="title"/>
          </p:nvPr>
        </p:nvSpPr>
        <p:spPr>
          <a:xfrm>
            <a:off x="990000" y="2095275"/>
            <a:ext cx="5221019" cy="135421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Arial"/>
                <a:ea typeface="Arial"/>
                <a:cs typeface="Arial"/>
                <a:sym typeface="Arial"/>
              </a:defRPr>
            </a:lvl2pPr>
            <a:lvl3pPr lvl="2">
              <a:spcBef>
                <a:spcPts val="0"/>
              </a:spcBef>
              <a:spcAft>
                <a:spcPts val="0"/>
              </a:spcAft>
              <a:buSzPts val="1400"/>
              <a:buNone/>
              <a:defRPr sz="1800">
                <a:solidFill>
                  <a:schemeClr val="lt1"/>
                </a:solidFill>
                <a:latin typeface="Arial"/>
                <a:ea typeface="Arial"/>
                <a:cs typeface="Arial"/>
                <a:sym typeface="Arial"/>
              </a:defRPr>
            </a:lvl3pPr>
            <a:lvl4pPr lvl="3">
              <a:spcBef>
                <a:spcPts val="0"/>
              </a:spcBef>
              <a:spcAft>
                <a:spcPts val="0"/>
              </a:spcAft>
              <a:buSzPts val="1400"/>
              <a:buNone/>
              <a:defRPr sz="1800">
                <a:solidFill>
                  <a:schemeClr val="lt1"/>
                </a:solidFill>
                <a:latin typeface="Arial"/>
                <a:ea typeface="Arial"/>
                <a:cs typeface="Arial"/>
                <a:sym typeface="Arial"/>
              </a:defRPr>
            </a:lvl4pPr>
            <a:lvl5pPr lvl="4">
              <a:spcBef>
                <a:spcPts val="0"/>
              </a:spcBef>
              <a:spcAft>
                <a:spcPts val="0"/>
              </a:spcAft>
              <a:buSzPts val="1400"/>
              <a:buNone/>
              <a:defRPr sz="1800">
                <a:solidFill>
                  <a:schemeClr val="lt1"/>
                </a:solidFill>
                <a:latin typeface="Arial"/>
                <a:ea typeface="Arial"/>
                <a:cs typeface="Arial"/>
                <a:sym typeface="Arial"/>
              </a:defRPr>
            </a:lvl5pPr>
            <a:lvl6pPr lvl="5">
              <a:spcBef>
                <a:spcPts val="0"/>
              </a:spcBef>
              <a:spcAft>
                <a:spcPts val="0"/>
              </a:spcAft>
              <a:buSzPts val="1400"/>
              <a:buNone/>
              <a:defRPr sz="1800">
                <a:solidFill>
                  <a:schemeClr val="lt1"/>
                </a:solidFill>
                <a:latin typeface="Arial"/>
                <a:ea typeface="Arial"/>
                <a:cs typeface="Arial"/>
                <a:sym typeface="Arial"/>
              </a:defRPr>
            </a:lvl6pPr>
            <a:lvl7pPr lvl="6">
              <a:spcBef>
                <a:spcPts val="0"/>
              </a:spcBef>
              <a:spcAft>
                <a:spcPts val="0"/>
              </a:spcAft>
              <a:buSzPts val="1400"/>
              <a:buNone/>
              <a:defRPr sz="1800">
                <a:solidFill>
                  <a:schemeClr val="lt1"/>
                </a:solidFill>
                <a:latin typeface="Arial"/>
                <a:ea typeface="Arial"/>
                <a:cs typeface="Arial"/>
                <a:sym typeface="Arial"/>
              </a:defRPr>
            </a:lvl7pPr>
            <a:lvl8pPr lvl="7">
              <a:spcBef>
                <a:spcPts val="0"/>
              </a:spcBef>
              <a:spcAft>
                <a:spcPts val="0"/>
              </a:spcAft>
              <a:buSzPts val="1400"/>
              <a:buNone/>
              <a:defRPr sz="1800">
                <a:solidFill>
                  <a:schemeClr val="lt1"/>
                </a:solidFill>
                <a:latin typeface="Arial"/>
                <a:ea typeface="Arial"/>
                <a:cs typeface="Arial"/>
                <a:sym typeface="Arial"/>
              </a:defRPr>
            </a:lvl8pPr>
            <a:lvl9pPr lvl="8">
              <a:spcBef>
                <a:spcPts val="0"/>
              </a:spcBef>
              <a:spcAft>
                <a:spcPts val="0"/>
              </a:spcAft>
              <a:buSzPts val="1400"/>
              <a:buNone/>
              <a:defRPr sz="1800">
                <a:solidFill>
                  <a:schemeClr val="lt1"/>
                </a:solidFill>
                <a:latin typeface="Arial"/>
                <a:ea typeface="Arial"/>
                <a:cs typeface="Arial"/>
                <a:sym typeface="Arial"/>
              </a:defRPr>
            </a:lvl9pPr>
          </a:lstStyle>
          <a:p/>
        </p:txBody>
      </p:sp>
      <p:sp>
        <p:nvSpPr>
          <p:cNvPr id="61" name="Google Shape;61;p11"/>
          <p:cNvSpPr txBox="1"/>
          <p:nvPr>
            <p:ph idx="1" type="body"/>
          </p:nvPr>
        </p:nvSpPr>
        <p:spPr>
          <a:xfrm>
            <a:off x="990000" y="3577645"/>
            <a:ext cx="6837808" cy="27699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7F7F7F"/>
              </a:buClr>
              <a:buSzPts val="1800"/>
              <a:buFont typeface="Arial"/>
              <a:buNone/>
              <a:defRPr b="0" i="0" sz="1800" u="none" cap="none" strike="noStrike">
                <a:solidFill>
                  <a:srgbClr val="7F7F7F"/>
                </a:solidFill>
                <a:latin typeface="Arial"/>
                <a:ea typeface="Arial"/>
                <a:cs typeface="Arial"/>
                <a:sym typeface="Arial"/>
              </a:defRPr>
            </a:lvl1pPr>
            <a:lvl2pPr indent="-380936" lvl="1" marL="914400" marR="0" rtl="0" algn="l">
              <a:lnSpc>
                <a:spcPct val="90000"/>
              </a:lnSpc>
              <a:spcBef>
                <a:spcPts val="500"/>
              </a:spcBef>
              <a:spcAft>
                <a:spcPts val="0"/>
              </a:spcAft>
              <a:buClr>
                <a:schemeClr val="dk1"/>
              </a:buClr>
              <a:buSzPts val="2399"/>
              <a:buFont typeface="Arial"/>
              <a:buChar char="•"/>
              <a:defRPr b="0" i="0" sz="2399" u="none" cap="none" strike="noStrike">
                <a:solidFill>
                  <a:schemeClr val="dk1"/>
                </a:solidFill>
                <a:latin typeface="Arial"/>
                <a:ea typeface="Arial"/>
                <a:cs typeface="Arial"/>
                <a:sym typeface="Arial"/>
              </a:defRPr>
            </a:lvl2pPr>
            <a:lvl3pPr indent="-355536" lvl="2" marL="1371600" marR="0" rtl="0" algn="l">
              <a:lnSpc>
                <a:spcPct val="90000"/>
              </a:lnSpc>
              <a:spcBef>
                <a:spcPts val="500"/>
              </a:spcBef>
              <a:spcAft>
                <a:spcPts val="0"/>
              </a:spcAft>
              <a:buClr>
                <a:schemeClr val="dk1"/>
              </a:buClr>
              <a:buSzPts val="1999"/>
              <a:buFont typeface="Arial"/>
              <a:buChar char="•"/>
              <a:defRPr b="0" i="0" sz="1999" u="none" cap="none" strike="noStrike">
                <a:solidFill>
                  <a:schemeClr val="dk1"/>
                </a:solidFill>
                <a:latin typeface="Arial"/>
                <a:ea typeface="Arial"/>
                <a:cs typeface="Arial"/>
                <a:sym typeface="Arial"/>
              </a:defRPr>
            </a:lvl3pPr>
            <a:lvl4pPr indent="-342836" lvl="3" marL="1828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4pPr>
            <a:lvl5pPr indent="-342836" lvl="4" marL="22860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sp>
        <p:nvSpPr>
          <p:cNvPr id="62" name="Google Shape;62;p11"/>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solidFill>
                  <a:srgbClr val="7F7F7F"/>
                </a:solidFill>
              </a:defRPr>
            </a:lvl1pPr>
            <a:lvl2pPr lvl="1">
              <a:buNone/>
              <a:defRPr>
                <a:solidFill>
                  <a:srgbClr val="7F7F7F"/>
                </a:solidFill>
              </a:defRPr>
            </a:lvl2pPr>
            <a:lvl3pPr lvl="2">
              <a:buNone/>
              <a:defRPr>
                <a:solidFill>
                  <a:srgbClr val="7F7F7F"/>
                </a:solidFill>
              </a:defRPr>
            </a:lvl3pPr>
            <a:lvl4pPr lvl="3">
              <a:buNone/>
              <a:defRPr>
                <a:solidFill>
                  <a:srgbClr val="7F7F7F"/>
                </a:solidFill>
              </a:defRPr>
            </a:lvl4pPr>
            <a:lvl5pPr lvl="4">
              <a:buNone/>
              <a:defRPr>
                <a:solidFill>
                  <a:srgbClr val="7F7F7F"/>
                </a:solidFill>
              </a:defRPr>
            </a:lvl5pPr>
            <a:lvl6pPr lvl="5">
              <a:buNone/>
              <a:defRPr>
                <a:solidFill>
                  <a:srgbClr val="7F7F7F"/>
                </a:solidFill>
              </a:defRPr>
            </a:lvl6pPr>
            <a:lvl7pPr lvl="6">
              <a:buNone/>
              <a:defRPr>
                <a:solidFill>
                  <a:srgbClr val="7F7F7F"/>
                </a:solidFill>
              </a:defRPr>
            </a:lvl7pPr>
            <a:lvl8pPr lvl="7">
              <a:buNone/>
              <a:defRPr>
                <a:solidFill>
                  <a:srgbClr val="7F7F7F"/>
                </a:solidFill>
              </a:defRPr>
            </a:lvl8pPr>
            <a:lvl9pPr lvl="8">
              <a:buNone/>
              <a:defRPr>
                <a:solidFill>
                  <a:srgbClr val="7F7F7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able of Contents">
  <p:cSld name="3_Table of Contents">
    <p:spTree>
      <p:nvGrpSpPr>
        <p:cNvPr id="63" name="Shape 63"/>
        <p:cNvGrpSpPr/>
        <p:nvPr/>
      </p:nvGrpSpPr>
      <p:grpSpPr>
        <a:xfrm>
          <a:off x="0" y="0"/>
          <a:ext cx="0" cy="0"/>
          <a:chOff x="0" y="0"/>
          <a:chExt cx="0" cy="0"/>
        </a:xfrm>
      </p:grpSpPr>
      <p:pic>
        <p:nvPicPr>
          <p:cNvPr id="64" name="Google Shape;64;p12"/>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65" name="Google Shape;65;p12"/>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66" name="Google Shape;66;p12"/>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67" name="Google Shape;67;p12"/>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68" name="Google Shape;68;p12"/>
          <p:cNvSpPr txBox="1"/>
          <p:nvPr/>
        </p:nvSpPr>
        <p:spPr>
          <a:xfrm>
            <a:off x="6846858" y="6498001"/>
            <a:ext cx="2349501" cy="138499"/>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Clr>
                <a:schemeClr val="dk1"/>
              </a:buClr>
              <a:buSzPts val="1100"/>
              <a:buFont typeface="Arial"/>
              <a:buNone/>
            </a:pPr>
            <a:r>
              <a:rPr lang="en-US" sz="900">
                <a:solidFill>
                  <a:srgbClr val="7F7F7F"/>
                </a:solidFill>
              </a:rPr>
              <a:t>COVID-19 Analysis and Prediction</a:t>
            </a:r>
            <a:endParaRPr/>
          </a:p>
        </p:txBody>
      </p:sp>
      <p:sp>
        <p:nvSpPr>
          <p:cNvPr id="69" name="Google Shape;69;p12"/>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p:cSld name="1_Table of Contents">
    <p:spTree>
      <p:nvGrpSpPr>
        <p:cNvPr id="70" name="Shape 70"/>
        <p:cNvGrpSpPr/>
        <p:nvPr/>
      </p:nvGrpSpPr>
      <p:grpSpPr>
        <a:xfrm>
          <a:off x="0" y="0"/>
          <a:ext cx="0" cy="0"/>
          <a:chOff x="0" y="0"/>
          <a:chExt cx="0" cy="0"/>
        </a:xfrm>
      </p:grpSpPr>
      <p:pic>
        <p:nvPicPr>
          <p:cNvPr id="71" name="Google Shape;71;p13"/>
          <p:cNvPicPr preferRelativeResize="0"/>
          <p:nvPr/>
        </p:nvPicPr>
        <p:blipFill rotWithShape="1">
          <a:blip r:embed="rId2">
            <a:alphaModFix/>
          </a:blip>
          <a:srcRect b="0" l="0" r="0" t="0"/>
          <a:stretch/>
        </p:blipFill>
        <p:spPr>
          <a:xfrm>
            <a:off x="0" y="0"/>
            <a:ext cx="9902825" cy="6858000"/>
          </a:xfrm>
          <a:prstGeom prst="rect">
            <a:avLst/>
          </a:prstGeom>
          <a:noFill/>
          <a:ln>
            <a:noFill/>
          </a:ln>
        </p:spPr>
      </p:pic>
      <p:cxnSp>
        <p:nvCxnSpPr>
          <p:cNvPr id="72" name="Google Shape;72;p13"/>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73" name="Google Shape;73;p13"/>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74" name="Google Shape;74;p13"/>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75" name="Google Shape;75;p13"/>
          <p:cNvSpPr txBox="1"/>
          <p:nvPr/>
        </p:nvSpPr>
        <p:spPr>
          <a:xfrm>
            <a:off x="6846858" y="6498001"/>
            <a:ext cx="2349501" cy="138499"/>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Clr>
                <a:schemeClr val="dk1"/>
              </a:buClr>
              <a:buSzPts val="1100"/>
              <a:buFont typeface="Arial"/>
              <a:buNone/>
            </a:pPr>
            <a:r>
              <a:rPr lang="en-US" sz="900">
                <a:solidFill>
                  <a:srgbClr val="7F7F7F"/>
                </a:solidFill>
              </a:rPr>
              <a:t>COVID-19 Analysis and Prediction</a:t>
            </a:r>
            <a:endParaRPr/>
          </a:p>
        </p:txBody>
      </p:sp>
      <p:sp>
        <p:nvSpPr>
          <p:cNvPr id="76" name="Google Shape;76;p13"/>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5955">
          <p15:clr>
            <a:srgbClr val="FBAE40"/>
          </p15:clr>
        </p15:guide>
        <p15:guide id="3" pos="2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Body">
    <p:spTree>
      <p:nvGrpSpPr>
        <p:cNvPr id="77" name="Shape 77"/>
        <p:cNvGrpSpPr/>
        <p:nvPr/>
      </p:nvGrpSpPr>
      <p:grpSpPr>
        <a:xfrm>
          <a:off x="0" y="0"/>
          <a:ext cx="0" cy="0"/>
          <a:chOff x="0" y="0"/>
          <a:chExt cx="0" cy="0"/>
        </a:xfrm>
      </p:grpSpPr>
      <p:cxnSp>
        <p:nvCxnSpPr>
          <p:cNvPr id="78" name="Google Shape;78;p14"/>
          <p:cNvCxnSpPr/>
          <p:nvPr/>
        </p:nvCxnSpPr>
        <p:spPr>
          <a:xfrm>
            <a:off x="449468" y="6424935"/>
            <a:ext cx="9000714" cy="0"/>
          </a:xfrm>
          <a:prstGeom prst="straightConnector1">
            <a:avLst/>
          </a:prstGeom>
          <a:noFill/>
          <a:ln cap="flat" cmpd="sng" w="9525">
            <a:solidFill>
              <a:srgbClr val="BFBFBF"/>
            </a:solidFill>
            <a:prstDash val="solid"/>
            <a:miter lim="800000"/>
            <a:headEnd len="sm" w="sm" type="none"/>
            <a:tailEnd len="sm" w="sm" type="none"/>
          </a:ln>
        </p:spPr>
      </p:cxnSp>
      <p:sp>
        <p:nvSpPr>
          <p:cNvPr id="79" name="Google Shape;79;p14"/>
          <p:cNvSpPr txBox="1"/>
          <p:nvPr/>
        </p:nvSpPr>
        <p:spPr>
          <a:xfrm>
            <a:off x="8836343" y="6498001"/>
            <a:ext cx="613839"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80" name="Google Shape;80;p14"/>
          <p:cNvSpPr/>
          <p:nvPr/>
        </p:nvSpPr>
        <p:spPr>
          <a:xfrm>
            <a:off x="449468" y="6498001"/>
            <a:ext cx="2888788"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cxnSp>
        <p:nvCxnSpPr>
          <p:cNvPr id="81" name="Google Shape;81;p14"/>
          <p:cNvCxnSpPr/>
          <p:nvPr/>
        </p:nvCxnSpPr>
        <p:spPr>
          <a:xfrm>
            <a:off x="449468" y="900000"/>
            <a:ext cx="9000714" cy="0"/>
          </a:xfrm>
          <a:prstGeom prst="straightConnector1">
            <a:avLst/>
          </a:prstGeom>
          <a:noFill/>
          <a:ln cap="flat" cmpd="sng" w="15875">
            <a:solidFill>
              <a:srgbClr val="0924A5"/>
            </a:solidFill>
            <a:prstDash val="solid"/>
            <a:miter lim="800000"/>
            <a:headEnd len="sm" w="sm" type="none"/>
            <a:tailEnd len="sm" w="sm" type="none"/>
          </a:ln>
        </p:spPr>
      </p:cxnSp>
      <p:sp>
        <p:nvSpPr>
          <p:cNvPr id="82" name="Google Shape;82;p14"/>
          <p:cNvSpPr txBox="1"/>
          <p:nvPr/>
        </p:nvSpPr>
        <p:spPr>
          <a:xfrm>
            <a:off x="6846858" y="6498001"/>
            <a:ext cx="2349501" cy="138499"/>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Clr>
                <a:schemeClr val="dk1"/>
              </a:buClr>
              <a:buSzPts val="1100"/>
              <a:buFont typeface="Arial"/>
              <a:buNone/>
            </a:pPr>
            <a:r>
              <a:rPr lang="en-US" sz="900">
                <a:solidFill>
                  <a:srgbClr val="7F7F7F"/>
                </a:solidFill>
              </a:rPr>
              <a:t>COVID-19 Analysis and Prediction</a:t>
            </a:r>
            <a:endParaRPr/>
          </a:p>
        </p:txBody>
      </p:sp>
      <p:sp>
        <p:nvSpPr>
          <p:cNvPr id="83" name="Google Shape;83;p14"/>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285">
          <p15:clr>
            <a:srgbClr val="FBAE40"/>
          </p15:clr>
        </p15:guide>
        <p15:guide id="3" pos="5955">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idx="12" type="sldNum"/>
          </p:nvPr>
        </p:nvSpPr>
        <p:spPr>
          <a:xfrm>
            <a:off x="9266878" y="6333134"/>
            <a:ext cx="5943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idx="1" type="body"/>
          </p:nvPr>
        </p:nvSpPr>
        <p:spPr>
          <a:xfrm>
            <a:off x="720000" y="3551768"/>
            <a:ext cx="6837900" cy="277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7F7F7F"/>
              </a:buClr>
              <a:buSzPts val="1800"/>
              <a:buNone/>
            </a:pPr>
            <a:r>
              <a:rPr lang="en-US"/>
              <a:t>OU_BD_01 Nhóm 4</a:t>
            </a:r>
            <a:endParaRPr/>
          </a:p>
        </p:txBody>
      </p:sp>
      <p:sp>
        <p:nvSpPr>
          <p:cNvPr id="94" name="Google Shape;94;p1"/>
          <p:cNvSpPr txBox="1"/>
          <p:nvPr>
            <p:ph type="title"/>
          </p:nvPr>
        </p:nvSpPr>
        <p:spPr>
          <a:xfrm>
            <a:off x="720000" y="1710000"/>
            <a:ext cx="7902900" cy="147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COVID-19</a:t>
            </a:r>
            <a:endParaRPr/>
          </a:p>
          <a:p>
            <a:pPr indent="0" lvl="0" marL="0" rtl="0" algn="l">
              <a:spcBef>
                <a:spcPts val="0"/>
              </a:spcBef>
              <a:spcAft>
                <a:spcPts val="0"/>
              </a:spcAft>
              <a:buClr>
                <a:schemeClr val="dk1"/>
              </a:buClr>
              <a:buSzPts val="1100"/>
              <a:buFont typeface="Arial"/>
              <a:buNone/>
            </a:pPr>
            <a:r>
              <a:rPr lang="en-US"/>
              <a:t>Analysis and Prediction</a:t>
            </a:r>
            <a:endParaRPr/>
          </a:p>
        </p:txBody>
      </p:sp>
      <p:sp>
        <p:nvSpPr>
          <p:cNvPr id="95" name="Google Shape;95;p1"/>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7ffb7a19ad_0_99"/>
          <p:cNvSpPr txBox="1"/>
          <p:nvPr>
            <p:ph type="title"/>
          </p:nvPr>
        </p:nvSpPr>
        <p:spPr>
          <a:xfrm>
            <a:off x="449468" y="1287600"/>
            <a:ext cx="85413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OUTLIERS</a:t>
            </a:r>
            <a:endParaRPr/>
          </a:p>
        </p:txBody>
      </p:sp>
      <p:sp>
        <p:nvSpPr>
          <p:cNvPr id="207" name="Google Shape;207;g27ffb7a19ad_0_99"/>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3.1</a:t>
            </a:r>
            <a:endParaRPr/>
          </a:p>
        </p:txBody>
      </p:sp>
      <p:sp>
        <p:nvSpPr>
          <p:cNvPr id="208" name="Google Shape;208;g27ffb7a19ad_0_99"/>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Tiền xử lý dữ liệu</a:t>
            </a:r>
            <a:endParaRPr/>
          </a:p>
        </p:txBody>
      </p:sp>
      <p:sp>
        <p:nvSpPr>
          <p:cNvPr id="209" name="Google Shape;209;g27ffb7a19ad_0_99"/>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210" name="Google Shape;210;g27ffb7a19ad_0_99"/>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211" name="Google Shape;211;g27ffb7a19ad_0_99"/>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12" name="Google Shape;212;g27ffb7a19ad_0_99"/>
          <p:cNvPicPr preferRelativeResize="0"/>
          <p:nvPr/>
        </p:nvPicPr>
        <p:blipFill>
          <a:blip r:embed="rId3">
            <a:alphaModFix/>
          </a:blip>
          <a:stretch>
            <a:fillRect/>
          </a:stretch>
        </p:blipFill>
        <p:spPr>
          <a:xfrm>
            <a:off x="6063119" y="3796426"/>
            <a:ext cx="3390457" cy="2536700"/>
          </a:xfrm>
          <a:prstGeom prst="rect">
            <a:avLst/>
          </a:prstGeom>
          <a:noFill/>
          <a:ln>
            <a:noFill/>
          </a:ln>
        </p:spPr>
      </p:pic>
      <p:pic>
        <p:nvPicPr>
          <p:cNvPr id="213" name="Google Shape;213;g27ffb7a19ad_0_99"/>
          <p:cNvPicPr preferRelativeResize="0"/>
          <p:nvPr/>
        </p:nvPicPr>
        <p:blipFill>
          <a:blip r:embed="rId4">
            <a:alphaModFix/>
          </a:blip>
          <a:stretch>
            <a:fillRect/>
          </a:stretch>
        </p:blipFill>
        <p:spPr>
          <a:xfrm>
            <a:off x="2138048" y="3743613"/>
            <a:ext cx="3640426" cy="2642325"/>
          </a:xfrm>
          <a:prstGeom prst="rect">
            <a:avLst/>
          </a:prstGeom>
          <a:noFill/>
          <a:ln>
            <a:noFill/>
          </a:ln>
        </p:spPr>
      </p:pic>
      <p:sp>
        <p:nvSpPr>
          <p:cNvPr id="214" name="Google Shape;214;g27ffb7a19ad_0_99"/>
          <p:cNvSpPr txBox="1"/>
          <p:nvPr>
            <p:ph idx="5" type="body"/>
          </p:nvPr>
        </p:nvSpPr>
        <p:spPr>
          <a:xfrm>
            <a:off x="522300" y="1916850"/>
            <a:ext cx="3640500" cy="1879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 Kết luận: </a:t>
            </a:r>
            <a:r>
              <a:rPr lang="en-US" sz="1600">
                <a:solidFill>
                  <a:schemeClr val="dk1"/>
                </a:solidFill>
                <a:latin typeface="Times New Roman"/>
                <a:ea typeface="Times New Roman"/>
                <a:cs typeface="Times New Roman"/>
                <a:sym typeface="Times New Roman"/>
              </a:rPr>
              <a:t>Mặc dù các giá trị outlier là rất nhiều tuy nhiên ta có thể giải thích được chúng và với số lượng outlier nhiều như thế, việc loại bỏ hết các outlier sẽ dẫn đến khi train model có thể không rõ ràng, chính xác vì chúng chứa nhiều tri thức và vẫn có thể là những giá trị hợp lệ</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200"/>
              </a:spcAft>
              <a:buNone/>
            </a:pPr>
            <a:r>
              <a:t/>
            </a:r>
            <a:endParaRPr b="1" sz="1700">
              <a:solidFill>
                <a:schemeClr val="dk1"/>
              </a:solidFill>
              <a:latin typeface="Times New Roman"/>
              <a:ea typeface="Times New Roman"/>
              <a:cs typeface="Times New Roman"/>
              <a:sym typeface="Times New Roman"/>
            </a:endParaRPr>
          </a:p>
        </p:txBody>
      </p:sp>
      <p:pic>
        <p:nvPicPr>
          <p:cNvPr id="215" name="Google Shape;215;g27ffb7a19ad_0_99"/>
          <p:cNvPicPr preferRelativeResize="0"/>
          <p:nvPr/>
        </p:nvPicPr>
        <p:blipFill>
          <a:blip r:embed="rId5">
            <a:alphaModFix/>
          </a:blip>
          <a:stretch>
            <a:fillRect/>
          </a:stretch>
        </p:blipFill>
        <p:spPr>
          <a:xfrm>
            <a:off x="4801974" y="1067924"/>
            <a:ext cx="4651596" cy="233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ffb7a19ad_0_78"/>
          <p:cNvSpPr txBox="1"/>
          <p:nvPr>
            <p:ph type="title"/>
          </p:nvPr>
        </p:nvSpPr>
        <p:spPr>
          <a:xfrm>
            <a:off x="449468" y="1287600"/>
            <a:ext cx="85413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CHUẨN HÓA &amp; MÃ HÓA DỮ LIỆU</a:t>
            </a:r>
            <a:endParaRPr/>
          </a:p>
        </p:txBody>
      </p:sp>
      <p:sp>
        <p:nvSpPr>
          <p:cNvPr id="221" name="Google Shape;221;g27ffb7a19ad_0_78"/>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3.1</a:t>
            </a:r>
            <a:endParaRPr/>
          </a:p>
        </p:txBody>
      </p:sp>
      <p:sp>
        <p:nvSpPr>
          <p:cNvPr id="222" name="Google Shape;222;g27ffb7a19ad_0_78"/>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Tiền xử lý dữ liệu</a:t>
            </a:r>
            <a:endParaRPr/>
          </a:p>
        </p:txBody>
      </p:sp>
      <p:sp>
        <p:nvSpPr>
          <p:cNvPr id="223" name="Google Shape;223;g27ffb7a19ad_0_78"/>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224" name="Google Shape;224;g27ffb7a19ad_0_78"/>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225" name="Google Shape;225;g27ffb7a19ad_0_78"/>
          <p:cNvSpPr txBox="1"/>
          <p:nvPr>
            <p:ph idx="5" type="body"/>
          </p:nvPr>
        </p:nvSpPr>
        <p:spPr>
          <a:xfrm>
            <a:off x="522300" y="1993050"/>
            <a:ext cx="8744700" cy="492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 Xử Lý cột </a:t>
            </a:r>
            <a:r>
              <a:rPr b="1" lang="en-US" sz="1700">
                <a:solidFill>
                  <a:srgbClr val="188038"/>
                </a:solidFill>
                <a:latin typeface="Times New Roman"/>
                <a:ea typeface="Times New Roman"/>
                <a:cs typeface="Times New Roman"/>
                <a:sym typeface="Times New Roman"/>
              </a:rPr>
              <a:t>covid_res</a:t>
            </a:r>
            <a:r>
              <a:rPr b="1" lang="en-US" sz="1700">
                <a:solidFill>
                  <a:schemeClr val="dk1"/>
                </a:solidFill>
                <a:latin typeface="Times New Roman"/>
                <a:ea typeface="Times New Roman"/>
                <a:cs typeface="Times New Roman"/>
                <a:sym typeface="Times New Roman"/>
              </a:rPr>
              <a:t>:</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Giải thích giá trị</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Char char="○"/>
            </a:pPr>
            <a:r>
              <a:rPr b="1" lang="en-US" sz="1700">
                <a:solidFill>
                  <a:srgbClr val="188038"/>
                </a:solidFill>
                <a:latin typeface="Times New Roman"/>
                <a:ea typeface="Times New Roman"/>
                <a:cs typeface="Times New Roman"/>
                <a:sym typeface="Times New Roman"/>
              </a:rPr>
              <a:t>1</a:t>
            </a:r>
            <a:r>
              <a:rPr lang="en-US" sz="1700">
                <a:solidFill>
                  <a:schemeClr val="dk1"/>
                </a:solidFill>
                <a:latin typeface="Times New Roman"/>
                <a:ea typeface="Times New Roman"/>
                <a:cs typeface="Times New Roman"/>
                <a:sym typeface="Times New Roman"/>
              </a:rPr>
              <a:t>: 🟢 Positive (Mắc bệnh)</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Char char="○"/>
            </a:pPr>
            <a:r>
              <a:rPr b="1" lang="en-US" sz="1700">
                <a:solidFill>
                  <a:srgbClr val="188038"/>
                </a:solidFill>
                <a:latin typeface="Times New Roman"/>
                <a:ea typeface="Times New Roman"/>
                <a:cs typeface="Times New Roman"/>
                <a:sym typeface="Times New Roman"/>
              </a:rPr>
              <a:t>0</a:t>
            </a:r>
            <a:r>
              <a:rPr lang="en-US" sz="1700">
                <a:solidFill>
                  <a:schemeClr val="dk1"/>
                </a:solidFill>
                <a:latin typeface="Times New Roman"/>
                <a:ea typeface="Times New Roman"/>
                <a:cs typeface="Times New Roman"/>
                <a:sym typeface="Times New Roman"/>
              </a:rPr>
              <a:t>: 🟡 Awaiting (Chờ kết quả)</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chemeClr val="dk1"/>
              </a:buClr>
              <a:buSzPts val="1700"/>
              <a:buChar char="○"/>
            </a:pPr>
            <a:r>
              <a:rPr b="1" lang="en-US" sz="1700">
                <a:solidFill>
                  <a:srgbClr val="188038"/>
                </a:solidFill>
                <a:latin typeface="Times New Roman"/>
                <a:ea typeface="Times New Roman"/>
                <a:cs typeface="Times New Roman"/>
                <a:sym typeface="Times New Roman"/>
              </a:rPr>
              <a:t>2</a:t>
            </a:r>
            <a:r>
              <a:rPr lang="en-US" sz="1700">
                <a:solidFill>
                  <a:schemeClr val="dk1"/>
                </a:solidFill>
                <a:latin typeface="Times New Roman"/>
                <a:ea typeface="Times New Roman"/>
                <a:cs typeface="Times New Roman"/>
                <a:sym typeface="Times New Roman"/>
              </a:rPr>
              <a:t>: 🔵 Negative (Chưa mắc bệnh)</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Loại bỏ giá trị </a:t>
            </a:r>
            <a:r>
              <a:rPr b="1" lang="en-US" sz="1700">
                <a:solidFill>
                  <a:srgbClr val="188038"/>
                </a:solidFill>
                <a:latin typeface="Times New Roman"/>
                <a:ea typeface="Times New Roman"/>
                <a:cs typeface="Times New Roman"/>
                <a:sym typeface="Times New Roman"/>
              </a:rPr>
              <a:t>2</a:t>
            </a:r>
            <a:r>
              <a:rPr lang="en-US" sz="1700">
                <a:solidFill>
                  <a:schemeClr val="dk1"/>
                </a:solidFill>
                <a:latin typeface="Times New Roman"/>
                <a:ea typeface="Times New Roman"/>
                <a:cs typeface="Times New Roman"/>
                <a:sym typeface="Times New Roman"/>
              </a:rPr>
              <a:t>: Tập trung vào phân tích mắc bệnh và không mắc bệnh, loại bỏ hàng có giá trị </a:t>
            </a:r>
            <a:r>
              <a:rPr lang="en-US" sz="1700">
                <a:solidFill>
                  <a:srgbClr val="188038"/>
                </a:solidFill>
                <a:latin typeface="Times New Roman"/>
                <a:ea typeface="Times New Roman"/>
                <a:cs typeface="Times New Roman"/>
                <a:sym typeface="Times New Roman"/>
              </a:rPr>
              <a:t>2</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1700">
              <a:solidFill>
                <a:schemeClr val="dk1"/>
              </a:solidFill>
              <a:latin typeface="Times New Roman"/>
              <a:ea typeface="Times New Roman"/>
              <a:cs typeface="Times New Roman"/>
              <a:sym typeface="Times New Roman"/>
            </a:endParaRPr>
          </a:p>
        </p:txBody>
      </p:sp>
      <p:sp>
        <p:nvSpPr>
          <p:cNvPr id="226" name="Google Shape;226;g27ffb7a19ad_0_78"/>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27" name="Google Shape;227;g27ffb7a19ad_0_78"/>
          <p:cNvPicPr preferRelativeResize="0"/>
          <p:nvPr/>
        </p:nvPicPr>
        <p:blipFill rotWithShape="1">
          <a:blip r:embed="rId3">
            <a:alphaModFix/>
          </a:blip>
          <a:srcRect b="0" l="0" r="0" t="17518"/>
          <a:stretch/>
        </p:blipFill>
        <p:spPr>
          <a:xfrm>
            <a:off x="1987025" y="4064800"/>
            <a:ext cx="2307575" cy="2273200"/>
          </a:xfrm>
          <a:prstGeom prst="rect">
            <a:avLst/>
          </a:prstGeom>
          <a:noFill/>
          <a:ln cap="flat" cmpd="sng" w="9525">
            <a:solidFill>
              <a:schemeClr val="dk2"/>
            </a:solidFill>
            <a:prstDash val="solid"/>
            <a:round/>
            <a:headEnd len="sm" w="sm" type="none"/>
            <a:tailEnd len="sm" w="sm" type="none"/>
          </a:ln>
        </p:spPr>
      </p:pic>
      <p:pic>
        <p:nvPicPr>
          <p:cNvPr id="228" name="Google Shape;228;g27ffb7a19ad_0_78"/>
          <p:cNvPicPr preferRelativeResize="0"/>
          <p:nvPr/>
        </p:nvPicPr>
        <p:blipFill rotWithShape="1">
          <a:blip r:embed="rId4">
            <a:alphaModFix/>
          </a:blip>
          <a:srcRect b="26610" l="0" r="0" t="27460"/>
          <a:stretch/>
        </p:blipFill>
        <p:spPr>
          <a:xfrm>
            <a:off x="4588622" y="4955100"/>
            <a:ext cx="1072560" cy="492600"/>
          </a:xfrm>
          <a:prstGeom prst="rect">
            <a:avLst/>
          </a:prstGeom>
          <a:noFill/>
          <a:ln>
            <a:noFill/>
          </a:ln>
        </p:spPr>
      </p:pic>
      <p:pic>
        <p:nvPicPr>
          <p:cNvPr id="229" name="Google Shape;229;g27ffb7a19ad_0_78"/>
          <p:cNvPicPr preferRelativeResize="0"/>
          <p:nvPr/>
        </p:nvPicPr>
        <p:blipFill>
          <a:blip r:embed="rId5">
            <a:alphaModFix/>
          </a:blip>
          <a:stretch>
            <a:fillRect/>
          </a:stretch>
        </p:blipFill>
        <p:spPr>
          <a:xfrm>
            <a:off x="5833824" y="4064800"/>
            <a:ext cx="2663547" cy="2273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7ffb7a19ad_0_134"/>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3.2</a:t>
            </a:r>
            <a:endParaRPr/>
          </a:p>
        </p:txBody>
      </p:sp>
      <p:sp>
        <p:nvSpPr>
          <p:cNvPr id="235" name="Google Shape;235;g27ffb7a19ad_0_134"/>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Trực quan hóa dữ liệu</a:t>
            </a:r>
            <a:endParaRPr/>
          </a:p>
        </p:txBody>
      </p:sp>
      <p:sp>
        <p:nvSpPr>
          <p:cNvPr id="236" name="Google Shape;236;g27ffb7a19ad_0_134"/>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237" name="Google Shape;237;g27ffb7a19ad_0_134"/>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238" name="Google Shape;238;g27ffb7a19ad_0_134"/>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39" name="Google Shape;239;g27ffb7a19ad_0_134"/>
          <p:cNvPicPr preferRelativeResize="0"/>
          <p:nvPr/>
        </p:nvPicPr>
        <p:blipFill>
          <a:blip r:embed="rId3">
            <a:alphaModFix/>
          </a:blip>
          <a:stretch>
            <a:fillRect/>
          </a:stretch>
        </p:blipFill>
        <p:spPr>
          <a:xfrm>
            <a:off x="152400" y="1121704"/>
            <a:ext cx="9598029" cy="52114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7ffb7a19ad_0_147"/>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3.2</a:t>
            </a:r>
            <a:endParaRPr/>
          </a:p>
        </p:txBody>
      </p:sp>
      <p:sp>
        <p:nvSpPr>
          <p:cNvPr id="245" name="Google Shape;245;g27ffb7a19ad_0_147"/>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Trực quan hóa dữ liệu</a:t>
            </a:r>
            <a:endParaRPr/>
          </a:p>
        </p:txBody>
      </p:sp>
      <p:sp>
        <p:nvSpPr>
          <p:cNvPr id="246" name="Google Shape;246;g27ffb7a19ad_0_147"/>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247" name="Google Shape;247;g27ffb7a19ad_0_147"/>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248" name="Google Shape;248;g27ffb7a19ad_0_147"/>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49" name="Google Shape;249;g27ffb7a19ad_0_147"/>
          <p:cNvPicPr preferRelativeResize="0"/>
          <p:nvPr/>
        </p:nvPicPr>
        <p:blipFill>
          <a:blip r:embed="rId3">
            <a:alphaModFix/>
          </a:blip>
          <a:stretch>
            <a:fillRect/>
          </a:stretch>
        </p:blipFill>
        <p:spPr>
          <a:xfrm>
            <a:off x="407775" y="1211675"/>
            <a:ext cx="9087300" cy="5046525"/>
          </a:xfrm>
          <a:prstGeom prst="rect">
            <a:avLst/>
          </a:prstGeom>
          <a:noFill/>
          <a:ln>
            <a:noFill/>
          </a:ln>
        </p:spPr>
      </p:pic>
      <p:pic>
        <p:nvPicPr>
          <p:cNvPr id="250" name="Google Shape;250;g27ffb7a19ad_0_147"/>
          <p:cNvPicPr preferRelativeResize="0"/>
          <p:nvPr/>
        </p:nvPicPr>
        <p:blipFill>
          <a:blip r:embed="rId4">
            <a:alphaModFix/>
          </a:blip>
          <a:stretch>
            <a:fillRect/>
          </a:stretch>
        </p:blipFill>
        <p:spPr>
          <a:xfrm>
            <a:off x="6276450" y="2372851"/>
            <a:ext cx="2990424" cy="255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7ffb7a19ad_0_164"/>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3.2</a:t>
            </a:r>
            <a:endParaRPr/>
          </a:p>
        </p:txBody>
      </p:sp>
      <p:sp>
        <p:nvSpPr>
          <p:cNvPr id="256" name="Google Shape;256;g27ffb7a19ad_0_164"/>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Trực quan hóa dữ liệu</a:t>
            </a:r>
            <a:endParaRPr/>
          </a:p>
        </p:txBody>
      </p:sp>
      <p:sp>
        <p:nvSpPr>
          <p:cNvPr id="257" name="Google Shape;257;g27ffb7a19ad_0_164"/>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258" name="Google Shape;258;g27ffb7a19ad_0_164"/>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259" name="Google Shape;259;g27ffb7a19ad_0_164"/>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60" name="Google Shape;260;g27ffb7a19ad_0_164"/>
          <p:cNvPicPr preferRelativeResize="0"/>
          <p:nvPr/>
        </p:nvPicPr>
        <p:blipFill>
          <a:blip r:embed="rId3">
            <a:alphaModFix/>
          </a:blip>
          <a:stretch>
            <a:fillRect/>
          </a:stretch>
        </p:blipFill>
        <p:spPr>
          <a:xfrm>
            <a:off x="165100" y="1122954"/>
            <a:ext cx="9572625" cy="521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f2a9e9f506_0_0"/>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3.2</a:t>
            </a:r>
            <a:endParaRPr/>
          </a:p>
        </p:txBody>
      </p:sp>
      <p:sp>
        <p:nvSpPr>
          <p:cNvPr id="266" name="Google Shape;266;g2f2a9e9f506_0_0"/>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Trực quan hóa dữ liệu</a:t>
            </a:r>
            <a:endParaRPr/>
          </a:p>
        </p:txBody>
      </p:sp>
      <p:sp>
        <p:nvSpPr>
          <p:cNvPr id="267" name="Google Shape;267;g2f2a9e9f506_0_0"/>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268" name="Google Shape;268;g2f2a9e9f506_0_0"/>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269" name="Google Shape;269;g2f2a9e9f506_0_0"/>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70" name="Google Shape;270;g2f2a9e9f506_0_0"/>
          <p:cNvPicPr preferRelativeResize="0"/>
          <p:nvPr/>
        </p:nvPicPr>
        <p:blipFill>
          <a:blip r:embed="rId3">
            <a:alphaModFix/>
          </a:blip>
          <a:stretch>
            <a:fillRect/>
          </a:stretch>
        </p:blipFill>
        <p:spPr>
          <a:xfrm>
            <a:off x="1095150" y="782300"/>
            <a:ext cx="7712551" cy="57516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7ffb7a19ad_0_175"/>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3.2</a:t>
            </a:r>
            <a:endParaRPr/>
          </a:p>
        </p:txBody>
      </p:sp>
      <p:sp>
        <p:nvSpPr>
          <p:cNvPr id="276" name="Google Shape;276;g27ffb7a19ad_0_175"/>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Trực quan hóa dữ liệu</a:t>
            </a:r>
            <a:endParaRPr/>
          </a:p>
        </p:txBody>
      </p:sp>
      <p:sp>
        <p:nvSpPr>
          <p:cNvPr id="277" name="Google Shape;277;g27ffb7a19ad_0_175"/>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278" name="Google Shape;278;g27ffb7a19ad_0_175"/>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279" name="Google Shape;279;g27ffb7a19ad_0_175"/>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80" name="Google Shape;280;g27ffb7a19ad_0_175"/>
          <p:cNvPicPr preferRelativeResize="0"/>
          <p:nvPr/>
        </p:nvPicPr>
        <p:blipFill>
          <a:blip r:embed="rId3">
            <a:alphaModFix/>
          </a:blip>
          <a:stretch>
            <a:fillRect/>
          </a:stretch>
        </p:blipFill>
        <p:spPr>
          <a:xfrm>
            <a:off x="152400" y="1070154"/>
            <a:ext cx="9598029" cy="52629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7ffb7a19ad_0_190"/>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3.3</a:t>
            </a:r>
            <a:endParaRPr/>
          </a:p>
        </p:txBody>
      </p:sp>
      <p:sp>
        <p:nvSpPr>
          <p:cNvPr id="286" name="Google Shape;286;g27ffb7a19ad_0_190"/>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Xây dựng mô hình</a:t>
            </a:r>
            <a:endParaRPr/>
          </a:p>
        </p:txBody>
      </p:sp>
      <p:sp>
        <p:nvSpPr>
          <p:cNvPr id="287" name="Google Shape;287;g27ffb7a19ad_0_190"/>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288" name="Google Shape;288;g27ffb7a19ad_0_190"/>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289" name="Google Shape;289;g27ffb7a19ad_0_190"/>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g27ffb7a19ad_0_190"/>
          <p:cNvSpPr txBox="1"/>
          <p:nvPr>
            <p:ph type="title"/>
          </p:nvPr>
        </p:nvSpPr>
        <p:spPr>
          <a:xfrm>
            <a:off x="449468" y="1287600"/>
            <a:ext cx="85413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TẢI VÀ TIỀN XỬ LÝ DỮ LIỆU</a:t>
            </a:r>
            <a:endParaRPr/>
          </a:p>
        </p:txBody>
      </p:sp>
      <p:sp>
        <p:nvSpPr>
          <p:cNvPr id="291" name="Google Shape;291;g27ffb7a19ad_0_190"/>
          <p:cNvSpPr txBox="1"/>
          <p:nvPr>
            <p:ph idx="5" type="body"/>
          </p:nvPr>
        </p:nvSpPr>
        <p:spPr>
          <a:xfrm>
            <a:off x="522300" y="1916850"/>
            <a:ext cx="8744700" cy="492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X_train</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X_test</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y_train</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y_test</a:t>
            </a:r>
            <a:r>
              <a:rPr lang="en-US" sz="1700">
                <a:solidFill>
                  <a:schemeClr val="dk1"/>
                </a:solidFill>
                <a:latin typeface="Times New Roman"/>
                <a:ea typeface="Times New Roman"/>
                <a:cs typeface="Times New Roman"/>
                <a:sym typeface="Times New Roman"/>
              </a:rPr>
              <a:t>: Dữ liệu được chia với tỷ lệ 80% cho huấn luyện và 20% cho kiểm tra</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Class 0</a:t>
            </a:r>
            <a:r>
              <a:rPr lang="en-US" sz="1700">
                <a:solidFill>
                  <a:schemeClr val="dk1"/>
                </a:solidFill>
                <a:latin typeface="Times New Roman"/>
                <a:ea typeface="Times New Roman"/>
                <a:cs typeface="Times New Roman"/>
                <a:sym typeface="Times New Roman"/>
              </a:rPr>
              <a:t>: Đại diện cho các trường hợp </a:t>
            </a:r>
            <a:r>
              <a:rPr b="1" lang="en-US" sz="1700">
                <a:solidFill>
                  <a:schemeClr val="dk1"/>
                </a:solidFill>
                <a:latin typeface="Times New Roman"/>
                <a:ea typeface="Times New Roman"/>
                <a:cs typeface="Times New Roman"/>
                <a:sym typeface="Times New Roman"/>
              </a:rPr>
              <a:t>âm tính với COVID-19</a:t>
            </a:r>
            <a:r>
              <a:rPr lang="en-US" sz="1700">
                <a:solidFill>
                  <a:schemeClr val="dk1"/>
                </a:solidFill>
                <a:latin typeface="Times New Roman"/>
                <a:ea typeface="Times New Roman"/>
                <a:cs typeface="Times New Roman"/>
                <a:sym typeface="Times New Roman"/>
              </a:rPr>
              <a:t>. Đây là các trường hợp không bị nhiễm bệnh.</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Precision</a:t>
            </a:r>
            <a:r>
              <a:rPr lang="en-US" sz="1700">
                <a:solidFill>
                  <a:schemeClr val="dk1"/>
                </a:solidFill>
                <a:latin typeface="Times New Roman"/>
                <a:ea typeface="Times New Roman"/>
                <a:cs typeface="Times New Roman"/>
                <a:sym typeface="Times New Roman"/>
              </a:rPr>
              <a:t>: Mức độ chính xác khi mô hình dự đoán một trường hợp là âm tính (Class 0).</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Recall</a:t>
            </a:r>
            <a:r>
              <a:rPr lang="en-US" sz="1700">
                <a:solidFill>
                  <a:schemeClr val="dk1"/>
                </a:solidFill>
                <a:latin typeface="Times New Roman"/>
                <a:ea typeface="Times New Roman"/>
                <a:cs typeface="Times New Roman"/>
                <a:sym typeface="Times New Roman"/>
              </a:rPr>
              <a:t>: Tỷ lệ các trường hợp âm tính được mô hình dự đoán chính xác.</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F1-Score</a:t>
            </a:r>
            <a:r>
              <a:rPr lang="en-US" sz="1700">
                <a:solidFill>
                  <a:schemeClr val="dk1"/>
                </a:solidFill>
                <a:latin typeface="Times New Roman"/>
                <a:ea typeface="Times New Roman"/>
                <a:cs typeface="Times New Roman"/>
                <a:sym typeface="Times New Roman"/>
              </a:rPr>
              <a:t>: Trung bình điều hòa giữa precision và recall cho Class 0.</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Class 1</a:t>
            </a:r>
            <a:r>
              <a:rPr lang="en-US" sz="1700">
                <a:solidFill>
                  <a:schemeClr val="dk1"/>
                </a:solidFill>
                <a:latin typeface="Times New Roman"/>
                <a:ea typeface="Times New Roman"/>
                <a:cs typeface="Times New Roman"/>
                <a:sym typeface="Times New Roman"/>
              </a:rPr>
              <a:t>: Đại diện cho các trường hợp </a:t>
            </a:r>
            <a:r>
              <a:rPr b="1" lang="en-US" sz="1700">
                <a:solidFill>
                  <a:schemeClr val="dk1"/>
                </a:solidFill>
                <a:latin typeface="Times New Roman"/>
                <a:ea typeface="Times New Roman"/>
                <a:cs typeface="Times New Roman"/>
                <a:sym typeface="Times New Roman"/>
              </a:rPr>
              <a:t>dương tính với COVID-19</a:t>
            </a:r>
            <a:r>
              <a:rPr lang="en-US" sz="1700">
                <a:solidFill>
                  <a:schemeClr val="dk1"/>
                </a:solidFill>
                <a:latin typeface="Times New Roman"/>
                <a:ea typeface="Times New Roman"/>
                <a:cs typeface="Times New Roman"/>
                <a:sym typeface="Times New Roman"/>
              </a:rPr>
              <a:t>. Đây là các trường hợp bị nhiễm bệnh.</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Precision</a:t>
            </a:r>
            <a:r>
              <a:rPr lang="en-US" sz="1700">
                <a:solidFill>
                  <a:schemeClr val="dk1"/>
                </a:solidFill>
                <a:latin typeface="Times New Roman"/>
                <a:ea typeface="Times New Roman"/>
                <a:cs typeface="Times New Roman"/>
                <a:sym typeface="Times New Roman"/>
              </a:rPr>
              <a:t>: Mức độ chính xác khi mô hình dự đoán một trường hợp là dương tính (Class 1).</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Recall</a:t>
            </a:r>
            <a:r>
              <a:rPr lang="en-US" sz="1700">
                <a:solidFill>
                  <a:schemeClr val="dk1"/>
                </a:solidFill>
                <a:latin typeface="Times New Roman"/>
                <a:ea typeface="Times New Roman"/>
                <a:cs typeface="Times New Roman"/>
                <a:sym typeface="Times New Roman"/>
              </a:rPr>
              <a:t>: Tỷ lệ các trường hợp dương tính được mô hình dự đoán chính xác.</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F1-Score</a:t>
            </a:r>
            <a:r>
              <a:rPr lang="en-US" sz="1700">
                <a:solidFill>
                  <a:schemeClr val="dk1"/>
                </a:solidFill>
                <a:latin typeface="Times New Roman"/>
                <a:ea typeface="Times New Roman"/>
                <a:cs typeface="Times New Roman"/>
                <a:sym typeface="Times New Roman"/>
              </a:rPr>
              <a:t>: Trung bình điều hòa giữa precision và recall cho Class 1.</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f2a9e9f506_0_10"/>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3.3</a:t>
            </a:r>
            <a:endParaRPr/>
          </a:p>
        </p:txBody>
      </p:sp>
      <p:sp>
        <p:nvSpPr>
          <p:cNvPr id="297" name="Google Shape;297;g2f2a9e9f506_0_10"/>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Xây dựng mô hình</a:t>
            </a:r>
            <a:endParaRPr/>
          </a:p>
        </p:txBody>
      </p:sp>
      <p:sp>
        <p:nvSpPr>
          <p:cNvPr id="298" name="Google Shape;298;g2f2a9e9f506_0_10"/>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299" name="Google Shape;299;g2f2a9e9f506_0_10"/>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300" name="Google Shape;300;g2f2a9e9f506_0_10"/>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g2f2a9e9f506_0_10"/>
          <p:cNvSpPr txBox="1"/>
          <p:nvPr>
            <p:ph type="title"/>
          </p:nvPr>
        </p:nvSpPr>
        <p:spPr>
          <a:xfrm>
            <a:off x="449468" y="1287600"/>
            <a:ext cx="85413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LINEAR REGRESSION</a:t>
            </a:r>
            <a:endParaRPr/>
          </a:p>
        </p:txBody>
      </p:sp>
      <p:sp>
        <p:nvSpPr>
          <p:cNvPr id="302" name="Google Shape;302;g2f2a9e9f506_0_10"/>
          <p:cNvSpPr txBox="1"/>
          <p:nvPr>
            <p:ph idx="5" type="body"/>
          </p:nvPr>
        </p:nvSpPr>
        <p:spPr>
          <a:xfrm>
            <a:off x="522300" y="1916850"/>
            <a:ext cx="8744700" cy="492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b="1" lang="en-US" sz="2000">
                <a:solidFill>
                  <a:schemeClr val="dk1"/>
                </a:solidFill>
                <a:latin typeface="Times New Roman"/>
                <a:ea typeface="Times New Roman"/>
                <a:cs typeface="Times New Roman"/>
                <a:sym typeface="Times New Roman"/>
              </a:rPr>
              <a:t>Công thức mô hình:</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b="1" i="1" lang="en-US" sz="2000">
                <a:solidFill>
                  <a:schemeClr val="dk1"/>
                </a:solidFill>
                <a:latin typeface="Times New Roman"/>
                <a:ea typeface="Times New Roman"/>
                <a:cs typeface="Times New Roman"/>
                <a:sym typeface="Times New Roman"/>
              </a:rPr>
              <a:t>covid_res </a:t>
            </a:r>
            <a:r>
              <a:rPr lang="en-US" sz="2000">
                <a:solidFill>
                  <a:schemeClr val="dk1"/>
                </a:solidFill>
                <a:latin typeface="Times New Roman"/>
                <a:ea typeface="Times New Roman"/>
                <a:cs typeface="Times New Roman"/>
                <a:sym typeface="Times New Roman"/>
              </a:rPr>
              <a:t>= -0.49 + 0.05*sex + 0.13*patient_type - 0.14*pneumonia + 0.003*age - </a:t>
            </a:r>
            <a:r>
              <a:rPr lang="en-US" sz="2000">
                <a:solidFill>
                  <a:schemeClr val="dk1"/>
                </a:solidFill>
                <a:latin typeface="Times New Roman"/>
                <a:ea typeface="Times New Roman"/>
                <a:cs typeface="Times New Roman"/>
                <a:sym typeface="Times New Roman"/>
              </a:rPr>
              <a:t>0.03*pregnancy -  0.04*diabetes + 0.106*copd + 0.045*asthma + 0.113*inmsupr - 0.006*hypertension + 0.066*other_disease + 0.09*cardiovascular + -0.08*obesity + 0.08*renal_chronic + 0.065*tobacco + -0.017*contact_other_covid</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000">
                <a:solidFill>
                  <a:schemeClr val="dk1"/>
                </a:solidFill>
                <a:latin typeface="Times New Roman"/>
                <a:ea typeface="Times New Roman"/>
                <a:cs typeface="Times New Roman"/>
                <a:sym typeface="Times New Roman"/>
              </a:rPr>
              <a:t>Các chỉ số chính:</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Char char="●"/>
            </a:pPr>
            <a:r>
              <a:rPr b="1" lang="en-US" sz="2000">
                <a:solidFill>
                  <a:schemeClr val="dk1"/>
                </a:solidFill>
                <a:latin typeface="Times New Roman"/>
                <a:ea typeface="Times New Roman"/>
                <a:cs typeface="Times New Roman"/>
                <a:sym typeface="Times New Roman"/>
              </a:rPr>
              <a:t>MSE:</a:t>
            </a:r>
            <a:r>
              <a:rPr lang="en-US" sz="2000">
                <a:solidFill>
                  <a:schemeClr val="dk1"/>
                </a:solidFill>
                <a:latin typeface="Times New Roman"/>
                <a:ea typeface="Times New Roman"/>
                <a:cs typeface="Times New Roman"/>
                <a:sym typeface="Times New Roman"/>
              </a:rPr>
              <a:t> 0.229 </a:t>
            </a:r>
            <a:r>
              <a:rPr i="1" lang="en-US" sz="2000">
                <a:solidFill>
                  <a:schemeClr val="dk1"/>
                </a:solidFill>
                <a:latin typeface="Times New Roman"/>
                <a:ea typeface="Times New Roman"/>
                <a:cs typeface="Times New Roman"/>
                <a:sym typeface="Times New Roman"/>
              </a:rPr>
              <a:t>(Chỉ ra sai số bình phương trung bình giữa giá trị dự đoán và thực tế)</a:t>
            </a:r>
            <a:endParaRPr i="1"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Times New Roman"/>
                <a:ea typeface="Times New Roman"/>
                <a:cs typeface="Times New Roman"/>
                <a:sym typeface="Times New Roman"/>
              </a:rPr>
              <a:t>R-squared:</a:t>
            </a:r>
            <a:r>
              <a:rPr lang="en-US" sz="2000">
                <a:solidFill>
                  <a:schemeClr val="dk1"/>
                </a:solidFill>
                <a:latin typeface="Times New Roman"/>
                <a:ea typeface="Times New Roman"/>
                <a:cs typeface="Times New Roman"/>
                <a:sym typeface="Times New Roman"/>
              </a:rPr>
              <a:t> 0.069 </a:t>
            </a:r>
            <a:r>
              <a:rPr i="1" lang="en-US" sz="2000">
                <a:solidFill>
                  <a:schemeClr val="dk1"/>
                </a:solidFill>
                <a:latin typeface="Times New Roman"/>
                <a:ea typeface="Times New Roman"/>
                <a:cs typeface="Times New Roman"/>
                <a:sym typeface="Times New Roman"/>
              </a:rPr>
              <a:t>(Chỉ 6.9% sự biến động của phản ứng COVID được giải thích bởi mô hình)</a:t>
            </a:r>
            <a:endParaRPr i="1" sz="2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7ffb7a19ad_0_205"/>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3.3</a:t>
            </a:r>
            <a:endParaRPr/>
          </a:p>
        </p:txBody>
      </p:sp>
      <p:sp>
        <p:nvSpPr>
          <p:cNvPr id="308" name="Google Shape;308;g27ffb7a19ad_0_205"/>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Xây dựng mô hình</a:t>
            </a:r>
            <a:endParaRPr/>
          </a:p>
        </p:txBody>
      </p:sp>
      <p:sp>
        <p:nvSpPr>
          <p:cNvPr id="309" name="Google Shape;309;g27ffb7a19ad_0_205"/>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310" name="Google Shape;310;g27ffb7a19ad_0_205"/>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311" name="Google Shape;311;g27ffb7a19ad_0_205"/>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g27ffb7a19ad_0_205"/>
          <p:cNvSpPr txBox="1"/>
          <p:nvPr>
            <p:ph type="title"/>
          </p:nvPr>
        </p:nvSpPr>
        <p:spPr>
          <a:xfrm>
            <a:off x="449468" y="1287600"/>
            <a:ext cx="85413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MODELING</a:t>
            </a:r>
            <a:endParaRPr/>
          </a:p>
        </p:txBody>
      </p:sp>
      <p:graphicFrame>
        <p:nvGraphicFramePr>
          <p:cNvPr id="313" name="Google Shape;313;g27ffb7a19ad_0_205"/>
          <p:cNvGraphicFramePr/>
          <p:nvPr/>
        </p:nvGraphicFramePr>
        <p:xfrm>
          <a:off x="168275" y="2016513"/>
          <a:ext cx="3000000" cy="3000000"/>
        </p:xfrm>
        <a:graphic>
          <a:graphicData uri="http://schemas.openxmlformats.org/drawingml/2006/table">
            <a:tbl>
              <a:tblPr>
                <a:noFill/>
                <a:tableStyleId>{667A03D6-69E1-4C42-8C95-A7AE2C2430BC}</a:tableStyleId>
              </a:tblPr>
              <a:tblGrid>
                <a:gridCol w="1322925"/>
                <a:gridCol w="1534575"/>
                <a:gridCol w="1219200"/>
                <a:gridCol w="1219200"/>
                <a:gridCol w="1019175"/>
                <a:gridCol w="1019175"/>
                <a:gridCol w="1200150"/>
                <a:gridCol w="1073150"/>
              </a:tblGrid>
              <a:tr h="361950">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Mô hình</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Độ chính xác (Accuracy)</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Precision (Class 0)</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Precision (Class 1)</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Recall (Class 0)</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Recall (Class 1)</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F1-Score (Class 0)</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F1-Score (Class 1)</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Hồi quy Logistic</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0.6288</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0.62</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0.64</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0.84</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0.36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0.72</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0.46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Random Forest</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0.6240</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0.62</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0.63</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0.84</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0.35</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0.71</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0.45</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Gradient Boosting</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0.6338</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0.63</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0.86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0.35</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0.72</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0.46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XGBoost</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0.6341</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0.63</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0.86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0.35</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0.72</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0.46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LightGBM</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0.6240</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0.62</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0.63</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0.84</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0.35</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0.71</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0.45</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pSp>
        <p:nvGrpSpPr>
          <p:cNvPr id="100" name="Google Shape;100;p2"/>
          <p:cNvGrpSpPr/>
          <p:nvPr/>
        </p:nvGrpSpPr>
        <p:grpSpPr>
          <a:xfrm>
            <a:off x="792536" y="1625340"/>
            <a:ext cx="4379989" cy="941761"/>
            <a:chOff x="4181256" y="3224809"/>
            <a:chExt cx="4379989" cy="941761"/>
          </a:xfrm>
        </p:grpSpPr>
        <p:sp>
          <p:nvSpPr>
            <p:cNvPr id="101" name="Google Shape;101;p2"/>
            <p:cNvSpPr/>
            <p:nvPr/>
          </p:nvSpPr>
          <p:spPr>
            <a:xfrm>
              <a:off x="4364136" y="3225982"/>
              <a:ext cx="4197000" cy="2769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rPr>
                <a:t>Unit </a:t>
              </a:r>
              <a:r>
                <a:rPr b="0" i="0" lang="en-US" sz="1800" u="none" cap="none" strike="noStrike">
                  <a:solidFill>
                    <a:srgbClr val="3F3F3F"/>
                  </a:solidFill>
                  <a:latin typeface="Arial"/>
                  <a:ea typeface="Arial"/>
                  <a:cs typeface="Arial"/>
                  <a:sym typeface="Arial"/>
                </a:rPr>
                <a:t>1. </a:t>
              </a:r>
              <a:r>
                <a:rPr lang="en-US" sz="1800">
                  <a:solidFill>
                    <a:srgbClr val="3F3F3F"/>
                  </a:solidFill>
                </a:rPr>
                <a:t>Giới thiệu về Dự án</a:t>
              </a:r>
              <a:endParaRPr/>
            </a:p>
          </p:txBody>
        </p:sp>
        <p:sp>
          <p:nvSpPr>
            <p:cNvPr id="102" name="Google Shape;102;p2"/>
            <p:cNvSpPr/>
            <p:nvPr/>
          </p:nvSpPr>
          <p:spPr>
            <a:xfrm>
              <a:off x="4181256" y="3224809"/>
              <a:ext cx="36000" cy="252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Arial"/>
                <a:ea typeface="Arial"/>
                <a:cs typeface="Arial"/>
                <a:sym typeface="Arial"/>
              </a:endParaRPr>
            </a:p>
          </p:txBody>
        </p:sp>
        <p:sp>
          <p:nvSpPr>
            <p:cNvPr id="103" name="Google Shape;103;p2"/>
            <p:cNvSpPr/>
            <p:nvPr/>
          </p:nvSpPr>
          <p:spPr>
            <a:xfrm>
              <a:off x="5160745" y="3641570"/>
              <a:ext cx="3400500" cy="5250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1400" u="none" cap="none" strike="noStrike">
                  <a:solidFill>
                    <a:srgbClr val="193EB0"/>
                  </a:solidFill>
                  <a:latin typeface="Arial"/>
                  <a:ea typeface="Arial"/>
                  <a:cs typeface="Arial"/>
                  <a:sym typeface="Arial"/>
                </a:rPr>
                <a:t>1.1. </a:t>
              </a:r>
              <a:r>
                <a:rPr lang="en-US">
                  <a:solidFill>
                    <a:srgbClr val="193EB0"/>
                  </a:solidFill>
                </a:rPr>
                <a:t>Tổng quan về Dự án</a:t>
              </a:r>
              <a:r>
                <a:rPr b="0" i="0" lang="en-US" sz="1400" u="none" cap="none" strike="noStrike">
                  <a:solidFill>
                    <a:srgbClr val="193EB0"/>
                  </a:solidFill>
                  <a:latin typeface="Arial"/>
                  <a:ea typeface="Arial"/>
                  <a:cs typeface="Arial"/>
                  <a:sym typeface="Arial"/>
                </a:rPr>
                <a:t> </a:t>
              </a:r>
              <a:endParaRPr>
                <a:solidFill>
                  <a:srgbClr val="193EB0"/>
                </a:solidFill>
              </a:endParaRPr>
            </a:p>
            <a:p>
              <a:pPr indent="0" lvl="0" marL="0" marR="0" rtl="0" algn="l">
                <a:lnSpc>
                  <a:spcPct val="150000"/>
                </a:lnSpc>
                <a:spcBef>
                  <a:spcPts val="0"/>
                </a:spcBef>
                <a:spcAft>
                  <a:spcPts val="0"/>
                </a:spcAft>
                <a:buNone/>
              </a:pPr>
              <a:r>
                <a:rPr b="0" i="0" lang="en-US" sz="1400" u="none" cap="none" strike="noStrike">
                  <a:solidFill>
                    <a:srgbClr val="A5A5A5"/>
                  </a:solidFill>
                  <a:latin typeface="Arial"/>
                  <a:ea typeface="Arial"/>
                  <a:cs typeface="Arial"/>
                  <a:sym typeface="Arial"/>
                </a:rPr>
                <a:t>1.2. </a:t>
              </a:r>
              <a:r>
                <a:rPr lang="en-US">
                  <a:solidFill>
                    <a:srgbClr val="A5A5A5"/>
                  </a:solidFill>
                </a:rPr>
                <a:t>Mục tiêu Dự án</a:t>
              </a:r>
              <a:endParaRPr>
                <a:solidFill>
                  <a:srgbClr val="A5A5A5"/>
                </a:solidFill>
              </a:endParaRPr>
            </a:p>
          </p:txBody>
        </p:sp>
      </p:grpSp>
      <p:grpSp>
        <p:nvGrpSpPr>
          <p:cNvPr id="104" name="Google Shape;104;p2"/>
          <p:cNvGrpSpPr/>
          <p:nvPr/>
        </p:nvGrpSpPr>
        <p:grpSpPr>
          <a:xfrm>
            <a:off x="792513" y="2742244"/>
            <a:ext cx="4925300" cy="941759"/>
            <a:chOff x="4181256" y="3224809"/>
            <a:chExt cx="4379991" cy="941759"/>
          </a:xfrm>
        </p:grpSpPr>
        <p:sp>
          <p:nvSpPr>
            <p:cNvPr id="105" name="Google Shape;105;p2"/>
            <p:cNvSpPr/>
            <p:nvPr/>
          </p:nvSpPr>
          <p:spPr>
            <a:xfrm>
              <a:off x="4364136" y="3225982"/>
              <a:ext cx="4197000" cy="2769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3F3F3F"/>
                  </a:solidFill>
                  <a:latin typeface="Arial"/>
                  <a:ea typeface="Arial"/>
                  <a:cs typeface="Arial"/>
                  <a:sym typeface="Arial"/>
                </a:rPr>
                <a:t>Unit </a:t>
              </a:r>
              <a:r>
                <a:rPr b="0" i="0" lang="en-US" sz="1800" u="none" cap="none" strike="noStrike">
                  <a:solidFill>
                    <a:srgbClr val="3F3F3F"/>
                  </a:solidFill>
                  <a:latin typeface="Arial"/>
                  <a:ea typeface="Arial"/>
                  <a:cs typeface="Arial"/>
                  <a:sym typeface="Arial"/>
                </a:rPr>
                <a:t>2. </a:t>
              </a:r>
              <a:r>
                <a:rPr lang="en-US" sz="1800">
                  <a:solidFill>
                    <a:srgbClr val="3F3F3F"/>
                  </a:solidFill>
                </a:rPr>
                <a:t>Phương pháp Nghiên cứu</a:t>
              </a:r>
              <a:endParaRPr/>
            </a:p>
          </p:txBody>
        </p:sp>
        <p:sp>
          <p:nvSpPr>
            <p:cNvPr id="106" name="Google Shape;106;p2"/>
            <p:cNvSpPr/>
            <p:nvPr/>
          </p:nvSpPr>
          <p:spPr>
            <a:xfrm>
              <a:off x="4181256" y="3224809"/>
              <a:ext cx="36000" cy="252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Arial"/>
                <a:ea typeface="Arial"/>
                <a:cs typeface="Arial"/>
                <a:sym typeface="Arial"/>
              </a:endParaRPr>
            </a:p>
          </p:txBody>
        </p:sp>
        <p:sp>
          <p:nvSpPr>
            <p:cNvPr id="107" name="Google Shape;107;p2"/>
            <p:cNvSpPr/>
            <p:nvPr/>
          </p:nvSpPr>
          <p:spPr>
            <a:xfrm>
              <a:off x="5160747" y="3641568"/>
              <a:ext cx="3400500" cy="5250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400" u="none" cap="none" strike="noStrike">
                  <a:solidFill>
                    <a:srgbClr val="193EB0"/>
                  </a:solidFill>
                  <a:latin typeface="Arial"/>
                  <a:ea typeface="Arial"/>
                  <a:cs typeface="Arial"/>
                  <a:sym typeface="Arial"/>
                </a:rPr>
                <a:t>2.1. </a:t>
              </a:r>
              <a:r>
                <a:rPr lang="en-US">
                  <a:solidFill>
                    <a:srgbClr val="193EB0"/>
                  </a:solidFill>
                </a:rPr>
                <a:t>Các phương pháp và công cụ sẽ sử dụng.</a:t>
              </a:r>
              <a:endParaRPr>
                <a:solidFill>
                  <a:srgbClr val="193EB0"/>
                </a:solidFill>
              </a:endParaRPr>
            </a:p>
            <a:p>
              <a:pPr indent="0" lvl="0" marL="0" marR="0" rtl="0" algn="l">
                <a:spcBef>
                  <a:spcPts val="600"/>
                </a:spcBef>
                <a:spcAft>
                  <a:spcPts val="0"/>
                </a:spcAft>
                <a:buNone/>
              </a:pPr>
              <a:r>
                <a:rPr b="0" i="0" lang="en-US" sz="1400" u="none" cap="none" strike="noStrike">
                  <a:solidFill>
                    <a:srgbClr val="A5A5A5"/>
                  </a:solidFill>
                  <a:latin typeface="Arial"/>
                  <a:ea typeface="Arial"/>
                  <a:cs typeface="Arial"/>
                  <a:sym typeface="Arial"/>
                </a:rPr>
                <a:t>2.2. </a:t>
              </a:r>
              <a:r>
                <a:rPr lang="en-US">
                  <a:solidFill>
                    <a:srgbClr val="A5A5A5"/>
                  </a:solidFill>
                </a:rPr>
                <a:t>Quá trình thu thập và phân tích dữ liệu.</a:t>
              </a:r>
              <a:endParaRPr/>
            </a:p>
          </p:txBody>
        </p:sp>
      </p:grpSp>
      <p:grpSp>
        <p:nvGrpSpPr>
          <p:cNvPr id="108" name="Google Shape;108;p2"/>
          <p:cNvGrpSpPr/>
          <p:nvPr/>
        </p:nvGrpSpPr>
        <p:grpSpPr>
          <a:xfrm>
            <a:off x="792536" y="3825041"/>
            <a:ext cx="4379913" cy="1216982"/>
            <a:chOff x="4181256" y="3224809"/>
            <a:chExt cx="4379913" cy="1216982"/>
          </a:xfrm>
        </p:grpSpPr>
        <p:sp>
          <p:nvSpPr>
            <p:cNvPr id="109" name="Google Shape;109;p2"/>
            <p:cNvSpPr/>
            <p:nvPr/>
          </p:nvSpPr>
          <p:spPr>
            <a:xfrm>
              <a:off x="4364136" y="3225982"/>
              <a:ext cx="4197033"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3F3F3F"/>
                  </a:solidFill>
                  <a:latin typeface="Arial"/>
                  <a:ea typeface="Arial"/>
                  <a:cs typeface="Arial"/>
                  <a:sym typeface="Arial"/>
                </a:rPr>
                <a:t>Unit </a:t>
              </a:r>
              <a:r>
                <a:rPr b="0" i="0" lang="en-US" sz="1800" u="none" cap="none" strike="noStrike">
                  <a:solidFill>
                    <a:srgbClr val="3F3F3F"/>
                  </a:solidFill>
                  <a:latin typeface="Arial"/>
                  <a:ea typeface="Arial"/>
                  <a:cs typeface="Arial"/>
                  <a:sym typeface="Arial"/>
                </a:rPr>
                <a:t>3. </a:t>
              </a:r>
              <a:r>
                <a:rPr lang="en-US" sz="1800">
                  <a:solidFill>
                    <a:srgbClr val="3F3F3F"/>
                  </a:solidFill>
                </a:rPr>
                <a:t>Xây Dựng Mô Hình và Kiểm Thử</a:t>
              </a:r>
              <a:endParaRPr/>
            </a:p>
          </p:txBody>
        </p:sp>
        <p:sp>
          <p:nvSpPr>
            <p:cNvPr id="110" name="Google Shape;110;p2"/>
            <p:cNvSpPr/>
            <p:nvPr/>
          </p:nvSpPr>
          <p:spPr>
            <a:xfrm>
              <a:off x="4181256" y="3224809"/>
              <a:ext cx="36000" cy="252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Arial"/>
                <a:ea typeface="Arial"/>
                <a:cs typeface="Arial"/>
                <a:sym typeface="Arial"/>
              </a:endParaRPr>
            </a:p>
          </p:txBody>
        </p:sp>
        <p:sp>
          <p:nvSpPr>
            <p:cNvPr id="111" name="Google Shape;111;p2"/>
            <p:cNvSpPr/>
            <p:nvPr/>
          </p:nvSpPr>
          <p:spPr>
            <a:xfrm>
              <a:off x="5160752" y="3641572"/>
              <a:ext cx="3400417" cy="80021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400" u="none" cap="none" strike="noStrike">
                  <a:solidFill>
                    <a:srgbClr val="193EB0"/>
                  </a:solidFill>
                  <a:latin typeface="Arial"/>
                  <a:ea typeface="Arial"/>
                  <a:cs typeface="Arial"/>
                  <a:sym typeface="Arial"/>
                </a:rPr>
                <a:t>3.1. </a:t>
              </a:r>
              <a:r>
                <a:rPr lang="en-US">
                  <a:solidFill>
                    <a:srgbClr val="193EB0"/>
                  </a:solidFill>
                </a:rPr>
                <a:t>Tiền xử lý dữ liệu</a:t>
              </a:r>
              <a:endParaRPr/>
            </a:p>
            <a:p>
              <a:pPr indent="0" lvl="0" marL="0" marR="0" rtl="0" algn="l">
                <a:spcBef>
                  <a:spcPts val="600"/>
                </a:spcBef>
                <a:spcAft>
                  <a:spcPts val="0"/>
                </a:spcAft>
                <a:buNone/>
              </a:pPr>
              <a:r>
                <a:rPr b="0" i="0" lang="en-US" sz="1400" u="none" cap="none" strike="noStrike">
                  <a:solidFill>
                    <a:srgbClr val="A5A5A5"/>
                  </a:solidFill>
                  <a:latin typeface="Arial"/>
                  <a:ea typeface="Arial"/>
                  <a:cs typeface="Arial"/>
                  <a:sym typeface="Arial"/>
                </a:rPr>
                <a:t>3.2. </a:t>
              </a:r>
              <a:r>
                <a:rPr lang="en-US">
                  <a:solidFill>
                    <a:srgbClr val="A5A5A5"/>
                  </a:solidFill>
                </a:rPr>
                <a:t>Trực quan hóa dữ liệu</a:t>
              </a:r>
              <a:endParaRPr/>
            </a:p>
            <a:p>
              <a:pPr indent="0" lvl="0" marL="0" marR="0" rtl="0" algn="l">
                <a:spcBef>
                  <a:spcPts val="600"/>
                </a:spcBef>
                <a:spcAft>
                  <a:spcPts val="0"/>
                </a:spcAft>
                <a:buNone/>
              </a:pPr>
              <a:r>
                <a:rPr b="0" i="0" lang="en-US" sz="1400" u="none" cap="none" strike="noStrike">
                  <a:solidFill>
                    <a:srgbClr val="A5A5A5"/>
                  </a:solidFill>
                  <a:latin typeface="Arial"/>
                  <a:ea typeface="Arial"/>
                  <a:cs typeface="Arial"/>
                  <a:sym typeface="Arial"/>
                </a:rPr>
                <a:t>3.3. </a:t>
              </a:r>
              <a:r>
                <a:rPr lang="en-US">
                  <a:solidFill>
                    <a:srgbClr val="A5A5A5"/>
                  </a:solidFill>
                </a:rPr>
                <a:t>Xây dựng mô hình</a:t>
              </a:r>
              <a:endParaRPr/>
            </a:p>
          </p:txBody>
        </p:sp>
      </p:grpSp>
      <p:sp>
        <p:nvSpPr>
          <p:cNvPr id="112" name="Google Shape;112;p2"/>
          <p:cNvSpPr/>
          <p:nvPr/>
        </p:nvSpPr>
        <p:spPr>
          <a:xfrm>
            <a:off x="710836" y="357668"/>
            <a:ext cx="8508320"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lt1"/>
                </a:solidFill>
              </a:rPr>
              <a:t>Covid19 Analysis and Prediction</a:t>
            </a:r>
            <a:r>
              <a:rPr lang="en-US" sz="2400">
                <a:solidFill>
                  <a:schemeClr val="lt1"/>
                </a:solidFill>
              </a:rPr>
              <a:t> of</a:t>
            </a:r>
            <a:endParaRPr sz="2400">
              <a:solidFill>
                <a:schemeClr val="lt1"/>
              </a:solidFill>
              <a:latin typeface="Arial"/>
              <a:ea typeface="Arial"/>
              <a:cs typeface="Arial"/>
              <a:sym typeface="Arial"/>
            </a:endParaRPr>
          </a:p>
        </p:txBody>
      </p:sp>
      <p:sp>
        <p:nvSpPr>
          <p:cNvPr id="113" name="Google Shape;113;p2"/>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pSp>
        <p:nvGrpSpPr>
          <p:cNvPr id="114" name="Google Shape;114;p2"/>
          <p:cNvGrpSpPr/>
          <p:nvPr/>
        </p:nvGrpSpPr>
        <p:grpSpPr>
          <a:xfrm>
            <a:off x="792499" y="5161266"/>
            <a:ext cx="4379989" cy="941759"/>
            <a:chOff x="4181256" y="3224809"/>
            <a:chExt cx="4379989" cy="941759"/>
          </a:xfrm>
        </p:grpSpPr>
        <p:sp>
          <p:nvSpPr>
            <p:cNvPr id="115" name="Google Shape;115;p2"/>
            <p:cNvSpPr/>
            <p:nvPr/>
          </p:nvSpPr>
          <p:spPr>
            <a:xfrm>
              <a:off x="4364136" y="3225982"/>
              <a:ext cx="4197000" cy="276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800" u="none" cap="none" strike="noStrike">
                  <a:solidFill>
                    <a:srgbClr val="3F3F3F"/>
                  </a:solidFill>
                  <a:latin typeface="Arial"/>
                  <a:ea typeface="Arial"/>
                  <a:cs typeface="Arial"/>
                  <a:sym typeface="Arial"/>
                </a:rPr>
                <a:t>Unit </a:t>
              </a:r>
              <a:r>
                <a:rPr lang="en-US" sz="1800">
                  <a:solidFill>
                    <a:srgbClr val="3F3F3F"/>
                  </a:solidFill>
                </a:rPr>
                <a:t>4</a:t>
              </a:r>
              <a:r>
                <a:rPr b="0" i="0" lang="en-US" sz="1800" u="none" cap="none" strike="noStrike">
                  <a:solidFill>
                    <a:srgbClr val="3F3F3F"/>
                  </a:solidFill>
                  <a:latin typeface="Arial"/>
                  <a:ea typeface="Arial"/>
                  <a:cs typeface="Arial"/>
                  <a:sym typeface="Arial"/>
                </a:rPr>
                <a:t>. </a:t>
              </a:r>
              <a:r>
                <a:rPr lang="en-US" sz="1800">
                  <a:solidFill>
                    <a:srgbClr val="3F3F3F"/>
                  </a:solidFill>
                </a:rPr>
                <a:t>Kết luận và Đề xuất</a:t>
              </a:r>
              <a:endParaRPr/>
            </a:p>
          </p:txBody>
        </p:sp>
        <p:sp>
          <p:nvSpPr>
            <p:cNvPr id="116" name="Google Shape;116;p2"/>
            <p:cNvSpPr/>
            <p:nvPr/>
          </p:nvSpPr>
          <p:spPr>
            <a:xfrm>
              <a:off x="4181256" y="3224809"/>
              <a:ext cx="36000" cy="252000"/>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Arial"/>
                <a:ea typeface="Arial"/>
                <a:cs typeface="Arial"/>
                <a:sym typeface="Arial"/>
              </a:endParaRPr>
            </a:p>
          </p:txBody>
        </p:sp>
        <p:sp>
          <p:nvSpPr>
            <p:cNvPr id="117" name="Google Shape;117;p2"/>
            <p:cNvSpPr/>
            <p:nvPr/>
          </p:nvSpPr>
          <p:spPr>
            <a:xfrm>
              <a:off x="5160745" y="3641568"/>
              <a:ext cx="3400500" cy="525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a:solidFill>
                    <a:srgbClr val="193EB0"/>
                  </a:solidFill>
                </a:rPr>
                <a:t>4</a:t>
              </a:r>
              <a:r>
                <a:rPr b="0" i="0" lang="en-US" sz="1400" u="none" cap="none" strike="noStrike">
                  <a:solidFill>
                    <a:srgbClr val="193EB0"/>
                  </a:solidFill>
                  <a:latin typeface="Arial"/>
                  <a:ea typeface="Arial"/>
                  <a:cs typeface="Arial"/>
                  <a:sym typeface="Arial"/>
                </a:rPr>
                <a:t>.1. </a:t>
              </a:r>
              <a:r>
                <a:rPr lang="en-US">
                  <a:solidFill>
                    <a:srgbClr val="193EB0"/>
                  </a:solidFill>
                </a:rPr>
                <a:t>Kết quả đạt được</a:t>
              </a:r>
              <a:endParaRPr/>
            </a:p>
            <a:p>
              <a:pPr indent="0" lvl="0" marL="0" marR="0" rtl="0" algn="l">
                <a:spcBef>
                  <a:spcPts val="600"/>
                </a:spcBef>
                <a:spcAft>
                  <a:spcPts val="0"/>
                </a:spcAft>
                <a:buNone/>
              </a:pPr>
              <a:r>
                <a:rPr lang="en-US">
                  <a:solidFill>
                    <a:srgbClr val="A5A5A5"/>
                  </a:solidFill>
                </a:rPr>
                <a:t>4</a:t>
              </a:r>
              <a:r>
                <a:rPr b="0" i="0" lang="en-US" sz="1400" u="none" cap="none" strike="noStrike">
                  <a:solidFill>
                    <a:srgbClr val="A5A5A5"/>
                  </a:solidFill>
                  <a:latin typeface="Arial"/>
                  <a:ea typeface="Arial"/>
                  <a:cs typeface="Arial"/>
                  <a:sym typeface="Arial"/>
                </a:rPr>
                <a:t>.2. </a:t>
              </a:r>
              <a:r>
                <a:rPr lang="en-US">
                  <a:solidFill>
                    <a:srgbClr val="A5A5A5"/>
                  </a:solidFill>
                </a:rPr>
                <a:t>Đề xuất</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7ffb7a19ad_0_234"/>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4.1</a:t>
            </a:r>
            <a:endParaRPr/>
          </a:p>
        </p:txBody>
      </p:sp>
      <p:sp>
        <p:nvSpPr>
          <p:cNvPr id="319" name="Google Shape;319;g27ffb7a19ad_0_234"/>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Kết quả đạt được</a:t>
            </a:r>
            <a:endParaRPr/>
          </a:p>
        </p:txBody>
      </p:sp>
      <p:sp>
        <p:nvSpPr>
          <p:cNvPr id="320" name="Google Shape;320;g27ffb7a19ad_0_234"/>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04</a:t>
            </a:r>
            <a:endParaRPr/>
          </a:p>
        </p:txBody>
      </p:sp>
      <p:sp>
        <p:nvSpPr>
          <p:cNvPr id="321" name="Google Shape;321;g27ffb7a19ad_0_234"/>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322" name="Google Shape;322;g27ffb7a19ad_0_234"/>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23" name="Google Shape;323;g27ffb7a19ad_0_234"/>
          <p:cNvSpPr txBox="1"/>
          <p:nvPr>
            <p:ph type="title"/>
          </p:nvPr>
        </p:nvSpPr>
        <p:spPr>
          <a:xfrm>
            <a:off x="449468" y="1287600"/>
            <a:ext cx="85413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TÓM TẮT KẾT QUẢ</a:t>
            </a:r>
            <a:endParaRPr/>
          </a:p>
        </p:txBody>
      </p:sp>
      <p:sp>
        <p:nvSpPr>
          <p:cNvPr id="324" name="Google Shape;324;g27ffb7a19ad_0_234"/>
          <p:cNvSpPr txBox="1"/>
          <p:nvPr/>
        </p:nvSpPr>
        <p:spPr>
          <a:xfrm>
            <a:off x="449475" y="1955800"/>
            <a:ext cx="9004200" cy="437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XGBoost đạt độ chính xác cao nhất, 0.6341. Mô hình này duy trì được sự cân bằng hợp lý giữa khả năng phân loại dương tính và âm tính.</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 Hạn chế của mô hình:</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Tất cả các mô hình đều gặp khó khăn trong việc xác định các ca dương tính với COVID-19.</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Recall cho Class 1</a:t>
            </a:r>
            <a:r>
              <a:rPr lang="en-US" sz="1700">
                <a:solidFill>
                  <a:schemeClr val="dk1"/>
                </a:solidFill>
                <a:latin typeface="Times New Roman"/>
                <a:ea typeface="Times New Roman"/>
                <a:cs typeface="Times New Roman"/>
                <a:sym typeface="Times New Roman"/>
              </a:rPr>
              <a:t> vẫn ở mức thấp, có nhiều ca dương tính bị bỏ sót. Điều này rất quan trọng vì nhận diện chính xác ca dương tính là mục tiêu chính trong bối cảnh dịch bệnh.</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Mặc dù mô hình trên phân loại các ca âm tính (Class 0) khá tốt, nhưng hiệu suất với các ca dương tính (Class 1) vẫn chưa đạt yêu cầu, đặc biệt về khả năng phát hiện (Recall).</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 Kết luận:</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Dù XGBoost là mô hình tốt nhất trong loạt thử nghiệm này dựa trên các chỉ số phân loại và thời gian huấn luyện. Nhưng vẫn cần có những cải tiến để tăng cường khả năng phát hiện các ca dương tính với COVID-19.</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7ffb7a19ad_0_258"/>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4.1</a:t>
            </a:r>
            <a:endParaRPr/>
          </a:p>
        </p:txBody>
      </p:sp>
      <p:sp>
        <p:nvSpPr>
          <p:cNvPr id="330" name="Google Shape;330;g27ffb7a19ad_0_258"/>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Đề</a:t>
            </a:r>
            <a:r>
              <a:rPr lang="en-US"/>
              <a:t> xuất</a:t>
            </a:r>
            <a:endParaRPr/>
          </a:p>
        </p:txBody>
      </p:sp>
      <p:sp>
        <p:nvSpPr>
          <p:cNvPr id="331" name="Google Shape;331;g27ffb7a19ad_0_258"/>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04</a:t>
            </a:r>
            <a:endParaRPr/>
          </a:p>
        </p:txBody>
      </p:sp>
      <p:sp>
        <p:nvSpPr>
          <p:cNvPr id="332" name="Google Shape;332;g27ffb7a19ad_0_258"/>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333" name="Google Shape;333;g27ffb7a19ad_0_258"/>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34" name="Google Shape;334;g27ffb7a19ad_0_258"/>
          <p:cNvSpPr txBox="1"/>
          <p:nvPr>
            <p:ph type="title"/>
          </p:nvPr>
        </p:nvSpPr>
        <p:spPr>
          <a:xfrm>
            <a:off x="449468" y="1287600"/>
            <a:ext cx="85413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ĐỀ XUẤT HƯỚNG PHÁT TRIỂN</a:t>
            </a:r>
            <a:endParaRPr/>
          </a:p>
        </p:txBody>
      </p:sp>
      <p:sp>
        <p:nvSpPr>
          <p:cNvPr id="335" name="Google Shape;335;g27ffb7a19ad_0_258"/>
          <p:cNvSpPr txBox="1"/>
          <p:nvPr/>
        </p:nvSpPr>
        <p:spPr>
          <a:xfrm>
            <a:off x="449475" y="1955800"/>
            <a:ext cx="9004200" cy="3789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Tinh chỉnh mô hình</a:t>
            </a:r>
            <a:r>
              <a:rPr lang="en-US" sz="1700">
                <a:solidFill>
                  <a:schemeClr val="dk1"/>
                </a:solidFill>
                <a:latin typeface="Times New Roman"/>
                <a:ea typeface="Times New Roman"/>
                <a:cs typeface="Times New Roman"/>
                <a:sym typeface="Times New Roman"/>
              </a:rPr>
              <a:t>: Điều chỉnh tham số của XGBoost để cải thiện khả năng phát hiện ca dương tính (Class 1).</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Kết hợp mô hình</a:t>
            </a:r>
            <a:r>
              <a:rPr lang="en-US" sz="1700">
                <a:solidFill>
                  <a:schemeClr val="dk1"/>
                </a:solidFill>
                <a:latin typeface="Times New Roman"/>
                <a:ea typeface="Times New Roman"/>
                <a:cs typeface="Times New Roman"/>
                <a:sym typeface="Times New Roman"/>
              </a:rPr>
              <a:t>: Áp dụng kỹ thuật ensemble để tăng cường hiệu suất tổng thể.</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Xử lý mất cân bằng</a:t>
            </a:r>
            <a:r>
              <a:rPr lang="en-US" sz="1700">
                <a:solidFill>
                  <a:schemeClr val="dk1"/>
                </a:solidFill>
                <a:latin typeface="Times New Roman"/>
                <a:ea typeface="Times New Roman"/>
                <a:cs typeface="Times New Roman"/>
                <a:sym typeface="Times New Roman"/>
              </a:rPr>
              <a:t>: Sử dụng oversampling hoặc undersampling để cải thiện recall cho Class 1.</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Tăng cường đặc trưng</a:t>
            </a:r>
            <a:r>
              <a:rPr lang="en-US" sz="1700">
                <a:solidFill>
                  <a:schemeClr val="dk1"/>
                </a:solidFill>
                <a:latin typeface="Times New Roman"/>
                <a:ea typeface="Times New Roman"/>
                <a:cs typeface="Times New Roman"/>
                <a:sym typeface="Times New Roman"/>
              </a:rPr>
              <a:t>: Tạo thêm đặc trưng mới hoặc giảm chiều dữ liệu để giúp mô hình phân biệt tốt hơn giữa các ca âm tính và dương tính.</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1700">
                <a:solidFill>
                  <a:schemeClr val="dk1"/>
                </a:solidFill>
                <a:latin typeface="Times New Roman"/>
                <a:ea typeface="Times New Roman"/>
                <a:cs typeface="Times New Roman"/>
                <a:sym typeface="Times New Roman"/>
              </a:rPr>
              <a:t>Kết luận:</a:t>
            </a:r>
            <a:endParaRPr b="1"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US" sz="1700">
                <a:solidFill>
                  <a:schemeClr val="dk1"/>
                </a:solidFill>
                <a:latin typeface="Times New Roman"/>
                <a:ea typeface="Times New Roman"/>
                <a:cs typeface="Times New Roman"/>
                <a:sym typeface="Times New Roman"/>
              </a:rPr>
              <a:t>XGBoost cho kết quả tốt nhất nhưng vẫn gặp khó khăn trong việc phát hiện các ca dương tính (Class 1). Việc cải thiện recall cho các ca dương tính là ưu tiên, đặc biệt quan trọng trong bối cảnh dịch bệnh. Tập trung vào tinh chỉnh mô hình và xử lý mất cân bằng dữ liệu sẽ giúp nâng cao hiệu quả trong phát hiện và kiểm soát COVID-19.</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7ffb7a19ad_0_0"/>
          <p:cNvSpPr txBox="1"/>
          <p:nvPr>
            <p:ph type="title"/>
          </p:nvPr>
        </p:nvSpPr>
        <p:spPr>
          <a:xfrm>
            <a:off x="449468" y="1440000"/>
            <a:ext cx="8541300" cy="492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C0C0C"/>
              </a:buClr>
              <a:buSzPts val="3200"/>
              <a:buFont typeface="Arial"/>
              <a:buNone/>
            </a:pPr>
            <a:r>
              <a:rPr lang="en-US"/>
              <a:t>BỐI CẢNH DỊCH BỆNH COVID-19</a:t>
            </a:r>
            <a:endParaRPr/>
          </a:p>
        </p:txBody>
      </p:sp>
      <p:sp>
        <p:nvSpPr>
          <p:cNvPr id="123" name="Google Shape;123;g27ffb7a19ad_0_0"/>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1.1</a:t>
            </a:r>
            <a:endParaRPr/>
          </a:p>
        </p:txBody>
      </p:sp>
      <p:sp>
        <p:nvSpPr>
          <p:cNvPr id="124" name="Google Shape;124;g27ffb7a19ad_0_0"/>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Font typeface="Arial"/>
              <a:buNone/>
            </a:pPr>
            <a:r>
              <a:rPr lang="en-US"/>
              <a:t>Tổng quan về dự án</a:t>
            </a:r>
            <a:endParaRPr/>
          </a:p>
        </p:txBody>
      </p:sp>
      <p:sp>
        <p:nvSpPr>
          <p:cNvPr id="125" name="Google Shape;125;g27ffb7a19ad_0_0"/>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01</a:t>
            </a:r>
            <a:endParaRPr/>
          </a:p>
        </p:txBody>
      </p:sp>
      <p:sp>
        <p:nvSpPr>
          <p:cNvPr id="126" name="Google Shape;126;g27ffb7a19ad_0_0"/>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127" name="Google Shape;127;g27ffb7a19ad_0_0"/>
          <p:cNvSpPr txBox="1"/>
          <p:nvPr>
            <p:ph idx="5" type="body"/>
          </p:nvPr>
        </p:nvSpPr>
        <p:spPr>
          <a:xfrm>
            <a:off x="522300" y="2221650"/>
            <a:ext cx="8744700" cy="914400"/>
          </a:xfrm>
          <a:prstGeom prst="rect">
            <a:avLst/>
          </a:prstGeom>
          <a:noFill/>
          <a:ln>
            <a:noFill/>
          </a:ln>
        </p:spPr>
        <p:txBody>
          <a:bodyPr anchorCtr="0" anchor="t" bIns="0" lIns="0" spcFirstLastPara="1" rIns="0" wrap="square" tIns="0">
            <a:noAutofit/>
          </a:bodyPr>
          <a:lstStyle/>
          <a:p>
            <a:pPr indent="-336550" lvl="0" marL="457200" rtl="0" algn="just">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COVID-19: </a:t>
            </a:r>
            <a:r>
              <a:rPr lang="en-US" sz="1700">
                <a:solidFill>
                  <a:schemeClr val="dk1"/>
                </a:solidFill>
                <a:latin typeface="Times New Roman"/>
                <a:ea typeface="Times New Roman"/>
                <a:cs typeface="Times New Roman"/>
                <a:sym typeface="Times New Roman"/>
              </a:rPr>
              <a:t>Bệnh viêm đường hô hấp do coronavirus mới gây ra.</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Triệu chứng: </a:t>
            </a:r>
            <a:r>
              <a:rPr lang="en-US" sz="1700">
                <a:solidFill>
                  <a:schemeClr val="dk1"/>
                </a:solidFill>
                <a:latin typeface="Times New Roman"/>
                <a:ea typeface="Times New Roman"/>
                <a:cs typeface="Times New Roman"/>
                <a:sym typeface="Times New Roman"/>
              </a:rPr>
              <a:t>Hầu hết mắc bệnh từ nhẹ đến trung bình, hồi phục mà không cần điều trị đặc biệt. Người già và những người có bệnh nền có nguy cơ cao mắc bệnh nặng.</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Phòng ngừa:</a:t>
            </a:r>
            <a:endParaRPr b="1"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Hiểu biết về bệnh, hậu quả và cách lây truyền.</a:t>
            </a:r>
            <a:endParaRPr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Rửa tay thường xuyên, sử dụng nước rửa tay sát khuẩn.</a:t>
            </a:r>
            <a:endParaRPr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Tránh chạm vào mặt, thực hiện vệ sinh đường hô hấp (ho vào khuỷu tay).</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Lây truyền: </a:t>
            </a:r>
            <a:r>
              <a:rPr lang="en-US" sz="1700">
                <a:solidFill>
                  <a:schemeClr val="dk1"/>
                </a:solidFill>
                <a:latin typeface="Times New Roman"/>
                <a:ea typeface="Times New Roman"/>
                <a:cs typeface="Times New Roman"/>
                <a:sym typeface="Times New Roman"/>
              </a:rPr>
              <a:t>Chủ yếu qua giọt bắn từ nước bọt hoặc dịch mũi khi người bệnh ho hoặc hắt hơi.</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rgbClr val="FF0000"/>
              </a:buClr>
              <a:buSzPts val="1700"/>
              <a:buFont typeface="Times New Roman"/>
              <a:buChar char="➢"/>
            </a:pPr>
            <a:r>
              <a:rPr b="1" i="1" lang="en-US" sz="1700">
                <a:solidFill>
                  <a:srgbClr val="FF0000"/>
                </a:solidFill>
                <a:latin typeface="Times New Roman"/>
                <a:ea typeface="Times New Roman"/>
                <a:cs typeface="Times New Roman"/>
                <a:sym typeface="Times New Roman"/>
              </a:rPr>
              <a:t>Lưu ý: Dữ liệu phân tích từ chính phủ Mexico, áp dụng chủ yếu cho Bắc Mỹ.</a:t>
            </a:r>
            <a:endParaRPr b="1" i="1" sz="1700">
              <a:solidFill>
                <a:srgbClr val="FF0000"/>
              </a:solidFill>
              <a:latin typeface="Times New Roman"/>
              <a:ea typeface="Times New Roman"/>
              <a:cs typeface="Times New Roman"/>
              <a:sym typeface="Times New Roman"/>
            </a:endParaRPr>
          </a:p>
        </p:txBody>
      </p:sp>
      <p:sp>
        <p:nvSpPr>
          <p:cNvPr id="128" name="Google Shape;128;g27ffb7a19ad_0_0"/>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449468" y="1440000"/>
            <a:ext cx="8541300" cy="492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C0C0C"/>
              </a:buClr>
              <a:buSzPts val="3200"/>
              <a:buFont typeface="Arial"/>
              <a:buNone/>
            </a:pPr>
            <a:r>
              <a:rPr lang="en-US"/>
              <a:t>MỤC TIÊU</a:t>
            </a:r>
            <a:endParaRPr/>
          </a:p>
        </p:txBody>
      </p:sp>
      <p:sp>
        <p:nvSpPr>
          <p:cNvPr id="134" name="Google Shape;134;p3"/>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1.2</a:t>
            </a:r>
            <a:endParaRPr/>
          </a:p>
        </p:txBody>
      </p:sp>
      <p:sp>
        <p:nvSpPr>
          <p:cNvPr id="135" name="Google Shape;135;p3"/>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Font typeface="Arial"/>
              <a:buNone/>
            </a:pPr>
            <a:r>
              <a:rPr lang="en-US"/>
              <a:t>Mục tiêu Dự án</a:t>
            </a:r>
            <a:endParaRPr/>
          </a:p>
        </p:txBody>
      </p:sp>
      <p:sp>
        <p:nvSpPr>
          <p:cNvPr id="136" name="Google Shape;136;p3"/>
          <p:cNvSpPr txBox="1"/>
          <p:nvPr>
            <p:ph idx="3" type="body"/>
          </p:nvPr>
        </p:nvSpPr>
        <p:spPr>
          <a:xfrm>
            <a:off x="9112825" y="480779"/>
            <a:ext cx="340625" cy="24622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01</a:t>
            </a:r>
            <a:endParaRPr/>
          </a:p>
        </p:txBody>
      </p:sp>
      <p:sp>
        <p:nvSpPr>
          <p:cNvPr id="137" name="Google Shape;137;p3"/>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138" name="Google Shape;138;p3"/>
          <p:cNvSpPr txBox="1"/>
          <p:nvPr>
            <p:ph idx="5" type="body"/>
          </p:nvPr>
        </p:nvSpPr>
        <p:spPr>
          <a:xfrm>
            <a:off x="522288" y="2221661"/>
            <a:ext cx="8055439" cy="914400"/>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Xây dựng mô hình dự đoán khả năng mắc COVID-19 của bệnh nhân dựa vào các yếu tố đầu vào cụ thể.</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Trực quan hóa giữa các yếu tố đầu vào và khả năng mắc bệnh để tìm ra sự tương quan giữa chúng, từ đó lựa chọn các thuật toán để xây dựng mô hình. Tiến hành đánh giá và lựa chọn mô hình tốt nhất.</a:t>
            </a:r>
            <a:endParaRPr sz="1800">
              <a:solidFill>
                <a:schemeClr val="dk1"/>
              </a:solidFill>
              <a:latin typeface="Times New Roman"/>
              <a:ea typeface="Times New Roman"/>
              <a:cs typeface="Times New Roman"/>
              <a:sym typeface="Times New Roman"/>
            </a:endParaRPr>
          </a:p>
        </p:txBody>
      </p:sp>
      <p:sp>
        <p:nvSpPr>
          <p:cNvPr id="139" name="Google Shape;139;p3"/>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7ffb7a19ad_0_12"/>
          <p:cNvSpPr txBox="1"/>
          <p:nvPr>
            <p:ph type="title"/>
          </p:nvPr>
        </p:nvSpPr>
        <p:spPr>
          <a:xfrm>
            <a:off x="449468" y="1440000"/>
            <a:ext cx="8541300" cy="492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C0C0C"/>
              </a:buClr>
              <a:buSzPts val="3200"/>
              <a:buFont typeface="Arial"/>
              <a:buNone/>
            </a:pPr>
            <a:r>
              <a:rPr lang="en-US"/>
              <a:t>PHƯƠNG PHÁP VÀ CÔNG CỤ</a:t>
            </a:r>
            <a:endParaRPr/>
          </a:p>
        </p:txBody>
      </p:sp>
      <p:sp>
        <p:nvSpPr>
          <p:cNvPr id="145" name="Google Shape;145;g27ffb7a19ad_0_12"/>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2</a:t>
            </a:r>
            <a:r>
              <a:rPr lang="en-US"/>
              <a:t>.1</a:t>
            </a:r>
            <a:endParaRPr/>
          </a:p>
        </p:txBody>
      </p:sp>
      <p:sp>
        <p:nvSpPr>
          <p:cNvPr id="146" name="Google Shape;146;g27ffb7a19ad_0_12"/>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Font typeface="Arial"/>
              <a:buNone/>
            </a:pPr>
            <a:r>
              <a:rPr lang="en-US"/>
              <a:t>Các phương pháp và công cụ sẽ sử dụng</a:t>
            </a:r>
            <a:endParaRPr/>
          </a:p>
        </p:txBody>
      </p:sp>
      <p:sp>
        <p:nvSpPr>
          <p:cNvPr id="147" name="Google Shape;147;g27ffb7a19ad_0_12"/>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02</a:t>
            </a:r>
            <a:endParaRPr/>
          </a:p>
        </p:txBody>
      </p:sp>
      <p:sp>
        <p:nvSpPr>
          <p:cNvPr id="148" name="Google Shape;148;g27ffb7a19ad_0_12"/>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149" name="Google Shape;149;g27ffb7a19ad_0_12"/>
          <p:cNvSpPr txBox="1"/>
          <p:nvPr>
            <p:ph idx="5" type="body"/>
          </p:nvPr>
        </p:nvSpPr>
        <p:spPr>
          <a:xfrm>
            <a:off x="522300" y="2221650"/>
            <a:ext cx="8744700" cy="914400"/>
          </a:xfrm>
          <a:prstGeom prst="rect">
            <a:avLst/>
          </a:prstGeom>
          <a:noFill/>
          <a:ln>
            <a:noFill/>
          </a:ln>
        </p:spPr>
        <p:txBody>
          <a:bodyPr anchorCtr="0" anchor="t" bIns="0" lIns="0" spcFirstLastPara="1" rIns="0" wrap="square" tIns="0">
            <a:noAutofit/>
          </a:bodyPr>
          <a:lstStyle/>
          <a:p>
            <a:pPr indent="-336550" lvl="0" marL="457200" rtl="0" algn="just">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Công cụ hỗ trợ:</a:t>
            </a:r>
            <a:endParaRPr b="1"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Google colab</a:t>
            </a:r>
            <a:endParaRPr b="1"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b="1" lang="en-US" sz="1700">
                <a:solidFill>
                  <a:schemeClr val="dk1"/>
                </a:solidFill>
                <a:latin typeface="Times New Roman"/>
                <a:ea typeface="Times New Roman"/>
                <a:cs typeface="Times New Roman"/>
                <a:sym typeface="Times New Roman"/>
              </a:rPr>
              <a:t>Phương pháp thực hiện:</a:t>
            </a:r>
            <a:endParaRPr b="1"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b="1" i="1" lang="en-US" sz="1700">
                <a:solidFill>
                  <a:schemeClr val="dk1"/>
                </a:solidFill>
                <a:latin typeface="Times New Roman"/>
                <a:ea typeface="Times New Roman"/>
                <a:cs typeface="Times New Roman"/>
                <a:sym typeface="Times New Roman"/>
              </a:rPr>
              <a:t>Pandas:</a:t>
            </a:r>
            <a:r>
              <a:rPr lang="en-US" sz="1700">
                <a:solidFill>
                  <a:schemeClr val="dk1"/>
                </a:solidFill>
                <a:latin typeface="Times New Roman"/>
                <a:ea typeface="Times New Roman"/>
                <a:cs typeface="Times New Roman"/>
                <a:sym typeface="Times New Roman"/>
              </a:rPr>
              <a:t> Tải dữ liệu vào DataFrame, xử lý giá trị thiếu, chuẩn hóa, mã hóa biến phân loại, và loại bỏ dữ liệu không cần thiết.</a:t>
            </a:r>
            <a:endParaRPr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b="1" i="1" lang="en-US" sz="1700">
                <a:solidFill>
                  <a:schemeClr val="dk1"/>
                </a:solidFill>
                <a:latin typeface="Times New Roman"/>
                <a:ea typeface="Times New Roman"/>
                <a:cs typeface="Times New Roman"/>
                <a:sym typeface="Times New Roman"/>
              </a:rPr>
              <a:t>Seaborn &amp; Matplotlib: </a:t>
            </a:r>
            <a:r>
              <a:rPr lang="en-US" sz="1700">
                <a:solidFill>
                  <a:schemeClr val="dk1"/>
                </a:solidFill>
                <a:latin typeface="Times New Roman"/>
                <a:ea typeface="Times New Roman"/>
                <a:cs typeface="Times New Roman"/>
                <a:sym typeface="Times New Roman"/>
              </a:rPr>
              <a:t>Trực quan hóa dữ liệu với biểu đồ phân phối, heatmap, xu hướng, boxplot và histogram để phát hiện ngoại lệ và phân tích phân phối.</a:t>
            </a:r>
            <a:endParaRPr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b="1" i="1" lang="en-US" sz="1700">
                <a:solidFill>
                  <a:schemeClr val="dk1"/>
                </a:solidFill>
                <a:latin typeface="Times New Roman"/>
                <a:ea typeface="Times New Roman"/>
                <a:cs typeface="Times New Roman"/>
                <a:sym typeface="Times New Roman"/>
              </a:rPr>
              <a:t>Xây dựng và huấn luyện mô hình:</a:t>
            </a:r>
            <a:r>
              <a:rPr lang="en-US" sz="1700">
                <a:solidFill>
                  <a:schemeClr val="dk1"/>
                </a:solidFill>
                <a:latin typeface="Times New Roman"/>
                <a:ea typeface="Times New Roman"/>
                <a:cs typeface="Times New Roman"/>
                <a:sym typeface="Times New Roman"/>
              </a:rPr>
              <a:t> XGBoost, Logistic Regression, LightGBM, Linear Regression, Random Forest, Gradient Boosting, …</a:t>
            </a:r>
            <a:endParaRPr sz="1700">
              <a:solidFill>
                <a:schemeClr val="dk1"/>
              </a:solidFill>
              <a:latin typeface="Times New Roman"/>
              <a:ea typeface="Times New Roman"/>
              <a:cs typeface="Times New Roman"/>
              <a:sym typeface="Times New Roman"/>
            </a:endParaRPr>
          </a:p>
        </p:txBody>
      </p:sp>
      <p:sp>
        <p:nvSpPr>
          <p:cNvPr id="150" name="Google Shape;150;g27ffb7a19ad_0_12"/>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51" name="Google Shape;151;g27ffb7a19ad_0_12"/>
          <p:cNvPicPr preferRelativeResize="0"/>
          <p:nvPr/>
        </p:nvPicPr>
        <p:blipFill rotWithShape="1">
          <a:blip r:embed="rId3">
            <a:alphaModFix/>
          </a:blip>
          <a:srcRect b="27454" l="13862" r="13447" t="25086"/>
          <a:stretch/>
        </p:blipFill>
        <p:spPr>
          <a:xfrm>
            <a:off x="2720625" y="2484842"/>
            <a:ext cx="594300" cy="3880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ffb7a19ad_0_30"/>
          <p:cNvSpPr txBox="1"/>
          <p:nvPr>
            <p:ph type="title"/>
          </p:nvPr>
        </p:nvSpPr>
        <p:spPr>
          <a:xfrm>
            <a:off x="449468" y="1440000"/>
            <a:ext cx="8541300" cy="492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C0C0C"/>
              </a:buClr>
              <a:buSzPts val="3200"/>
              <a:buFont typeface="Arial"/>
              <a:buNone/>
            </a:pPr>
            <a:r>
              <a:rPr lang="en-US"/>
              <a:t>MÔ TẢ BỘ DỮ LIỆU</a:t>
            </a:r>
            <a:endParaRPr/>
          </a:p>
        </p:txBody>
      </p:sp>
      <p:sp>
        <p:nvSpPr>
          <p:cNvPr id="157" name="Google Shape;157;g27ffb7a19ad_0_30"/>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2.2</a:t>
            </a:r>
            <a:endParaRPr/>
          </a:p>
        </p:txBody>
      </p:sp>
      <p:sp>
        <p:nvSpPr>
          <p:cNvPr id="158" name="Google Shape;158;g27ffb7a19ad_0_30"/>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Quá trình thu thập và phân tích dữ liệu</a:t>
            </a:r>
            <a:endParaRPr/>
          </a:p>
        </p:txBody>
      </p:sp>
      <p:sp>
        <p:nvSpPr>
          <p:cNvPr id="159" name="Google Shape;159;g27ffb7a19ad_0_30"/>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02</a:t>
            </a:r>
            <a:endParaRPr/>
          </a:p>
        </p:txBody>
      </p:sp>
      <p:sp>
        <p:nvSpPr>
          <p:cNvPr id="160" name="Google Shape;160;g27ffb7a19ad_0_30"/>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161" name="Google Shape;161;g27ffb7a19ad_0_30"/>
          <p:cNvSpPr txBox="1"/>
          <p:nvPr>
            <p:ph idx="5" type="body"/>
          </p:nvPr>
        </p:nvSpPr>
        <p:spPr>
          <a:xfrm>
            <a:off x="522300" y="2221650"/>
            <a:ext cx="8744700" cy="492600"/>
          </a:xfrm>
          <a:prstGeom prst="rect">
            <a:avLst/>
          </a:prstGeom>
          <a:noFill/>
          <a:ln>
            <a:noFill/>
          </a:ln>
        </p:spPr>
        <p:txBody>
          <a:bodyPr anchorCtr="0" anchor="t" bIns="0" lIns="0" spcFirstLastPara="1" rIns="0" wrap="square" tIns="0">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Bộ dữ liệu được nhóm tìm kiếm từ Kaggle</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Dữ liệu ban đầu có 566602 hàng và 23 cột:</a:t>
            </a:r>
            <a:endParaRPr sz="1800">
              <a:solidFill>
                <a:schemeClr val="dk1"/>
              </a:solidFill>
              <a:latin typeface="Times New Roman"/>
              <a:ea typeface="Times New Roman"/>
              <a:cs typeface="Times New Roman"/>
              <a:sym typeface="Times New Roman"/>
            </a:endParaRPr>
          </a:p>
        </p:txBody>
      </p:sp>
      <p:sp>
        <p:nvSpPr>
          <p:cNvPr id="162" name="Google Shape;162;g27ffb7a19ad_0_30"/>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3" name="Google Shape;163;g27ffb7a19ad_0_30"/>
          <p:cNvGraphicFramePr/>
          <p:nvPr/>
        </p:nvGraphicFramePr>
        <p:xfrm>
          <a:off x="283775" y="3026650"/>
          <a:ext cx="3000000" cy="3000000"/>
        </p:xfrm>
        <a:graphic>
          <a:graphicData uri="http://schemas.openxmlformats.org/drawingml/2006/table">
            <a:tbl>
              <a:tblPr>
                <a:noFill/>
                <a:tableStyleId>{667A03D6-69E1-4C42-8C95-A7AE2C2430BC}</a:tableStyleId>
              </a:tblPr>
              <a:tblGrid>
                <a:gridCol w="1817250"/>
                <a:gridCol w="2929500"/>
                <a:gridCol w="1167700"/>
                <a:gridCol w="3523175"/>
              </a:tblGrid>
              <a:tr h="227825">
                <a:tc>
                  <a:txBody>
                    <a:bodyPr/>
                    <a:lstStyle/>
                    <a:p>
                      <a:pPr indent="0" lvl="0" marL="0" rtl="0" algn="ctr">
                        <a:lnSpc>
                          <a:spcPct val="115000"/>
                        </a:lnSpc>
                        <a:spcBef>
                          <a:spcPts val="0"/>
                        </a:spcBef>
                        <a:spcAft>
                          <a:spcPts val="0"/>
                        </a:spcAft>
                        <a:buNone/>
                      </a:pPr>
                      <a:r>
                        <a:rPr b="1" lang="en-US" sz="1700">
                          <a:latin typeface="Times New Roman"/>
                          <a:ea typeface="Times New Roman"/>
                          <a:cs typeface="Times New Roman"/>
                          <a:sym typeface="Times New Roman"/>
                        </a:rPr>
                        <a:t>Thông số</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latin typeface="Times New Roman"/>
                          <a:ea typeface="Times New Roman"/>
                          <a:cs typeface="Times New Roman"/>
                          <a:sym typeface="Times New Roman"/>
                        </a:rPr>
                        <a:t>Ý nghĩa</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latin typeface="Times New Roman"/>
                          <a:ea typeface="Times New Roman"/>
                          <a:cs typeface="Times New Roman"/>
                          <a:sym typeface="Times New Roman"/>
                        </a:rPr>
                        <a:t>Thông số</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latin typeface="Times New Roman"/>
                          <a:ea typeface="Times New Roman"/>
                          <a:cs typeface="Times New Roman"/>
                          <a:sym typeface="Times New Roman"/>
                        </a:rPr>
                        <a:t>Ý nghĩa</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945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id</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Mã bệnh nhân</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age</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Tuổi của bệnh nhân</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945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sex</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Giới tính (1: Nữ, 2: Nam)</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pregnancy</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Mang thai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7325">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patient_type</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Loại bệnh nhân (1: Không nhập viện, 2: Nhập viện)</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diabetes</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Tiểu đường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7325">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entry_date</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Ngày đến bệnh viện</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copd</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Bệnh phổi tắc nghẽn mãn tính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945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date_symptoms</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Ngày xuất hiện triệu chứng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asthma</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Hen suyễn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7ffb7a19ad_0_45"/>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2.2</a:t>
            </a:r>
            <a:endParaRPr/>
          </a:p>
        </p:txBody>
      </p:sp>
      <p:sp>
        <p:nvSpPr>
          <p:cNvPr id="169" name="Google Shape;169;g27ffb7a19ad_0_45"/>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Quá trình thu thập và phân tích dữ liệu</a:t>
            </a:r>
            <a:endParaRPr/>
          </a:p>
        </p:txBody>
      </p:sp>
      <p:sp>
        <p:nvSpPr>
          <p:cNvPr id="170" name="Google Shape;170;g27ffb7a19ad_0_45"/>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02</a:t>
            </a:r>
            <a:endParaRPr/>
          </a:p>
        </p:txBody>
      </p:sp>
      <p:sp>
        <p:nvSpPr>
          <p:cNvPr id="171" name="Google Shape;171;g27ffb7a19ad_0_45"/>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172" name="Google Shape;172;g27ffb7a19ad_0_45"/>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3" name="Google Shape;173;g27ffb7a19ad_0_45"/>
          <p:cNvGraphicFramePr/>
          <p:nvPr/>
        </p:nvGraphicFramePr>
        <p:xfrm>
          <a:off x="228600" y="1219200"/>
          <a:ext cx="3000000" cy="3000000"/>
        </p:xfrm>
        <a:graphic>
          <a:graphicData uri="http://schemas.openxmlformats.org/drawingml/2006/table">
            <a:tbl>
              <a:tblPr>
                <a:noFill/>
                <a:tableStyleId>{667A03D6-69E1-4C42-8C95-A7AE2C2430BC}</a:tableStyleId>
              </a:tblPr>
              <a:tblGrid>
                <a:gridCol w="2096575"/>
                <a:gridCol w="3372225"/>
                <a:gridCol w="1430775"/>
                <a:gridCol w="2507125"/>
              </a:tblGrid>
              <a:tr h="190500">
                <a:tc>
                  <a:txBody>
                    <a:bodyPr/>
                    <a:lstStyle/>
                    <a:p>
                      <a:pPr indent="0" lvl="0" marL="0" rtl="0" algn="ctr">
                        <a:lnSpc>
                          <a:spcPct val="115000"/>
                        </a:lnSpc>
                        <a:spcBef>
                          <a:spcPts val="0"/>
                        </a:spcBef>
                        <a:spcAft>
                          <a:spcPts val="0"/>
                        </a:spcAft>
                        <a:buNone/>
                      </a:pPr>
                      <a:r>
                        <a:rPr b="1" lang="en-US" sz="1700">
                          <a:latin typeface="Times New Roman"/>
                          <a:ea typeface="Times New Roman"/>
                          <a:cs typeface="Times New Roman"/>
                          <a:sym typeface="Times New Roman"/>
                        </a:rPr>
                        <a:t>Thông số</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latin typeface="Times New Roman"/>
                          <a:ea typeface="Times New Roman"/>
                          <a:cs typeface="Times New Roman"/>
                          <a:sym typeface="Times New Roman"/>
                        </a:rPr>
                        <a:t>Ý nghĩa</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latin typeface="Times New Roman"/>
                          <a:ea typeface="Times New Roman"/>
                          <a:cs typeface="Times New Roman"/>
                          <a:sym typeface="Times New Roman"/>
                        </a:rPr>
                        <a:t>Thông số</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latin typeface="Times New Roman"/>
                          <a:ea typeface="Times New Roman"/>
                          <a:cs typeface="Times New Roman"/>
                          <a:sym typeface="Times New Roman"/>
                        </a:rPr>
                        <a:t>Ý nghĩa</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date_died</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Ngày qua đời (nếu có)</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inmsupr</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Ức chế miễn dịch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intubed</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Sử dụng máy thở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hypertension</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Tăng huyết áp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pneumonia</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Viêm phổi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other_disease</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Bệnh khác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cardiovascular</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Bệnh tim mạch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obesity</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Béo phì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renal_chronic</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Bệnh thận mãn tính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tobacco</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Sử dụng thuốc lá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contact_other_covid</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Tiếp xúc với bệnh nhân COVID-19 khác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icu</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Đưa vào ICU (1: Có, 2: Không)</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b="1" lang="en-US" sz="1700">
                          <a:latin typeface="Times New Roman"/>
                          <a:ea typeface="Times New Roman"/>
                          <a:cs typeface="Times New Roman"/>
                          <a:sym typeface="Times New Roman"/>
                        </a:rPr>
                        <a:t>covid_res</a:t>
                      </a:r>
                      <a:endParaRPr b="1"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Kết quả COVID-19 (1: Dương tính, 2: Âm tính, 3: Chờ xử lý)</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7ffb7a19ad_0_59"/>
          <p:cNvSpPr txBox="1"/>
          <p:nvPr>
            <p:ph type="title"/>
          </p:nvPr>
        </p:nvSpPr>
        <p:spPr>
          <a:xfrm>
            <a:off x="449468" y="1287600"/>
            <a:ext cx="85413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XỬ LÝ GIÁ TRỊ THIẾU</a:t>
            </a:r>
            <a:endParaRPr/>
          </a:p>
        </p:txBody>
      </p:sp>
      <p:sp>
        <p:nvSpPr>
          <p:cNvPr id="179" name="Google Shape;179;g27ffb7a19ad_0_59"/>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3.1</a:t>
            </a:r>
            <a:endParaRPr/>
          </a:p>
        </p:txBody>
      </p:sp>
      <p:sp>
        <p:nvSpPr>
          <p:cNvPr id="180" name="Google Shape;180;g27ffb7a19ad_0_59"/>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Tiền xử lý dữ liệu</a:t>
            </a:r>
            <a:endParaRPr/>
          </a:p>
        </p:txBody>
      </p:sp>
      <p:sp>
        <p:nvSpPr>
          <p:cNvPr id="181" name="Google Shape;181;g27ffb7a19ad_0_59"/>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182" name="Google Shape;182;g27ffb7a19ad_0_59"/>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183" name="Google Shape;183;g27ffb7a19ad_0_59"/>
          <p:cNvSpPr txBox="1"/>
          <p:nvPr>
            <p:ph idx="5" type="body"/>
          </p:nvPr>
        </p:nvSpPr>
        <p:spPr>
          <a:xfrm>
            <a:off x="522300" y="1916850"/>
            <a:ext cx="8744700" cy="492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 Loại bỏ cột:</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intubed</a:t>
            </a:r>
            <a:r>
              <a:rPr lang="en-US" sz="1700">
                <a:solidFill>
                  <a:schemeClr val="dk1"/>
                </a:solidFill>
                <a:latin typeface="Times New Roman"/>
                <a:ea typeface="Times New Roman"/>
                <a:cs typeface="Times New Roman"/>
                <a:sym typeface="Times New Roman"/>
              </a:rPr>
              <a:t> (78.5% thiếu)</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icu</a:t>
            </a:r>
            <a:r>
              <a:rPr lang="en-US" sz="1700">
                <a:solidFill>
                  <a:schemeClr val="dk1"/>
                </a:solidFill>
                <a:latin typeface="Times New Roman"/>
                <a:ea typeface="Times New Roman"/>
                <a:cs typeface="Times New Roman"/>
                <a:sym typeface="Times New Roman"/>
              </a:rPr>
              <a:t> (78.5% thiếu)</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 Loại bỏ records:</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Tỷ lệ rỗng &lt; 5%: </a:t>
            </a:r>
            <a:r>
              <a:rPr b="1" lang="en-US" sz="1700">
                <a:solidFill>
                  <a:schemeClr val="dk1"/>
                </a:solidFill>
                <a:latin typeface="Times New Roman"/>
                <a:ea typeface="Times New Roman"/>
                <a:cs typeface="Times New Roman"/>
                <a:sym typeface="Times New Roman"/>
              </a:rPr>
              <a:t>pneumonia</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diabetes</a:t>
            </a:r>
            <a:r>
              <a:rPr lang="en-US" sz="1700">
                <a:solidFill>
                  <a:schemeClr val="dk1"/>
                </a:solidFill>
                <a:latin typeface="Times New Roman"/>
                <a:ea typeface="Times New Roman"/>
                <a:cs typeface="Times New Roman"/>
                <a:sym typeface="Times New Roman"/>
              </a:rPr>
              <a:t>,</a:t>
            </a:r>
            <a:br>
              <a:rPr lang="en-US" sz="1700">
                <a:solidFill>
                  <a:schemeClr val="dk1"/>
                </a:solidFill>
                <a:latin typeface="Times New Roman"/>
                <a:ea typeface="Times New Roman"/>
                <a:cs typeface="Times New Roman"/>
                <a:sym typeface="Times New Roman"/>
              </a:rPr>
            </a:br>
            <a:r>
              <a:rPr b="1" lang="en-US" sz="1700">
                <a:solidFill>
                  <a:schemeClr val="dk1"/>
                </a:solidFill>
                <a:latin typeface="Times New Roman"/>
                <a:ea typeface="Times New Roman"/>
                <a:cs typeface="Times New Roman"/>
                <a:sym typeface="Times New Roman"/>
              </a:rPr>
              <a:t>copd</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asthma</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inmsupr</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hypertension</a:t>
            </a:r>
            <a:r>
              <a:rPr lang="en-US" sz="1700">
                <a:solidFill>
                  <a:schemeClr val="dk1"/>
                </a:solidFill>
                <a:latin typeface="Times New Roman"/>
                <a:ea typeface="Times New Roman"/>
                <a:cs typeface="Times New Roman"/>
                <a:sym typeface="Times New Roman"/>
              </a:rPr>
              <a:t>,</a:t>
            </a:r>
            <a:br>
              <a:rPr lang="en-US" sz="1700">
                <a:solidFill>
                  <a:schemeClr val="dk1"/>
                </a:solidFill>
                <a:latin typeface="Times New Roman"/>
                <a:ea typeface="Times New Roman"/>
                <a:cs typeface="Times New Roman"/>
                <a:sym typeface="Times New Roman"/>
              </a:rPr>
            </a:br>
            <a:r>
              <a:rPr b="1" lang="en-US" sz="1700">
                <a:solidFill>
                  <a:schemeClr val="dk1"/>
                </a:solidFill>
                <a:latin typeface="Times New Roman"/>
                <a:ea typeface="Times New Roman"/>
                <a:cs typeface="Times New Roman"/>
                <a:sym typeface="Times New Roman"/>
              </a:rPr>
              <a:t>other_disease</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cardiovascular</a:t>
            </a:r>
            <a:r>
              <a:rPr lang="en-US" sz="1700">
                <a:solidFill>
                  <a:schemeClr val="dk1"/>
                </a:solidFill>
                <a:latin typeface="Times New Roman"/>
                <a:ea typeface="Times New Roman"/>
                <a:cs typeface="Times New Roman"/>
                <a:sym typeface="Times New Roman"/>
              </a:rPr>
              <a:t>,</a:t>
            </a:r>
            <a:br>
              <a:rPr lang="en-US" sz="1700">
                <a:solidFill>
                  <a:schemeClr val="dk1"/>
                </a:solidFill>
                <a:latin typeface="Times New Roman"/>
                <a:ea typeface="Times New Roman"/>
                <a:cs typeface="Times New Roman"/>
                <a:sym typeface="Times New Roman"/>
              </a:rPr>
            </a:br>
            <a:r>
              <a:rPr b="1" lang="en-US" sz="1700">
                <a:solidFill>
                  <a:schemeClr val="dk1"/>
                </a:solidFill>
                <a:latin typeface="Times New Roman"/>
                <a:ea typeface="Times New Roman"/>
                <a:cs typeface="Times New Roman"/>
                <a:sym typeface="Times New Roman"/>
              </a:rPr>
              <a:t>obesity</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renal_chronic</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tobacco</a:t>
            </a:r>
            <a:r>
              <a:rPr lang="en-US" sz="1700">
                <a:solidFill>
                  <a:schemeClr val="dk1"/>
                </a:solidFill>
                <a:latin typeface="Times New Roman"/>
                <a:ea typeface="Times New Roman"/>
                <a:cs typeface="Times New Roman"/>
                <a:sym typeface="Times New Roman"/>
              </a:rPr>
              <a:t>.</a:t>
            </a:r>
            <a:r>
              <a:rPr b="1" i="1" lang="en-US" sz="1700">
                <a:solidFill>
                  <a:schemeClr val="dk1"/>
                </a:solidFill>
                <a:latin typeface="Times New Roman"/>
                <a:ea typeface="Times New Roman"/>
                <a:cs typeface="Times New Roman"/>
                <a:sym typeface="Times New Roman"/>
              </a:rPr>
              <a:t>.</a:t>
            </a:r>
            <a:endParaRPr b="1" i="1" sz="1700">
              <a:solidFill>
                <a:schemeClr val="dk1"/>
              </a:solidFill>
              <a:latin typeface="Times New Roman"/>
              <a:ea typeface="Times New Roman"/>
              <a:cs typeface="Times New Roman"/>
              <a:sym typeface="Times New Roman"/>
            </a:endParaRPr>
          </a:p>
        </p:txBody>
      </p:sp>
      <p:sp>
        <p:nvSpPr>
          <p:cNvPr id="184" name="Google Shape;184;g27ffb7a19ad_0_59"/>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85" name="Google Shape;185;g27ffb7a19ad_0_59"/>
          <p:cNvPicPr preferRelativeResize="0"/>
          <p:nvPr/>
        </p:nvPicPr>
        <p:blipFill rotWithShape="1">
          <a:blip r:embed="rId3">
            <a:alphaModFix/>
          </a:blip>
          <a:srcRect b="0" l="15497" r="0" t="24351"/>
          <a:stretch/>
        </p:blipFill>
        <p:spPr>
          <a:xfrm>
            <a:off x="4578575" y="2221650"/>
            <a:ext cx="2616475" cy="2910763"/>
          </a:xfrm>
          <a:prstGeom prst="rect">
            <a:avLst/>
          </a:prstGeom>
          <a:noFill/>
          <a:ln cap="flat" cmpd="sng" w="9525">
            <a:solidFill>
              <a:schemeClr val="dk2"/>
            </a:solidFill>
            <a:prstDash val="solid"/>
            <a:round/>
            <a:headEnd len="sm" w="sm" type="none"/>
            <a:tailEnd len="sm" w="sm" type="none"/>
          </a:ln>
        </p:spPr>
      </p:pic>
      <p:pic>
        <p:nvPicPr>
          <p:cNvPr id="186" name="Google Shape;186;g27ffb7a19ad_0_59"/>
          <p:cNvPicPr preferRelativeResize="0"/>
          <p:nvPr/>
        </p:nvPicPr>
        <p:blipFill>
          <a:blip r:embed="rId4">
            <a:alphaModFix/>
          </a:blip>
          <a:stretch>
            <a:fillRect/>
          </a:stretch>
        </p:blipFill>
        <p:spPr>
          <a:xfrm>
            <a:off x="7168500" y="2221650"/>
            <a:ext cx="2616475" cy="384776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7ffccc872e_3_0"/>
          <p:cNvSpPr txBox="1"/>
          <p:nvPr>
            <p:ph type="title"/>
          </p:nvPr>
        </p:nvSpPr>
        <p:spPr>
          <a:xfrm>
            <a:off x="449468" y="1287600"/>
            <a:ext cx="85413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XỬ LÝ GIÁ TRỊ THIẾU</a:t>
            </a:r>
            <a:endParaRPr/>
          </a:p>
        </p:txBody>
      </p:sp>
      <p:sp>
        <p:nvSpPr>
          <p:cNvPr id="192" name="Google Shape;192;g27ffccc872e_3_0"/>
          <p:cNvSpPr txBox="1"/>
          <p:nvPr>
            <p:ph idx="1" type="body"/>
          </p:nvPr>
        </p:nvSpPr>
        <p:spPr>
          <a:xfrm>
            <a:off x="449468" y="450000"/>
            <a:ext cx="324000" cy="27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700"/>
              <a:buNone/>
            </a:pPr>
            <a:r>
              <a:rPr lang="en-US"/>
              <a:t>3.1</a:t>
            </a:r>
            <a:endParaRPr/>
          </a:p>
        </p:txBody>
      </p:sp>
      <p:sp>
        <p:nvSpPr>
          <p:cNvPr id="193" name="Google Shape;193;g27ffccc872e_3_0"/>
          <p:cNvSpPr txBox="1"/>
          <p:nvPr>
            <p:ph idx="2" type="body"/>
          </p:nvPr>
        </p:nvSpPr>
        <p:spPr>
          <a:xfrm>
            <a:off x="866200" y="450001"/>
            <a:ext cx="68379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Tiền xử lý dữ liệu</a:t>
            </a:r>
            <a:endParaRPr/>
          </a:p>
        </p:txBody>
      </p:sp>
      <p:sp>
        <p:nvSpPr>
          <p:cNvPr id="194" name="Google Shape;194;g27ffccc872e_3_0"/>
          <p:cNvSpPr txBox="1"/>
          <p:nvPr>
            <p:ph idx="3" type="body"/>
          </p:nvPr>
        </p:nvSpPr>
        <p:spPr>
          <a:xfrm>
            <a:off x="9112825" y="480779"/>
            <a:ext cx="340500" cy="2463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D8D8D8"/>
              </a:buClr>
              <a:buSzPts val="1600"/>
              <a:buNone/>
            </a:pPr>
            <a:r>
              <a:rPr lang="en-US"/>
              <a:t>03</a:t>
            </a:r>
            <a:endParaRPr/>
          </a:p>
        </p:txBody>
      </p:sp>
      <p:sp>
        <p:nvSpPr>
          <p:cNvPr id="195" name="Google Shape;195;g27ffccc872e_3_0"/>
          <p:cNvSpPr txBox="1"/>
          <p:nvPr>
            <p:ph idx="4" type="body"/>
          </p:nvPr>
        </p:nvSpPr>
        <p:spPr>
          <a:xfrm>
            <a:off x="8577729" y="480775"/>
            <a:ext cx="630900" cy="246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D8D8D8"/>
              </a:buClr>
              <a:buSzPts val="1600"/>
              <a:buNone/>
            </a:pPr>
            <a:r>
              <a:rPr lang="en-US"/>
              <a:t>UNIT</a:t>
            </a:r>
            <a:endParaRPr/>
          </a:p>
        </p:txBody>
      </p:sp>
      <p:sp>
        <p:nvSpPr>
          <p:cNvPr id="196" name="Google Shape;196;g27ffccc872e_3_0"/>
          <p:cNvSpPr txBox="1"/>
          <p:nvPr>
            <p:ph idx="5" type="body"/>
          </p:nvPr>
        </p:nvSpPr>
        <p:spPr>
          <a:xfrm>
            <a:off x="522300" y="1916850"/>
            <a:ext cx="8744700" cy="492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20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 Dự đoán giá trị thiếu:</a:t>
            </a:r>
            <a:endParaRPr b="1" sz="1700">
              <a:solidFill>
                <a:schemeClr val="dk1"/>
              </a:solidFill>
              <a:latin typeface="Times New Roman"/>
              <a:ea typeface="Times New Roman"/>
              <a:cs typeface="Times New Roman"/>
              <a:sym typeface="Times New Roman"/>
            </a:endParaRPr>
          </a:p>
          <a:p>
            <a:pPr indent="-336550" lvl="0" marL="457200" rtl="0" algn="l">
              <a:lnSpc>
                <a:spcPct val="100000"/>
              </a:lnSpc>
              <a:spcBef>
                <a:spcPts val="120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pregnancy</a:t>
            </a:r>
            <a:r>
              <a:rPr lang="en-US" sz="1700">
                <a:solidFill>
                  <a:schemeClr val="dk1"/>
                </a:solidFill>
                <a:latin typeface="Times New Roman"/>
                <a:ea typeface="Times New Roman"/>
                <a:cs typeface="Times New Roman"/>
                <a:sym typeface="Times New Roman"/>
              </a:rPr>
              <a:t> (50% thiếu)</a:t>
            </a:r>
            <a:endParaRPr sz="1700">
              <a:solidFill>
                <a:schemeClr val="dk1"/>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contact_other_covid</a:t>
            </a:r>
            <a:r>
              <a:rPr lang="en-US" sz="1700">
                <a:solidFill>
                  <a:schemeClr val="dk1"/>
                </a:solidFill>
                <a:latin typeface="Times New Roman"/>
                <a:ea typeface="Times New Roman"/>
                <a:cs typeface="Times New Roman"/>
                <a:sym typeface="Times New Roman"/>
              </a:rPr>
              <a:t> (25% thiếu)</a:t>
            </a:r>
            <a:endParaRPr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i="1" lang="en-US" sz="1700">
                <a:solidFill>
                  <a:schemeClr val="dk1"/>
                </a:solidFill>
                <a:latin typeface="Times New Roman"/>
                <a:ea typeface="Times New Roman"/>
                <a:cs typeface="Times New Roman"/>
                <a:sym typeface="Times New Roman"/>
              </a:rPr>
              <a:t>-&gt; Sử dụng hồi quy để dự đoán các giá trị còn thiếu.</a:t>
            </a:r>
            <a:endParaRPr b="1" i="1" sz="17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 Chuyển đổi kiểu dữ liệu:</a:t>
            </a:r>
            <a:endParaRPr b="1" sz="1700">
              <a:solidFill>
                <a:schemeClr val="dk1"/>
              </a:solidFill>
              <a:latin typeface="Times New Roman"/>
              <a:ea typeface="Times New Roman"/>
              <a:cs typeface="Times New Roman"/>
              <a:sym typeface="Times New Roman"/>
            </a:endParaRPr>
          </a:p>
          <a:p>
            <a:pPr indent="-336550" lvl="0" marL="457200" rtl="0" algn="l">
              <a:lnSpc>
                <a:spcPct val="100000"/>
              </a:lnSpc>
              <a:spcBef>
                <a:spcPts val="12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Chuyển từ </a:t>
            </a:r>
            <a:r>
              <a:rPr b="1" lang="en-US" sz="1700">
                <a:solidFill>
                  <a:srgbClr val="188038"/>
                </a:solidFill>
                <a:latin typeface="Times New Roman"/>
                <a:ea typeface="Times New Roman"/>
                <a:cs typeface="Times New Roman"/>
                <a:sym typeface="Times New Roman"/>
              </a:rPr>
              <a:t>float64</a:t>
            </a:r>
            <a:r>
              <a:rPr b="1" lang="en-US" sz="17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sang </a:t>
            </a:r>
            <a:r>
              <a:rPr b="1" lang="en-US" sz="1700">
                <a:solidFill>
                  <a:srgbClr val="188038"/>
                </a:solidFill>
                <a:latin typeface="Times New Roman"/>
                <a:ea typeface="Times New Roman"/>
                <a:cs typeface="Times New Roman"/>
                <a:sym typeface="Times New Roman"/>
              </a:rPr>
              <a:t>int64</a:t>
            </a:r>
            <a:r>
              <a:rPr b="1" lang="en-US" sz="17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sau khi thay </a:t>
            </a:r>
            <a:r>
              <a:rPr b="1" lang="en-US" sz="1700">
                <a:solidFill>
                  <a:srgbClr val="188038"/>
                </a:solidFill>
                <a:latin typeface="Times New Roman"/>
                <a:ea typeface="Times New Roman"/>
                <a:cs typeface="Times New Roman"/>
                <a:sym typeface="Times New Roman"/>
              </a:rPr>
              <a:t>NaN</a:t>
            </a:r>
            <a:r>
              <a:rPr b="1" lang="en-US" sz="17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bằng </a:t>
            </a:r>
            <a:r>
              <a:rPr b="1" lang="en-US" sz="1700">
                <a:solidFill>
                  <a:srgbClr val="188038"/>
                </a:solidFill>
                <a:latin typeface="Times New Roman"/>
                <a:ea typeface="Times New Roman"/>
                <a:cs typeface="Times New Roman"/>
                <a:sym typeface="Times New Roman"/>
              </a:rPr>
              <a:t>0</a:t>
            </a:r>
            <a:r>
              <a:rPr lang="en-U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dk1"/>
              </a:buClr>
              <a:buSzPts val="1700"/>
              <a:buChar char="●"/>
            </a:pPr>
            <a:r>
              <a:rPr b="1" lang="en-US" sz="1700">
                <a:solidFill>
                  <a:schemeClr val="dk1"/>
                </a:solidFill>
                <a:latin typeface="Times New Roman"/>
                <a:ea typeface="Times New Roman"/>
                <a:cs typeface="Times New Roman"/>
                <a:sym typeface="Times New Roman"/>
              </a:rPr>
              <a:t>pregnancy</a:t>
            </a:r>
            <a:r>
              <a:rPr lang="en-US" sz="1700">
                <a:solidFill>
                  <a:schemeClr val="dk1"/>
                </a:solidFill>
                <a:latin typeface="Times New Roman"/>
                <a:ea typeface="Times New Roman"/>
                <a:cs typeface="Times New Roman"/>
                <a:sym typeface="Times New Roman"/>
              </a:rPr>
              <a:t> và </a:t>
            </a:r>
            <a:r>
              <a:rPr b="1" lang="en-US" sz="1700">
                <a:solidFill>
                  <a:schemeClr val="dk1"/>
                </a:solidFill>
                <a:latin typeface="Times New Roman"/>
                <a:ea typeface="Times New Roman"/>
                <a:cs typeface="Times New Roman"/>
                <a:sym typeface="Times New Roman"/>
              </a:rPr>
              <a:t>contact_other_covid</a:t>
            </a:r>
            <a:r>
              <a:rPr lang="en-US" sz="1700">
                <a:solidFill>
                  <a:schemeClr val="dk1"/>
                </a:solidFill>
                <a:latin typeface="Times New Roman"/>
                <a:ea typeface="Times New Roman"/>
                <a:cs typeface="Times New Roman"/>
                <a:sym typeface="Times New Roman"/>
              </a:rPr>
              <a:t>: </a:t>
            </a:r>
            <a:r>
              <a:rPr lang="en-US" sz="1700">
                <a:solidFill>
                  <a:srgbClr val="188038"/>
                </a:solidFill>
                <a:latin typeface="Times New Roman"/>
                <a:ea typeface="Times New Roman"/>
                <a:cs typeface="Times New Roman"/>
                <a:sym typeface="Times New Roman"/>
              </a:rPr>
              <a:t>0</a:t>
            </a:r>
            <a:r>
              <a:rPr lang="en-US" sz="1700">
                <a:solidFill>
                  <a:schemeClr val="dk1"/>
                </a:solidFill>
                <a:latin typeface="Times New Roman"/>
                <a:ea typeface="Times New Roman"/>
                <a:cs typeface="Times New Roman"/>
                <a:sym typeface="Times New Roman"/>
              </a:rPr>
              <a:t> được coi là giá trị thiếu.</a:t>
            </a:r>
            <a:endParaRPr sz="1700">
              <a:solidFill>
                <a:schemeClr val="dk1"/>
              </a:solidFill>
              <a:latin typeface="Times New Roman"/>
              <a:ea typeface="Times New Roman"/>
              <a:cs typeface="Times New Roman"/>
              <a:sym typeface="Times New Roman"/>
            </a:endParaRPr>
          </a:p>
        </p:txBody>
      </p:sp>
      <p:sp>
        <p:nvSpPr>
          <p:cNvPr id="197" name="Google Shape;197;g27ffccc872e_3_0"/>
          <p:cNvSpPr txBox="1"/>
          <p:nvPr>
            <p:ph idx="12" type="sldNum"/>
          </p:nvPr>
        </p:nvSpPr>
        <p:spPr>
          <a:xfrm>
            <a:off x="9266878" y="6333134"/>
            <a:ext cx="5943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98" name="Google Shape;198;g27ffccc872e_3_0"/>
          <p:cNvPicPr preferRelativeResize="0"/>
          <p:nvPr/>
        </p:nvPicPr>
        <p:blipFill rotWithShape="1">
          <a:blip r:embed="rId3">
            <a:alphaModFix/>
          </a:blip>
          <a:srcRect b="0" l="0" r="0" t="0"/>
          <a:stretch/>
        </p:blipFill>
        <p:spPr>
          <a:xfrm>
            <a:off x="5548175" y="4393850"/>
            <a:ext cx="3324225" cy="2015475"/>
          </a:xfrm>
          <a:prstGeom prst="rect">
            <a:avLst/>
          </a:prstGeom>
          <a:noFill/>
          <a:ln cap="flat" cmpd="sng" w="9525">
            <a:solidFill>
              <a:schemeClr val="dk2"/>
            </a:solidFill>
            <a:prstDash val="solid"/>
            <a:round/>
            <a:headEnd len="sm" w="sm" type="none"/>
            <a:tailEnd len="sm" w="sm" type="none"/>
          </a:ln>
        </p:spPr>
      </p:pic>
      <p:pic>
        <p:nvPicPr>
          <p:cNvPr id="199" name="Google Shape;199;g27ffccc872e_3_0"/>
          <p:cNvPicPr preferRelativeResize="0"/>
          <p:nvPr/>
        </p:nvPicPr>
        <p:blipFill>
          <a:blip r:embed="rId4">
            <a:alphaModFix/>
          </a:blip>
          <a:stretch>
            <a:fillRect/>
          </a:stretch>
        </p:blipFill>
        <p:spPr>
          <a:xfrm>
            <a:off x="972050" y="4881600"/>
            <a:ext cx="3324225" cy="523875"/>
          </a:xfrm>
          <a:prstGeom prst="rect">
            <a:avLst/>
          </a:prstGeom>
          <a:noFill/>
          <a:ln cap="flat" cmpd="sng" w="9525">
            <a:solidFill>
              <a:schemeClr val="dk2"/>
            </a:solidFill>
            <a:prstDash val="solid"/>
            <a:round/>
            <a:headEnd len="sm" w="sm" type="none"/>
            <a:tailEnd len="sm" w="sm" type="none"/>
          </a:ln>
        </p:spPr>
      </p:pic>
      <p:pic>
        <p:nvPicPr>
          <p:cNvPr id="200" name="Google Shape;200;g27ffccc872e_3_0"/>
          <p:cNvPicPr preferRelativeResize="0"/>
          <p:nvPr/>
        </p:nvPicPr>
        <p:blipFill>
          <a:blip r:embed="rId5">
            <a:alphaModFix/>
          </a:blip>
          <a:stretch>
            <a:fillRect/>
          </a:stretch>
        </p:blipFill>
        <p:spPr>
          <a:xfrm>
            <a:off x="882725" y="5618050"/>
            <a:ext cx="3448050" cy="552450"/>
          </a:xfrm>
          <a:prstGeom prst="rect">
            <a:avLst/>
          </a:prstGeom>
          <a:noFill/>
          <a:ln cap="flat" cmpd="sng" w="9525">
            <a:solidFill>
              <a:schemeClr val="dk2"/>
            </a:solidFill>
            <a:prstDash val="solid"/>
            <a:round/>
            <a:headEnd len="sm" w="sm" type="none"/>
            <a:tailEnd len="sm" w="sm" type="none"/>
          </a:ln>
        </p:spPr>
      </p:pic>
      <p:pic>
        <p:nvPicPr>
          <p:cNvPr id="201" name="Google Shape;201;g27ffccc872e_3_0"/>
          <p:cNvPicPr preferRelativeResize="0"/>
          <p:nvPr/>
        </p:nvPicPr>
        <p:blipFill rotWithShape="1">
          <a:blip r:embed="rId6">
            <a:alphaModFix/>
          </a:blip>
          <a:srcRect b="26610" l="0" r="0" t="27460"/>
          <a:stretch/>
        </p:blipFill>
        <p:spPr>
          <a:xfrm>
            <a:off x="4385947" y="5210100"/>
            <a:ext cx="1072560" cy="4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2019-07-06T14:12:49Z</dcterms:created>
  <dc:creator>Soon Yong Chang</dc:creator>
</cp:coreProperties>
</file>