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86506" autoAdjust="0"/>
  </p:normalViewPr>
  <p:slideViewPr>
    <p:cSldViewPr snapToGrid="0">
      <p:cViewPr varScale="1">
        <p:scale>
          <a:sx n="74" d="100"/>
          <a:sy n="74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60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E7DC39-A74A-CD49-BFEC-D1EC7E053F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A180-CE32-6B4E-968E-A39BF73214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68580-207D-084E-B0C6-93E7F3D6F337}" type="datetimeFigureOut">
              <a:rPr lang="en-US" smtClean="0"/>
              <a:t>5/31/18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FECD-5CFC-B743-881A-EB4549F796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7DC5F-8FF6-B343-A4DA-A2D5F1E68D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34FC5-7028-0444-9A35-31838A57A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07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B66C7-8F6B-47B7-8F69-7B0D0E1D9ED7}" type="datetimeFigureOut">
              <a:rPr lang="vi-VN" smtClean="0"/>
              <a:t>31/05/2018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09DC9-C2D1-453D-9823-BBD3B53FB9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800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Oval 38"/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gray">
          <a:xfrm>
            <a:off x="10258426" y="3506278"/>
            <a:ext cx="1631949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149600" y="6400801"/>
            <a:ext cx="1337733" cy="248585"/>
          </a:xfrm>
        </p:spPr>
        <p:txBody>
          <a:bodyPr/>
          <a:lstStyle>
            <a:lvl1pPr algn="ctr">
              <a:defRPr sz="1200"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1" y="6413500"/>
            <a:ext cx="4686300" cy="296506"/>
          </a:xfrm>
        </p:spPr>
        <p:txBody>
          <a:bodyPr/>
          <a:lstStyle>
            <a:lvl1pPr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032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89084" y="1027113"/>
            <a:ext cx="5994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-76200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737600" y="65532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5880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08000" y="6534150"/>
            <a:ext cx="2540000" cy="261938"/>
          </a:xfrm>
        </p:spPr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1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892800" y="6553201"/>
            <a:ext cx="3826933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673600" y="6534150"/>
            <a:ext cx="1117600" cy="261938"/>
          </a:xfrm>
        </p:spPr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rgbClr val="F07D2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37600" y="6553201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fld id="{2EEF9554-40CF-4C96-BAB5-706298509BC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0" y="609601"/>
            <a:ext cx="8026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fld id="{80D17680-6B38-4DA5-AF43-2E5D03B5F43D}" type="datetimeFigureOut">
              <a:rPr lang="en-US" smtClean="0"/>
              <a:t>5/31/18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363201" y="-88118"/>
            <a:ext cx="1674988" cy="1285093"/>
            <a:chOff x="7620000" y="-88118"/>
            <a:chExt cx="1256241" cy="1285093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7620000" y="548975"/>
              <a:ext cx="1252800" cy="64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-88118"/>
              <a:ext cx="1256241" cy="12562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91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1027113"/>
            <a:ext cx="7998884" cy="1752600"/>
          </a:xfrm>
        </p:spPr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78662F-EDBC-4C28-B7E4-37015F631B13}"/>
              </a:ext>
            </a:extLst>
          </p:cNvPr>
          <p:cNvSpPr txBox="1">
            <a:spLocks/>
          </p:cNvSpPr>
          <p:nvPr/>
        </p:nvSpPr>
        <p:spPr bwMode="gray">
          <a:xfrm>
            <a:off x="3835400" y="4452102"/>
            <a:ext cx="799888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Giảng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effectLst/>
              </a:rPr>
              <a:t>viên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ffectLst/>
              </a:rPr>
              <a:t> :Cao Le Thanh</a:t>
            </a:r>
          </a:p>
        </p:txBody>
      </p:sp>
    </p:spTree>
    <p:extLst>
      <p:ext uri="{BB962C8B-B14F-4D97-AF65-F5344CB8AC3E}">
        <p14:creationId xmlns:p14="http://schemas.microsoft.com/office/powerpoint/2010/main" val="365171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390" y="1404012"/>
            <a:ext cx="9066962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Các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phương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thức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chính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put(Object key, Object value)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get(Object key)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remove(Object key)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containsKey</a:t>
            </a:r>
            <a:r>
              <a:rPr lang="en-US" altLang="en-US" kern="0" dirty="0">
                <a:latin typeface="Arial"/>
              </a:rPr>
              <a:t>(Object key)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containsValue</a:t>
            </a:r>
            <a:r>
              <a:rPr lang="en-US" altLang="en-US" kern="0" dirty="0">
                <a:latin typeface="Arial"/>
              </a:rPr>
              <a:t>(Object value)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size()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isEmpty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endParaRPr lang="en-US" alt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884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5389" y="1214279"/>
            <a:ext cx="804904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sz="2000" kern="0" dirty="0" err="1">
                <a:latin typeface="Arial"/>
              </a:rPr>
              <a:t>Ví</a:t>
            </a:r>
            <a:r>
              <a:rPr lang="en-US" altLang="en-US" sz="2000" kern="0" dirty="0">
                <a:latin typeface="Arial"/>
              </a:rPr>
              <a:t> </a:t>
            </a:r>
            <a:r>
              <a:rPr lang="en-US" altLang="en-US" sz="2000" kern="0" dirty="0" err="1">
                <a:latin typeface="Arial"/>
              </a:rPr>
              <a:t>dụ</a:t>
            </a:r>
            <a:r>
              <a:rPr lang="en-US" altLang="en-US" sz="2000" kern="0" dirty="0">
                <a:latin typeface="Arial"/>
              </a:rPr>
              <a:t> </a:t>
            </a:r>
            <a:r>
              <a:rPr lang="en-US" altLang="en-US" sz="2000" kern="0" dirty="0" err="1">
                <a:latin typeface="Arial"/>
              </a:rPr>
              <a:t>minh</a:t>
            </a:r>
            <a:r>
              <a:rPr lang="en-US" altLang="en-US" sz="2000" kern="0" dirty="0">
                <a:latin typeface="Arial"/>
              </a:rPr>
              <a:t> </a:t>
            </a:r>
            <a:r>
              <a:rPr lang="en-US" altLang="en-US" sz="2000" kern="0" dirty="0" err="1">
                <a:latin typeface="Arial"/>
              </a:rPr>
              <a:t>họa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        HashMap&lt;String,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&gt; </a:t>
            </a:r>
            <a:r>
              <a:rPr lang="en-US" altLang="en-US" sz="1600" kern="0" dirty="0" err="1">
                <a:latin typeface="Arial"/>
              </a:rPr>
              <a:t>sv</a:t>
            </a:r>
            <a:r>
              <a:rPr lang="en-US" altLang="en-US" sz="1600" kern="0" dirty="0">
                <a:latin typeface="Arial"/>
              </a:rPr>
              <a:t> = new HashMap&lt;String,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&gt;();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s1 = new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("12345-12", "</a:t>
            </a:r>
            <a:r>
              <a:rPr lang="en-US" altLang="en-US" sz="1600" kern="0" dirty="0" err="1">
                <a:latin typeface="Arial"/>
              </a:rPr>
              <a:t>Nguyễn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Văn</a:t>
            </a:r>
            <a:r>
              <a:rPr lang="en-US" altLang="en-US" sz="1600" kern="0" dirty="0">
                <a:latin typeface="Arial"/>
              </a:rPr>
              <a:t> Anh");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s2 = new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("98765-00", "</a:t>
            </a:r>
            <a:r>
              <a:rPr lang="en-US" altLang="en-US" sz="1600" kern="0" dirty="0" err="1">
                <a:latin typeface="Arial"/>
              </a:rPr>
              <a:t>Trần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Thị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Bình</a:t>
            </a:r>
            <a:r>
              <a:rPr lang="en-US" altLang="en-US" sz="1600" kern="0" dirty="0">
                <a:latin typeface="Arial"/>
              </a:rPr>
              <a:t>");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s3 = new 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("71024-91", ”Chu </a:t>
            </a:r>
            <a:r>
              <a:rPr lang="en-US" altLang="en-US" sz="1600" kern="0" dirty="0" err="1">
                <a:latin typeface="Arial"/>
              </a:rPr>
              <a:t>Cảnh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Chiêu</a:t>
            </a:r>
            <a:r>
              <a:rPr lang="en-US" altLang="en-US" sz="1600" kern="0" dirty="0">
                <a:latin typeface="Arial"/>
              </a:rPr>
              <a:t>");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sv.put</a:t>
            </a:r>
            <a:r>
              <a:rPr lang="en-US" altLang="en-US" sz="1600" kern="0" dirty="0">
                <a:latin typeface="Arial"/>
              </a:rPr>
              <a:t>(s1.getMaSo(), s1);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sv.put</a:t>
            </a:r>
            <a:r>
              <a:rPr lang="en-US" altLang="en-US" sz="1600" kern="0" dirty="0">
                <a:latin typeface="Arial"/>
              </a:rPr>
              <a:t>(s2.getMaSo(), s2);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sv.put</a:t>
            </a:r>
            <a:r>
              <a:rPr lang="en-US" altLang="en-US" sz="1600" kern="0" dirty="0">
                <a:latin typeface="Arial"/>
              </a:rPr>
              <a:t>(s3.getMaSo(), s3);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String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 = "98765-00";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System.</a:t>
            </a:r>
            <a:r>
              <a:rPr lang="en-US" altLang="en-US" sz="1600" i="1" kern="0" dirty="0" err="1">
                <a:latin typeface="Arial"/>
              </a:rPr>
              <a:t>out</a:t>
            </a:r>
            <a:r>
              <a:rPr lang="en-US" altLang="en-US" sz="1600" kern="0" dirty="0" err="1">
                <a:latin typeface="Arial"/>
              </a:rPr>
              <a:t>.println</a:t>
            </a:r>
            <a:r>
              <a:rPr lang="en-US" altLang="en-US" sz="1600" kern="0" dirty="0">
                <a:latin typeface="Arial"/>
              </a:rPr>
              <a:t>("</a:t>
            </a:r>
            <a:r>
              <a:rPr lang="en-US" altLang="en-US" sz="1600" kern="0" dirty="0" err="1">
                <a:latin typeface="Arial"/>
              </a:rPr>
              <a:t>Hãy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nhập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mã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số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sinh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viên</a:t>
            </a:r>
            <a:r>
              <a:rPr lang="en-US" altLang="en-US" sz="1600" kern="0" dirty="0">
                <a:latin typeface="Arial"/>
              </a:rPr>
              <a:t> = " +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</a:t>
            </a:r>
            <a:r>
              <a:rPr lang="en-US" altLang="en-US" sz="1600" kern="0" dirty="0" err="1">
                <a:latin typeface="Arial"/>
              </a:rPr>
              <a:t>SinhVien</a:t>
            </a:r>
            <a:r>
              <a:rPr lang="en-US" altLang="en-US" sz="1600" kern="0" dirty="0">
                <a:latin typeface="Arial"/>
              </a:rPr>
              <a:t> x = </a:t>
            </a:r>
            <a:r>
              <a:rPr lang="en-US" altLang="en-US" sz="1600" kern="0" dirty="0" err="1">
                <a:latin typeface="Arial"/>
              </a:rPr>
              <a:t>sv.get</a:t>
            </a:r>
            <a:r>
              <a:rPr lang="en-US" altLang="en-US" sz="1600" kern="0" dirty="0">
                <a:latin typeface="Arial"/>
              </a:rPr>
              <a:t>(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); 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if (x != null) {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        </a:t>
            </a:r>
            <a:r>
              <a:rPr lang="en-US" altLang="en-US" sz="1600" kern="0" dirty="0" err="1">
                <a:latin typeface="Arial"/>
              </a:rPr>
              <a:t>System.</a:t>
            </a:r>
            <a:r>
              <a:rPr lang="en-US" altLang="en-US" sz="1600" i="1" kern="0" dirty="0" err="1">
                <a:latin typeface="Arial"/>
              </a:rPr>
              <a:t>out</a:t>
            </a:r>
            <a:r>
              <a:rPr lang="en-US" altLang="en-US" sz="1600" kern="0" dirty="0" err="1">
                <a:latin typeface="Arial"/>
              </a:rPr>
              <a:t>.println</a:t>
            </a:r>
            <a:r>
              <a:rPr lang="en-US" altLang="en-US" sz="1600" kern="0" dirty="0">
                <a:latin typeface="Arial"/>
              </a:rPr>
              <a:t>(”</a:t>
            </a:r>
            <a:r>
              <a:rPr lang="en-US" altLang="en-US" sz="1600" kern="0" dirty="0" err="1">
                <a:latin typeface="Arial"/>
              </a:rPr>
              <a:t>Sinh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viên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mã</a:t>
            </a:r>
            <a:r>
              <a:rPr lang="en-US" altLang="en-US" sz="1600" kern="0" dirty="0">
                <a:latin typeface="Arial"/>
              </a:rPr>
              <a:t> “ +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 + ” </a:t>
            </a:r>
            <a:r>
              <a:rPr lang="en-US" altLang="en-US" sz="1600" kern="0" dirty="0" err="1">
                <a:latin typeface="Arial"/>
              </a:rPr>
              <a:t>tên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là</a:t>
            </a:r>
            <a:r>
              <a:rPr lang="en-US" altLang="en-US" sz="1600" kern="0" dirty="0">
                <a:latin typeface="Arial"/>
              </a:rPr>
              <a:t> " + </a:t>
            </a:r>
            <a:r>
              <a:rPr lang="en-US" altLang="en-US" sz="1600" kern="0" dirty="0" err="1">
                <a:latin typeface="Arial"/>
              </a:rPr>
              <a:t>x.getTen</a:t>
            </a:r>
            <a:r>
              <a:rPr lang="en-US" altLang="en-US" sz="1600" kern="0" dirty="0">
                <a:latin typeface="Arial"/>
              </a:rPr>
              <a:t>());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} else {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        // </a:t>
            </a:r>
            <a:r>
              <a:rPr lang="en-US" altLang="en-US" sz="1600" kern="0" dirty="0" err="1">
                <a:latin typeface="Arial"/>
              </a:rPr>
              <a:t>không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có</a:t>
            </a:r>
            <a:r>
              <a:rPr lang="en-US" altLang="en-US" sz="1600" kern="0" dirty="0">
                <a:latin typeface="Arial"/>
              </a:rPr>
              <a:t> Student </a:t>
            </a:r>
            <a:r>
              <a:rPr lang="en-US" altLang="en-US" sz="1600" kern="0" dirty="0" err="1">
                <a:latin typeface="Arial"/>
              </a:rPr>
              <a:t>nào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như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vậy</a:t>
            </a:r>
            <a:endParaRPr lang="en-US" altLang="en-US" sz="2000" kern="0" dirty="0">
              <a:latin typeface="Arial"/>
            </a:endParaRP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	        </a:t>
            </a:r>
            <a:r>
              <a:rPr lang="en-US" altLang="en-US" sz="1600" kern="0" dirty="0" err="1">
                <a:latin typeface="Arial"/>
              </a:rPr>
              <a:t>System.</a:t>
            </a:r>
            <a:r>
              <a:rPr lang="en-US" altLang="en-US" sz="1600" i="1" kern="0" dirty="0" err="1">
                <a:latin typeface="Arial"/>
              </a:rPr>
              <a:t>out</a:t>
            </a:r>
            <a:r>
              <a:rPr lang="en-US" altLang="en-US" sz="1600" kern="0" dirty="0" err="1">
                <a:latin typeface="Arial"/>
              </a:rPr>
              <a:t>.println</a:t>
            </a:r>
            <a:r>
              <a:rPr lang="en-US" altLang="en-US" sz="1600" kern="0" dirty="0">
                <a:latin typeface="Arial"/>
              </a:rPr>
              <a:t>("</a:t>
            </a:r>
            <a:r>
              <a:rPr lang="en-US" altLang="en-US" sz="1600" kern="0" dirty="0" err="1">
                <a:latin typeface="Arial"/>
              </a:rPr>
              <a:t>Mã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số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không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hợp</a:t>
            </a:r>
            <a:r>
              <a:rPr lang="en-US" altLang="en-US" sz="1600" kern="0" dirty="0">
                <a:latin typeface="Arial"/>
              </a:rPr>
              <a:t> </a:t>
            </a:r>
            <a:r>
              <a:rPr lang="en-US" altLang="en-US" sz="1600" kern="0" dirty="0" err="1">
                <a:latin typeface="Arial"/>
              </a:rPr>
              <a:t>lệ</a:t>
            </a:r>
            <a:r>
              <a:rPr lang="en-US" altLang="en-US" sz="1600" kern="0" dirty="0">
                <a:latin typeface="Arial"/>
              </a:rPr>
              <a:t>: " + </a:t>
            </a:r>
            <a:r>
              <a:rPr lang="en-US" altLang="en-US" sz="1600" kern="0" dirty="0" err="1">
                <a:latin typeface="Arial"/>
              </a:rPr>
              <a:t>ms</a:t>
            </a:r>
            <a:r>
              <a:rPr lang="en-US" altLang="en-US" sz="1600" kern="0" dirty="0">
                <a:latin typeface="Arial"/>
              </a:rPr>
              <a:t>);</a:t>
            </a:r>
          </a:p>
          <a:p>
            <a:pPr marL="457200" lvl="1" indent="0">
              <a:spcBef>
                <a:spcPct val="0"/>
              </a:spcBef>
              <a:buNone/>
              <a:defRPr/>
            </a:pPr>
            <a:r>
              <a:rPr lang="en-US" altLang="en-US" sz="1600" kern="0" dirty="0">
                <a:latin typeface="Arial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59594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Khái niệm Collection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05544" y="1600200"/>
            <a:ext cx="1023257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chemeClr val="tx1"/>
              </a:buClr>
              <a:defRPr/>
            </a:pP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Để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giải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quyết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hạn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chế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của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mảng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ta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dùng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collection.</a:t>
            </a:r>
          </a:p>
          <a:p>
            <a:pPr lvl="0" algn="just"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Collection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bản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chất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tập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các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lớp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dùng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để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lưu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trữ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danh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sách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và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có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khả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năng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tự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co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giãn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khi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danh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sách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thay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đổi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: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Thêm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sửa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xóa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,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chèn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…</a:t>
            </a:r>
          </a:p>
          <a:p>
            <a:pPr lvl="0" algn="just">
              <a:buClr>
                <a:schemeClr val="tx1"/>
              </a:buClr>
              <a:defRPr/>
            </a:pP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Hai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lớp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Collection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thường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được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sử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dụng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nhiều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nhất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là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ArrayList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và</a:t>
            </a:r>
            <a:r>
              <a:rPr lang="en-US" sz="2800" kern="0" dirty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2800" b="1" kern="0" dirty="0" err="1">
                <a:solidFill>
                  <a:srgbClr val="002060"/>
                </a:solidFill>
                <a:latin typeface="Cambria" panose="02040503050406030204" pitchFamily="18" charset="0"/>
              </a:rPr>
              <a:t>Hashmap</a:t>
            </a:r>
            <a:endParaRPr lang="en-US" sz="28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62642" y="1196976"/>
            <a:ext cx="1011015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Giới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thiệu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về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ArrayList</a:t>
            </a:r>
            <a:endParaRPr lang="en-US" altLang="en-US" kern="0" dirty="0">
              <a:latin typeface="Arial"/>
            </a:endParaRPr>
          </a:p>
          <a:p>
            <a:pPr lvl="1" algn="just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sử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dụng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cấu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trúc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mảng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để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lưu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trữ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phần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tử</a:t>
            </a:r>
            <a:r>
              <a:rPr lang="en-US" altLang="en-US" kern="0" dirty="0">
                <a:latin typeface="Arial"/>
              </a:rPr>
              <a:t>, </a:t>
            </a:r>
            <a:r>
              <a:rPr lang="en-US" altLang="en-US" kern="0" dirty="0" err="1">
                <a:latin typeface="Arial"/>
              </a:rPr>
              <a:t>tuy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nhiên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có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hai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đặc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điểm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khác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mảng</a:t>
            </a:r>
            <a:r>
              <a:rPr lang="en-US" altLang="en-US" kern="0" dirty="0">
                <a:latin typeface="Arial"/>
              </a:rPr>
              <a:t>:</a:t>
            </a:r>
          </a:p>
          <a:p>
            <a:pPr lvl="2" algn="just">
              <a:buClr>
                <a:srgbClr val="669999"/>
              </a:buClr>
              <a:defRPr/>
            </a:pPr>
            <a:r>
              <a:rPr lang="en-US" altLang="en-US" sz="2800" kern="0" dirty="0" err="1">
                <a:latin typeface="Arial"/>
              </a:rPr>
              <a:t>Không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cần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khai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báo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trước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kiểu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phần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tử</a:t>
            </a:r>
            <a:r>
              <a:rPr lang="en-US" altLang="en-US" sz="2800" kern="0" dirty="0">
                <a:latin typeface="Arial"/>
              </a:rPr>
              <a:t>.</a:t>
            </a:r>
          </a:p>
          <a:p>
            <a:pPr lvl="2" algn="just">
              <a:buClr>
                <a:srgbClr val="669999"/>
              </a:buClr>
              <a:defRPr/>
            </a:pPr>
            <a:r>
              <a:rPr lang="en-US" altLang="en-US" sz="2800" kern="0" dirty="0" err="1">
                <a:latin typeface="Arial"/>
              </a:rPr>
              <a:t>Không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cần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xác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định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trước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số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lượng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phần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tử</a:t>
            </a:r>
            <a:r>
              <a:rPr lang="en-US" altLang="en-US" sz="2800" kern="0" dirty="0">
                <a:latin typeface="Arial"/>
              </a:rPr>
              <a:t> (</a:t>
            </a:r>
            <a:r>
              <a:rPr lang="en-US" altLang="en-US" sz="2800" kern="0" dirty="0" err="1">
                <a:latin typeface="Arial"/>
              </a:rPr>
              <a:t>kích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thước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mảng</a:t>
            </a:r>
            <a:r>
              <a:rPr lang="en-US" altLang="en-US" sz="2800" kern="0" dirty="0">
                <a:latin typeface="Arial"/>
              </a:rPr>
              <a:t>).</a:t>
            </a:r>
          </a:p>
          <a:p>
            <a:pPr lvl="2" algn="just">
              <a:buClr>
                <a:srgbClr val="669999"/>
              </a:buClr>
              <a:defRPr/>
            </a:pPr>
            <a:r>
              <a:rPr lang="en-GB" altLang="en-US" sz="2800" kern="0" dirty="0">
                <a:latin typeface="Arial"/>
              </a:rPr>
              <a:t>N</a:t>
            </a:r>
            <a:r>
              <a:rPr lang="en-US" altLang="en-US" sz="2800" kern="0" dirty="0" err="1">
                <a:latin typeface="Arial"/>
              </a:rPr>
              <a:t>ó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có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kh</a:t>
            </a:r>
            <a:r>
              <a:rPr lang="vi-VN" altLang="en-US" sz="2800" kern="0" dirty="0">
                <a:latin typeface="Arial"/>
              </a:rPr>
              <a:t>ả </a:t>
            </a:r>
            <a:r>
              <a:rPr lang="en-US" altLang="en-US" sz="2800" kern="0" dirty="0" err="1">
                <a:latin typeface="Arial"/>
              </a:rPr>
              <a:t>năng</a:t>
            </a:r>
            <a:r>
              <a:rPr lang="en-US" altLang="en-US" sz="2800" kern="0" dirty="0">
                <a:latin typeface="Arial"/>
              </a:rPr>
              <a:t> </a:t>
            </a:r>
            <a:r>
              <a:rPr lang="en-US" altLang="en-US" sz="2800" kern="0" dirty="0" err="1">
                <a:latin typeface="Arial"/>
              </a:rPr>
              <a:t>truy</a:t>
            </a:r>
            <a:r>
              <a:rPr lang="en-US" altLang="en-US" sz="2800" kern="0" dirty="0">
                <a:latin typeface="Arial"/>
              </a:rPr>
              <a:t> c</a:t>
            </a:r>
            <a:r>
              <a:rPr lang="vi-VN" altLang="en-US" sz="2800" kern="0" dirty="0">
                <a:latin typeface="Arial"/>
              </a:rPr>
              <a:t>ậ</a:t>
            </a:r>
            <a:r>
              <a:rPr lang="en-US" altLang="en-US" sz="2800" kern="0" dirty="0">
                <a:latin typeface="Arial"/>
              </a:rPr>
              <a:t>p </a:t>
            </a:r>
            <a:r>
              <a:rPr lang="en-US" altLang="en-US" sz="2800" kern="0" dirty="0" err="1">
                <a:latin typeface="Arial"/>
              </a:rPr>
              <a:t>ph</a:t>
            </a:r>
            <a:r>
              <a:rPr lang="vi-VN" altLang="en-US" sz="2800" kern="0" dirty="0">
                <a:latin typeface="Arial"/>
              </a:rPr>
              <a:t>ầ</a:t>
            </a:r>
            <a:r>
              <a:rPr lang="en-US" altLang="en-US" sz="2800" kern="0" dirty="0">
                <a:latin typeface="Arial"/>
              </a:rPr>
              <a:t>n t</a:t>
            </a:r>
            <a:r>
              <a:rPr lang="vi-VN" altLang="en-US" sz="2800" kern="0" dirty="0">
                <a:latin typeface="Arial"/>
              </a:rPr>
              <a:t>ử </a:t>
            </a:r>
            <a:r>
              <a:rPr lang="en-US" altLang="en-US" sz="2800" kern="0" dirty="0">
                <a:latin typeface="Arial"/>
              </a:rPr>
              <a:t>ng</a:t>
            </a:r>
            <a:r>
              <a:rPr lang="vi-VN" altLang="en-US" sz="2800" kern="0" dirty="0">
                <a:latin typeface="Arial"/>
              </a:rPr>
              <a:t>ẫ</a:t>
            </a:r>
            <a:r>
              <a:rPr lang="en-US" altLang="en-US" sz="2800" kern="0" dirty="0">
                <a:latin typeface="Arial"/>
              </a:rPr>
              <a:t>u </a:t>
            </a:r>
            <a:r>
              <a:rPr lang="en-US" altLang="en-US" sz="2800" kern="0" dirty="0" err="1">
                <a:latin typeface="Arial"/>
              </a:rPr>
              <a:t>nhiên</a:t>
            </a:r>
            <a:r>
              <a:rPr lang="en-US" altLang="en-US" sz="2800" kern="0" dirty="0">
                <a:latin typeface="Arial"/>
              </a:rPr>
              <a:t> (Do </a:t>
            </a:r>
            <a:r>
              <a:rPr lang="en-US" altLang="en-US" sz="2800" kern="0" dirty="0" err="1">
                <a:latin typeface="Arial"/>
              </a:rPr>
              <a:t>th</a:t>
            </a:r>
            <a:r>
              <a:rPr lang="vi-VN" altLang="en-US" sz="2800" kern="0" dirty="0">
                <a:latin typeface="Arial"/>
              </a:rPr>
              <a:t>ừ</a:t>
            </a:r>
            <a:r>
              <a:rPr lang="en-US" altLang="en-US" sz="2800" kern="0" dirty="0">
                <a:latin typeface="Arial"/>
              </a:rPr>
              <a:t>a k</a:t>
            </a:r>
            <a:r>
              <a:rPr lang="vi-VN" altLang="en-US" sz="2800" kern="0" dirty="0">
                <a:latin typeface="Arial"/>
              </a:rPr>
              <a:t>ế </a:t>
            </a:r>
            <a:r>
              <a:rPr lang="en-US" altLang="en-US" sz="2800" kern="0" dirty="0">
                <a:latin typeface="Arial"/>
              </a:rPr>
              <a:t>t</a:t>
            </a:r>
            <a:r>
              <a:rPr lang="vi-VN" altLang="en-US" sz="2800" kern="0" dirty="0">
                <a:latin typeface="Arial"/>
              </a:rPr>
              <a:t>ừ </a:t>
            </a:r>
            <a:r>
              <a:rPr lang="en-US" altLang="en-US" sz="2800" kern="0" dirty="0">
                <a:latin typeface="Arial"/>
              </a:rPr>
              <a:t>interface </a:t>
            </a:r>
            <a:r>
              <a:rPr lang="en-US" altLang="en-US" sz="2800" kern="0" dirty="0" err="1">
                <a:latin typeface="Arial"/>
              </a:rPr>
              <a:t>RandomAccess</a:t>
            </a:r>
            <a:r>
              <a:rPr lang="en-US" altLang="en-US" sz="2800" kern="0" dirty="0">
                <a:latin typeface="Arial"/>
              </a:rPr>
              <a:t>).</a:t>
            </a:r>
            <a:endParaRPr lang="en-US" alt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390" y="1403342"/>
            <a:ext cx="9066962" cy="30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>
                <a:latin typeface="Arial"/>
              </a:rPr>
              <a:t>P</a:t>
            </a:r>
            <a:r>
              <a:rPr lang="vi-VN" altLang="en-US" kern="0" dirty="0">
                <a:latin typeface="Arial"/>
              </a:rPr>
              <a:t>hương thức </a:t>
            </a:r>
            <a:r>
              <a:rPr lang="en-US" altLang="en-US" kern="0" dirty="0" err="1">
                <a:latin typeface="Arial"/>
              </a:rPr>
              <a:t>khởi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tạo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()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(Collection c)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ArrayList</a:t>
            </a:r>
            <a:r>
              <a:rPr lang="en-US" altLang="en-US" kern="0" dirty="0">
                <a:latin typeface="Arial"/>
              </a:rPr>
              <a:t>(</a:t>
            </a:r>
            <a:r>
              <a:rPr lang="en-US" altLang="en-US" kern="0" dirty="0" err="1">
                <a:latin typeface="Arial"/>
              </a:rPr>
              <a:t>int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initialCapactity</a:t>
            </a:r>
            <a:r>
              <a:rPr lang="en-US" altLang="en-US" kern="0" dirty="0">
                <a:latin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17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5389" y="1421263"/>
            <a:ext cx="822157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Các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phương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thức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chính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add(Object o)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remove(Object o)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get(</a:t>
            </a:r>
            <a:r>
              <a:rPr lang="en-US" altLang="en-US" kern="0" dirty="0" err="1">
                <a:latin typeface="Arial"/>
              </a:rPr>
              <a:t>int</a:t>
            </a:r>
            <a:r>
              <a:rPr lang="en-US" altLang="en-US" kern="0" dirty="0">
                <a:latin typeface="Arial"/>
              </a:rPr>
              <a:t> index)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size()</a:t>
            </a:r>
          </a:p>
          <a:p>
            <a:pPr lvl="1">
              <a:defRPr/>
            </a:pPr>
            <a:r>
              <a:rPr lang="en-US" altLang="en-US" kern="0" dirty="0" err="1">
                <a:latin typeface="Arial"/>
              </a:rPr>
              <a:t>isEmpty</a:t>
            </a:r>
            <a:r>
              <a:rPr lang="en-US" altLang="en-US" kern="0" dirty="0">
                <a:latin typeface="Arial"/>
              </a:rPr>
              <a:t>()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contains(Object o)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clear()</a:t>
            </a:r>
          </a:p>
        </p:txBody>
      </p:sp>
    </p:spTree>
    <p:extLst>
      <p:ext uri="{BB962C8B-B14F-4D97-AF65-F5344CB8AC3E}">
        <p14:creationId xmlns:p14="http://schemas.microsoft.com/office/powerpoint/2010/main" val="312168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ArrayList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62641" y="1438516"/>
            <a:ext cx="10299939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sz="2400" kern="0" dirty="0" err="1">
                <a:latin typeface="Arial"/>
              </a:rPr>
              <a:t>Ví</a:t>
            </a:r>
            <a:r>
              <a:rPr lang="en-US" altLang="en-US" sz="2400" kern="0" dirty="0">
                <a:latin typeface="Arial"/>
              </a:rPr>
              <a:t> </a:t>
            </a:r>
            <a:r>
              <a:rPr lang="en-US" altLang="en-US" sz="2400" kern="0" dirty="0" err="1">
                <a:latin typeface="Arial"/>
              </a:rPr>
              <a:t>dụ</a:t>
            </a:r>
            <a:r>
              <a:rPr lang="en-US" altLang="en-US" sz="2400" kern="0" dirty="0">
                <a:latin typeface="Arial"/>
              </a:rPr>
              <a:t> </a:t>
            </a:r>
            <a:r>
              <a:rPr lang="en-US" altLang="en-US" sz="2400" kern="0" dirty="0" err="1">
                <a:latin typeface="Arial"/>
              </a:rPr>
              <a:t>minh</a:t>
            </a:r>
            <a:r>
              <a:rPr lang="en-US" altLang="en-US" sz="2400" kern="0" dirty="0">
                <a:latin typeface="Arial"/>
              </a:rPr>
              <a:t> </a:t>
            </a:r>
            <a:r>
              <a:rPr lang="en-US" altLang="en-US" sz="2400" kern="0" dirty="0" err="1">
                <a:latin typeface="Arial"/>
              </a:rPr>
              <a:t>họa</a:t>
            </a:r>
            <a:endParaRPr lang="en-US" altLang="en-US" sz="2400" kern="0" dirty="0">
              <a:latin typeface="Arial"/>
            </a:endParaRP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ArrayList</a:t>
            </a:r>
            <a:r>
              <a:rPr lang="en-US" sz="1800" kern="0" dirty="0">
                <a:latin typeface="Arial"/>
              </a:rPr>
              <a:t> al = new </a:t>
            </a:r>
            <a:r>
              <a:rPr lang="en-US" sz="1800" kern="0" dirty="0" err="1">
                <a:latin typeface="Arial"/>
              </a:rPr>
              <a:t>ArrayList</a:t>
            </a:r>
            <a:r>
              <a:rPr lang="en-US" sz="1800" kern="0" dirty="0">
                <a:latin typeface="Arial"/>
              </a:rPr>
              <a:t>();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Point p = new Point(1,1);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Integer </a:t>
            </a:r>
            <a:r>
              <a:rPr lang="en-US" sz="1800" kern="0" dirty="0" err="1">
                <a:latin typeface="Arial"/>
              </a:rPr>
              <a:t>i</a:t>
            </a:r>
            <a:r>
              <a:rPr lang="en-US" sz="1800" kern="0" dirty="0">
                <a:latin typeface="Arial"/>
              </a:rPr>
              <a:t> = new Integer(2);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Double d = new Double(3);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al.add</a:t>
            </a:r>
            <a:r>
              <a:rPr lang="en-US" sz="1800" kern="0" dirty="0">
                <a:latin typeface="Arial"/>
              </a:rPr>
              <a:t>(p);  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al.add</a:t>
            </a:r>
            <a:r>
              <a:rPr lang="en-US" sz="1800" kern="0" dirty="0">
                <a:latin typeface="Arial"/>
              </a:rPr>
              <a:t>(</a:t>
            </a:r>
            <a:r>
              <a:rPr lang="en-US" sz="1800" kern="0" dirty="0" err="1">
                <a:latin typeface="Arial"/>
              </a:rPr>
              <a:t>i</a:t>
            </a:r>
            <a:r>
              <a:rPr lang="en-US" sz="1800" kern="0" dirty="0">
                <a:latin typeface="Arial"/>
              </a:rPr>
              <a:t>);  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</a:t>
            </a:r>
            <a:r>
              <a:rPr lang="en-US" sz="1800" kern="0" dirty="0" err="1">
                <a:latin typeface="Arial"/>
              </a:rPr>
              <a:t>al.add</a:t>
            </a:r>
            <a:r>
              <a:rPr lang="en-US" sz="1800" kern="0" dirty="0">
                <a:latin typeface="Arial"/>
              </a:rPr>
              <a:t>(d);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//</a:t>
            </a:r>
            <a:r>
              <a:rPr lang="en-US" sz="1800" kern="0" dirty="0" err="1">
                <a:latin typeface="Arial"/>
              </a:rPr>
              <a:t>Cấu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trúc</a:t>
            </a:r>
            <a:r>
              <a:rPr lang="en-US" sz="1800" kern="0" dirty="0">
                <a:latin typeface="Arial"/>
              </a:rPr>
              <a:t> for – each </a:t>
            </a:r>
            <a:r>
              <a:rPr lang="en-US" sz="1800" kern="0" dirty="0" err="1">
                <a:latin typeface="Arial"/>
              </a:rPr>
              <a:t>trong</a:t>
            </a:r>
            <a:r>
              <a:rPr lang="en-US" sz="1800" kern="0" dirty="0">
                <a:latin typeface="Arial"/>
              </a:rPr>
              <a:t> java: </a:t>
            </a:r>
            <a:r>
              <a:rPr lang="en-US" sz="1800" kern="0" dirty="0" err="1">
                <a:latin typeface="Arial"/>
              </a:rPr>
              <a:t>duyệt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tất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cả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các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phần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tử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của</a:t>
            </a:r>
            <a:r>
              <a:rPr lang="en-US" sz="1800" kern="0" dirty="0">
                <a:latin typeface="Arial"/>
              </a:rPr>
              <a:t> </a:t>
            </a:r>
            <a:r>
              <a:rPr lang="en-US" sz="1800" kern="0" dirty="0" err="1">
                <a:latin typeface="Arial"/>
              </a:rPr>
              <a:t>arrayList</a:t>
            </a:r>
            <a:endParaRPr lang="en-US" sz="1800" kern="0" dirty="0">
              <a:latin typeface="Arial"/>
            </a:endParaRP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for (Object </a:t>
            </a:r>
            <a:r>
              <a:rPr lang="en-US" sz="1800" kern="0" dirty="0" err="1">
                <a:latin typeface="Arial"/>
              </a:rPr>
              <a:t>o:al</a:t>
            </a:r>
            <a:r>
              <a:rPr lang="en-US" sz="1800" kern="0" dirty="0">
                <a:latin typeface="Arial"/>
              </a:rPr>
              <a:t>) {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        </a:t>
            </a:r>
            <a:r>
              <a:rPr lang="en-US" sz="1800" kern="0" dirty="0" err="1">
                <a:latin typeface="Arial"/>
              </a:rPr>
              <a:t>System.</a:t>
            </a:r>
            <a:r>
              <a:rPr lang="en-US" sz="1800" i="1" kern="0" dirty="0" err="1">
                <a:latin typeface="Arial"/>
              </a:rPr>
              <a:t>out</a:t>
            </a:r>
            <a:r>
              <a:rPr lang="en-US" sz="1800" kern="0" dirty="0" err="1">
                <a:latin typeface="Arial"/>
              </a:rPr>
              <a:t>.println</a:t>
            </a:r>
            <a:r>
              <a:rPr lang="en-US" sz="1800" kern="0" dirty="0">
                <a:latin typeface="Arial"/>
              </a:rPr>
              <a:t>(o);      </a:t>
            </a:r>
          </a:p>
          <a:p>
            <a:pPr marL="457200" lvl="1" indent="0">
              <a:buNone/>
              <a:defRPr/>
            </a:pPr>
            <a:r>
              <a:rPr lang="en-US" sz="1800" kern="0" dirty="0">
                <a:latin typeface="Arial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910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215936" y="1558616"/>
            <a:ext cx="7920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Giới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thiệu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về</a:t>
            </a:r>
            <a:r>
              <a:rPr lang="en-US" altLang="en-US" kern="0" dirty="0">
                <a:latin typeface="Arial"/>
              </a:rPr>
              <a:t> HashMap</a:t>
            </a:r>
          </a:p>
          <a:p>
            <a:pPr>
              <a:buClr>
                <a:srgbClr val="330066"/>
              </a:buClr>
              <a:defRPr/>
            </a:pPr>
            <a:r>
              <a:rPr lang="en-US" altLang="en-US" kern="0" dirty="0">
                <a:latin typeface="Arial"/>
              </a:rPr>
              <a:t>P</a:t>
            </a:r>
            <a:r>
              <a:rPr lang="vi-VN" altLang="en-US" kern="0" dirty="0">
                <a:latin typeface="Arial"/>
              </a:rPr>
              <a:t>hương thức </a:t>
            </a:r>
            <a:r>
              <a:rPr lang="en-US" altLang="en-US" kern="0" dirty="0" err="1">
                <a:latin typeface="Arial"/>
              </a:rPr>
              <a:t>khởi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tạo</a:t>
            </a:r>
            <a:endParaRPr lang="en-US" altLang="en-US" kern="0" dirty="0">
              <a:latin typeface="Arial"/>
            </a:endParaRPr>
          </a:p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Các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phương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thức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chính</a:t>
            </a:r>
            <a:endParaRPr lang="en-US" altLang="en-US" kern="0" dirty="0">
              <a:latin typeface="Arial"/>
            </a:endParaRPr>
          </a:p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Ví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dụ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minh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họa</a:t>
            </a:r>
            <a:endParaRPr lang="en-US" altLang="en-US" kern="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69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45389" y="1575869"/>
            <a:ext cx="10127411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en-US" altLang="en-US" kern="0" dirty="0" err="1">
                <a:latin typeface="Arial"/>
              </a:rPr>
              <a:t>Giới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thiệu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về</a:t>
            </a:r>
            <a:r>
              <a:rPr lang="en-US" altLang="en-US" kern="0" dirty="0">
                <a:latin typeface="Arial"/>
              </a:rPr>
              <a:t> HashMap</a:t>
            </a:r>
          </a:p>
          <a:p>
            <a:pPr lvl="1" algn="just">
              <a:defRPr/>
            </a:pPr>
            <a:r>
              <a:rPr lang="en-GB" altLang="en-US" kern="0" dirty="0" err="1">
                <a:latin typeface="Arial"/>
              </a:rPr>
              <a:t>Là</a:t>
            </a:r>
            <a:r>
              <a:rPr lang="en-GB" altLang="en-US" kern="0" dirty="0">
                <a:latin typeface="Arial"/>
              </a:rPr>
              <a:t> </a:t>
            </a:r>
            <a:r>
              <a:rPr lang="en-GB" altLang="en-US" kern="0" dirty="0" err="1">
                <a:latin typeface="Arial"/>
              </a:rPr>
              <a:t>ki</a:t>
            </a:r>
            <a:r>
              <a:rPr lang="vi-VN" altLang="en-US" kern="0" dirty="0">
                <a:latin typeface="Arial"/>
              </a:rPr>
              <a:t>ể</a:t>
            </a:r>
            <a:r>
              <a:rPr lang="en-US" altLang="en-US" kern="0" dirty="0">
                <a:latin typeface="Arial"/>
              </a:rPr>
              <a:t>u t</a:t>
            </a:r>
            <a:r>
              <a:rPr lang="vi-VN" altLang="en-US" kern="0" dirty="0">
                <a:latin typeface="Arial"/>
              </a:rPr>
              <a:t>ậ</a:t>
            </a:r>
            <a:r>
              <a:rPr lang="en-US" altLang="en-US" kern="0" dirty="0">
                <a:latin typeface="Arial"/>
              </a:rPr>
              <a:t>p h</a:t>
            </a:r>
            <a:r>
              <a:rPr lang="vi-VN" altLang="en-US" kern="0" dirty="0">
                <a:latin typeface="Arial"/>
              </a:rPr>
              <a:t>ợ</a:t>
            </a:r>
            <a:r>
              <a:rPr lang="en-US" altLang="en-US" kern="0" dirty="0">
                <a:latin typeface="Arial"/>
              </a:rPr>
              <a:t>p t</a:t>
            </a:r>
            <a:r>
              <a:rPr lang="vi-VN" altLang="en-US" kern="0" dirty="0">
                <a:latin typeface="Arial"/>
              </a:rPr>
              <a:t>ừ đ</a:t>
            </a:r>
            <a:r>
              <a:rPr lang="en-US" altLang="en-US" kern="0" dirty="0" err="1">
                <a:latin typeface="Arial"/>
              </a:rPr>
              <a:t>i</a:t>
            </a:r>
            <a:r>
              <a:rPr lang="vi-VN" altLang="en-US" kern="0" dirty="0">
                <a:latin typeface="Arial"/>
              </a:rPr>
              <a:t>ể</a:t>
            </a:r>
            <a:r>
              <a:rPr lang="en-US" altLang="en-US" kern="0" dirty="0">
                <a:latin typeface="Arial"/>
              </a:rPr>
              <a:t>n, HashMap </a:t>
            </a:r>
            <a:r>
              <a:rPr lang="en-US" altLang="en-US" kern="0" dirty="0" err="1">
                <a:latin typeface="Arial"/>
              </a:rPr>
              <a:t>cho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phép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truy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xu</a:t>
            </a:r>
            <a:r>
              <a:rPr lang="vi-VN" altLang="en-US" kern="0" dirty="0">
                <a:latin typeface="Arial"/>
              </a:rPr>
              <a:t>ấ</a:t>
            </a:r>
            <a:r>
              <a:rPr lang="en-US" altLang="en-US" kern="0" dirty="0">
                <a:latin typeface="Arial"/>
              </a:rPr>
              <a:t>t </a:t>
            </a:r>
            <a:r>
              <a:rPr lang="en-US" altLang="en-US" kern="0" dirty="0" err="1">
                <a:latin typeface="Arial"/>
              </a:rPr>
              <a:t>tr</a:t>
            </a:r>
            <a:r>
              <a:rPr lang="vi-VN" altLang="en-US" kern="0" dirty="0">
                <a:latin typeface="Arial"/>
              </a:rPr>
              <a:t>ự</a:t>
            </a:r>
            <a:r>
              <a:rPr lang="en-US" altLang="en-US" kern="0" dirty="0">
                <a:latin typeface="Arial"/>
              </a:rPr>
              <a:t>c </a:t>
            </a:r>
            <a:r>
              <a:rPr lang="en-US" altLang="en-US" kern="0" dirty="0" err="1">
                <a:latin typeface="Arial"/>
              </a:rPr>
              <a:t>ti</a:t>
            </a:r>
            <a:r>
              <a:rPr lang="vi-VN" altLang="en-US" kern="0" dirty="0">
                <a:latin typeface="Arial"/>
              </a:rPr>
              <a:t>ế</a:t>
            </a:r>
            <a:r>
              <a:rPr lang="en-US" altLang="en-US" kern="0" dirty="0">
                <a:latin typeface="Arial"/>
              </a:rPr>
              <a:t>p t</a:t>
            </a:r>
            <a:r>
              <a:rPr lang="vi-VN" altLang="en-US" kern="0" dirty="0">
                <a:latin typeface="Arial"/>
              </a:rPr>
              <a:t>ớ</a:t>
            </a:r>
            <a:r>
              <a:rPr lang="en-US" altLang="en-US" kern="0" dirty="0" err="1">
                <a:latin typeface="Arial"/>
              </a:rPr>
              <a:t>i</a:t>
            </a:r>
            <a:r>
              <a:rPr lang="en-US" altLang="en-US" kern="0" dirty="0">
                <a:latin typeface="Arial"/>
              </a:rPr>
              <a:t> m</a:t>
            </a:r>
            <a:r>
              <a:rPr lang="vi-VN" altLang="en-US" kern="0" dirty="0">
                <a:latin typeface="Arial"/>
              </a:rPr>
              <a:t>ộ</a:t>
            </a:r>
            <a:r>
              <a:rPr lang="en-US" altLang="en-US" kern="0" dirty="0">
                <a:latin typeface="Arial"/>
              </a:rPr>
              <a:t>t </a:t>
            </a:r>
            <a:r>
              <a:rPr lang="en-US" altLang="en-US" kern="0" dirty="0" err="1">
                <a:latin typeface="Arial"/>
              </a:rPr>
              <a:t>đối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tượng</a:t>
            </a:r>
            <a:r>
              <a:rPr lang="en-US" altLang="en-US" kern="0" dirty="0">
                <a:latin typeface="Arial"/>
              </a:rPr>
              <a:t> b</a:t>
            </a:r>
            <a:r>
              <a:rPr lang="vi-VN" altLang="en-US" kern="0" dirty="0">
                <a:latin typeface="Arial"/>
              </a:rPr>
              <a:t>ằ</a:t>
            </a:r>
            <a:r>
              <a:rPr lang="en-US" altLang="en-US" kern="0" dirty="0">
                <a:latin typeface="Arial"/>
              </a:rPr>
              <a:t>ng </a:t>
            </a:r>
            <a:r>
              <a:rPr lang="en-US" altLang="en-US" kern="0" dirty="0" err="1">
                <a:latin typeface="Arial"/>
              </a:rPr>
              <a:t>khoá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duy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nh</a:t>
            </a:r>
            <a:r>
              <a:rPr lang="vi-VN" altLang="en-US" kern="0" dirty="0">
                <a:latin typeface="Arial"/>
              </a:rPr>
              <a:t>ấ</a:t>
            </a:r>
            <a:r>
              <a:rPr lang="en-US" altLang="en-US" kern="0" dirty="0">
                <a:latin typeface="Arial"/>
              </a:rPr>
              <a:t>t c</a:t>
            </a:r>
            <a:r>
              <a:rPr lang="vi-VN" altLang="en-US" kern="0" dirty="0">
                <a:latin typeface="Arial"/>
              </a:rPr>
              <a:t>ủ</a:t>
            </a:r>
            <a:r>
              <a:rPr lang="en-US" altLang="en-US" kern="0" dirty="0">
                <a:latin typeface="Arial"/>
              </a:rPr>
              <a:t>a </a:t>
            </a:r>
            <a:r>
              <a:rPr lang="en-US" altLang="en-US" kern="0" dirty="0" err="1">
                <a:latin typeface="Arial"/>
              </a:rPr>
              <a:t>nó</a:t>
            </a:r>
            <a:r>
              <a:rPr lang="en-US" altLang="en-US" kern="0" dirty="0">
                <a:latin typeface="Arial"/>
              </a:rPr>
              <a:t>. C</a:t>
            </a:r>
            <a:r>
              <a:rPr lang="vi-VN" altLang="en-US" kern="0" dirty="0">
                <a:latin typeface="Arial"/>
              </a:rPr>
              <a:t>ả </a:t>
            </a:r>
            <a:r>
              <a:rPr lang="en-US" altLang="en-US" kern="0" dirty="0" err="1">
                <a:latin typeface="Arial"/>
              </a:rPr>
              <a:t>hai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khoá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và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đối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tượng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có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thể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thuộc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bất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cứ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kiểu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nào</a:t>
            </a:r>
            <a:r>
              <a:rPr lang="en-US" altLang="en-US" kern="0" dirty="0">
                <a:latin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15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0" y="602342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HashMap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45390" y="1575869"/>
            <a:ext cx="8135310" cy="344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12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q"/>
              <a:defRPr sz="3200" b="1">
                <a:solidFill>
                  <a:srgbClr val="333399"/>
                </a:solidFill>
                <a:latin typeface="+mn-lt"/>
                <a:ea typeface="+mn-ea"/>
                <a:cs typeface="+mn-cs"/>
              </a:defRPr>
            </a:lvl1pPr>
            <a:lvl2pPr marL="692150" indent="-234950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333399"/>
              </a:buClr>
              <a:buFont typeface="Times New Roman" panose="02020603050405020304" pitchFamily="18" charset="0"/>
              <a:buChar char="●"/>
              <a:defRPr sz="2800">
                <a:solidFill>
                  <a:srgbClr val="333399"/>
                </a:solidFill>
                <a:latin typeface="+mn-lt"/>
              </a:defRPr>
            </a:lvl2pPr>
            <a:lvl3pPr marL="987425" indent="-180975" algn="l" rtl="0" eaLnBrk="0" fontAlgn="base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rgbClr val="3366FF"/>
                </a:solidFill>
                <a:latin typeface="+mn-lt"/>
              </a:defRPr>
            </a:lvl3pPr>
            <a:lvl4pPr marL="1281113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203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2032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330066"/>
              </a:buClr>
              <a:defRPr/>
            </a:pPr>
            <a:r>
              <a:rPr lang="vi-VN" altLang="en-US" kern="0" dirty="0">
                <a:latin typeface="Arial"/>
              </a:rPr>
              <a:t>Phương thức </a:t>
            </a:r>
            <a:r>
              <a:rPr lang="en-US" altLang="en-US" kern="0" dirty="0" err="1">
                <a:latin typeface="Arial"/>
              </a:rPr>
              <a:t>khởi</a:t>
            </a:r>
            <a:r>
              <a:rPr lang="en-US" altLang="en-US" kern="0" dirty="0">
                <a:latin typeface="Arial"/>
              </a:rPr>
              <a:t> </a:t>
            </a:r>
            <a:r>
              <a:rPr lang="en-US" altLang="en-US" kern="0" dirty="0" err="1">
                <a:latin typeface="Arial"/>
              </a:rPr>
              <a:t>tạo</a:t>
            </a:r>
            <a:endParaRPr lang="en-US" altLang="en-US" kern="0" dirty="0">
              <a:latin typeface="Arial"/>
            </a:endParaRP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HashMap()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HashMap(Collection c)</a:t>
            </a:r>
          </a:p>
          <a:p>
            <a:pPr lvl="1">
              <a:defRPr/>
            </a:pPr>
            <a:r>
              <a:rPr lang="en-US" altLang="en-US" kern="0" dirty="0">
                <a:latin typeface="Arial"/>
              </a:rPr>
              <a:t>HashMap(</a:t>
            </a:r>
            <a:r>
              <a:rPr lang="en-US" altLang="en-US" kern="0" dirty="0" err="1">
                <a:latin typeface="Arial"/>
              </a:rPr>
              <a:t>int</a:t>
            </a:r>
            <a:r>
              <a:rPr lang="en-US" altLang="en-US" kern="0" dirty="0">
                <a:latin typeface="Arial"/>
              </a:rPr>
              <a:t> capacity)</a:t>
            </a:r>
          </a:p>
        </p:txBody>
      </p:sp>
    </p:spTree>
    <p:extLst>
      <p:ext uri="{BB962C8B-B14F-4D97-AF65-F5344CB8AC3E}">
        <p14:creationId xmlns:p14="http://schemas.microsoft.com/office/powerpoint/2010/main" val="1919041707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213l">
  <a:themeElements>
    <a:clrScheme name="Office Theme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FSE_Template1" id="{D60A9529-804D-8741-A1C7-2203399C0C7C}" vid="{8444D873-0411-E844-BE10-AFA0413C5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459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Segoe UI</vt:lpstr>
      <vt:lpstr>Times New Roman</vt:lpstr>
      <vt:lpstr>Wingdings</vt:lpstr>
      <vt:lpstr>cdb2004213l</vt:lpstr>
      <vt:lpstr>Java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LP#0 – Living in Digital World</dc:title>
  <dc:creator>Smile!</dc:creator>
  <cp:lastModifiedBy>Cao Le Thanh</cp:lastModifiedBy>
  <cp:revision>170</cp:revision>
  <dcterms:modified xsi:type="dcterms:W3CDTF">2018-05-31T14:37:36Z</dcterms:modified>
</cp:coreProperties>
</file>