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fcc3e3c4d_3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fcc3e3c4d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fcc3e3c4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fcc3e3c4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fcc3e3c4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fcc3e3c4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fcc3e3c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fcc3e3c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fcc3e3c4d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fcc3e3c4d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cc3e3c4d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fcc3e3c4d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fcc3e3c4d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fcc3e3c4d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fcc3e3c4d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fcc3e3c4d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fcc3e3c4d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fcc3e3c4d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fcc3e3c4d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fcc3e3c4d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fcc3e3c4d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fcc3e3c4d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fcc3e3c4d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fcc3e3c4d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fcc3e3c4d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fcc3e3c4d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fcc3e3c4d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fcc3e3c4d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fcc3e3c4d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fcc3e3c4d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fcc3e3c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fcc3e3c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fcc3e3c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fcc3e3c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fcc3e3c4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fcc3e3c4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3080">
                <a:solidFill>
                  <a:schemeClr val="dk1"/>
                </a:solidFill>
              </a:rPr>
              <a:t>XÂY DỰNG ỨNG DỤNG TRÊN AWS CHO PHÉP TẠO DATABASE VÀ CUNG CẤP API ĐỂ THÊM, XÓA, SỬA TRÊN DATABASE</a:t>
            </a:r>
            <a:endParaRPr sz="3080">
              <a:solidFill>
                <a:schemeClr val="dk1"/>
              </a:solidFill>
            </a:endParaRPr>
          </a:p>
        </p:txBody>
      </p:sp>
      <p:sp>
        <p:nvSpPr>
          <p:cNvPr id="132" name="Google Shape;132;p25"/>
          <p:cNvSpPr txBox="1"/>
          <p:nvPr>
            <p:ph idx="1" type="subTitle"/>
          </p:nvPr>
        </p:nvSpPr>
        <p:spPr>
          <a:xfrm>
            <a:off x="727950" y="34344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Các thành viên:</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vi"/>
              <a:t>Võ Trần Bảo Nguyên - 20110138</a:t>
            </a:r>
            <a:endParaRPr/>
          </a:p>
          <a:p>
            <a:pPr indent="-330200" lvl="0" marL="457200" rtl="0" algn="l">
              <a:spcBef>
                <a:spcPts val="0"/>
              </a:spcBef>
              <a:spcAft>
                <a:spcPts val="0"/>
              </a:spcAft>
              <a:buSzPts val="1600"/>
              <a:buChar char="●"/>
            </a:pPr>
            <a:r>
              <a:rPr lang="vi"/>
              <a:t>Trần Văn Dân - 20110451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195" name="Google Shape;195;p34"/>
          <p:cNvSpPr txBox="1"/>
          <p:nvPr>
            <p:ph idx="1" type="body"/>
          </p:nvPr>
        </p:nvSpPr>
        <p:spPr>
          <a:xfrm>
            <a:off x="3715975" y="1900225"/>
            <a:ext cx="5372400" cy="2541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vi" sz="1400"/>
              <a:t>Thêm source code Login và cập nhật lại mô tả body</a:t>
            </a:r>
            <a:endParaRPr sz="1400"/>
          </a:p>
          <a:p>
            <a:pPr indent="-317500" lvl="0" marL="457200" rtl="0" algn="l">
              <a:lnSpc>
                <a:spcPct val="150000"/>
              </a:lnSpc>
              <a:spcBef>
                <a:spcPts val="0"/>
              </a:spcBef>
              <a:spcAft>
                <a:spcPts val="0"/>
              </a:spcAft>
              <a:buSzPts val="1400"/>
              <a:buChar char="●"/>
            </a:pPr>
            <a:r>
              <a:rPr lang="vi" sz="1400"/>
              <a:t>Sửa source code GetAllItemByTableName, GetAllTable, cập nhật mô tả body</a:t>
            </a:r>
            <a:endParaRPr sz="1400"/>
          </a:p>
          <a:p>
            <a:pPr indent="-317500" lvl="0" marL="457200" rtl="0" algn="l">
              <a:lnSpc>
                <a:spcPct val="150000"/>
              </a:lnSpc>
              <a:spcBef>
                <a:spcPts val="0"/>
              </a:spcBef>
              <a:spcAft>
                <a:spcPts val="0"/>
              </a:spcAft>
              <a:buSzPts val="1400"/>
              <a:buChar char="●"/>
            </a:pPr>
            <a:r>
              <a:rPr lang="vi" sz="1400"/>
              <a:t>Sửa source code CreateTable (sửa cách tạo table name), cập nhật mô tả body</a:t>
            </a:r>
            <a:endParaRPr sz="1400"/>
          </a:p>
          <a:p>
            <a:pPr indent="-317500" lvl="0" marL="457200" rtl="0" algn="l">
              <a:lnSpc>
                <a:spcPct val="150000"/>
              </a:lnSpc>
              <a:spcBef>
                <a:spcPts val="0"/>
              </a:spcBef>
              <a:spcAft>
                <a:spcPts val="0"/>
              </a:spcAft>
              <a:buSzPts val="1400"/>
              <a:buChar char="●"/>
            </a:pPr>
            <a:r>
              <a:rPr lang="vi" sz="1400"/>
              <a:t>Thêm source cho chức năng lấy table bằng user id, cập nhật mô tả body</a:t>
            </a:r>
            <a:endParaRPr sz="1400"/>
          </a:p>
        </p:txBody>
      </p:sp>
      <p:pic>
        <p:nvPicPr>
          <p:cNvPr id="196" name="Google Shape;196;p34"/>
          <p:cNvPicPr preferRelativeResize="0"/>
          <p:nvPr/>
        </p:nvPicPr>
        <p:blipFill>
          <a:blip r:embed="rId3">
            <a:alphaModFix/>
          </a:blip>
          <a:stretch>
            <a:fillRect/>
          </a:stretch>
        </p:blipFill>
        <p:spPr>
          <a:xfrm>
            <a:off x="168358" y="1226950"/>
            <a:ext cx="3342546" cy="1249550"/>
          </a:xfrm>
          <a:prstGeom prst="rect">
            <a:avLst/>
          </a:prstGeom>
          <a:noFill/>
          <a:ln>
            <a:noFill/>
          </a:ln>
        </p:spPr>
      </p:pic>
      <p:pic>
        <p:nvPicPr>
          <p:cNvPr id="197" name="Google Shape;197;p34"/>
          <p:cNvPicPr preferRelativeResize="0"/>
          <p:nvPr/>
        </p:nvPicPr>
        <p:blipFill>
          <a:blip r:embed="rId4">
            <a:alphaModFix/>
          </a:blip>
          <a:stretch>
            <a:fillRect/>
          </a:stretch>
        </p:blipFill>
        <p:spPr>
          <a:xfrm>
            <a:off x="168350" y="2431950"/>
            <a:ext cx="3342550" cy="1380899"/>
          </a:xfrm>
          <a:prstGeom prst="rect">
            <a:avLst/>
          </a:prstGeom>
          <a:noFill/>
          <a:ln>
            <a:noFill/>
          </a:ln>
        </p:spPr>
      </p:pic>
      <p:pic>
        <p:nvPicPr>
          <p:cNvPr id="198" name="Google Shape;198;p34"/>
          <p:cNvPicPr preferRelativeResize="0"/>
          <p:nvPr/>
        </p:nvPicPr>
        <p:blipFill>
          <a:blip r:embed="rId5">
            <a:alphaModFix/>
          </a:blip>
          <a:stretch>
            <a:fillRect/>
          </a:stretch>
        </p:blipFill>
        <p:spPr>
          <a:xfrm>
            <a:off x="168346" y="3705575"/>
            <a:ext cx="3342549" cy="1321912"/>
          </a:xfrm>
          <a:prstGeom prst="rect">
            <a:avLst/>
          </a:prstGeom>
          <a:noFill/>
          <a:ln>
            <a:noFill/>
          </a:ln>
        </p:spPr>
      </p:pic>
      <p:pic>
        <p:nvPicPr>
          <p:cNvPr id="199" name="Google Shape;199;p34"/>
          <p:cNvPicPr preferRelativeResize="0"/>
          <p:nvPr/>
        </p:nvPicPr>
        <p:blipFill>
          <a:blip r:embed="rId6">
            <a:alphaModFix/>
          </a:blip>
          <a:stretch>
            <a:fillRect/>
          </a:stretch>
        </p:blipFill>
        <p:spPr>
          <a:xfrm>
            <a:off x="168350" y="57400"/>
            <a:ext cx="3374425" cy="12495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sp>
        <p:nvSpPr>
          <p:cNvPr id="205" name="Google Shape;205;p35"/>
          <p:cNvSpPr txBox="1"/>
          <p:nvPr>
            <p:ph idx="1" type="body"/>
          </p:nvPr>
        </p:nvSpPr>
        <p:spPr>
          <a:xfrm>
            <a:off x="3715975" y="2281225"/>
            <a:ext cx="5372400" cy="1013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vi" sz="1400"/>
              <a:t>Hoàn thiện file báo cáo</a:t>
            </a:r>
            <a:endParaRPr sz="1400"/>
          </a:p>
          <a:p>
            <a:pPr indent="-317500" lvl="0" marL="457200" rtl="0" algn="l">
              <a:lnSpc>
                <a:spcPct val="150000"/>
              </a:lnSpc>
              <a:spcBef>
                <a:spcPts val="0"/>
              </a:spcBef>
              <a:spcAft>
                <a:spcPts val="0"/>
              </a:spcAft>
              <a:buSzPts val="1400"/>
              <a:buChar char="●"/>
            </a:pPr>
            <a:r>
              <a:rPr lang="vi" sz="1400"/>
              <a:t>Chỉnh sửa và format lại trang README.md</a:t>
            </a:r>
            <a:endParaRPr sz="1400"/>
          </a:p>
        </p:txBody>
      </p:sp>
      <p:pic>
        <p:nvPicPr>
          <p:cNvPr id="206" name="Google Shape;206;p35"/>
          <p:cNvPicPr preferRelativeResize="0"/>
          <p:nvPr/>
        </p:nvPicPr>
        <p:blipFill>
          <a:blip r:embed="rId3">
            <a:alphaModFix/>
          </a:blip>
          <a:stretch>
            <a:fillRect/>
          </a:stretch>
        </p:blipFill>
        <p:spPr>
          <a:xfrm>
            <a:off x="152400" y="1840341"/>
            <a:ext cx="3411175" cy="2136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Võ Trần Bảo Nguyên</a:t>
            </a:r>
            <a:endParaRPr>
              <a:solidFill>
                <a:schemeClr val="dk1"/>
              </a:solidFill>
            </a:endParaRPr>
          </a:p>
        </p:txBody>
      </p:sp>
      <p:sp>
        <p:nvSpPr>
          <p:cNvPr id="212" name="Google Shape;212;p36"/>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Võ Trần Bảo Nguyên</a:t>
            </a:r>
            <a:endParaRPr>
              <a:solidFill>
                <a:schemeClr val="dk1"/>
              </a:solidFill>
            </a:endParaRPr>
          </a:p>
        </p:txBody>
      </p:sp>
      <p:pic>
        <p:nvPicPr>
          <p:cNvPr id="218" name="Google Shape;218;p37"/>
          <p:cNvPicPr preferRelativeResize="0"/>
          <p:nvPr/>
        </p:nvPicPr>
        <p:blipFill>
          <a:blip r:embed="rId3">
            <a:alphaModFix/>
          </a:blip>
          <a:stretch>
            <a:fillRect/>
          </a:stretch>
        </p:blipFill>
        <p:spPr>
          <a:xfrm>
            <a:off x="590838" y="512025"/>
            <a:ext cx="7962324" cy="4631476"/>
          </a:xfrm>
          <a:prstGeom prst="rect">
            <a:avLst/>
          </a:prstGeom>
          <a:noFill/>
          <a:ln>
            <a:noFill/>
          </a:ln>
        </p:spPr>
      </p:pic>
      <p:sp>
        <p:nvSpPr>
          <p:cNvPr id="219" name="Google Shape;219;p37"/>
          <p:cNvSpPr/>
          <p:nvPr/>
        </p:nvSpPr>
        <p:spPr>
          <a:xfrm>
            <a:off x="762800" y="46313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742175" y="27243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762800" y="762825"/>
            <a:ext cx="77904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7"/>
          <p:cNvPicPr preferRelativeResize="0"/>
          <p:nvPr/>
        </p:nvPicPr>
        <p:blipFill>
          <a:blip r:embed="rId4">
            <a:alphaModFix/>
          </a:blip>
          <a:stretch>
            <a:fillRect/>
          </a:stretch>
        </p:blipFill>
        <p:spPr>
          <a:xfrm>
            <a:off x="65375" y="1303763"/>
            <a:ext cx="9144000" cy="304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ppt_w</p:attrName>
                                        </p:attrNameLst>
                                      </p:cBhvr>
                                      <p:tavLst>
                                        <p:tav fmla="" tm="0">
                                          <p:val>
                                            <p:strVal val="0"/>
                                          </p:val>
                                        </p:tav>
                                        <p:tav fmla="" tm="100000">
                                          <p:val>
                                            <p:strVal val="#ppt_w"/>
                                          </p:val>
                                        </p:tav>
                                      </p:tavLst>
                                    </p:anim>
                                    <p:anim calcmode="lin" valueType="num">
                                      <p:cBhvr additive="base">
                                        <p:cTn dur="1000"/>
                                        <p:tgtEl>
                                          <p:spTgt spid="2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ppt_w</p:attrName>
                                        </p:attrNameLst>
                                      </p:cBhvr>
                                      <p:tavLst>
                                        <p:tav fmla="" tm="0">
                                          <p:val>
                                            <p:strVal val="0"/>
                                          </p:val>
                                        </p:tav>
                                        <p:tav fmla="" tm="100000">
                                          <p:val>
                                            <p:strVal val="#ppt_w"/>
                                          </p:val>
                                        </p:tav>
                                      </p:tavLst>
                                    </p:anim>
                                    <p:anim calcmode="lin" valueType="num">
                                      <p:cBhvr additive="base">
                                        <p:cTn dur="1000"/>
                                        <p:tgtEl>
                                          <p:spTgt spid="2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ppt_w</p:attrName>
                                        </p:attrNameLst>
                                      </p:cBhvr>
                                      <p:tavLst>
                                        <p:tav fmla="" tm="0">
                                          <p:val>
                                            <p:strVal val="0"/>
                                          </p:val>
                                        </p:tav>
                                        <p:tav fmla="" tm="100000">
                                          <p:val>
                                            <p:strVal val="#ppt_w"/>
                                          </p:val>
                                        </p:tav>
                                      </p:tavLst>
                                    </p:anim>
                                    <p:anim calcmode="lin" valueType="num">
                                      <p:cBhvr additive="base">
                                        <p:cTn dur="1000"/>
                                        <p:tgtEl>
                                          <p:spTgt spid="2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ppt_w</p:attrName>
                                        </p:attrNameLst>
                                      </p:cBhvr>
                                      <p:tavLst>
                                        <p:tav fmla="" tm="0">
                                          <p:val>
                                            <p:strVal val="0"/>
                                          </p:val>
                                        </p:tav>
                                        <p:tav fmla="" tm="100000">
                                          <p:val>
                                            <p:strVal val="#ppt_w"/>
                                          </p:val>
                                        </p:tav>
                                      </p:tavLst>
                                    </p:anim>
                                    <p:anim calcmode="lin" valueType="num">
                                      <p:cBhvr additive="base">
                                        <p:cTn dur="1000"/>
                                        <p:tgtEl>
                                          <p:spTgt spid="2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8"/>
                                        </p:tgtEl>
                                        <p:attrNameLst>
                                          <p:attrName>ppt_w</p:attrName>
                                        </p:attrNameLst>
                                      </p:cBhvr>
                                      <p:tavLst>
                                        <p:tav fmla="" tm="0">
                                          <p:val>
                                            <p:strVal val="#ppt_w"/>
                                          </p:val>
                                        </p:tav>
                                        <p:tav fmla="" tm="100000">
                                          <p:val>
                                            <p:strVal val="0"/>
                                          </p:val>
                                        </p:tav>
                                      </p:tavLst>
                                    </p:anim>
                                    <p:anim calcmode="lin" valueType="num">
                                      <p:cBhvr additive="base">
                                        <p:cTn dur="1000"/>
                                        <p:tgtEl>
                                          <p:spTgt spid="218"/>
                                        </p:tgtEl>
                                        <p:attrNameLst>
                                          <p:attrName>ppt_h</p:attrName>
                                        </p:attrNameLst>
                                      </p:cBhvr>
                                      <p:tavLst>
                                        <p:tav fmla="" tm="0">
                                          <p:val>
                                            <p:strVal val="#ppt_h"/>
                                          </p:val>
                                        </p:tav>
                                        <p:tav fmla="" tm="100000">
                                          <p:val>
                                            <p:strVal val="0"/>
                                          </p:val>
                                        </p:tav>
                                      </p:tavLst>
                                    </p:anim>
                                    <p:set>
                                      <p:cBhvr>
                                        <p:cTn dur="1" fill="hold">
                                          <p:stCondLst>
                                            <p:cond delay="1000"/>
                                          </p:stCondLst>
                                        </p:cTn>
                                        <p:tgtEl>
                                          <p:spTgt spid="218"/>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0"/>
                                        </p:tgtEl>
                                        <p:attrNameLst>
                                          <p:attrName>ppt_w</p:attrName>
                                        </p:attrNameLst>
                                      </p:cBhvr>
                                      <p:tavLst>
                                        <p:tav fmla="" tm="0">
                                          <p:val>
                                            <p:strVal val="#ppt_w"/>
                                          </p:val>
                                        </p:tav>
                                        <p:tav fmla="" tm="100000">
                                          <p:val>
                                            <p:strVal val="0"/>
                                          </p:val>
                                        </p:tav>
                                      </p:tavLst>
                                    </p:anim>
                                    <p:anim calcmode="lin" valueType="num">
                                      <p:cBhvr additive="base">
                                        <p:cTn dur="1000"/>
                                        <p:tgtEl>
                                          <p:spTgt spid="220"/>
                                        </p:tgtEl>
                                        <p:attrNameLst>
                                          <p:attrName>ppt_h</p:attrName>
                                        </p:attrNameLst>
                                      </p:cBhvr>
                                      <p:tavLst>
                                        <p:tav fmla="" tm="0">
                                          <p:val>
                                            <p:strVal val="#ppt_h"/>
                                          </p:val>
                                        </p:tav>
                                        <p:tav fmla="" tm="100000">
                                          <p:val>
                                            <p:strVal val="0"/>
                                          </p:val>
                                        </p:tav>
                                      </p:tavLst>
                                    </p:anim>
                                    <p:set>
                                      <p:cBhvr>
                                        <p:cTn dur="1" fill="hold">
                                          <p:stCondLst>
                                            <p:cond delay="1000"/>
                                          </p:stCondLst>
                                        </p:cTn>
                                        <p:tgtEl>
                                          <p:spTgt spid="220"/>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1"/>
                                        </p:tgtEl>
                                        <p:attrNameLst>
                                          <p:attrName>ppt_w</p:attrName>
                                        </p:attrNameLst>
                                      </p:cBhvr>
                                      <p:tavLst>
                                        <p:tav fmla="" tm="0">
                                          <p:val>
                                            <p:strVal val="#ppt_w"/>
                                          </p:val>
                                        </p:tav>
                                        <p:tav fmla="" tm="100000">
                                          <p:val>
                                            <p:strVal val="0"/>
                                          </p:val>
                                        </p:tav>
                                      </p:tavLst>
                                    </p:anim>
                                    <p:anim calcmode="lin" valueType="num">
                                      <p:cBhvr additive="base">
                                        <p:cTn dur="1000"/>
                                        <p:tgtEl>
                                          <p:spTgt spid="221"/>
                                        </p:tgtEl>
                                        <p:attrNameLst>
                                          <p:attrName>ppt_h</p:attrName>
                                        </p:attrNameLst>
                                      </p:cBhvr>
                                      <p:tavLst>
                                        <p:tav fmla="" tm="0">
                                          <p:val>
                                            <p:strVal val="#ppt_h"/>
                                          </p:val>
                                        </p:tav>
                                        <p:tav fmla="" tm="100000">
                                          <p:val>
                                            <p:strVal val="0"/>
                                          </p:val>
                                        </p:tav>
                                      </p:tavLst>
                                    </p:anim>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9"/>
                                        </p:tgtEl>
                                        <p:attrNameLst>
                                          <p:attrName>ppt_w</p:attrName>
                                        </p:attrNameLst>
                                      </p:cBhvr>
                                      <p:tavLst>
                                        <p:tav fmla="" tm="0">
                                          <p:val>
                                            <p:strVal val="#ppt_w"/>
                                          </p:val>
                                        </p:tav>
                                        <p:tav fmla="" tm="100000">
                                          <p:val>
                                            <p:strVal val="0"/>
                                          </p:val>
                                        </p:tav>
                                      </p:tavLst>
                                    </p:anim>
                                    <p:anim calcmode="lin" valueType="num">
                                      <p:cBhvr additive="base">
                                        <p:cTn dur="1000"/>
                                        <p:tgtEl>
                                          <p:spTgt spid="219"/>
                                        </p:tgtEl>
                                        <p:attrNameLst>
                                          <p:attrName>ppt_h</p:attrName>
                                        </p:attrNameLst>
                                      </p:cBhvr>
                                      <p:tavLst>
                                        <p:tav fmla="" tm="0">
                                          <p:val>
                                            <p:strVal val="#ppt_h"/>
                                          </p:val>
                                        </p:tav>
                                        <p:tav fmla="" tm="100000">
                                          <p:val>
                                            <p:strVal val="0"/>
                                          </p:val>
                                        </p:tav>
                                      </p:tavLst>
                                    </p:anim>
                                    <p:set>
                                      <p:cBhvr>
                                        <p:cTn dur="1" fill="hold">
                                          <p:stCondLst>
                                            <p:cond delay="10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1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1/12/2022</a:t>
            </a:r>
            <a:endParaRPr>
              <a:solidFill>
                <a:schemeClr val="dk1"/>
              </a:solidFill>
            </a:endParaRPr>
          </a:p>
        </p:txBody>
      </p:sp>
      <p:pic>
        <p:nvPicPr>
          <p:cNvPr id="228" name="Google Shape;228;p38"/>
          <p:cNvPicPr preferRelativeResize="0"/>
          <p:nvPr/>
        </p:nvPicPr>
        <p:blipFill>
          <a:blip r:embed="rId3">
            <a:alphaModFix/>
          </a:blip>
          <a:stretch>
            <a:fillRect/>
          </a:stretch>
        </p:blipFill>
        <p:spPr>
          <a:xfrm>
            <a:off x="0" y="653900"/>
            <a:ext cx="3436200" cy="4642606"/>
          </a:xfrm>
          <a:prstGeom prst="rect">
            <a:avLst/>
          </a:prstGeom>
          <a:noFill/>
          <a:ln>
            <a:noFill/>
          </a:ln>
        </p:spPr>
      </p:pic>
      <p:sp>
        <p:nvSpPr>
          <p:cNvPr id="229" name="Google Shape;229;p38"/>
          <p:cNvSpPr txBox="1"/>
          <p:nvPr>
            <p:ph idx="1" type="body"/>
          </p:nvPr>
        </p:nvSpPr>
        <p:spPr>
          <a:xfrm>
            <a:off x="3715975" y="1900225"/>
            <a:ext cx="5372400" cy="2541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Triền khai phần frontend của project tạo một số giao diện tĩnh</a:t>
            </a:r>
            <a:endParaRPr sz="1700"/>
          </a:p>
          <a:p>
            <a:pPr indent="-336550" lvl="0" marL="457200" rtl="0" algn="l">
              <a:lnSpc>
                <a:spcPct val="150000"/>
              </a:lnSpc>
              <a:spcBef>
                <a:spcPts val="0"/>
              </a:spcBef>
              <a:spcAft>
                <a:spcPts val="0"/>
              </a:spcAft>
              <a:buSzPts val="1700"/>
              <a:buChar char="-"/>
            </a:pPr>
            <a:r>
              <a:rPr lang="vi" sz="1700"/>
              <a:t>Các trang được tạo là trang:</a:t>
            </a:r>
            <a:endParaRPr sz="1700"/>
          </a:p>
          <a:p>
            <a:pPr indent="-336550" lvl="0" marL="457200" rtl="0" algn="l">
              <a:lnSpc>
                <a:spcPct val="150000"/>
              </a:lnSpc>
              <a:spcBef>
                <a:spcPts val="0"/>
              </a:spcBef>
              <a:spcAft>
                <a:spcPts val="0"/>
              </a:spcAft>
              <a:buSzPts val="1700"/>
              <a:buChar char="+"/>
            </a:pPr>
            <a:r>
              <a:rPr lang="vi" sz="1700"/>
              <a:t>Giao diện chính</a:t>
            </a:r>
            <a:endParaRPr sz="1700"/>
          </a:p>
          <a:p>
            <a:pPr indent="-336550" lvl="0" marL="457200" rtl="0" algn="l">
              <a:lnSpc>
                <a:spcPct val="150000"/>
              </a:lnSpc>
              <a:spcBef>
                <a:spcPts val="0"/>
              </a:spcBef>
              <a:spcAft>
                <a:spcPts val="0"/>
              </a:spcAft>
              <a:buSzPts val="1700"/>
              <a:buChar char="+"/>
            </a:pPr>
            <a:r>
              <a:rPr lang="vi" sz="1700"/>
              <a:t>Xem tất cả bảng</a:t>
            </a:r>
            <a:endParaRPr sz="1700"/>
          </a:p>
          <a:p>
            <a:pPr indent="-336550" lvl="0" marL="457200" rtl="0" algn="l">
              <a:lnSpc>
                <a:spcPct val="150000"/>
              </a:lnSpc>
              <a:spcBef>
                <a:spcPts val="0"/>
              </a:spcBef>
              <a:spcAft>
                <a:spcPts val="0"/>
              </a:spcAft>
              <a:buSzPts val="1700"/>
              <a:buChar char="+"/>
            </a:pPr>
            <a:r>
              <a:rPr lang="vi" sz="1700"/>
              <a:t>Xem chi tiết các Record</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235" name="Google Shape;235;p39"/>
          <p:cNvSpPr txBox="1"/>
          <p:nvPr>
            <p:ph idx="1" type="body"/>
          </p:nvPr>
        </p:nvSpPr>
        <p:spPr>
          <a:xfrm>
            <a:off x="3715975" y="1900225"/>
            <a:ext cx="5372400" cy="3134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Back-end:</a:t>
            </a:r>
            <a:endParaRPr sz="1700"/>
          </a:p>
          <a:p>
            <a:pPr indent="-323850" lvl="0" marL="457200" rtl="0" algn="l">
              <a:lnSpc>
                <a:spcPct val="150000"/>
              </a:lnSpc>
              <a:spcBef>
                <a:spcPts val="0"/>
              </a:spcBef>
              <a:spcAft>
                <a:spcPts val="0"/>
              </a:spcAft>
              <a:buSzPts val="1500"/>
              <a:buChar char="+"/>
            </a:pPr>
            <a:r>
              <a:rPr lang="vi" sz="1500"/>
              <a:t>GetAllItemByTableName</a:t>
            </a:r>
            <a:endParaRPr sz="1500"/>
          </a:p>
          <a:p>
            <a:pPr indent="-323850" lvl="0" marL="457200" rtl="0" algn="l">
              <a:lnSpc>
                <a:spcPct val="150000"/>
              </a:lnSpc>
              <a:spcBef>
                <a:spcPts val="0"/>
              </a:spcBef>
              <a:spcAft>
                <a:spcPts val="0"/>
              </a:spcAft>
              <a:buSzPts val="1500"/>
              <a:buChar char="+"/>
            </a:pPr>
            <a:r>
              <a:rPr lang="vi" sz="1500"/>
              <a:t>GetAllTable</a:t>
            </a:r>
            <a:endParaRPr sz="1500"/>
          </a:p>
          <a:p>
            <a:pPr indent="-336550" lvl="0" marL="457200" rtl="0" algn="l">
              <a:lnSpc>
                <a:spcPct val="150000"/>
              </a:lnSpc>
              <a:spcBef>
                <a:spcPts val="0"/>
              </a:spcBef>
              <a:spcAft>
                <a:spcPts val="0"/>
              </a:spcAft>
              <a:buSzPts val="1700"/>
              <a:buChar char="-"/>
            </a:pPr>
            <a:r>
              <a:rPr lang="vi" sz="1700"/>
              <a:t>Front-end:</a:t>
            </a:r>
            <a:endParaRPr sz="1700"/>
          </a:p>
          <a:p>
            <a:pPr indent="-336550" lvl="0" marL="457200" rtl="0" algn="l">
              <a:lnSpc>
                <a:spcPct val="150000"/>
              </a:lnSpc>
              <a:spcBef>
                <a:spcPts val="0"/>
              </a:spcBef>
              <a:spcAft>
                <a:spcPts val="0"/>
              </a:spcAft>
              <a:buSzPts val="1700"/>
              <a:buChar char="+"/>
            </a:pPr>
            <a:r>
              <a:rPr lang="vi" sz="1700"/>
              <a:t>Sử dụng API lấy dữ liệu đưa lên UI và cho phép tạo bảng, thêm Record bằng API</a:t>
            </a:r>
            <a:endParaRPr sz="1700"/>
          </a:p>
          <a:p>
            <a:pPr indent="-336550" lvl="0" marL="457200" rtl="0" algn="l">
              <a:lnSpc>
                <a:spcPct val="150000"/>
              </a:lnSpc>
              <a:spcBef>
                <a:spcPts val="0"/>
              </a:spcBef>
              <a:spcAft>
                <a:spcPts val="0"/>
              </a:spcAft>
              <a:buSzPts val="1700"/>
              <a:buChar char="+"/>
            </a:pPr>
            <a:r>
              <a:rPr lang="vi" sz="1700"/>
              <a:t>Fix các lỗi UI</a:t>
            </a:r>
            <a:endParaRPr sz="1700"/>
          </a:p>
        </p:txBody>
      </p:sp>
      <p:pic>
        <p:nvPicPr>
          <p:cNvPr id="236" name="Google Shape;236;p39"/>
          <p:cNvPicPr preferRelativeResize="0"/>
          <p:nvPr/>
        </p:nvPicPr>
        <p:blipFill>
          <a:blip r:embed="rId3">
            <a:alphaModFix/>
          </a:blip>
          <a:stretch>
            <a:fillRect/>
          </a:stretch>
        </p:blipFill>
        <p:spPr>
          <a:xfrm>
            <a:off x="228850" y="653900"/>
            <a:ext cx="3411175" cy="47549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242" name="Google Shape;242;p40"/>
          <p:cNvSpPr txBox="1"/>
          <p:nvPr>
            <p:ph idx="1" type="body"/>
          </p:nvPr>
        </p:nvSpPr>
        <p:spPr>
          <a:xfrm>
            <a:off x="3715975" y="2009100"/>
            <a:ext cx="5372400" cy="2001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Chỉnh sửa các data gửi đi và lấy về để phù hợp với các API vừa được sửa cho việc phân quyền </a:t>
            </a:r>
            <a:endParaRPr sz="1700"/>
          </a:p>
          <a:p>
            <a:pPr indent="-336550" lvl="0" marL="457200" rtl="0" algn="l">
              <a:lnSpc>
                <a:spcPct val="150000"/>
              </a:lnSpc>
              <a:spcBef>
                <a:spcPts val="0"/>
              </a:spcBef>
              <a:spcAft>
                <a:spcPts val="0"/>
              </a:spcAft>
              <a:buSzPts val="1700"/>
              <a:buChar char="-"/>
            </a:pPr>
            <a:r>
              <a:rPr lang="vi" sz="1700"/>
              <a:t>Tạo thêm trang Login để hỗ trợ cho việc phân quyền</a:t>
            </a:r>
            <a:endParaRPr sz="1700"/>
          </a:p>
          <a:p>
            <a:pPr indent="-336550" lvl="0" marL="457200" rtl="0" algn="l">
              <a:lnSpc>
                <a:spcPct val="150000"/>
              </a:lnSpc>
              <a:spcBef>
                <a:spcPts val="0"/>
              </a:spcBef>
              <a:spcAft>
                <a:spcPts val="0"/>
              </a:spcAft>
              <a:buSzPts val="1700"/>
              <a:buChar char="-"/>
            </a:pPr>
            <a:r>
              <a:rPr lang="vi" sz="1700"/>
              <a:t>Thay đổi phần data gửi về khi đăng nhập thành công</a:t>
            </a:r>
            <a:endParaRPr sz="1700"/>
          </a:p>
        </p:txBody>
      </p:sp>
      <p:pic>
        <p:nvPicPr>
          <p:cNvPr id="243" name="Google Shape;243;p40"/>
          <p:cNvPicPr preferRelativeResize="0"/>
          <p:nvPr/>
        </p:nvPicPr>
        <p:blipFill>
          <a:blip r:embed="rId3">
            <a:alphaModFix/>
          </a:blip>
          <a:stretch>
            <a:fillRect/>
          </a:stretch>
        </p:blipFill>
        <p:spPr>
          <a:xfrm>
            <a:off x="239575" y="653900"/>
            <a:ext cx="3411175" cy="44232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sp>
        <p:nvSpPr>
          <p:cNvPr id="249" name="Google Shape;249;p41"/>
          <p:cNvSpPr txBox="1"/>
          <p:nvPr>
            <p:ph idx="1" type="body"/>
          </p:nvPr>
        </p:nvSpPr>
        <p:spPr>
          <a:xfrm>
            <a:off x="3771600" y="1667300"/>
            <a:ext cx="5372400" cy="2001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vi" sz="1700"/>
              <a:t>Thêm các tính năng đã có API như:</a:t>
            </a:r>
            <a:endParaRPr sz="1700"/>
          </a:p>
          <a:p>
            <a:pPr indent="-336550" lvl="0" marL="457200" rtl="0" algn="l">
              <a:lnSpc>
                <a:spcPct val="150000"/>
              </a:lnSpc>
              <a:spcBef>
                <a:spcPts val="0"/>
              </a:spcBef>
              <a:spcAft>
                <a:spcPts val="0"/>
              </a:spcAft>
              <a:buSzPts val="1700"/>
              <a:buChar char="+"/>
            </a:pPr>
            <a:r>
              <a:rPr lang="vi" sz="1700"/>
              <a:t>Xóa Table</a:t>
            </a:r>
            <a:endParaRPr sz="1700"/>
          </a:p>
          <a:p>
            <a:pPr indent="-336550" lvl="0" marL="457200" rtl="0" algn="l">
              <a:lnSpc>
                <a:spcPct val="150000"/>
              </a:lnSpc>
              <a:spcBef>
                <a:spcPts val="0"/>
              </a:spcBef>
              <a:spcAft>
                <a:spcPts val="0"/>
              </a:spcAft>
              <a:buSzPts val="1700"/>
              <a:buChar char="+"/>
            </a:pPr>
            <a:r>
              <a:rPr lang="vi" sz="1700"/>
              <a:t>Sửa, xóa Record </a:t>
            </a:r>
            <a:endParaRPr sz="1700"/>
          </a:p>
          <a:p>
            <a:pPr indent="-336550" lvl="0" marL="457200" rtl="0" algn="l">
              <a:lnSpc>
                <a:spcPct val="150000"/>
              </a:lnSpc>
              <a:spcBef>
                <a:spcPts val="0"/>
              </a:spcBef>
              <a:spcAft>
                <a:spcPts val="0"/>
              </a:spcAft>
              <a:buSzPts val="1700"/>
              <a:buChar char="-"/>
            </a:pPr>
            <a:r>
              <a:rPr lang="vi" sz="1700"/>
              <a:t>Sửa lỗi và chỉnh lại hoạt động UI cho phù hợp</a:t>
            </a:r>
            <a:endParaRPr sz="1700"/>
          </a:p>
        </p:txBody>
      </p:sp>
      <p:pic>
        <p:nvPicPr>
          <p:cNvPr id="250" name="Google Shape;250;p41"/>
          <p:cNvPicPr preferRelativeResize="0"/>
          <p:nvPr/>
        </p:nvPicPr>
        <p:blipFill>
          <a:blip r:embed="rId3">
            <a:alphaModFix/>
          </a:blip>
          <a:stretch>
            <a:fillRect/>
          </a:stretch>
        </p:blipFill>
        <p:spPr>
          <a:xfrm>
            <a:off x="239550" y="610075"/>
            <a:ext cx="3411175" cy="45979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675625" y="653900"/>
            <a:ext cx="85236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5/12/2022</a:t>
            </a:r>
            <a:endParaRPr>
              <a:solidFill>
                <a:schemeClr val="dk1"/>
              </a:solidFill>
            </a:endParaRPr>
          </a:p>
        </p:txBody>
      </p:sp>
      <p:pic>
        <p:nvPicPr>
          <p:cNvPr id="256" name="Google Shape;256;p42"/>
          <p:cNvPicPr preferRelativeResize="0"/>
          <p:nvPr/>
        </p:nvPicPr>
        <p:blipFill>
          <a:blip r:embed="rId3">
            <a:alphaModFix/>
          </a:blip>
          <a:stretch>
            <a:fillRect/>
          </a:stretch>
        </p:blipFill>
        <p:spPr>
          <a:xfrm>
            <a:off x="0" y="1347338"/>
            <a:ext cx="9144000" cy="3048000"/>
          </a:xfrm>
          <a:prstGeom prst="rect">
            <a:avLst/>
          </a:prstGeom>
          <a:noFill/>
          <a:ln>
            <a:noFill/>
          </a:ln>
        </p:spPr>
      </p:pic>
      <p:sp>
        <p:nvSpPr>
          <p:cNvPr id="257" name="Google Shape;257;p42"/>
          <p:cNvSpPr/>
          <p:nvPr/>
        </p:nvSpPr>
        <p:spPr>
          <a:xfrm>
            <a:off x="316000" y="2942275"/>
            <a:ext cx="8761500" cy="468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2"/>
          <p:cNvSpPr/>
          <p:nvPr/>
        </p:nvSpPr>
        <p:spPr>
          <a:xfrm>
            <a:off x="316000" y="2070511"/>
            <a:ext cx="8761500" cy="871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ppt_w</p:attrName>
                                        </p:attrNameLst>
                                      </p:cBhvr>
                                      <p:tavLst>
                                        <p:tav fmla="" tm="0">
                                          <p:val>
                                            <p:strVal val="0"/>
                                          </p:val>
                                        </p:tav>
                                        <p:tav fmla="" tm="100000">
                                          <p:val>
                                            <p:strVal val="#ppt_w"/>
                                          </p:val>
                                        </p:tav>
                                      </p:tavLst>
                                    </p:anim>
                                    <p:anim calcmode="lin" valueType="num">
                                      <p:cBhvr additive="base">
                                        <p:cTn dur="1000"/>
                                        <p:tgtEl>
                                          <p:spTgt spid="2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57"/>
                                        </p:tgtEl>
                                        <p:attrNameLst>
                                          <p:attrName>ppt_w</p:attrName>
                                        </p:attrNameLst>
                                      </p:cBhvr>
                                      <p:tavLst>
                                        <p:tav fmla="" tm="0">
                                          <p:val>
                                            <p:strVal val="#ppt_w"/>
                                          </p:val>
                                        </p:tav>
                                        <p:tav fmla="" tm="100000">
                                          <p:val>
                                            <p:strVal val="0"/>
                                          </p:val>
                                        </p:tav>
                                      </p:tavLst>
                                    </p:anim>
                                    <p:anim calcmode="lin" valueType="num">
                                      <p:cBhvr additive="base">
                                        <p:cTn dur="1000"/>
                                        <p:tgtEl>
                                          <p:spTgt spid="257"/>
                                        </p:tgtEl>
                                        <p:attrNameLst>
                                          <p:attrName>ppt_h</p:attrName>
                                        </p:attrNameLst>
                                      </p:cBhvr>
                                      <p:tavLst>
                                        <p:tav fmla="" tm="0">
                                          <p:val>
                                            <p:strVal val="#ppt_h"/>
                                          </p:val>
                                        </p:tav>
                                        <p:tav fmla="" tm="100000">
                                          <p:val>
                                            <p:strVal val="0"/>
                                          </p:val>
                                        </p:tav>
                                      </p:tavLst>
                                    </p:anim>
                                    <p:set>
                                      <p:cBhvr>
                                        <p:cTn dur="1" fill="hold">
                                          <p:stCondLst>
                                            <p:cond delay="100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ppt_w</p:attrName>
                                        </p:attrNameLst>
                                      </p:cBhvr>
                                      <p:tavLst>
                                        <p:tav fmla="" tm="0">
                                          <p:val>
                                            <p:strVal val="0"/>
                                          </p:val>
                                        </p:tav>
                                        <p:tav fmla="" tm="100000">
                                          <p:val>
                                            <p:strVal val="#ppt_w"/>
                                          </p:val>
                                        </p:tav>
                                      </p:tavLst>
                                    </p:anim>
                                    <p:anim calcmode="lin" valueType="num">
                                      <p:cBhvr additive="base">
                                        <p:cTn dur="1000"/>
                                        <p:tgtEl>
                                          <p:spTgt spid="2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58"/>
                                        </p:tgtEl>
                                        <p:attrNameLst>
                                          <p:attrName>ppt_w</p:attrName>
                                        </p:attrNameLst>
                                      </p:cBhvr>
                                      <p:tavLst>
                                        <p:tav fmla="" tm="0">
                                          <p:val>
                                            <p:strVal val="#ppt_w"/>
                                          </p:val>
                                        </p:tav>
                                        <p:tav fmla="" tm="100000">
                                          <p:val>
                                            <p:strVal val="0"/>
                                          </p:val>
                                        </p:tav>
                                      </p:tavLst>
                                    </p:anim>
                                    <p:anim calcmode="lin" valueType="num">
                                      <p:cBhvr additive="base">
                                        <p:cTn dur="1000"/>
                                        <p:tgtEl>
                                          <p:spTgt spid="258"/>
                                        </p:tgtEl>
                                        <p:attrNameLst>
                                          <p:attrName>ppt_h</p:attrName>
                                        </p:attrNameLst>
                                      </p:cBhvr>
                                      <p:tavLst>
                                        <p:tav fmla="" tm="0">
                                          <p:val>
                                            <p:strVal val="#ppt_h"/>
                                          </p:val>
                                        </p:tav>
                                        <p:tav fmla="" tm="100000">
                                          <p:val>
                                            <p:strVal val="0"/>
                                          </p:val>
                                        </p:tav>
                                      </p:tavLst>
                                    </p:anim>
                                    <p:set>
                                      <p:cBhvr>
                                        <p:cTn dur="1" fill="hold">
                                          <p:stCondLst>
                                            <p:cond delay="1000"/>
                                          </p:stCondLst>
                                        </p:cTn>
                                        <p:tgtEl>
                                          <p:spTgt spid="2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chemeClr val="dk1"/>
                </a:solidFill>
              </a:rPr>
              <a:t>Sơ lược về AWS Lambda</a:t>
            </a:r>
            <a:endParaRPr>
              <a:solidFill>
                <a:schemeClr val="dk1"/>
              </a:solidFill>
            </a:endParaRPr>
          </a:p>
        </p:txBody>
      </p:sp>
      <p:sp>
        <p:nvSpPr>
          <p:cNvPr id="138" name="Google Shape;138;p26"/>
          <p:cNvSpPr txBox="1"/>
          <p:nvPr>
            <p:ph idx="1" type="body"/>
          </p:nvPr>
        </p:nvSpPr>
        <p:spPr>
          <a:xfrm>
            <a:off x="729450" y="2427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500"/>
              <a:t>- </a:t>
            </a:r>
            <a:r>
              <a:rPr lang="vi" sz="1500"/>
              <a:t>AWS Lambda là một dịch vụ được cung cấp và quản lý bởi đội ngũ AWS, dịch vụ này cung cấp cho người dùng khả năng tạo các Function, các Function này sẽ được chạy trên các ngôn ngữ mặc định mà AWS đã đưa ra, người dùng có thể chọn một ngôn ngữ và thực hiện viết và đưa vào các doạn code của chính mình, các đoạn code này có thể ảnh hưởng trực tiếp hoặc gián tiếp đến các dịch vụ của AWS tùy theo mục đích và sẽ được thực hiện khi Function được gọi.</a:t>
            </a:r>
            <a:endParaRPr sz="1500"/>
          </a:p>
        </p:txBody>
      </p:sp>
      <p:pic>
        <p:nvPicPr>
          <p:cNvPr id="139" name="Google Shape;139;p26"/>
          <p:cNvPicPr preferRelativeResize="0"/>
          <p:nvPr/>
        </p:nvPicPr>
        <p:blipFill>
          <a:blip r:embed="rId3">
            <a:alphaModFix/>
          </a:blip>
          <a:stretch>
            <a:fillRect/>
          </a:stretch>
        </p:blipFill>
        <p:spPr>
          <a:xfrm>
            <a:off x="7017825" y="568988"/>
            <a:ext cx="1738725" cy="173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chemeClr val="dk1"/>
                </a:solidFill>
              </a:rPr>
              <a:t>Sơ lược về AWS DynamoDB</a:t>
            </a:r>
            <a:endParaRPr>
              <a:solidFill>
                <a:schemeClr val="dk1"/>
              </a:solidFill>
            </a:endParaRPr>
          </a:p>
        </p:txBody>
      </p:sp>
      <p:sp>
        <p:nvSpPr>
          <p:cNvPr id="145" name="Google Shape;145;p27"/>
          <p:cNvSpPr txBox="1"/>
          <p:nvPr>
            <p:ph idx="1" type="body"/>
          </p:nvPr>
        </p:nvSpPr>
        <p:spPr>
          <a:xfrm>
            <a:off x="729450" y="2427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500"/>
              <a:t>- </a:t>
            </a:r>
            <a:r>
              <a:rPr lang="vi" sz="1500"/>
              <a:t>AWS DynamoDB là một dạng cơ sở dữ liệu phi quan hệ (NoSQL) được lưu trữ ngay trên môi trường của AWS. Dịch vụ này cung cấp cho người dùng một Database duy nhất và người dùng có thể thông quan Database đó tạo ra những bảng (Table) để lưu trữ các dữ liệu của bản thân.</a:t>
            </a:r>
            <a:endParaRPr sz="1500"/>
          </a:p>
        </p:txBody>
      </p:sp>
      <p:pic>
        <p:nvPicPr>
          <p:cNvPr id="146" name="Google Shape;146;p27"/>
          <p:cNvPicPr preferRelativeResize="0"/>
          <p:nvPr/>
        </p:nvPicPr>
        <p:blipFill>
          <a:blip r:embed="rId3">
            <a:alphaModFix/>
          </a:blip>
          <a:stretch>
            <a:fillRect/>
          </a:stretch>
        </p:blipFill>
        <p:spPr>
          <a:xfrm>
            <a:off x="7034775" y="564150"/>
            <a:ext cx="1863425" cy="186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9450" y="1318650"/>
            <a:ext cx="6212100" cy="5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Các công nghệ sử dụng trong đồ án</a:t>
            </a:r>
            <a:endParaRPr>
              <a:solidFill>
                <a:schemeClr val="dk1"/>
              </a:solidFill>
            </a:endParaRPr>
          </a:p>
        </p:txBody>
      </p:sp>
      <p:pic>
        <p:nvPicPr>
          <p:cNvPr id="152" name="Google Shape;152;p28"/>
          <p:cNvPicPr preferRelativeResize="0"/>
          <p:nvPr/>
        </p:nvPicPr>
        <p:blipFill>
          <a:blip r:embed="rId3">
            <a:alphaModFix/>
          </a:blip>
          <a:stretch>
            <a:fillRect/>
          </a:stretch>
        </p:blipFill>
        <p:spPr>
          <a:xfrm>
            <a:off x="786038" y="837175"/>
            <a:ext cx="1695450" cy="2609850"/>
          </a:xfrm>
          <a:prstGeom prst="rect">
            <a:avLst/>
          </a:prstGeom>
          <a:noFill/>
          <a:ln>
            <a:noFill/>
          </a:ln>
        </p:spPr>
      </p:pic>
      <p:pic>
        <p:nvPicPr>
          <p:cNvPr id="153" name="Google Shape;153;p28"/>
          <p:cNvPicPr preferRelativeResize="0"/>
          <p:nvPr/>
        </p:nvPicPr>
        <p:blipFill>
          <a:blip r:embed="rId4">
            <a:alphaModFix/>
          </a:blip>
          <a:stretch>
            <a:fillRect/>
          </a:stretch>
        </p:blipFill>
        <p:spPr>
          <a:xfrm>
            <a:off x="458838" y="3599425"/>
            <a:ext cx="2349882" cy="1544075"/>
          </a:xfrm>
          <a:prstGeom prst="rect">
            <a:avLst/>
          </a:prstGeom>
          <a:noFill/>
          <a:ln>
            <a:noFill/>
          </a:ln>
        </p:spPr>
      </p:pic>
      <p:pic>
        <p:nvPicPr>
          <p:cNvPr id="154" name="Google Shape;154;p28"/>
          <p:cNvPicPr preferRelativeResize="0"/>
          <p:nvPr/>
        </p:nvPicPr>
        <p:blipFill>
          <a:blip r:embed="rId5">
            <a:alphaModFix/>
          </a:blip>
          <a:stretch>
            <a:fillRect/>
          </a:stretch>
        </p:blipFill>
        <p:spPr>
          <a:xfrm>
            <a:off x="3748082" y="837175"/>
            <a:ext cx="1647825" cy="2609850"/>
          </a:xfrm>
          <a:prstGeom prst="rect">
            <a:avLst/>
          </a:prstGeom>
          <a:noFill/>
          <a:ln>
            <a:noFill/>
          </a:ln>
        </p:spPr>
      </p:pic>
      <p:pic>
        <p:nvPicPr>
          <p:cNvPr id="155" name="Google Shape;155;p28"/>
          <p:cNvPicPr preferRelativeResize="0"/>
          <p:nvPr/>
        </p:nvPicPr>
        <p:blipFill>
          <a:blip r:embed="rId6">
            <a:alphaModFix/>
          </a:blip>
          <a:stretch>
            <a:fillRect/>
          </a:stretch>
        </p:blipFill>
        <p:spPr>
          <a:xfrm>
            <a:off x="3872337" y="3671788"/>
            <a:ext cx="1399326" cy="1399350"/>
          </a:xfrm>
          <a:prstGeom prst="rect">
            <a:avLst/>
          </a:prstGeom>
          <a:noFill/>
          <a:ln>
            <a:noFill/>
          </a:ln>
        </p:spPr>
      </p:pic>
      <p:pic>
        <p:nvPicPr>
          <p:cNvPr id="156" name="Google Shape;156;p28"/>
          <p:cNvPicPr preferRelativeResize="0"/>
          <p:nvPr/>
        </p:nvPicPr>
        <p:blipFill>
          <a:blip r:embed="rId7">
            <a:alphaModFix/>
          </a:blip>
          <a:stretch>
            <a:fillRect/>
          </a:stretch>
        </p:blipFill>
        <p:spPr>
          <a:xfrm>
            <a:off x="6815557" y="813363"/>
            <a:ext cx="1733550" cy="2657475"/>
          </a:xfrm>
          <a:prstGeom prst="rect">
            <a:avLst/>
          </a:prstGeom>
          <a:noFill/>
          <a:ln>
            <a:noFill/>
          </a:ln>
        </p:spPr>
      </p:pic>
      <p:pic>
        <p:nvPicPr>
          <p:cNvPr id="157" name="Google Shape;157;p28"/>
          <p:cNvPicPr preferRelativeResize="0"/>
          <p:nvPr/>
        </p:nvPicPr>
        <p:blipFill>
          <a:blip r:embed="rId8">
            <a:alphaModFix/>
          </a:blip>
          <a:stretch>
            <a:fillRect/>
          </a:stretch>
        </p:blipFill>
        <p:spPr>
          <a:xfrm>
            <a:off x="6750613" y="3439763"/>
            <a:ext cx="1863425" cy="186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51"/>
                                        </p:tgtEl>
                                        <p:attrNameLst>
                                          <p:attrName>ppt_w</p:attrName>
                                        </p:attrNameLst>
                                      </p:cBhvr>
                                      <p:tavLst>
                                        <p:tav fmla="" tm="0">
                                          <p:val>
                                            <p:strVal val="#ppt_w"/>
                                          </p:val>
                                        </p:tav>
                                        <p:tav fmla="" tm="100000">
                                          <p:val>
                                            <p:strVal val="0"/>
                                          </p:val>
                                        </p:tav>
                                      </p:tavLst>
                                    </p:anim>
                                    <p:anim calcmode="lin" valueType="num">
                                      <p:cBhvr additive="base">
                                        <p:cTn dur="1000"/>
                                        <p:tgtEl>
                                          <p:spTgt spid="151"/>
                                        </p:tgtEl>
                                        <p:attrNameLst>
                                          <p:attrName>ppt_h</p:attrName>
                                        </p:attrNameLst>
                                      </p:cBhvr>
                                      <p:tavLst>
                                        <p:tav fmla="" tm="0">
                                          <p:val>
                                            <p:strVal val="#ppt_h"/>
                                          </p:val>
                                        </p:tav>
                                        <p:tav fmla="" tm="100000">
                                          <p:val>
                                            <p:strVal val="0"/>
                                          </p:val>
                                        </p:tav>
                                      </p:tavLst>
                                    </p:anim>
                                    <p:set>
                                      <p:cBhvr>
                                        <p:cTn dur="1" fill="hold">
                                          <p:stCondLst>
                                            <p:cond delay="1000"/>
                                          </p:stCondLst>
                                        </p:cTn>
                                        <p:tgtEl>
                                          <p:spTgt spid="1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29450" y="1318650"/>
            <a:ext cx="79992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Cách triển khai các chức năng có trong đồ án</a:t>
            </a:r>
            <a:endParaRPr>
              <a:solidFill>
                <a:schemeClr val="dk1"/>
              </a:solidFill>
            </a:endParaRPr>
          </a:p>
        </p:txBody>
      </p:sp>
      <p:sp>
        <p:nvSpPr>
          <p:cNvPr id="163" name="Google Shape;163;p29"/>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vi" sz="1700"/>
              <a:t>Thêm, xóa bảng</a:t>
            </a:r>
            <a:endParaRPr sz="1700"/>
          </a:p>
          <a:p>
            <a:pPr indent="-336550" lvl="0" marL="457200" rtl="0" algn="l">
              <a:spcBef>
                <a:spcPts val="0"/>
              </a:spcBef>
              <a:spcAft>
                <a:spcPts val="0"/>
              </a:spcAft>
              <a:buSzPts val="1700"/>
              <a:buChar char="-"/>
            </a:pPr>
            <a:r>
              <a:rPr lang="vi" sz="1700"/>
              <a:t>Thêm, xóa, sửa Record</a:t>
            </a:r>
            <a:endParaRPr sz="1700"/>
          </a:p>
          <a:p>
            <a:pPr indent="-336550" lvl="0" marL="457200" rtl="0" algn="l">
              <a:spcBef>
                <a:spcPts val="0"/>
              </a:spcBef>
              <a:spcAft>
                <a:spcPts val="0"/>
              </a:spcAft>
              <a:buSzPts val="1700"/>
              <a:buChar char="-"/>
            </a:pPr>
            <a:r>
              <a:rPr lang="vi" sz="1700"/>
              <a:t>Xem các bảng và Record của từng bảng</a:t>
            </a:r>
            <a:endParaRPr sz="1700"/>
          </a:p>
          <a:p>
            <a:pPr indent="-336550" lvl="0" marL="457200" rtl="0" algn="l">
              <a:spcBef>
                <a:spcPts val="0"/>
              </a:spcBef>
              <a:spcAft>
                <a:spcPts val="0"/>
              </a:spcAft>
              <a:buSzPts val="1700"/>
              <a:buChar char="-"/>
            </a:pPr>
            <a:r>
              <a:rPr lang="vi" sz="1700"/>
              <a:t>Đăng nhập và phân quyền sử dụng cho mỗi user</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9450" y="1318650"/>
            <a:ext cx="7999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Giải thích các commit trên Github</a:t>
            </a:r>
            <a:endParaRPr>
              <a:solidFill>
                <a:schemeClr val="dk1"/>
              </a:solidFill>
            </a:endParaRPr>
          </a:p>
          <a:p>
            <a:pPr indent="0" lvl="0" marL="0" rtl="0" algn="l">
              <a:spcBef>
                <a:spcPts val="0"/>
              </a:spcBef>
              <a:spcAft>
                <a:spcPts val="0"/>
              </a:spcAft>
              <a:buNone/>
            </a:pPr>
            <a:r>
              <a:rPr lang="vi">
                <a:solidFill>
                  <a:schemeClr val="dk1"/>
                </a:solidFill>
              </a:rPr>
              <a:t>Sinh viên: Trần Văn Dân</a:t>
            </a:r>
            <a:endParaRPr>
              <a:solidFill>
                <a:schemeClr val="dk1"/>
              </a:solidFill>
            </a:endParaRPr>
          </a:p>
        </p:txBody>
      </p:sp>
      <p:sp>
        <p:nvSpPr>
          <p:cNvPr id="169" name="Google Shape;169;p30"/>
          <p:cNvSpPr txBox="1"/>
          <p:nvPr>
            <p:ph idx="1" type="body"/>
          </p:nvPr>
        </p:nvSpPr>
        <p:spPr>
          <a:xfrm>
            <a:off x="727650" y="2244825"/>
            <a:ext cx="7688700" cy="2541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753125" y="1116025"/>
            <a:ext cx="7935723" cy="4027475"/>
          </a:xfrm>
          <a:prstGeom prst="rect">
            <a:avLst/>
          </a:prstGeom>
          <a:noFill/>
          <a:ln>
            <a:noFill/>
          </a:ln>
        </p:spPr>
      </p:pic>
      <p:sp>
        <p:nvSpPr>
          <p:cNvPr id="175" name="Google Shape;175;p31"/>
          <p:cNvSpPr txBox="1"/>
          <p:nvPr/>
        </p:nvSpPr>
        <p:spPr>
          <a:xfrm>
            <a:off x="753125" y="565700"/>
            <a:ext cx="498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chemeClr val="dk1"/>
                </a:solidFill>
                <a:latin typeface="Raleway"/>
                <a:ea typeface="Raleway"/>
                <a:cs typeface="Raleway"/>
                <a:sym typeface="Raleway"/>
              </a:rPr>
              <a:t>C</a:t>
            </a:r>
            <a:r>
              <a:rPr b="1" lang="vi" sz="2600">
                <a:solidFill>
                  <a:schemeClr val="dk1"/>
                </a:solidFill>
                <a:latin typeface="Raleway"/>
                <a:ea typeface="Raleway"/>
                <a:cs typeface="Raleway"/>
                <a:sym typeface="Raleway"/>
              </a:rPr>
              <a:t>ác commit trên Github</a:t>
            </a:r>
            <a:endParaRPr b="1" sz="26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2"/>
          <p:cNvPicPr preferRelativeResize="0"/>
          <p:nvPr/>
        </p:nvPicPr>
        <p:blipFill>
          <a:blip r:embed="rId3">
            <a:alphaModFix/>
          </a:blip>
          <a:stretch>
            <a:fillRect/>
          </a:stretch>
        </p:blipFill>
        <p:spPr>
          <a:xfrm>
            <a:off x="789900" y="1135175"/>
            <a:ext cx="7864574" cy="162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197200" y="653900"/>
            <a:ext cx="50019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Commit ngày 4/12/2022</a:t>
            </a:r>
            <a:endParaRPr>
              <a:solidFill>
                <a:schemeClr val="dk1"/>
              </a:solidFill>
            </a:endParaRPr>
          </a:p>
        </p:txBody>
      </p:sp>
      <p:sp>
        <p:nvSpPr>
          <p:cNvPr id="186" name="Google Shape;186;p33"/>
          <p:cNvSpPr txBox="1"/>
          <p:nvPr>
            <p:ph idx="1" type="body"/>
          </p:nvPr>
        </p:nvSpPr>
        <p:spPr>
          <a:xfrm>
            <a:off x="3715975" y="1414475"/>
            <a:ext cx="5372400" cy="3027600"/>
          </a:xfrm>
          <a:prstGeom prst="rect">
            <a:avLst/>
          </a:prstGeom>
        </p:spPr>
        <p:txBody>
          <a:bodyPr anchorCtr="0" anchor="t" bIns="91425" lIns="91425" spcFirstLastPara="1" rIns="91425" wrap="square" tIns="91425">
            <a:normAutofit fontScale="85000" lnSpcReduction="20000"/>
          </a:bodyPr>
          <a:lstStyle/>
          <a:p>
            <a:pPr indent="-320357" lvl="0" marL="457200" rtl="0" algn="l">
              <a:lnSpc>
                <a:spcPct val="150000"/>
              </a:lnSpc>
              <a:spcBef>
                <a:spcPts val="0"/>
              </a:spcBef>
              <a:spcAft>
                <a:spcPts val="0"/>
              </a:spcAft>
              <a:buSzPct val="100000"/>
              <a:buChar char="●"/>
            </a:pPr>
            <a:r>
              <a:rPr lang="vi" sz="1700"/>
              <a:t>Thêm phần source code cho back-end</a:t>
            </a:r>
            <a:endParaRPr sz="1700"/>
          </a:p>
          <a:p>
            <a:pPr indent="-320357" lvl="0" marL="457200" rtl="0" algn="l">
              <a:lnSpc>
                <a:spcPct val="150000"/>
              </a:lnSpc>
              <a:spcBef>
                <a:spcPts val="0"/>
              </a:spcBef>
              <a:spcAft>
                <a:spcPts val="0"/>
              </a:spcAft>
              <a:buSzPct val="100000"/>
              <a:buChar char="●"/>
            </a:pPr>
            <a:r>
              <a:rPr lang="vi" sz="1700"/>
              <a:t>Các source code tạo được:</a:t>
            </a:r>
            <a:endParaRPr sz="1700"/>
          </a:p>
          <a:p>
            <a:pPr indent="-320357" lvl="1" marL="914400" rtl="0" algn="l">
              <a:lnSpc>
                <a:spcPct val="150000"/>
              </a:lnSpc>
              <a:spcBef>
                <a:spcPts val="0"/>
              </a:spcBef>
              <a:spcAft>
                <a:spcPts val="0"/>
              </a:spcAft>
              <a:buSzPct val="100000"/>
              <a:buChar char="○"/>
            </a:pPr>
            <a:r>
              <a:rPr lang="vi" sz="1700"/>
              <a:t>AddItemToTable</a:t>
            </a:r>
            <a:endParaRPr sz="1700"/>
          </a:p>
          <a:p>
            <a:pPr indent="-320357" lvl="1" marL="914400" rtl="0" algn="l">
              <a:lnSpc>
                <a:spcPct val="150000"/>
              </a:lnSpc>
              <a:spcBef>
                <a:spcPts val="0"/>
              </a:spcBef>
              <a:spcAft>
                <a:spcPts val="0"/>
              </a:spcAft>
              <a:buSzPct val="100000"/>
              <a:buChar char="○"/>
            </a:pPr>
            <a:r>
              <a:rPr lang="vi" sz="1700"/>
              <a:t>CreateTable</a:t>
            </a:r>
            <a:endParaRPr sz="1700"/>
          </a:p>
          <a:p>
            <a:pPr indent="-320357" lvl="1" marL="914400" rtl="0" algn="l">
              <a:lnSpc>
                <a:spcPct val="150000"/>
              </a:lnSpc>
              <a:spcBef>
                <a:spcPts val="0"/>
              </a:spcBef>
              <a:spcAft>
                <a:spcPts val="0"/>
              </a:spcAft>
              <a:buSzPct val="100000"/>
              <a:buChar char="○"/>
            </a:pPr>
            <a:r>
              <a:rPr lang="vi" sz="1700"/>
              <a:t>DeleteAnitem</a:t>
            </a:r>
            <a:endParaRPr sz="1700"/>
          </a:p>
          <a:p>
            <a:pPr indent="-320357" lvl="1" marL="914400" rtl="0" algn="l">
              <a:lnSpc>
                <a:spcPct val="150000"/>
              </a:lnSpc>
              <a:spcBef>
                <a:spcPts val="0"/>
              </a:spcBef>
              <a:spcAft>
                <a:spcPts val="0"/>
              </a:spcAft>
              <a:buSzPct val="100000"/>
              <a:buChar char="○"/>
            </a:pPr>
            <a:r>
              <a:rPr lang="vi" sz="1700"/>
              <a:t>DeleteTable</a:t>
            </a:r>
            <a:endParaRPr sz="1700"/>
          </a:p>
          <a:p>
            <a:pPr indent="-320357" lvl="0" marL="457200" rtl="0" algn="l">
              <a:lnSpc>
                <a:spcPct val="150000"/>
              </a:lnSpc>
              <a:spcBef>
                <a:spcPts val="0"/>
              </a:spcBef>
              <a:spcAft>
                <a:spcPts val="0"/>
              </a:spcAft>
              <a:buSzPct val="100000"/>
              <a:buChar char="●"/>
            </a:pPr>
            <a:r>
              <a:rPr lang="vi" sz="1700"/>
              <a:t>Thêm mô tả body các chức năng của  API trong BodyOfRequest.txt</a:t>
            </a:r>
            <a:endParaRPr sz="1700"/>
          </a:p>
          <a:p>
            <a:pPr indent="-320357" lvl="0" marL="457200" rtl="0" algn="l">
              <a:lnSpc>
                <a:spcPct val="150000"/>
              </a:lnSpc>
              <a:spcBef>
                <a:spcPts val="0"/>
              </a:spcBef>
              <a:spcAft>
                <a:spcPts val="0"/>
              </a:spcAft>
              <a:buSzPct val="100000"/>
              <a:buChar char="●"/>
            </a:pPr>
            <a:r>
              <a:rPr lang="vi" sz="1700"/>
              <a:t>Thêm source code  AddAndUpdateItem (sau đổi tên thành AddOrUpdateItem) và cập nhật mô tả body</a:t>
            </a:r>
            <a:endParaRPr sz="1700"/>
          </a:p>
        </p:txBody>
      </p:sp>
      <p:pic>
        <p:nvPicPr>
          <p:cNvPr id="187" name="Google Shape;187;p33"/>
          <p:cNvPicPr preferRelativeResize="0"/>
          <p:nvPr/>
        </p:nvPicPr>
        <p:blipFill>
          <a:blip r:embed="rId3">
            <a:alphaModFix/>
          </a:blip>
          <a:stretch>
            <a:fillRect/>
          </a:stretch>
        </p:blipFill>
        <p:spPr>
          <a:xfrm>
            <a:off x="115675" y="804175"/>
            <a:ext cx="3411175" cy="2955957"/>
          </a:xfrm>
          <a:prstGeom prst="rect">
            <a:avLst/>
          </a:prstGeom>
          <a:noFill/>
          <a:ln>
            <a:noFill/>
          </a:ln>
        </p:spPr>
      </p:pic>
      <p:pic>
        <p:nvPicPr>
          <p:cNvPr id="188" name="Google Shape;188;p33"/>
          <p:cNvPicPr preferRelativeResize="0"/>
          <p:nvPr/>
        </p:nvPicPr>
        <p:blipFill>
          <a:blip r:embed="rId4">
            <a:alphaModFix/>
          </a:blip>
          <a:stretch>
            <a:fillRect/>
          </a:stretch>
        </p:blipFill>
        <p:spPr>
          <a:xfrm>
            <a:off x="115671" y="1945475"/>
            <a:ext cx="3411175" cy="1729229"/>
          </a:xfrm>
          <a:prstGeom prst="rect">
            <a:avLst/>
          </a:prstGeom>
          <a:noFill/>
          <a:ln>
            <a:noFill/>
          </a:ln>
        </p:spPr>
      </p:pic>
      <p:pic>
        <p:nvPicPr>
          <p:cNvPr id="189" name="Google Shape;189;p33"/>
          <p:cNvPicPr preferRelativeResize="0"/>
          <p:nvPr/>
        </p:nvPicPr>
        <p:blipFill>
          <a:blip r:embed="rId5">
            <a:alphaModFix/>
          </a:blip>
          <a:stretch>
            <a:fillRect/>
          </a:stretch>
        </p:blipFill>
        <p:spPr>
          <a:xfrm>
            <a:off x="152425" y="3259921"/>
            <a:ext cx="3374425" cy="13072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