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4" r:id="rId3"/>
    <p:sldId id="256" r:id="rId4"/>
    <p:sldId id="258" r:id="rId5"/>
    <p:sldId id="260" r:id="rId6"/>
    <p:sldId id="261" r:id="rId7"/>
    <p:sldId id="268" r:id="rId8"/>
    <p:sldId id="269" r:id="rId9"/>
    <p:sldId id="262" r:id="rId10"/>
    <p:sldId id="263"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6" d="100"/>
          <a:sy n="76"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30CEE-51E0-477C-8E71-3E2E75026ABE}"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5E021-D690-458E-B0E2-C5E4C5EC75F5}" type="slidenum">
              <a:rPr lang="en-US" smtClean="0"/>
              <a:t>‹#›</a:t>
            </a:fld>
            <a:endParaRPr lang="en-US"/>
          </a:p>
        </p:txBody>
      </p:sp>
    </p:spTree>
    <p:extLst>
      <p:ext uri="{BB962C8B-B14F-4D97-AF65-F5344CB8AC3E}">
        <p14:creationId xmlns:p14="http://schemas.microsoft.com/office/powerpoint/2010/main" val="163220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84E2A98D-BBA8-4C5E-A6C5-430ABED1B8FE}"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2394896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BD68D3-344D-46B7-BFA4-D4A622187E3F}"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940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D68D3-344D-46B7-BFA4-D4A622187E3F}"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352428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D68D3-344D-46B7-BFA4-D4A622187E3F}"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308203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D68D3-344D-46B7-BFA4-D4A622187E3F}"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129743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D68D3-344D-46B7-BFA4-D4A622187E3F}"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309975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BD68D3-344D-46B7-BFA4-D4A622187E3F}"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24352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BD68D3-344D-46B7-BFA4-D4A622187E3F}"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348973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BD68D3-344D-46B7-BFA4-D4A622187E3F}"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9332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D68D3-344D-46B7-BFA4-D4A622187E3F}"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163558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D68D3-344D-46B7-BFA4-D4A622187E3F}"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13396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D68D3-344D-46B7-BFA4-D4A622187E3F}"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AC6F9-A319-4107-8777-309C19BDDB87}" type="slidenum">
              <a:rPr lang="en-US" smtClean="0"/>
              <a:t>‹#›</a:t>
            </a:fld>
            <a:endParaRPr lang="en-US"/>
          </a:p>
        </p:txBody>
      </p:sp>
    </p:spTree>
    <p:extLst>
      <p:ext uri="{BB962C8B-B14F-4D97-AF65-F5344CB8AC3E}">
        <p14:creationId xmlns:p14="http://schemas.microsoft.com/office/powerpoint/2010/main" val="40910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68D3-344D-46B7-BFA4-D4A622187E3F}"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AC6F9-A319-4107-8777-309C19BDDB87}" type="slidenum">
              <a:rPr lang="en-US" smtClean="0"/>
              <a:t>‹#›</a:t>
            </a:fld>
            <a:endParaRPr lang="en-US"/>
          </a:p>
        </p:txBody>
      </p:sp>
    </p:spTree>
    <p:extLst>
      <p:ext uri="{BB962C8B-B14F-4D97-AF65-F5344CB8AC3E}">
        <p14:creationId xmlns:p14="http://schemas.microsoft.com/office/powerpoint/2010/main" val="35014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22A7254-E1CE-4C96-BC12-64AE33A376B8}"/>
              </a:ext>
            </a:extLst>
          </p:cNvPr>
          <p:cNvSpPr txBox="1"/>
          <p:nvPr/>
        </p:nvSpPr>
        <p:spPr>
          <a:xfrm>
            <a:off x="128814" y="741509"/>
            <a:ext cx="11469189" cy="1200329"/>
          </a:xfrm>
          <a:prstGeom prst="rect">
            <a:avLst/>
          </a:prstGeom>
          <a:noFill/>
        </p:spPr>
        <p:txBody>
          <a:bodyPr wrap="square" rtlCol="0">
            <a:spAutoFit/>
          </a:bodyPr>
          <a:lstStyle/>
          <a:p>
            <a:pPr algn="ctr"/>
            <a:r>
              <a:rPr lang="en-US" sz="3600" b="1" dirty="0">
                <a:solidFill>
                  <a:schemeClr val="accent1"/>
                </a:solidFill>
              </a:rPr>
              <a:t>HỆ TRỢ GIÚP QUYẾT ĐỊNH</a:t>
            </a:r>
          </a:p>
          <a:p>
            <a:pPr algn="ctr"/>
            <a:r>
              <a:rPr lang="en-US" sz="3600" b="1" dirty="0">
                <a:solidFill>
                  <a:schemeClr val="accent1"/>
                </a:solidFill>
              </a:rPr>
              <a:t>TRỢ </a:t>
            </a:r>
            <a:r>
              <a:rPr lang="en-US" sz="3600" b="1">
                <a:solidFill>
                  <a:schemeClr val="accent1"/>
                </a:solidFill>
              </a:rPr>
              <a:t>GIÚP </a:t>
            </a:r>
            <a:r>
              <a:rPr lang="en-US" sz="3600" b="1" smtClean="0">
                <a:solidFill>
                  <a:schemeClr val="accent1"/>
                </a:solidFill>
              </a:rPr>
              <a:t>THÍ SINH ĐIỀU CHỈNH NGUYỆN VỌNG NGÀNH</a:t>
            </a:r>
            <a:endParaRPr lang="en-US" sz="3600" b="1" dirty="0">
              <a:solidFill>
                <a:schemeClr val="accent1"/>
              </a:solidFill>
            </a:endParaRPr>
          </a:p>
        </p:txBody>
      </p:sp>
      <p:sp>
        <p:nvSpPr>
          <p:cNvPr id="4" name="TextBox 3">
            <a:extLst>
              <a:ext uri="{FF2B5EF4-FFF2-40B4-BE49-F238E27FC236}">
                <a16:creationId xmlns="" xmlns:a16="http://schemas.microsoft.com/office/drawing/2014/main" id="{828515CB-8D45-470A-A5F1-0258619CE4E8}"/>
              </a:ext>
            </a:extLst>
          </p:cNvPr>
          <p:cNvSpPr txBox="1"/>
          <p:nvPr/>
        </p:nvSpPr>
        <p:spPr>
          <a:xfrm>
            <a:off x="3878753" y="2869559"/>
            <a:ext cx="4256690" cy="2246769"/>
          </a:xfrm>
          <a:prstGeom prst="rect">
            <a:avLst/>
          </a:prstGeom>
          <a:noFill/>
        </p:spPr>
        <p:txBody>
          <a:bodyPr wrap="square" rtlCol="0">
            <a:spAutoFit/>
          </a:bodyPr>
          <a:lstStyle/>
          <a:p>
            <a:r>
              <a:rPr lang="en-US" sz="2000" err="1">
                <a:solidFill>
                  <a:schemeClr val="accent1"/>
                </a:solidFill>
              </a:rPr>
              <a:t>Nhóm</a:t>
            </a:r>
            <a:r>
              <a:rPr lang="en-US" sz="2000">
                <a:solidFill>
                  <a:schemeClr val="accent1"/>
                </a:solidFill>
              </a:rPr>
              <a:t> </a:t>
            </a:r>
            <a:r>
              <a:rPr lang="en-US" sz="2000" smtClean="0">
                <a:solidFill>
                  <a:schemeClr val="accent1"/>
                </a:solidFill>
              </a:rPr>
              <a:t>19:</a:t>
            </a:r>
            <a:endParaRPr lang="en-US" sz="2000" dirty="0">
              <a:solidFill>
                <a:schemeClr val="accent1"/>
              </a:solidFill>
            </a:endParaRPr>
          </a:p>
          <a:p>
            <a:r>
              <a:rPr lang="en-US" sz="2000">
                <a:solidFill>
                  <a:schemeClr val="accent1"/>
                </a:solidFill>
              </a:rPr>
              <a:t>	</a:t>
            </a:r>
            <a:r>
              <a:rPr lang="en-US" sz="2000" smtClean="0">
                <a:solidFill>
                  <a:schemeClr val="accent1"/>
                </a:solidFill>
              </a:rPr>
              <a:t>Võ Anh Tuấn</a:t>
            </a:r>
            <a:r>
              <a:rPr lang="en-US" sz="2000">
                <a:solidFill>
                  <a:schemeClr val="accent1"/>
                </a:solidFill>
              </a:rPr>
              <a:t>	</a:t>
            </a:r>
            <a:r>
              <a:rPr lang="en-US" sz="2000" smtClean="0">
                <a:solidFill>
                  <a:schemeClr val="accent1"/>
                </a:solidFill>
              </a:rPr>
              <a:t>20144963</a:t>
            </a:r>
            <a:endParaRPr lang="en-US" sz="2000" dirty="0">
              <a:solidFill>
                <a:schemeClr val="accent1"/>
              </a:solidFill>
            </a:endParaRPr>
          </a:p>
          <a:p>
            <a:r>
              <a:rPr lang="en-US" sz="2000">
                <a:solidFill>
                  <a:schemeClr val="accent1"/>
                </a:solidFill>
              </a:rPr>
              <a:t>	</a:t>
            </a:r>
            <a:r>
              <a:rPr lang="en-US" sz="2000" smtClean="0">
                <a:solidFill>
                  <a:schemeClr val="accent1"/>
                </a:solidFill>
              </a:rPr>
              <a:t>Trần Văn Đăng</a:t>
            </a:r>
            <a:r>
              <a:rPr lang="en-US" sz="2000">
                <a:solidFill>
                  <a:schemeClr val="accent1"/>
                </a:solidFill>
              </a:rPr>
              <a:t>	</a:t>
            </a:r>
            <a:r>
              <a:rPr lang="en-US" sz="2000" smtClean="0">
                <a:solidFill>
                  <a:schemeClr val="accent1"/>
                </a:solidFill>
              </a:rPr>
              <a:t>20130905</a:t>
            </a:r>
            <a:endParaRPr lang="en-US" sz="2000" dirty="0">
              <a:solidFill>
                <a:schemeClr val="accent1"/>
              </a:solidFill>
            </a:endParaRPr>
          </a:p>
          <a:p>
            <a:r>
              <a:rPr lang="en-US" sz="2000">
                <a:solidFill>
                  <a:schemeClr val="accent1"/>
                </a:solidFill>
              </a:rPr>
              <a:t>	</a:t>
            </a:r>
            <a:r>
              <a:rPr lang="en-US" sz="2000" smtClean="0">
                <a:solidFill>
                  <a:schemeClr val="accent1"/>
                </a:solidFill>
              </a:rPr>
              <a:t>Trịnh Văn Tài</a:t>
            </a:r>
            <a:r>
              <a:rPr lang="en-US" sz="2000">
                <a:solidFill>
                  <a:schemeClr val="accent1"/>
                </a:solidFill>
              </a:rPr>
              <a:t>	</a:t>
            </a:r>
            <a:r>
              <a:rPr lang="en-US" sz="2000" smtClean="0">
                <a:solidFill>
                  <a:schemeClr val="accent1"/>
                </a:solidFill>
              </a:rPr>
              <a:t>20143408</a:t>
            </a:r>
            <a:endParaRPr lang="en-US" sz="2000" dirty="0">
              <a:solidFill>
                <a:schemeClr val="accent1"/>
              </a:solidFill>
            </a:endParaRPr>
          </a:p>
          <a:p>
            <a:r>
              <a:rPr lang="en-US" sz="2000">
                <a:solidFill>
                  <a:schemeClr val="accent1"/>
                </a:solidFill>
              </a:rPr>
              <a:t>	</a:t>
            </a:r>
            <a:r>
              <a:rPr lang="en-US" sz="2000" smtClean="0">
                <a:solidFill>
                  <a:schemeClr val="accent1"/>
                </a:solidFill>
              </a:rPr>
              <a:t>Nguyễn Thái Bảo</a:t>
            </a:r>
            <a:r>
              <a:rPr lang="en-US" sz="2000">
                <a:solidFill>
                  <a:schemeClr val="accent1"/>
                </a:solidFill>
              </a:rPr>
              <a:t>	</a:t>
            </a:r>
            <a:r>
              <a:rPr lang="en-US" sz="2000" smtClean="0">
                <a:solidFill>
                  <a:schemeClr val="accent1"/>
                </a:solidFill>
              </a:rPr>
              <a:t>20140329</a:t>
            </a:r>
            <a:endParaRPr lang="en-US" sz="2000" dirty="0">
              <a:solidFill>
                <a:schemeClr val="accent1"/>
              </a:solidFill>
            </a:endParaRPr>
          </a:p>
          <a:p>
            <a:r>
              <a:rPr lang="en-US" sz="2000">
                <a:solidFill>
                  <a:schemeClr val="accent1"/>
                </a:solidFill>
              </a:rPr>
              <a:t>	</a:t>
            </a:r>
            <a:r>
              <a:rPr lang="en-US" sz="2000" smtClean="0">
                <a:solidFill>
                  <a:schemeClr val="accent1"/>
                </a:solidFill>
              </a:rPr>
              <a:t>Trần Hoàng Long</a:t>
            </a:r>
            <a:r>
              <a:rPr lang="en-US" sz="2000">
                <a:solidFill>
                  <a:schemeClr val="accent1"/>
                </a:solidFill>
              </a:rPr>
              <a:t>	</a:t>
            </a:r>
            <a:r>
              <a:rPr lang="en-US" sz="2000" smtClean="0">
                <a:solidFill>
                  <a:schemeClr val="accent1"/>
                </a:solidFill>
              </a:rPr>
              <a:t>20146456</a:t>
            </a:r>
            <a:endParaRPr lang="en-US" sz="2000" dirty="0">
              <a:solidFill>
                <a:schemeClr val="accent1"/>
              </a:solidFill>
            </a:endParaRPr>
          </a:p>
          <a:p>
            <a:r>
              <a:rPr lang="en-US" sz="2000" dirty="0">
                <a:solidFill>
                  <a:schemeClr val="accent1"/>
                </a:solidFill>
              </a:rPr>
              <a:t>	</a:t>
            </a:r>
          </a:p>
        </p:txBody>
      </p:sp>
      <p:sp>
        <p:nvSpPr>
          <p:cNvPr id="5" name="TextBox 4">
            <a:extLst>
              <a:ext uri="{FF2B5EF4-FFF2-40B4-BE49-F238E27FC236}">
                <a16:creationId xmlns="" xmlns:a16="http://schemas.microsoft.com/office/drawing/2014/main" id="{CD6B467B-7CDE-4809-9CAB-0352798D15CD}"/>
              </a:ext>
            </a:extLst>
          </p:cNvPr>
          <p:cNvSpPr txBox="1"/>
          <p:nvPr/>
        </p:nvSpPr>
        <p:spPr>
          <a:xfrm>
            <a:off x="3651685" y="5213052"/>
            <a:ext cx="4710826" cy="400110"/>
          </a:xfrm>
          <a:prstGeom prst="rect">
            <a:avLst/>
          </a:prstGeom>
          <a:noFill/>
        </p:spPr>
        <p:txBody>
          <a:bodyPr wrap="square" rtlCol="0">
            <a:spAutoFit/>
          </a:bodyPr>
          <a:lstStyle/>
          <a:p>
            <a:pPr algn="ctr"/>
            <a:r>
              <a:rPr lang="en-US" sz="2000">
                <a:solidFill>
                  <a:schemeClr val="accent1"/>
                </a:solidFill>
              </a:rPr>
              <a:t>Giảng viên hướng dẫn: Trần Đình Khang</a:t>
            </a:r>
            <a:endParaRPr lang="en-US" sz="2000" dirty="0">
              <a:solidFill>
                <a:schemeClr val="accent1"/>
              </a:solidFill>
            </a:endParaRPr>
          </a:p>
        </p:txBody>
      </p:sp>
    </p:spTree>
    <p:extLst>
      <p:ext uri="{BB962C8B-B14F-4D97-AF65-F5344CB8AC3E}">
        <p14:creationId xmlns:p14="http://schemas.microsoft.com/office/powerpoint/2010/main" val="41443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6900" y="241299"/>
            <a:ext cx="7785100" cy="1249363"/>
          </a:xfrm>
        </p:spPr>
        <p:txBody>
          <a:bodyPr/>
          <a:lstStyle/>
          <a:p>
            <a:r>
              <a:rPr lang="en-US" smtClean="0">
                <a:latin typeface="Times New Roman" panose="02020603050405020304" pitchFamily="18" charset="0"/>
                <a:cs typeface="Times New Roman" panose="02020603050405020304" pitchFamily="18" charset="0"/>
              </a:rPr>
              <a:t>Thiết kế</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46312" y="1981200"/>
            <a:ext cx="7610475" cy="4305300"/>
          </a:xfrm>
          <a:prstGeom prst="rect">
            <a:avLst/>
          </a:prstGeom>
        </p:spPr>
      </p:pic>
      <p:sp>
        <p:nvSpPr>
          <p:cNvPr id="3" name="Subtitle 2"/>
          <p:cNvSpPr>
            <a:spLocks noGrp="1"/>
          </p:cNvSpPr>
          <p:nvPr>
            <p:ph type="subTitle" idx="1"/>
          </p:nvPr>
        </p:nvSpPr>
        <p:spPr>
          <a:xfrm>
            <a:off x="1524000" y="1981200"/>
            <a:ext cx="9055100" cy="4102100"/>
          </a:xfrm>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53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6900" y="241299"/>
            <a:ext cx="7785100" cy="1249363"/>
          </a:xfrm>
        </p:spPr>
        <p:txBody>
          <a:bodyPr/>
          <a:lstStyle/>
          <a:p>
            <a:r>
              <a:rPr lang="en-US" smtClean="0">
                <a:latin typeface="Times New Roman" panose="02020603050405020304" pitchFamily="18" charset="0"/>
                <a:cs typeface="Times New Roman" panose="02020603050405020304" pitchFamily="18" charset="0"/>
              </a:rPr>
              <a:t>Thiết kế</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65225" y="2019300"/>
            <a:ext cx="9886950" cy="3733800"/>
          </a:xfrm>
          <a:prstGeom prst="rect">
            <a:avLst/>
          </a:prstGeom>
        </p:spPr>
      </p:pic>
    </p:spTree>
    <p:extLst>
      <p:ext uri="{BB962C8B-B14F-4D97-AF65-F5344CB8AC3E}">
        <p14:creationId xmlns:p14="http://schemas.microsoft.com/office/powerpoint/2010/main" val="329972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6900" y="241299"/>
            <a:ext cx="7785100" cy="1249363"/>
          </a:xfrm>
        </p:spPr>
        <p:txBody>
          <a:bodyPr/>
          <a:lstStyle/>
          <a:p>
            <a:r>
              <a:rPr lang="en-US" smtClean="0">
                <a:latin typeface="Times New Roman" panose="02020603050405020304" pitchFamily="18" charset="0"/>
                <a:cs typeface="Times New Roman" panose="02020603050405020304" pitchFamily="18" charset="0"/>
              </a:rPr>
              <a:t>Thiết kế</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2000" y="1490662"/>
            <a:ext cx="10820400" cy="5095875"/>
          </a:xfrm>
          <a:prstGeom prst="rect">
            <a:avLst/>
          </a:prstGeom>
        </p:spPr>
      </p:pic>
    </p:spTree>
    <p:extLst>
      <p:ext uri="{BB962C8B-B14F-4D97-AF65-F5344CB8AC3E}">
        <p14:creationId xmlns:p14="http://schemas.microsoft.com/office/powerpoint/2010/main" val="418619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16"/>
          <p:cNvSpPr txBox="1">
            <a:spLocks noChangeArrowheads="1"/>
          </p:cNvSpPr>
          <p:nvPr/>
        </p:nvSpPr>
        <p:spPr bwMode="auto">
          <a:xfrm>
            <a:off x="4998586" y="257176"/>
            <a:ext cx="21948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4000" b="1">
                <a:latin typeface="Times New Roman" panose="02020603050405020304" pitchFamily="18" charset="0"/>
                <a:cs typeface="Times New Roman" panose="02020603050405020304" pitchFamily="18" charset="0"/>
              </a:rPr>
              <a:t>Nội dung</a:t>
            </a:r>
          </a:p>
        </p:txBody>
      </p:sp>
      <p:grpSp>
        <p:nvGrpSpPr>
          <p:cNvPr id="5124" name="Group 18"/>
          <p:cNvGrpSpPr>
            <a:grpSpLocks/>
          </p:cNvGrpSpPr>
          <p:nvPr/>
        </p:nvGrpSpPr>
        <p:grpSpPr bwMode="auto">
          <a:xfrm>
            <a:off x="2236788" y="1357313"/>
            <a:ext cx="4652962" cy="2633662"/>
            <a:chOff x="712225" y="1282700"/>
            <a:chExt cx="4653526" cy="2634686"/>
          </a:xfrm>
        </p:grpSpPr>
        <p:sp>
          <p:nvSpPr>
            <p:cNvPr id="18" name="Rectangle 17"/>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1" name="Freeform 10"/>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3" name="Freeform 12"/>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sp>
        <p:nvSpPr>
          <p:cNvPr id="32" name="Rectangle 31"/>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3" name="Freeform 32"/>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4" name="Freeform 33"/>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8" name="Rectangle 31"/>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6" name="Freeform 35"/>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7" name="Freeform 36"/>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1" name="Rectangle 31"/>
          <p:cNvSpPr/>
          <p:nvPr/>
        </p:nvSpPr>
        <p:spPr>
          <a:xfrm>
            <a:off x="4667250"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9" name="Freeform 38"/>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0" name="Freeform 39"/>
          <p:cNvSpPr/>
          <p:nvPr/>
        </p:nvSpPr>
        <p:spPr>
          <a:xfrm>
            <a:off x="4668839" y="4992689"/>
            <a:ext cx="12160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a:off x="7086600" y="13573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8" name="TextBox 42"/>
          <p:cNvSpPr txBox="1">
            <a:spLocks noChangeArrowheads="1"/>
          </p:cNvSpPr>
          <p:nvPr/>
        </p:nvSpPr>
        <p:spPr bwMode="auto">
          <a:xfrm>
            <a:off x="5929314" y="139858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01</a:t>
            </a:r>
          </a:p>
        </p:txBody>
      </p:sp>
      <p:sp>
        <p:nvSpPr>
          <p:cNvPr id="5139" name="TextBox 48"/>
          <p:cNvSpPr txBox="1">
            <a:spLocks noChangeArrowheads="1"/>
          </p:cNvSpPr>
          <p:nvPr/>
        </p:nvSpPr>
        <p:spPr bwMode="auto">
          <a:xfrm>
            <a:off x="5929314" y="263207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02</a:t>
            </a:r>
          </a:p>
        </p:txBody>
      </p:sp>
      <p:sp>
        <p:nvSpPr>
          <p:cNvPr id="5140" name="TextBox 49"/>
          <p:cNvSpPr txBox="1">
            <a:spLocks noChangeArrowheads="1"/>
          </p:cNvSpPr>
          <p:nvPr/>
        </p:nvSpPr>
        <p:spPr bwMode="auto">
          <a:xfrm>
            <a:off x="5929314" y="384175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03</a:t>
            </a:r>
          </a:p>
        </p:txBody>
      </p:sp>
      <p:sp>
        <p:nvSpPr>
          <p:cNvPr id="5141" name="TextBox 50"/>
          <p:cNvSpPr txBox="1">
            <a:spLocks noChangeArrowheads="1"/>
          </p:cNvSpPr>
          <p:nvPr/>
        </p:nvSpPr>
        <p:spPr bwMode="auto">
          <a:xfrm>
            <a:off x="5929314" y="5072063"/>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04</a:t>
            </a:r>
          </a:p>
        </p:txBody>
      </p:sp>
      <p:sp>
        <p:nvSpPr>
          <p:cNvPr id="44" name="Rectangle 43"/>
          <p:cNvSpPr/>
          <p:nvPr/>
        </p:nvSpPr>
        <p:spPr>
          <a:xfrm>
            <a:off x="3421880" y="2398510"/>
            <a:ext cx="1561389" cy="646331"/>
          </a:xfrm>
          <a:prstGeom prst="rect">
            <a:avLst/>
          </a:prstGeom>
        </p:spPr>
        <p:txBody>
          <a:bodyPr wrap="none">
            <a:spAutoFit/>
            <a:scene3d>
              <a:camera prst="perspectiveContrastingRightFacing">
                <a:rot lat="1584000" lon="19024694" rev="232106"/>
              </a:camera>
              <a:lightRig rig="threePt" dir="t"/>
            </a:scene3d>
          </a:bodyPr>
          <a:lstStyle/>
          <a:p>
            <a:pPr algn="ctr">
              <a:defRPr/>
            </a:pPr>
            <a:r>
              <a:rPr lang="en-US">
                <a:latin typeface="Times New Roman" panose="02020603050405020304" pitchFamily="18" charset="0"/>
                <a:cs typeface="Times New Roman" panose="02020603050405020304" pitchFamily="18" charset="0"/>
              </a:rPr>
              <a:t>Mô tả bài toán</a:t>
            </a:r>
          </a:p>
          <a:p>
            <a:pPr algn="ctr">
              <a:defRPr/>
            </a:pP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5" name="Rectangle 54"/>
          <p:cNvSpPr/>
          <p:nvPr/>
        </p:nvSpPr>
        <p:spPr>
          <a:xfrm>
            <a:off x="3054876" y="3334242"/>
            <a:ext cx="2888208" cy="369332"/>
          </a:xfrm>
          <a:prstGeom prst="rect">
            <a:avLst/>
          </a:prstGeom>
        </p:spPr>
        <p:txBody>
          <a:bodyPr>
            <a:spAutoFit/>
            <a:scene3d>
              <a:camera prst="perspectiveContrastingRightFacing">
                <a:rot lat="1584000" lon="19024694" rev="232106"/>
              </a:camera>
              <a:lightRig rig="threePt" dir="t"/>
            </a:scene3d>
          </a:bodyPr>
          <a:lstStyle/>
          <a:p>
            <a:pPr algn="ctr">
              <a:defRPr/>
            </a:pPr>
            <a:r>
              <a:rPr lang="en-US">
                <a:latin typeface="Times New Roman" panose="02020603050405020304" pitchFamily="18" charset="0"/>
                <a:cs typeface="Times New Roman" panose="02020603050405020304" pitchFamily="18" charset="0"/>
              </a:rPr>
              <a:t>Yêu cầu bài toán</a:t>
            </a:r>
            <a:endParaRPr lang="en-US" dirty="0">
              <a:latin typeface="Times New Roman" panose="02020603050405020304" pitchFamily="18" charset="0"/>
              <a:cs typeface="Times New Roman" panose="02020603050405020304" pitchFamily="18" charset="0"/>
            </a:endParaRPr>
          </a:p>
        </p:txBody>
      </p:sp>
      <p:sp>
        <p:nvSpPr>
          <p:cNvPr id="56" name="Rectangle 55"/>
          <p:cNvSpPr/>
          <p:nvPr/>
        </p:nvSpPr>
        <p:spPr>
          <a:xfrm>
            <a:off x="3532203" y="4329771"/>
            <a:ext cx="2803266" cy="369332"/>
          </a:xfrm>
          <a:prstGeom prst="rect">
            <a:avLst/>
          </a:prstGeom>
        </p:spPr>
        <p:txBody>
          <a:bodyPr>
            <a:spAutoFit/>
            <a:scene3d>
              <a:camera prst="perspectiveContrastingRightFacing">
                <a:rot lat="1584000" lon="19024694" rev="232106"/>
              </a:camera>
              <a:lightRig rig="threePt" dir="t"/>
            </a:scene3d>
          </a:bodyPr>
          <a:lstStyle/>
          <a:p>
            <a:pPr algn="ctr">
              <a:defRPr/>
            </a:pPr>
            <a:r>
              <a:rPr lang="en-US">
                <a:latin typeface="Times New Roman" panose="02020603050405020304" pitchFamily="18" charset="0"/>
                <a:cs typeface="Times New Roman" panose="02020603050405020304" pitchFamily="18" charset="0"/>
              </a:rPr>
              <a:t>Phân tích bài toán</a:t>
            </a:r>
            <a:endParaRPr lang="en-US" dirty="0">
              <a:latin typeface="Times New Roman" panose="02020603050405020304" pitchFamily="18" charset="0"/>
              <a:cs typeface="Times New Roman" panose="02020603050405020304" pitchFamily="18" charset="0"/>
            </a:endParaRPr>
          </a:p>
        </p:txBody>
      </p:sp>
      <p:sp>
        <p:nvSpPr>
          <p:cNvPr id="57" name="Rectangle 56"/>
          <p:cNvSpPr/>
          <p:nvPr/>
        </p:nvSpPr>
        <p:spPr>
          <a:xfrm>
            <a:off x="4448038" y="5404190"/>
            <a:ext cx="1693682" cy="369332"/>
          </a:xfrm>
          <a:prstGeom prst="rect">
            <a:avLst/>
          </a:prstGeom>
        </p:spPr>
        <p:txBody>
          <a:bodyPr>
            <a:spAutoFit/>
            <a:scene3d>
              <a:camera prst="perspectiveContrastingRightFacing">
                <a:rot lat="1584000" lon="19024694" rev="232106"/>
              </a:camera>
              <a:lightRig rig="threePt" dir="t"/>
            </a:scene3d>
          </a:bodyPr>
          <a:lstStyle/>
          <a:p>
            <a:pPr algn="ctr">
              <a:defRPr/>
            </a:pPr>
            <a:r>
              <a:rPr lang="en-US">
                <a:latin typeface="Times New Roman" panose="02020603050405020304" pitchFamily="18" charset="0"/>
                <a:cs typeface="Times New Roman" panose="02020603050405020304" pitchFamily="18" charset="0"/>
              </a:rPr>
              <a:t>Thiết kế</a:t>
            </a:r>
            <a:endParaRPr lang="en-US" dirty="0">
              <a:latin typeface="Times New Roman" panose="02020603050405020304" pitchFamily="18" charset="0"/>
              <a:cs typeface="Times New Roman" panose="02020603050405020304" pitchFamily="18" charset="0"/>
            </a:endParaRPr>
          </a:p>
        </p:txBody>
      </p:sp>
      <p:sp>
        <p:nvSpPr>
          <p:cNvPr id="5146" name="Rectangle 57"/>
          <p:cNvSpPr>
            <a:spLocks noChangeArrowheads="1"/>
          </p:cNvSpPr>
          <p:nvPr/>
        </p:nvSpPr>
        <p:spPr bwMode="auto">
          <a:xfrm>
            <a:off x="7210425" y="1381125"/>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defRPr/>
            </a:pPr>
            <a:r>
              <a:rPr lang="en-US">
                <a:latin typeface="Times New Roman" panose="02020603050405020304" pitchFamily="18" charset="0"/>
                <a:cs typeface="Times New Roman" panose="02020603050405020304" pitchFamily="18" charset="0"/>
              </a:rPr>
              <a:t>Mô tả bài toán</a:t>
            </a:r>
          </a:p>
          <a:p>
            <a:pPr algn="ctr">
              <a:defRPr/>
            </a:pPr>
            <a:endParaRPr lang="en-US" dirty="0">
              <a:latin typeface="Times New Roman" panose="02020603050405020304" pitchFamily="18" charset="0"/>
              <a:cs typeface="Times New Roman" panose="02020603050405020304" pitchFamily="18" charset="0"/>
            </a:endParaRPr>
          </a:p>
        </p:txBody>
      </p:sp>
      <p:sp>
        <p:nvSpPr>
          <p:cNvPr id="5147" name="Rectangle 59"/>
          <p:cNvSpPr>
            <a:spLocks noChangeArrowheads="1"/>
          </p:cNvSpPr>
          <p:nvPr/>
        </p:nvSpPr>
        <p:spPr bwMode="auto">
          <a:xfrm>
            <a:off x="7210425" y="2601914"/>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Yêu cầu bài toán</a:t>
            </a:r>
          </a:p>
          <a:p>
            <a:pPr eaLnBrk="1" hangingPunct="1"/>
            <a:endParaRPr lang="en-US" altLang="en-US">
              <a:latin typeface="Times New Roman" panose="02020603050405020304" pitchFamily="18" charset="0"/>
              <a:cs typeface="Times New Roman" panose="02020603050405020304" pitchFamily="18" charset="0"/>
            </a:endParaRPr>
          </a:p>
        </p:txBody>
      </p:sp>
      <p:sp>
        <p:nvSpPr>
          <p:cNvPr id="5148" name="Rectangle 61"/>
          <p:cNvSpPr>
            <a:spLocks noChangeArrowheads="1"/>
          </p:cNvSpPr>
          <p:nvPr/>
        </p:nvSpPr>
        <p:spPr bwMode="auto">
          <a:xfrm>
            <a:off x="7210425" y="3810000"/>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Phân tích bài toán</a:t>
            </a:r>
          </a:p>
          <a:p>
            <a:pPr eaLnBrk="1" hangingPunct="1"/>
            <a:endParaRPr lang="en-US" altLang="en-US">
              <a:latin typeface="Times New Roman" panose="02020603050405020304" pitchFamily="18" charset="0"/>
              <a:cs typeface="Times New Roman" panose="02020603050405020304" pitchFamily="18" charset="0"/>
            </a:endParaRPr>
          </a:p>
        </p:txBody>
      </p:sp>
      <p:sp>
        <p:nvSpPr>
          <p:cNvPr id="5149" name="Rectangle 62"/>
          <p:cNvSpPr>
            <a:spLocks noChangeArrowheads="1"/>
          </p:cNvSpPr>
          <p:nvPr/>
        </p:nvSpPr>
        <p:spPr bwMode="auto">
          <a:xfrm>
            <a:off x="7210425" y="5026025"/>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defRPr/>
            </a:pPr>
            <a:r>
              <a:rPr lang="en-US">
                <a:latin typeface="Times New Roman" panose="02020603050405020304" pitchFamily="18" charset="0"/>
                <a:cs typeface="Times New Roman" panose="02020603050405020304" pitchFamily="18" charset="0"/>
              </a:rPr>
              <a:t>Thiết kế</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34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1900" y="673099"/>
            <a:ext cx="6692900" cy="1058863"/>
          </a:xfrm>
        </p:spPr>
        <p:txBody>
          <a:bodyPr/>
          <a:lstStyle/>
          <a:p>
            <a:r>
              <a:rPr lang="en-US" smtClean="0">
                <a:latin typeface="Times New Roman" panose="02020603050405020304" pitchFamily="18" charset="0"/>
                <a:cs typeface="Times New Roman" panose="02020603050405020304" pitchFamily="18" charset="0"/>
              </a:rPr>
              <a:t>Mô tả bài toán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11300" y="2801938"/>
            <a:ext cx="9144000" cy="2633662"/>
          </a:xfrm>
        </p:spPr>
        <p:txBody>
          <a:bodyPr>
            <a:normAutofit/>
          </a:bodyPr>
          <a:lstStyle/>
          <a:p>
            <a:pPr marL="857250" indent="-85725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Chương trình trợ giúp thí sinh điều chỉnh nguyện vọng ngành. </a:t>
            </a:r>
            <a:endParaRPr lang="en-US">
              <a:latin typeface="Times New Roman" panose="02020603050405020304" pitchFamily="18" charset="0"/>
              <a:cs typeface="Times New Roman" panose="02020603050405020304" pitchFamily="18" charset="0"/>
            </a:endParaRPr>
          </a:p>
          <a:p>
            <a:pPr marL="857250" indent="-857250" algn="l">
              <a:buFont typeface="Arial" panose="020B0604020202020204" pitchFamily="34" charset="0"/>
              <a:buChar char="•"/>
            </a:pPr>
            <a:r>
              <a:rPr lang="vi-VN">
                <a:latin typeface="Times New Roman" panose="02020603050405020304" pitchFamily="18" charset="0"/>
                <a:cs typeface="Times New Roman" panose="02020603050405020304" pitchFamily="18" charset="0"/>
              </a:rPr>
              <a:t>Trong giai đoạn này, thí sinh đã có điểm thi của mình, trường đại học đã có điểm đầu vào xét tuyển. Lúc này thí sinh cần xem xét để quyết định có điều chỉnh nguyện vọng của mình hay không. </a:t>
            </a:r>
            <a:endParaRPr lang="en-US">
              <a:latin typeface="Times New Roman" panose="02020603050405020304" pitchFamily="18" charset="0"/>
              <a:cs typeface="Times New Roman" panose="02020603050405020304" pitchFamily="18" charset="0"/>
            </a:endParaRPr>
          </a:p>
          <a:p>
            <a:pPr marL="857250" indent="-857250" algn="l">
              <a:buFont typeface="Arial" panose="020B0604020202020204" pitchFamily="34" charset="0"/>
              <a:buChar char="•"/>
            </a:pPr>
            <a:r>
              <a:rPr lang="en-US">
                <a:latin typeface="Times New Roman" panose="02020603050405020304" pitchFamily="18" charset="0"/>
                <a:cs typeface="Times New Roman" panose="02020603050405020304" pitchFamily="18" charset="0"/>
              </a:rPr>
              <a:t>Lúc này thí sinh đã điều chỉnh nguyện vọng </a:t>
            </a:r>
            <a:r>
              <a:rPr lang="en-US" smtClean="0">
                <a:latin typeface="Times New Roman" panose="02020603050405020304" pitchFamily="18" charset="0"/>
                <a:cs typeface="Times New Roman" panose="02020603050405020304" pitchFamily="18" charset="0"/>
              </a:rPr>
              <a:t>trường.</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24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0100" y="609599"/>
            <a:ext cx="7518400" cy="1096963"/>
          </a:xfrm>
        </p:spPr>
        <p:txBody>
          <a:bodyPr/>
          <a:lstStyle/>
          <a:p>
            <a:r>
              <a:rPr lang="en-US" smtClean="0">
                <a:latin typeface="Times New Roman" panose="02020603050405020304" pitchFamily="18" charset="0"/>
                <a:cs typeface="Times New Roman" panose="02020603050405020304" pitchFamily="18" charset="0"/>
              </a:rPr>
              <a:t>Yêu cầu của hệ trợ giúp</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85900" y="3043238"/>
            <a:ext cx="9144000" cy="3408362"/>
          </a:xfrm>
        </p:spPr>
        <p:txBody>
          <a:bodyPr>
            <a:normAutofit/>
          </a:bodyPr>
          <a:lstStyle/>
          <a:p>
            <a:pPr algn="l"/>
            <a:r>
              <a:rPr lang="vi-VN" smtClean="0">
                <a:latin typeface="Times New Roman" panose="02020603050405020304" pitchFamily="18" charset="0"/>
                <a:cs typeface="Times New Roman" panose="02020603050405020304" pitchFamily="18" charset="0"/>
              </a:rPr>
              <a:t>Ngành đăng kí mà hệ trợ giúp đưa ra phải thỏa mãn mục tiêu: </a:t>
            </a:r>
            <a:endParaRPr lang="en-US" smtClean="0">
              <a:latin typeface="Times New Roman" panose="02020603050405020304" pitchFamily="18" charset="0"/>
              <a:cs typeface="Times New Roman" panose="02020603050405020304" pitchFamily="18" charset="0"/>
            </a:endParaRPr>
          </a:p>
          <a:p>
            <a:pPr algn="l"/>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Đầu tiên dựa vào </a:t>
            </a:r>
            <a:r>
              <a:rPr lang="en-US" smtClean="0">
                <a:latin typeface="Times New Roman" panose="02020603050405020304" pitchFamily="18" charset="0"/>
                <a:cs typeface="Times New Roman" panose="02020603050405020304" pitchFamily="18" charset="0"/>
              </a:rPr>
              <a:t>điểm xét tuyển của trường đăng kí</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algn="l"/>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 Ngành đăng kí phải phù hợp với điểm số của thí sinh, sở thích, </a:t>
            </a:r>
            <a:r>
              <a:rPr lang="en-US" smtClean="0">
                <a:latin typeface="Times New Roman" panose="02020603050405020304" pitchFamily="18" charset="0"/>
                <a:cs typeface="Times New Roman" panose="02020603050405020304" pitchFamily="18" charset="0"/>
              </a:rPr>
              <a:t>khối thi và độ chênh lệch điểm số so với các năm trước.</a:t>
            </a:r>
          </a:p>
        </p:txBody>
      </p:sp>
    </p:spTree>
    <p:extLst>
      <p:ext uri="{BB962C8B-B14F-4D97-AF65-F5344CB8AC3E}">
        <p14:creationId xmlns:p14="http://schemas.microsoft.com/office/powerpoint/2010/main" val="283984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800" y="596900"/>
            <a:ext cx="7924800" cy="1371600"/>
          </a:xfrm>
        </p:spPr>
        <p:txBody>
          <a:bodyPr/>
          <a:lstStyle/>
          <a:p>
            <a:r>
              <a:rPr lang="en-US" smtClean="0">
                <a:latin typeface="Times New Roman" panose="02020603050405020304" pitchFamily="18" charset="0"/>
                <a:cs typeface="Times New Roman" panose="02020603050405020304" pitchFamily="18" charset="0"/>
              </a:rPr>
              <a:t>Phân tích bài toán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43100" y="2560638"/>
            <a:ext cx="9144000" cy="3294062"/>
          </a:xfrm>
        </p:spPr>
        <p:txBody>
          <a:bodyPr>
            <a:normAutofit/>
          </a:bodyPr>
          <a:lstStyle/>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Yếu tố tác động: sở thích ( công nghê, ngoại ngữ, …), độ chênh lệch điểm so với các năm trước ( từ 2014 đến 2017)</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Mục đích: đưa ra được ngành gợi ý chính xác.</a:t>
            </a:r>
          </a:p>
          <a:p>
            <a:pPr algn="l"/>
            <a:endParaRPr lang="en-US"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87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0"/>
            <a:ext cx="7696200" cy="1490663"/>
          </a:xfrm>
        </p:spPr>
        <p:txBody>
          <a:bodyPr/>
          <a:lstStyle/>
          <a:p>
            <a:r>
              <a:rPr lang="en-US" smtClean="0">
                <a:latin typeface="Times New Roman" panose="02020603050405020304" pitchFamily="18" charset="0"/>
                <a:cs typeface="Times New Roman" panose="02020603050405020304" pitchFamily="18" charset="0"/>
              </a:rPr>
              <a:t>Phân tích bài toán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9400" y="1989138"/>
            <a:ext cx="9144000" cy="3116262"/>
          </a:xfrm>
        </p:spPr>
        <p:txBody>
          <a:bodyPr>
            <a:normAutofit/>
          </a:bodyPr>
          <a:lstStyle/>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Bài toán ra quyết định đa thuộc tính</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Sử dụng phương pháp TOPSIS: kết quả càng gần lí tưởng tốt sẽ được chọn.</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Input: trường, khối , sở thích, điểm số </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Dữ liệu: trường, khối, ngành, tỉ lệ sở thích từng ngành, điểm các năm của ngành đó các năm trước được lưu trong cơ sở dữ liệu</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Output: ngành phù hợp nhất và thông tin lựa chọn</a:t>
            </a:r>
          </a:p>
          <a:p>
            <a:pPr algn="l"/>
            <a:endParaRPr lang="en-US" smtClean="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0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0"/>
            <a:ext cx="7696200" cy="1490663"/>
          </a:xfrm>
        </p:spPr>
        <p:txBody>
          <a:bodyPr/>
          <a:lstStyle/>
          <a:p>
            <a:r>
              <a:rPr lang="en-US" smtClean="0">
                <a:latin typeface="Times New Roman" panose="02020603050405020304" pitchFamily="18" charset="0"/>
                <a:cs typeface="Times New Roman" panose="02020603050405020304" pitchFamily="18" charset="0"/>
              </a:rPr>
              <a:t>Phân tích bài toán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9400" y="1989138"/>
            <a:ext cx="9144000" cy="3116262"/>
          </a:xfrm>
        </p:spPr>
        <p:txBody>
          <a:bodyPr>
            <a:normAutofit/>
          </a:bodyPr>
          <a:lstStyle/>
          <a:p>
            <a:pPr algn="l"/>
            <a:endParaRPr lang="en-US" smtClean="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44041232"/>
              </p:ext>
            </p:extLst>
          </p:nvPr>
        </p:nvGraphicFramePr>
        <p:xfrm>
          <a:off x="507996" y="2139312"/>
          <a:ext cx="11506203" cy="3604662"/>
        </p:xfrm>
        <a:graphic>
          <a:graphicData uri="http://schemas.openxmlformats.org/drawingml/2006/table">
            <a:tbl>
              <a:tblPr firstRow="1" bandRow="1">
                <a:tableStyleId>{5C22544A-7EE6-4342-B048-85BDC9FD1C3A}</a:tableStyleId>
              </a:tblPr>
              <a:tblGrid>
                <a:gridCol w="1278467"/>
                <a:gridCol w="1278467"/>
                <a:gridCol w="1278467"/>
                <a:gridCol w="1278467"/>
                <a:gridCol w="1278467"/>
                <a:gridCol w="1278467"/>
                <a:gridCol w="1278467"/>
                <a:gridCol w="1278467"/>
                <a:gridCol w="1278467"/>
              </a:tblGrid>
              <a:tr h="1044342">
                <a:tc>
                  <a:txBody>
                    <a:bodyPr/>
                    <a:lstStyle/>
                    <a:p>
                      <a:r>
                        <a:rPr lang="en-US" smtClean="0"/>
                        <a:t>Trường</a:t>
                      </a:r>
                      <a:endParaRPr lang="en-US"/>
                    </a:p>
                  </a:txBody>
                  <a:tcPr/>
                </a:tc>
                <a:tc>
                  <a:txBody>
                    <a:bodyPr/>
                    <a:lstStyle/>
                    <a:p>
                      <a:r>
                        <a:rPr lang="en-US" smtClean="0"/>
                        <a:t>Khối</a:t>
                      </a:r>
                      <a:endParaRPr lang="en-US"/>
                    </a:p>
                  </a:txBody>
                  <a:tcPr/>
                </a:tc>
                <a:tc>
                  <a:txBody>
                    <a:bodyPr/>
                    <a:lstStyle/>
                    <a:p>
                      <a:r>
                        <a:rPr lang="en-US" smtClean="0"/>
                        <a:t>Viện</a:t>
                      </a:r>
                      <a:endParaRPr lang="en-US"/>
                    </a:p>
                  </a:txBody>
                  <a:tcPr/>
                </a:tc>
                <a:tc>
                  <a:txBody>
                    <a:bodyPr/>
                    <a:lstStyle/>
                    <a:p>
                      <a:r>
                        <a:rPr lang="en-US" smtClean="0"/>
                        <a:t>Sở</a:t>
                      </a:r>
                      <a:r>
                        <a:rPr lang="en-US" baseline="0" smtClean="0"/>
                        <a:t> thích</a:t>
                      </a:r>
                      <a:endParaRPr lang="en-US"/>
                    </a:p>
                  </a:txBody>
                  <a:tcPr/>
                </a:tc>
                <a:tc>
                  <a:txBody>
                    <a:bodyPr/>
                    <a:lstStyle/>
                    <a:p>
                      <a:r>
                        <a:rPr lang="en-US" smtClean="0"/>
                        <a:t>Điểm</a:t>
                      </a:r>
                      <a:r>
                        <a:rPr lang="en-US" baseline="0" smtClean="0"/>
                        <a:t> phù hợp</a:t>
                      </a:r>
                      <a:endParaRPr lang="en-US"/>
                    </a:p>
                  </a:txBody>
                  <a:tcPr/>
                </a:tc>
                <a:tc>
                  <a:txBody>
                    <a:bodyPr/>
                    <a:lstStyle/>
                    <a:p>
                      <a:r>
                        <a:rPr lang="en-US" smtClean="0"/>
                        <a:t>Điểm</a:t>
                      </a:r>
                      <a:r>
                        <a:rPr lang="en-US" baseline="0" smtClean="0"/>
                        <a:t> năm 2014</a:t>
                      </a:r>
                      <a:endParaRPr lang="en-US"/>
                    </a:p>
                  </a:txBody>
                  <a:tcPr/>
                </a:tc>
                <a:tc>
                  <a:txBody>
                    <a:bodyPr/>
                    <a:lstStyle/>
                    <a:p>
                      <a:r>
                        <a:rPr lang="en-US" smtClean="0"/>
                        <a:t>Điểm</a:t>
                      </a:r>
                      <a:r>
                        <a:rPr lang="en-US" baseline="0" smtClean="0"/>
                        <a:t> năm 2015</a:t>
                      </a:r>
                      <a:endParaRPr lang="en-US"/>
                    </a:p>
                  </a:txBody>
                  <a:tcPr/>
                </a:tc>
                <a:tc>
                  <a:txBody>
                    <a:bodyPr/>
                    <a:lstStyle/>
                    <a:p>
                      <a:r>
                        <a:rPr lang="en-US" smtClean="0"/>
                        <a:t>Điểm</a:t>
                      </a:r>
                      <a:r>
                        <a:rPr lang="en-US" baseline="0" smtClean="0"/>
                        <a:t> năm 2016</a:t>
                      </a:r>
                      <a:endParaRPr lang="en-US"/>
                    </a:p>
                  </a:txBody>
                  <a:tcPr/>
                </a:tc>
                <a:tc>
                  <a:txBody>
                    <a:bodyPr/>
                    <a:lstStyle/>
                    <a:p>
                      <a:r>
                        <a:rPr lang="en-US" smtClean="0"/>
                        <a:t>Điểm</a:t>
                      </a:r>
                      <a:r>
                        <a:rPr lang="en-US" baseline="0" smtClean="0"/>
                        <a:t> năm 2017</a:t>
                      </a:r>
                      <a:endParaRPr lang="en-US"/>
                    </a:p>
                  </a:txBody>
                  <a:tcPr/>
                </a:tc>
              </a:tr>
              <a:tr h="605055">
                <a:tc>
                  <a:txBody>
                    <a:bodyPr/>
                    <a:lstStyle/>
                    <a:p>
                      <a:r>
                        <a:rPr lang="en-US" smtClean="0"/>
                        <a:t>Đại</a:t>
                      </a:r>
                      <a:r>
                        <a:rPr lang="en-US" baseline="0" smtClean="0"/>
                        <a:t> học bách khoa</a:t>
                      </a:r>
                      <a:endParaRPr lang="en-US"/>
                    </a:p>
                  </a:txBody>
                  <a:tcPr/>
                </a:tc>
                <a:tc>
                  <a:txBody>
                    <a:bodyPr/>
                    <a:lstStyle/>
                    <a:p>
                      <a:r>
                        <a:rPr lang="en-US" smtClean="0"/>
                        <a:t>A</a:t>
                      </a:r>
                      <a:endParaRPr lang="en-US"/>
                    </a:p>
                  </a:txBody>
                  <a:tcPr/>
                </a:tc>
                <a:tc>
                  <a:txBody>
                    <a:bodyPr/>
                    <a:lstStyle/>
                    <a:p>
                      <a:r>
                        <a:rPr lang="en-US" smtClean="0"/>
                        <a:t>Công</a:t>
                      </a:r>
                      <a:r>
                        <a:rPr lang="en-US" baseline="0" smtClean="0"/>
                        <a:t> nghệ thông tin</a:t>
                      </a:r>
                      <a:endParaRPr lang="en-US"/>
                    </a:p>
                  </a:txBody>
                  <a:tcPr/>
                </a:tc>
                <a:tc>
                  <a:txBody>
                    <a:bodyPr/>
                    <a:lstStyle/>
                    <a:p>
                      <a:r>
                        <a:rPr lang="en-US" smtClean="0"/>
                        <a:t>Công</a:t>
                      </a:r>
                      <a:r>
                        <a:rPr lang="en-US" baseline="0" smtClean="0"/>
                        <a:t> nghệ</a:t>
                      </a:r>
                      <a:endParaRPr lang="en-US"/>
                    </a:p>
                  </a:txBody>
                  <a:tcPr/>
                </a:tc>
                <a:tc>
                  <a:txBody>
                    <a:bodyPr/>
                    <a:lstStyle/>
                    <a:p>
                      <a:r>
                        <a:rPr lang="en-US" smtClean="0"/>
                        <a:t>9</a:t>
                      </a:r>
                      <a:endParaRPr lang="en-US"/>
                    </a:p>
                  </a:txBody>
                  <a:tcPr/>
                </a:tc>
                <a:tc>
                  <a:txBody>
                    <a:bodyPr/>
                    <a:lstStyle/>
                    <a:p>
                      <a:r>
                        <a:rPr lang="en-US"/>
                        <a:t>23.5</a:t>
                      </a:r>
                    </a:p>
                  </a:txBody>
                  <a:tcPr anchor="ctr"/>
                </a:tc>
                <a:tc>
                  <a:txBody>
                    <a:bodyPr/>
                    <a:lstStyle/>
                    <a:p>
                      <a:r>
                        <a:rPr lang="en-US"/>
                        <a:t>25</a:t>
                      </a:r>
                    </a:p>
                  </a:txBody>
                  <a:tcPr anchor="ctr"/>
                </a:tc>
                <a:tc>
                  <a:txBody>
                    <a:bodyPr/>
                    <a:lstStyle/>
                    <a:p>
                      <a:r>
                        <a:rPr lang="en-US"/>
                        <a:t>26.5</a:t>
                      </a:r>
                    </a:p>
                  </a:txBody>
                  <a:tcPr anchor="ctr"/>
                </a:tc>
                <a:tc>
                  <a:txBody>
                    <a:bodyPr/>
                    <a:lstStyle/>
                    <a:p>
                      <a:r>
                        <a:rPr lang="en-US"/>
                        <a:t>28.25</a:t>
                      </a:r>
                    </a:p>
                  </a:txBody>
                  <a:tcPr anchor="ctr"/>
                </a:tc>
              </a:tr>
              <a:tr h="605055">
                <a:tc>
                  <a:txBody>
                    <a:bodyPr/>
                    <a:lstStyle/>
                    <a:p>
                      <a:r>
                        <a:rPr lang="en-US" smtClean="0"/>
                        <a:t>Đại</a:t>
                      </a:r>
                      <a:r>
                        <a:rPr lang="en-US" baseline="0" smtClean="0"/>
                        <a:t> học bách khoa</a:t>
                      </a:r>
                      <a:endParaRPr lang="en-US"/>
                    </a:p>
                  </a:txBody>
                  <a:tcPr/>
                </a:tc>
                <a:tc>
                  <a:txBody>
                    <a:bodyPr/>
                    <a:lstStyle/>
                    <a:p>
                      <a:r>
                        <a:rPr lang="en-US" smtClean="0"/>
                        <a:t>D</a:t>
                      </a:r>
                      <a:endParaRPr lang="en-US"/>
                    </a:p>
                  </a:txBody>
                  <a:tcPr/>
                </a:tc>
                <a:tc>
                  <a:txBody>
                    <a:bodyPr/>
                    <a:lstStyle/>
                    <a:p>
                      <a:r>
                        <a:rPr lang="en-US" smtClean="0"/>
                        <a:t>Ngoại</a:t>
                      </a:r>
                      <a:r>
                        <a:rPr lang="en-US" baseline="0" smtClean="0"/>
                        <a:t> ngữ</a:t>
                      </a:r>
                      <a:endParaRPr lang="en-US"/>
                    </a:p>
                  </a:txBody>
                  <a:tcPr/>
                </a:tc>
                <a:tc>
                  <a:txBody>
                    <a:bodyPr/>
                    <a:lstStyle/>
                    <a:p>
                      <a:r>
                        <a:rPr lang="en-US" smtClean="0"/>
                        <a:t>Ngoại</a:t>
                      </a:r>
                      <a:r>
                        <a:rPr lang="en-US" baseline="0" smtClean="0"/>
                        <a:t> ngữ</a:t>
                      </a:r>
                      <a:endParaRPr lang="en-US"/>
                    </a:p>
                  </a:txBody>
                  <a:tcPr/>
                </a:tc>
                <a:tc>
                  <a:txBody>
                    <a:bodyPr/>
                    <a:lstStyle/>
                    <a:p>
                      <a:r>
                        <a:rPr lang="en-US" smtClean="0"/>
                        <a:t>8</a:t>
                      </a:r>
                      <a:endParaRPr lang="en-US"/>
                    </a:p>
                  </a:txBody>
                  <a:tcPr/>
                </a:tc>
                <a:tc>
                  <a:txBody>
                    <a:bodyPr/>
                    <a:lstStyle/>
                    <a:p>
                      <a:r>
                        <a:rPr lang="en-US" smtClean="0"/>
                        <a:t>22</a:t>
                      </a:r>
                      <a:endParaRPr lang="en-US"/>
                    </a:p>
                  </a:txBody>
                  <a:tcPr anchor="ctr"/>
                </a:tc>
                <a:tc>
                  <a:txBody>
                    <a:bodyPr/>
                    <a:lstStyle/>
                    <a:p>
                      <a:r>
                        <a:rPr lang="en-US" smtClean="0"/>
                        <a:t>23</a:t>
                      </a:r>
                      <a:endParaRPr lang="en-US"/>
                    </a:p>
                  </a:txBody>
                  <a:tcPr anchor="ctr"/>
                </a:tc>
                <a:tc>
                  <a:txBody>
                    <a:bodyPr/>
                    <a:lstStyle/>
                    <a:p>
                      <a:r>
                        <a:rPr lang="en-US" smtClean="0"/>
                        <a:t>24.25</a:t>
                      </a:r>
                      <a:endParaRPr lang="en-US"/>
                    </a:p>
                  </a:txBody>
                  <a:tcPr anchor="ctr"/>
                </a:tc>
                <a:tc>
                  <a:txBody>
                    <a:bodyPr/>
                    <a:lstStyle/>
                    <a:p>
                      <a:r>
                        <a:rPr lang="en-US" smtClean="0"/>
                        <a:t>25.5</a:t>
                      </a:r>
                      <a:endParaRPr lang="en-US"/>
                    </a:p>
                  </a:txBody>
                  <a:tcPr anchor="ctr"/>
                </a:tc>
              </a:tr>
              <a:tr h="605055">
                <a:tc>
                  <a:txBody>
                    <a:bodyPr/>
                    <a:lstStyle/>
                    <a:p>
                      <a:r>
                        <a:rPr lang="en-US" smtClean="0"/>
                        <a:t>Ngoại</a:t>
                      </a:r>
                      <a:r>
                        <a:rPr lang="en-US" baseline="0" smtClean="0"/>
                        <a:t> thương</a:t>
                      </a:r>
                      <a:endParaRPr lang="en-US"/>
                    </a:p>
                  </a:txBody>
                  <a:tcPr/>
                </a:tc>
                <a:tc>
                  <a:txBody>
                    <a:bodyPr/>
                    <a:lstStyle/>
                    <a:p>
                      <a:r>
                        <a:rPr lang="en-US" smtClean="0"/>
                        <a:t>A</a:t>
                      </a:r>
                      <a:endParaRPr lang="en-US"/>
                    </a:p>
                  </a:txBody>
                  <a:tcPr/>
                </a:tc>
                <a:tc>
                  <a:txBody>
                    <a:bodyPr/>
                    <a:lstStyle/>
                    <a:p>
                      <a:r>
                        <a:rPr lang="en-US" smtClean="0"/>
                        <a:t>Kinh</a:t>
                      </a:r>
                      <a:r>
                        <a:rPr lang="en-US" baseline="0" smtClean="0"/>
                        <a:t> tế đối ngoại</a:t>
                      </a:r>
                      <a:endParaRPr lang="en-US"/>
                    </a:p>
                  </a:txBody>
                  <a:tcPr/>
                </a:tc>
                <a:tc>
                  <a:txBody>
                    <a:bodyPr/>
                    <a:lstStyle/>
                    <a:p>
                      <a:r>
                        <a:rPr lang="en-US" smtClean="0"/>
                        <a:t>Xã</a:t>
                      </a:r>
                      <a:r>
                        <a:rPr lang="en-US" baseline="0" smtClean="0"/>
                        <a:t> hội</a:t>
                      </a:r>
                      <a:endParaRPr lang="en-US"/>
                    </a:p>
                  </a:txBody>
                  <a:tcPr/>
                </a:tc>
                <a:tc>
                  <a:txBody>
                    <a:bodyPr/>
                    <a:lstStyle/>
                    <a:p>
                      <a:r>
                        <a:rPr lang="en-US" smtClean="0"/>
                        <a:t>7</a:t>
                      </a:r>
                      <a:endParaRPr lang="en-US"/>
                    </a:p>
                  </a:txBody>
                  <a:tcPr/>
                </a:tc>
                <a:tc>
                  <a:txBody>
                    <a:bodyPr/>
                    <a:lstStyle/>
                    <a:p>
                      <a:r>
                        <a:rPr lang="en-US" smtClean="0"/>
                        <a:t>25</a:t>
                      </a:r>
                      <a:endParaRPr lang="en-US"/>
                    </a:p>
                  </a:txBody>
                  <a:tcPr anchor="ctr"/>
                </a:tc>
                <a:tc>
                  <a:txBody>
                    <a:bodyPr/>
                    <a:lstStyle/>
                    <a:p>
                      <a:r>
                        <a:rPr lang="en-US" smtClean="0"/>
                        <a:t>25.25</a:t>
                      </a:r>
                      <a:endParaRPr lang="en-US"/>
                    </a:p>
                  </a:txBody>
                  <a:tcPr anchor="ctr"/>
                </a:tc>
                <a:tc>
                  <a:txBody>
                    <a:bodyPr/>
                    <a:lstStyle/>
                    <a:p>
                      <a:r>
                        <a:rPr lang="en-US" smtClean="0"/>
                        <a:t>26.5</a:t>
                      </a:r>
                      <a:endParaRPr lang="en-US"/>
                    </a:p>
                  </a:txBody>
                  <a:tcPr anchor="ctr"/>
                </a:tc>
                <a:tc>
                  <a:txBody>
                    <a:bodyPr/>
                    <a:lstStyle/>
                    <a:p>
                      <a:r>
                        <a:rPr lang="en-US" smtClean="0"/>
                        <a:t>28.5</a:t>
                      </a:r>
                      <a:endParaRPr lang="en-US"/>
                    </a:p>
                  </a:txBody>
                  <a:tcPr anchor="ctr"/>
                </a:tc>
              </a:tr>
              <a:tr h="605055">
                <a:tc>
                  <a:txBody>
                    <a:bodyPr/>
                    <a:lstStyle/>
                    <a:p>
                      <a:r>
                        <a:rPr lang="en-US" smtClean="0"/>
                        <a:t>Ngoại</a:t>
                      </a:r>
                      <a:r>
                        <a:rPr lang="en-US" baseline="0" smtClean="0"/>
                        <a:t> thương</a:t>
                      </a:r>
                      <a:endParaRPr lang="en-US"/>
                    </a:p>
                  </a:txBody>
                  <a:tcPr/>
                </a:tc>
                <a:tc>
                  <a:txBody>
                    <a:bodyPr/>
                    <a:lstStyle/>
                    <a:p>
                      <a:r>
                        <a:rPr lang="en-US" smtClean="0"/>
                        <a:t>D</a:t>
                      </a:r>
                      <a:endParaRPr lang="en-US"/>
                    </a:p>
                  </a:txBody>
                  <a:tcPr/>
                </a:tc>
                <a:tc>
                  <a:txBody>
                    <a:bodyPr/>
                    <a:lstStyle/>
                    <a:p>
                      <a:r>
                        <a:rPr lang="en-US" smtClean="0"/>
                        <a:t>Ngôn</a:t>
                      </a:r>
                      <a:r>
                        <a:rPr lang="en-US" baseline="0" smtClean="0"/>
                        <a:t> ngữ Anh</a:t>
                      </a:r>
                      <a:endParaRPr lang="en-US"/>
                    </a:p>
                  </a:txBody>
                  <a:tcPr/>
                </a:tc>
                <a:tc>
                  <a:txBody>
                    <a:bodyPr/>
                    <a:lstStyle/>
                    <a:p>
                      <a:r>
                        <a:rPr lang="en-US" smtClean="0"/>
                        <a:t>Ngoại</a:t>
                      </a:r>
                      <a:r>
                        <a:rPr lang="en-US" baseline="0" smtClean="0"/>
                        <a:t> ngữ</a:t>
                      </a:r>
                      <a:endParaRPr lang="en-US"/>
                    </a:p>
                  </a:txBody>
                  <a:tcPr/>
                </a:tc>
                <a:tc>
                  <a:txBody>
                    <a:bodyPr/>
                    <a:lstStyle/>
                    <a:p>
                      <a:r>
                        <a:rPr lang="en-US" smtClean="0"/>
                        <a:t>9</a:t>
                      </a:r>
                      <a:endParaRPr lang="en-US"/>
                    </a:p>
                  </a:txBody>
                  <a:tcPr/>
                </a:tc>
                <a:tc>
                  <a:txBody>
                    <a:bodyPr/>
                    <a:lstStyle/>
                    <a:p>
                      <a:r>
                        <a:rPr lang="en-US"/>
                        <a:t>21.5</a:t>
                      </a:r>
                    </a:p>
                  </a:txBody>
                  <a:tcPr anchor="ctr"/>
                </a:tc>
                <a:tc>
                  <a:txBody>
                    <a:bodyPr/>
                    <a:lstStyle/>
                    <a:p>
                      <a:r>
                        <a:rPr lang="en-US"/>
                        <a:t>22</a:t>
                      </a:r>
                    </a:p>
                  </a:txBody>
                  <a:tcPr anchor="ctr"/>
                </a:tc>
                <a:tc>
                  <a:txBody>
                    <a:bodyPr/>
                    <a:lstStyle/>
                    <a:p>
                      <a:r>
                        <a:rPr lang="en-US"/>
                        <a:t>23</a:t>
                      </a:r>
                    </a:p>
                  </a:txBody>
                  <a:tcPr anchor="ctr"/>
                </a:tc>
                <a:tc>
                  <a:txBody>
                    <a:bodyPr/>
                    <a:lstStyle/>
                    <a:p>
                      <a:r>
                        <a:rPr lang="en-US"/>
                        <a:t>24.75</a:t>
                      </a:r>
                    </a:p>
                  </a:txBody>
                  <a:tcPr anchor="ctr"/>
                </a:tc>
              </a:tr>
            </a:tbl>
          </a:graphicData>
        </a:graphic>
      </p:graphicFrame>
    </p:spTree>
    <p:extLst>
      <p:ext uri="{BB962C8B-B14F-4D97-AF65-F5344CB8AC3E}">
        <p14:creationId xmlns:p14="http://schemas.microsoft.com/office/powerpoint/2010/main" val="238572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200" y="114300"/>
            <a:ext cx="7696200" cy="830263"/>
          </a:xfrm>
        </p:spPr>
        <p:txBody>
          <a:bodyPr>
            <a:normAutofit fontScale="90000"/>
          </a:bodyPr>
          <a:lstStyle/>
          <a:p>
            <a:r>
              <a:rPr lang="en-US" smtClean="0">
                <a:latin typeface="Times New Roman" panose="02020603050405020304" pitchFamily="18" charset="0"/>
                <a:cs typeface="Times New Roman" panose="02020603050405020304" pitchFamily="18" charset="0"/>
              </a:rPr>
              <a:t>Phân tích bài toán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9400" y="1989138"/>
            <a:ext cx="9144000" cy="3116262"/>
          </a:xfrm>
        </p:spPr>
        <p:txBody>
          <a:bodyPr>
            <a:normAutofit/>
          </a:bodyPr>
          <a:lstStyle/>
          <a:p>
            <a:pPr algn="l"/>
            <a:endParaRPr lang="en-US" smtClean="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1219200" y="944563"/>
            <a:ext cx="55118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Hàm tính độ chênh lệch điểm thi so với các năm trước</a:t>
            </a:r>
            <a:endParaRPr lang="en-US"/>
          </a:p>
        </p:txBody>
      </p:sp>
      <p:sp>
        <p:nvSpPr>
          <p:cNvPr id="5" name="TextBox 4"/>
          <p:cNvSpPr txBox="1"/>
          <p:nvPr/>
        </p:nvSpPr>
        <p:spPr>
          <a:xfrm>
            <a:off x="1219200" y="1494870"/>
            <a:ext cx="10566400" cy="5078313"/>
          </a:xfrm>
          <a:prstGeom prst="rect">
            <a:avLst/>
          </a:prstGeom>
          <a:noFill/>
        </p:spPr>
        <p:txBody>
          <a:bodyPr wrap="square" rtlCol="0">
            <a:spAutoFit/>
          </a:bodyPr>
          <a:lstStyle/>
          <a:p>
            <a:r>
              <a:rPr lang="en-US" b="1"/>
              <a:t> </a:t>
            </a:r>
            <a:r>
              <a:rPr lang="en-US" b="1">
                <a:latin typeface="Adobe Fan Heiti Std B" panose="020B0700000000000000" pitchFamily="34" charset="-128"/>
                <a:ea typeface="Adobe Fan Heiti Std B" panose="020B0700000000000000" pitchFamily="34" charset="-128"/>
              </a:rPr>
              <a:t>public double ChuanHoaChenhLechDiem(double diemdauvao, double diemcu)</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double result = </a:t>
            </a:r>
            <a:r>
              <a:rPr lang="en-US" b="1">
                <a:latin typeface="Adobe Fan Heiti Std B" panose="020B0700000000000000" pitchFamily="34" charset="-128"/>
                <a:ea typeface="Adobe Fan Heiti Std B" panose="020B0700000000000000" pitchFamily="34" charset="-128"/>
              </a:rPr>
              <a:t>0</a:t>
            </a:r>
            <a:r>
              <a:rPr lang="en-US" b="1" smtClean="0">
                <a:latin typeface="Adobe Fan Heiti Std B" panose="020B0700000000000000" pitchFamily="34" charset="-128"/>
                <a:ea typeface="Adobe Fan Heiti Std B" panose="020B0700000000000000" pitchFamily="34" charset="-128"/>
              </a:rPr>
              <a:t>;</a:t>
            </a:r>
            <a:endParaRPr lang="en-US" b="1">
              <a:latin typeface="Adobe Fan Heiti Std B" panose="020B0700000000000000" pitchFamily="34" charset="-128"/>
              <a:ea typeface="Adobe Fan Heiti Std B" panose="020B0700000000000000" pitchFamily="34" charset="-128"/>
            </a:endParaRPr>
          </a:p>
          <a:p>
            <a:r>
              <a:rPr lang="en-US" b="1">
                <a:latin typeface="Adobe Fan Heiti Std B" panose="020B0700000000000000" pitchFamily="34" charset="-128"/>
                <a:ea typeface="Adobe Fan Heiti Std B" panose="020B0700000000000000" pitchFamily="34" charset="-128"/>
              </a:rPr>
              <a:t>            double chenhlech = Math.Abs(diemdauvao - diemcu);</a:t>
            </a:r>
          </a:p>
          <a:p>
            <a:r>
              <a:rPr lang="en-US" b="1" smtClean="0">
                <a:latin typeface="Adobe Fan Heiti Std B" panose="020B0700000000000000" pitchFamily="34" charset="-128"/>
                <a:ea typeface="Adobe Fan Heiti Std B" panose="020B0700000000000000" pitchFamily="34" charset="-128"/>
              </a:rPr>
              <a:t>	if </a:t>
            </a:r>
            <a:r>
              <a:rPr lang="en-US" b="1">
                <a:latin typeface="Adobe Fan Heiti Std B" panose="020B0700000000000000" pitchFamily="34" charset="-128"/>
                <a:ea typeface="Adobe Fan Heiti Std B" panose="020B0700000000000000" pitchFamily="34" charset="-128"/>
              </a:rPr>
              <a:t>(chenhlech == 0)</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return 10; //max là 10</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if (diemdauvao &gt; diemcu)</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result = 10 - (chenhlech / 15) * 10; //chạy từ 0 tới 10</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if (diemdauvao &lt; diemcu)</a:t>
            </a: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result =(chenhlech / 15) * -10; // chạy từ -10 </a:t>
            </a:r>
            <a:r>
              <a:rPr lang="en-US" b="1">
                <a:latin typeface="Adobe Fan Heiti Std B" panose="020B0700000000000000" pitchFamily="34" charset="-128"/>
                <a:ea typeface="Adobe Fan Heiti Std B" panose="020B0700000000000000" pitchFamily="34" charset="-128"/>
              </a:rPr>
              <a:t>tới </a:t>
            </a:r>
            <a:r>
              <a:rPr lang="en-US" b="1" smtClean="0">
                <a:latin typeface="Adobe Fan Heiti Std B" panose="020B0700000000000000" pitchFamily="34" charset="-128"/>
                <a:ea typeface="Adobe Fan Heiti Std B" panose="020B0700000000000000" pitchFamily="34" charset="-128"/>
              </a:rPr>
              <a:t>0</a:t>
            </a:r>
            <a:endParaRPr lang="en-US" b="1">
              <a:latin typeface="Adobe Fan Heiti Std B" panose="020B0700000000000000" pitchFamily="34" charset="-128"/>
              <a:ea typeface="Adobe Fan Heiti Std B" panose="020B0700000000000000" pitchFamily="34" charset="-128"/>
            </a:endParaRPr>
          </a:p>
          <a:p>
            <a:r>
              <a:rPr lang="en-US" b="1">
                <a:latin typeface="Adobe Fan Heiti Std B" panose="020B0700000000000000" pitchFamily="34" charset="-128"/>
                <a:ea typeface="Adobe Fan Heiti Std B" panose="020B0700000000000000" pitchFamily="34" charset="-128"/>
              </a:rPr>
              <a:t>            }</a:t>
            </a:r>
          </a:p>
          <a:p>
            <a:r>
              <a:rPr lang="en-US" b="1">
                <a:latin typeface="Adobe Fan Heiti Std B" panose="020B0700000000000000" pitchFamily="34" charset="-128"/>
                <a:ea typeface="Adobe Fan Heiti Std B" panose="020B0700000000000000" pitchFamily="34" charset="-128"/>
              </a:rPr>
              <a:t>            return result;</a:t>
            </a:r>
          </a:p>
          <a:p>
            <a:r>
              <a:rPr lang="en-US" b="1">
                <a:latin typeface="Adobe Fan Heiti Std B" panose="020B0700000000000000" pitchFamily="34" charset="-128"/>
                <a:ea typeface="Adobe Fan Heiti Std B" panose="020B0700000000000000" pitchFamily="34" charset="-128"/>
              </a:rPr>
              <a:t>        }</a:t>
            </a:r>
          </a:p>
        </p:txBody>
      </p:sp>
    </p:spTree>
    <p:extLst>
      <p:ext uri="{BB962C8B-B14F-4D97-AF65-F5344CB8AC3E}">
        <p14:creationId xmlns:p14="http://schemas.microsoft.com/office/powerpoint/2010/main" val="388545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100" y="977899"/>
            <a:ext cx="8394700" cy="1084263"/>
          </a:xfrm>
        </p:spPr>
        <p:txBody>
          <a:bodyPr/>
          <a:lstStyle/>
          <a:p>
            <a:r>
              <a:rPr lang="en-US" smtClean="0">
                <a:latin typeface="Times New Roman" panose="02020603050405020304" pitchFamily="18" charset="0"/>
                <a:cs typeface="Times New Roman" panose="02020603050405020304" pitchFamily="18" charset="0"/>
              </a:rPr>
              <a:t>Thiết kế</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84400" y="3081338"/>
            <a:ext cx="9144000" cy="1655762"/>
          </a:xfrm>
        </p:spPr>
        <p:txBody>
          <a:bodyPr>
            <a:normAutofit lnSpcReduction="10000"/>
          </a:bodyPr>
          <a:lstStyle/>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Giao diện: sử dụng Asp.net Mvc</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Mô hình: sử dụng phương pháp TOPSIS</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Dữ liệu chung: điểm đầu vào của trường</a:t>
            </a:r>
          </a:p>
          <a:p>
            <a:pPr marL="342900" indent="-342900" algn="l">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Dữ liệu riêng: tỉ lệ sở thích đối với các ngành, điểm các năm</a:t>
            </a:r>
          </a:p>
        </p:txBody>
      </p:sp>
    </p:spTree>
    <p:extLst>
      <p:ext uri="{BB962C8B-B14F-4D97-AF65-F5344CB8AC3E}">
        <p14:creationId xmlns:p14="http://schemas.microsoft.com/office/powerpoint/2010/main" val="311810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453</Words>
  <Application>Microsoft Office PowerPoint</Application>
  <PresentationFormat>Widescreen</PresentationFormat>
  <Paragraphs>116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Adobe Fan Heiti Std B</vt:lpstr>
      <vt:lpstr>Arial</vt:lpstr>
      <vt:lpstr>Calibri</vt:lpstr>
      <vt:lpstr>Calibri Light</vt:lpstr>
      <vt:lpstr>Times New Roman</vt:lpstr>
      <vt:lpstr>Wingdings</vt:lpstr>
      <vt:lpstr>Office Theme</vt:lpstr>
      <vt:lpstr>PowerPoint Presentation</vt:lpstr>
      <vt:lpstr>PowerPoint Presentation</vt:lpstr>
      <vt:lpstr>Mô tả bài toán</vt:lpstr>
      <vt:lpstr>Yêu cầu của hệ trợ giúp</vt:lpstr>
      <vt:lpstr>Phân tích bài toán</vt:lpstr>
      <vt:lpstr>Phân tích bài toán</vt:lpstr>
      <vt:lpstr>Phân tích bài toán</vt:lpstr>
      <vt:lpstr>Phân tích bài toán</vt:lpstr>
      <vt:lpstr>Thiết kế</vt:lpstr>
      <vt:lpstr>Thiết kế</vt:lpstr>
      <vt:lpstr>Thiết kế</vt:lpstr>
      <vt:lpstr>Thiết kế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Tuấn Võ</dc:creator>
  <cp:lastModifiedBy>Tuấn Võ</cp:lastModifiedBy>
  <cp:revision>12</cp:revision>
  <dcterms:created xsi:type="dcterms:W3CDTF">2017-12-06T01:31:40Z</dcterms:created>
  <dcterms:modified xsi:type="dcterms:W3CDTF">2017-12-06T05:21:01Z</dcterms:modified>
</cp:coreProperties>
</file>