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9" r:id="rId14"/>
    <p:sldId id="267"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5306"/>
            <a:ext cx="8825658" cy="836445"/>
          </a:xfrm>
        </p:spPr>
        <p:txBody>
          <a:bodyPr/>
          <a:lstStyle/>
          <a:p>
            <a:r>
              <a:rPr lang="en-US" sz="3200" smtClean="0">
                <a:solidFill>
                  <a:schemeClr val="tx1"/>
                </a:solidFill>
                <a:latin typeface="Arial" panose="020B0604020202020204" pitchFamily="34" charset="0"/>
                <a:cs typeface="Arial" panose="020B0604020202020204" pitchFamily="34" charset="0"/>
              </a:rPr>
              <a:t>                     </a:t>
            </a:r>
            <a:r>
              <a:rPr lang="en-US" sz="2000" smtClean="0">
                <a:solidFill>
                  <a:schemeClr val="tx1"/>
                </a:solidFill>
                <a:latin typeface="Arial" panose="020B0604020202020204" pitchFamily="34" charset="0"/>
                <a:cs typeface="Arial" panose="020B0604020202020204" pitchFamily="34" charset="0"/>
              </a:rPr>
              <a:t>BÁO CÁO BÀI TẬP LỚN MÔN HỌC</a:t>
            </a:r>
            <a:br>
              <a:rPr lang="en-US" sz="2000" smtClean="0">
                <a:solidFill>
                  <a:schemeClr val="tx1"/>
                </a:solidFill>
                <a:latin typeface="Arial" panose="020B0604020202020204" pitchFamily="34" charset="0"/>
                <a:cs typeface="Arial" panose="020B0604020202020204" pitchFamily="34" charset="0"/>
              </a:rPr>
            </a:br>
            <a:r>
              <a:rPr lang="en-US" sz="4000" smtClean="0">
                <a:solidFill>
                  <a:schemeClr val="tx1"/>
                </a:solidFill>
                <a:latin typeface="Arial" panose="020B0604020202020204" pitchFamily="34" charset="0"/>
                <a:cs typeface="Arial" panose="020B0604020202020204" pitchFamily="34" charset="0"/>
              </a:rPr>
              <a:t>              HỆ CƠ SỞ TRI THỨC</a:t>
            </a:r>
            <a:endParaRPr lang="en-US" sz="400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54954" y="1751527"/>
            <a:ext cx="10255727" cy="3887273"/>
          </a:xfrm>
        </p:spPr>
        <p:txBody>
          <a:bodyPr>
            <a:normAutofit fontScale="92500" lnSpcReduction="20000"/>
          </a:bodyPr>
          <a:lstStyle/>
          <a:p>
            <a:r>
              <a:rPr lang="en-US" u="sng">
                <a:solidFill>
                  <a:schemeClr val="tx1"/>
                </a:solidFill>
                <a:latin typeface="Arial" panose="020B0604020202020204" pitchFamily="34" charset="0"/>
                <a:cs typeface="Arial" panose="020B0604020202020204" pitchFamily="34" charset="0"/>
              </a:rPr>
              <a:t>Đề tài </a:t>
            </a:r>
            <a:r>
              <a:rPr lang="en-US" u="sng" smtClean="0">
                <a:solidFill>
                  <a:schemeClr val="tx1"/>
                </a:solidFill>
                <a:latin typeface="Arial" panose="020B0604020202020204" pitchFamily="34" charset="0"/>
                <a:cs typeface="Arial" panose="020B0604020202020204" pitchFamily="34" charset="0"/>
              </a:rPr>
              <a:t>: </a:t>
            </a:r>
          </a:p>
          <a:p>
            <a:r>
              <a:rPr lang="en-US" sz="2600">
                <a:solidFill>
                  <a:schemeClr val="tx1"/>
                </a:solidFill>
                <a:latin typeface="Arial" panose="020B0604020202020204" pitchFamily="34" charset="0"/>
                <a:cs typeface="Arial" panose="020B0604020202020204" pitchFamily="34" charset="0"/>
              </a:rPr>
              <a:t> </a:t>
            </a:r>
            <a:r>
              <a:rPr lang="en-US" sz="2600" smtClean="0">
                <a:solidFill>
                  <a:schemeClr val="tx1"/>
                </a:solidFill>
                <a:latin typeface="Arial" panose="020B0604020202020204" pitchFamily="34" charset="0"/>
                <a:cs typeface="Arial" panose="020B0604020202020204" pitchFamily="34" charset="0"/>
              </a:rPr>
              <a:t>       Xây dựng hệ cơ sở tri thức tư vấn mua laptop</a:t>
            </a:r>
          </a:p>
          <a:p>
            <a:endParaRPr lang="en-US" smtClean="0">
              <a:solidFill>
                <a:schemeClr val="tx1"/>
              </a:solidFill>
              <a:latin typeface="Arial" panose="020B0604020202020204" pitchFamily="34" charset="0"/>
              <a:cs typeface="Arial" panose="020B0604020202020204" pitchFamily="34" charset="0"/>
            </a:endParaRPr>
          </a:p>
          <a:p>
            <a:endParaRPr lang="en-US" smtClean="0">
              <a:solidFill>
                <a:schemeClr val="tx1"/>
              </a:solidFill>
              <a:latin typeface="Arial" panose="020B0604020202020204" pitchFamily="34" charset="0"/>
              <a:cs typeface="Arial" panose="020B0604020202020204" pitchFamily="34" charset="0"/>
            </a:endParaRPr>
          </a:p>
          <a:p>
            <a:r>
              <a:rPr lang="en-US" sz="1600" smtClean="0">
                <a:solidFill>
                  <a:schemeClr val="tx1"/>
                </a:solidFill>
                <a:latin typeface="Arial" panose="020B0604020202020204" pitchFamily="34" charset="0"/>
                <a:cs typeface="Arial" panose="020B0604020202020204" pitchFamily="34" charset="0"/>
              </a:rPr>
              <a:t>Thành viên thực hiện:                       Võ Anh tuấN</a:t>
            </a:r>
          </a:p>
          <a:p>
            <a:r>
              <a:rPr lang="en-US" sz="1600">
                <a:solidFill>
                  <a:schemeClr val="tx1"/>
                </a:solidFill>
                <a:latin typeface="Arial" panose="020B0604020202020204" pitchFamily="34" charset="0"/>
                <a:cs typeface="Arial" panose="020B0604020202020204" pitchFamily="34" charset="0"/>
              </a:rPr>
              <a:t> </a:t>
            </a:r>
            <a:r>
              <a:rPr lang="en-US" sz="1600" smtClean="0">
                <a:solidFill>
                  <a:schemeClr val="tx1"/>
                </a:solidFill>
                <a:latin typeface="Arial" panose="020B0604020202020204" pitchFamily="34" charset="0"/>
                <a:cs typeface="Arial" panose="020B0604020202020204" pitchFamily="34" charset="0"/>
              </a:rPr>
              <a:t>                                                                  TRẦN THỊ HỒNG</a:t>
            </a:r>
          </a:p>
          <a:p>
            <a:r>
              <a:rPr lang="en-US" sz="1600">
                <a:solidFill>
                  <a:schemeClr val="tx1"/>
                </a:solidFill>
                <a:latin typeface="Arial" panose="020B0604020202020204" pitchFamily="34" charset="0"/>
                <a:cs typeface="Arial" panose="020B0604020202020204" pitchFamily="34" charset="0"/>
              </a:rPr>
              <a:t> </a:t>
            </a:r>
            <a:r>
              <a:rPr lang="en-US" sz="1600" smtClean="0">
                <a:solidFill>
                  <a:schemeClr val="tx1"/>
                </a:solidFill>
                <a:latin typeface="Arial" panose="020B0604020202020204" pitchFamily="34" charset="0"/>
                <a:cs typeface="Arial" panose="020B0604020202020204" pitchFamily="34" charset="0"/>
              </a:rPr>
              <a:t>                                                                  phạm đức nhất</a:t>
            </a:r>
          </a:p>
          <a:p>
            <a:r>
              <a:rPr lang="en-US" sz="1600" smtClean="0">
                <a:solidFill>
                  <a:schemeClr val="tx1"/>
                </a:solidFill>
                <a:latin typeface="Arial" panose="020B0604020202020204" pitchFamily="34" charset="0"/>
                <a:cs typeface="Arial" panose="020B0604020202020204" pitchFamily="34" charset="0"/>
              </a:rPr>
              <a:t>Giảng viên hướng dẫn:                     ts. PHẠM VĂN HẢI</a:t>
            </a:r>
          </a:p>
          <a:p>
            <a:r>
              <a:rPr lang="en-US" sz="1600">
                <a:solidFill>
                  <a:schemeClr val="tx1"/>
                </a:solidFill>
                <a:latin typeface="Arial" panose="020B0604020202020204" pitchFamily="34" charset="0"/>
                <a:cs typeface="Arial" panose="020B0604020202020204" pitchFamily="34" charset="0"/>
              </a:rPr>
              <a:t> </a:t>
            </a:r>
            <a:endParaRPr lang="en-US" sz="1600" smtClean="0">
              <a:solidFill>
                <a:schemeClr val="tx1"/>
              </a:solidFill>
              <a:latin typeface="Arial" panose="020B0604020202020204" pitchFamily="34" charset="0"/>
              <a:cs typeface="Arial" panose="020B0604020202020204" pitchFamily="34" charset="0"/>
            </a:endParaRPr>
          </a:p>
          <a:p>
            <a:endParaRPr lang="en-US" sz="1600">
              <a:solidFill>
                <a:schemeClr val="tx1"/>
              </a:solidFill>
              <a:latin typeface="Arial" panose="020B0604020202020204" pitchFamily="34" charset="0"/>
              <a:cs typeface="Arial" panose="020B0604020202020204" pitchFamily="34" charset="0"/>
            </a:endParaRPr>
          </a:p>
          <a:p>
            <a:r>
              <a:rPr lang="en-US" sz="1600" smtClean="0">
                <a:solidFill>
                  <a:schemeClr val="tx1"/>
                </a:solidFill>
                <a:latin typeface="Arial" panose="020B0604020202020204" pitchFamily="34" charset="0"/>
                <a:cs typeface="Arial" panose="020B0604020202020204" pitchFamily="34" charset="0"/>
              </a:rPr>
              <a:t>                                                                    hà nội, 11/2017</a:t>
            </a:r>
          </a:p>
          <a:p>
            <a:endParaRPr lang="en-US" sz="1600" smtClean="0">
              <a:solidFill>
                <a:schemeClr val="tx1"/>
              </a:solidFill>
              <a:latin typeface="Arial" panose="020B0604020202020204" pitchFamily="34" charset="0"/>
              <a:cs typeface="Arial" panose="020B0604020202020204" pitchFamily="34" charset="0"/>
            </a:endParaRPr>
          </a:p>
          <a:p>
            <a:endParaRPr lang="en-US" smtClean="0">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8280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612802"/>
            <a:ext cx="8825658" cy="4832655"/>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Tập luật</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Ví dụ :   </a:t>
            </a:r>
            <a:r>
              <a:rPr lang="pt-BR" sz="1800" smtClean="0">
                <a:solidFill>
                  <a:schemeClr val="tx1"/>
                </a:solidFill>
                <a:latin typeface="Arial" panose="020B0604020202020204" pitchFamily="34" charset="0"/>
                <a:cs typeface="Arial" panose="020B0604020202020204" pitchFamily="34" charset="0"/>
              </a:rPr>
              <a:t>R1</a:t>
            </a:r>
            <a:r>
              <a:rPr lang="pt-BR" sz="1800">
                <a:solidFill>
                  <a:schemeClr val="tx1"/>
                </a:solidFill>
                <a:latin typeface="Arial" panose="020B0604020202020204" pitchFamily="34" charset="0"/>
                <a:cs typeface="Arial" panose="020B0604020202020204" pitchFamily="34" charset="0"/>
              </a:rPr>
              <a:t>: a001➝ a005</a:t>
            </a:r>
            <a:br>
              <a:rPr lang="pt-BR" sz="1800">
                <a:solidFill>
                  <a:schemeClr val="tx1"/>
                </a:solidFill>
                <a:latin typeface="Arial" panose="020B0604020202020204" pitchFamily="34" charset="0"/>
                <a:cs typeface="Arial" panose="020B0604020202020204" pitchFamily="34" charset="0"/>
              </a:rPr>
            </a:br>
            <a:r>
              <a:rPr lang="pt-BR" sz="1800" smtClean="0">
                <a:solidFill>
                  <a:schemeClr val="tx1"/>
                </a:solidFill>
                <a:latin typeface="Arial" panose="020B0604020202020204" pitchFamily="34" charset="0"/>
                <a:cs typeface="Arial" panose="020B0604020202020204" pitchFamily="34" charset="0"/>
              </a:rPr>
              <a:t>                      R2</a:t>
            </a:r>
            <a:r>
              <a:rPr lang="pt-BR" sz="1800">
                <a:solidFill>
                  <a:schemeClr val="tx1"/>
                </a:solidFill>
                <a:latin typeface="Arial" panose="020B0604020202020204" pitchFamily="34" charset="0"/>
                <a:cs typeface="Arial" panose="020B0604020202020204" pitchFamily="34" charset="0"/>
              </a:rPr>
              <a:t>: </a:t>
            </a:r>
            <a:r>
              <a:rPr lang="pt-BR" sz="1800" smtClean="0">
                <a:solidFill>
                  <a:schemeClr val="tx1"/>
                </a:solidFill>
                <a:latin typeface="Arial" panose="020B0604020202020204" pitchFamily="34" charset="0"/>
                <a:cs typeface="Arial" panose="020B0604020202020204" pitchFamily="34" charset="0"/>
              </a:rPr>
              <a:t>a005 ^ a014➝ a009</a:t>
            </a:r>
            <a:r>
              <a:rPr lang="pt-BR" sz="1800">
                <a:solidFill>
                  <a:schemeClr val="tx1"/>
                </a:solidFill>
                <a:latin typeface="Arial" panose="020B0604020202020204" pitchFamily="34" charset="0"/>
                <a:cs typeface="Arial" panose="020B0604020202020204" pitchFamily="34" charset="0"/>
              </a:rPr>
              <a:t/>
            </a:r>
            <a:br>
              <a:rPr lang="pt-BR" sz="1800">
                <a:solidFill>
                  <a:schemeClr val="tx1"/>
                </a:solidFill>
                <a:latin typeface="Arial" panose="020B0604020202020204" pitchFamily="34" charset="0"/>
                <a:cs typeface="Arial" panose="020B0604020202020204" pitchFamily="34" charset="0"/>
              </a:rPr>
            </a:br>
            <a:r>
              <a:rPr lang="pt-BR" sz="1800" smtClean="0">
                <a:solidFill>
                  <a:schemeClr val="tx1"/>
                </a:solidFill>
                <a:latin typeface="Arial" panose="020B0604020202020204" pitchFamily="34" charset="0"/>
                <a:cs typeface="Arial" panose="020B0604020202020204" pitchFamily="34" charset="0"/>
              </a:rPr>
              <a:t>                      R3: a009 ^ a014a </a:t>
            </a:r>
            <a:r>
              <a:rPr lang="pt-BR" sz="1800">
                <a:solidFill>
                  <a:schemeClr val="tx1"/>
                </a:solidFill>
                <a:latin typeface="Arial" panose="020B0604020202020204" pitchFamily="34" charset="0"/>
                <a:cs typeface="Arial" panose="020B0604020202020204" pitchFamily="34" charset="0"/>
              </a:rPr>
              <a:t>➝ a010</a:t>
            </a:r>
            <a:br>
              <a:rPr lang="pt-BR"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07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612802"/>
            <a:ext cx="8825658" cy="4832655"/>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3. Suy diễn tiến</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Đối </a:t>
            </a:r>
            <a:r>
              <a:rPr lang="vi-VN" sz="1800">
                <a:solidFill>
                  <a:schemeClr val="tx1"/>
                </a:solidFill>
                <a:latin typeface="Arial" panose="020B0604020202020204" pitchFamily="34" charset="0"/>
                <a:cs typeface="Arial" panose="020B0604020202020204" pitchFamily="34" charset="0"/>
              </a:rPr>
              <a:t>với bài toán tư vấn mua laptop (dạng bài toán đưa ra quyết định) nên phương pháp suy diễn tiến là phương pháp phù hợp</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Lặp </a:t>
            </a:r>
            <a:r>
              <a:rPr lang="vi-VN" sz="1800">
                <a:solidFill>
                  <a:schemeClr val="tx1"/>
                </a:solidFill>
                <a:latin typeface="Arial" panose="020B0604020202020204" pitchFamily="34" charset="0"/>
                <a:cs typeface="Arial" panose="020B0604020202020204" pitchFamily="34" charset="0"/>
              </a:rPr>
              <a:t>lại 2 bước sau cho đến khi suy ra được kết luận:</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Áp </a:t>
            </a:r>
            <a:r>
              <a:rPr lang="vi-VN" sz="1800">
                <a:solidFill>
                  <a:schemeClr val="tx1"/>
                </a:solidFill>
                <a:latin typeface="Arial" panose="020B0604020202020204" pitchFamily="34" charset="0"/>
                <a:cs typeface="Arial" panose="020B0604020202020204" pitchFamily="34" charset="0"/>
              </a:rPr>
              <a:t>dụng các luật có mệnh đề giả thiết được thỏa mãn </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Bổ </a:t>
            </a:r>
            <a:r>
              <a:rPr lang="vi-VN" sz="1800">
                <a:solidFill>
                  <a:schemeClr val="tx1"/>
                </a:solidFill>
                <a:latin typeface="Arial" panose="020B0604020202020204" pitchFamily="34" charset="0"/>
                <a:cs typeface="Arial" panose="020B0604020202020204" pitchFamily="34" charset="0"/>
              </a:rPr>
              <a:t>sung kết luận của các luật đó vào trong </a:t>
            </a:r>
            <a:r>
              <a:rPr lang="en-US" sz="1800" smtClean="0">
                <a:solidFill>
                  <a:schemeClr val="tx1"/>
                </a:solidFill>
                <a:latin typeface="Arial" panose="020B0604020202020204" pitchFamily="34" charset="0"/>
                <a:cs typeface="Arial" panose="020B0604020202020204" pitchFamily="34" charset="0"/>
              </a:rPr>
              <a:t>CSDL</a:t>
            </a: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30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5459104"/>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3. Suy diễn tiến</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a:t>
            </a:r>
            <a:r>
              <a:rPr lang="vi-VN" sz="1800" smtClean="0">
                <a:solidFill>
                  <a:schemeClr val="tx1"/>
                </a:solidFill>
                <a:latin typeface="Arial" panose="020B0604020202020204" pitchFamily="34" charset="0"/>
                <a:cs typeface="Arial" panose="020B0604020202020204" pitchFamily="34" charset="0"/>
              </a:rPr>
              <a:t>Giải </a:t>
            </a:r>
            <a:r>
              <a:rPr lang="vi-VN" sz="1800">
                <a:solidFill>
                  <a:schemeClr val="tx1"/>
                </a:solidFill>
                <a:latin typeface="Arial" panose="020B0604020202020204" pitchFamily="34" charset="0"/>
                <a:cs typeface="Arial" panose="020B0604020202020204" pitchFamily="34" charset="0"/>
              </a:rPr>
              <a:t>quyết xung đột luật đồng thời tránh các vòng lặp và tránh việc chứng </a:t>
            </a:r>
            <a:r>
              <a:rPr lang="vi-VN" sz="1800" smtClean="0">
                <a:solidFill>
                  <a:schemeClr val="tx1"/>
                </a:solidFill>
                <a:latin typeface="Arial" panose="020B0604020202020204" pitchFamily="34" charset="0"/>
                <a:cs typeface="Arial" panose="020B0604020202020204" pitchFamily="34" charset="0"/>
              </a:rPr>
              <a:t>minh</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lặp </a:t>
            </a:r>
            <a:r>
              <a:rPr lang="vi-VN" sz="1800">
                <a:solidFill>
                  <a:schemeClr val="tx1"/>
                </a:solidFill>
                <a:latin typeface="Arial" panose="020B0604020202020204" pitchFamily="34" charset="0"/>
                <a:cs typeface="Arial" panose="020B0604020202020204" pitchFamily="34" charset="0"/>
              </a:rPr>
              <a:t>lại đối với một mệnh </a:t>
            </a:r>
            <a:r>
              <a:rPr lang="vi-VN" sz="1800" smtClean="0">
                <a:solidFill>
                  <a:schemeClr val="tx1"/>
                </a:solidFill>
                <a:latin typeface="Arial" panose="020B0604020202020204" pitchFamily="34" charset="0"/>
                <a:cs typeface="Arial" panose="020B0604020202020204" pitchFamily="34" charset="0"/>
              </a:rPr>
              <a:t>đề</a:t>
            </a:r>
            <a:r>
              <a:rPr lang="en-US" sz="1800" smtClean="0">
                <a:solidFill>
                  <a:schemeClr val="tx1"/>
                </a:solidFill>
                <a:latin typeface="Arial" panose="020B0604020202020204" pitchFamily="34" charset="0"/>
                <a:cs typeface="Arial" panose="020B0604020202020204" pitchFamily="34" charset="0"/>
              </a:rPr>
              <a:t>: </a:t>
            </a: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Không </a:t>
            </a:r>
            <a:r>
              <a:rPr lang="vi-VN" sz="1800">
                <a:solidFill>
                  <a:schemeClr val="tx1"/>
                </a:solidFill>
                <a:latin typeface="Arial" panose="020B0604020202020204" pitchFamily="34" charset="0"/>
                <a:cs typeface="Arial" panose="020B0604020202020204" pitchFamily="34" charset="0"/>
              </a:rPr>
              <a:t>áp dụng các luật sinh ra các kết quả (các sự kiện) đã có trong bộ </a:t>
            </a:r>
            <a:r>
              <a:rPr lang="vi-VN" sz="1800" smtClean="0">
                <a:solidFill>
                  <a:schemeClr val="tx1"/>
                </a:solidFill>
                <a:latin typeface="Arial" panose="020B0604020202020204" pitchFamily="34" charset="0"/>
                <a:cs typeface="Arial" panose="020B0604020202020204" pitchFamily="34" charset="0"/>
              </a:rPr>
              <a:t>nhớ</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làm </a:t>
            </a:r>
            <a:r>
              <a:rPr lang="vi-VN" sz="1800">
                <a:solidFill>
                  <a:schemeClr val="tx1"/>
                </a:solidFill>
                <a:latin typeface="Arial" panose="020B0604020202020204" pitchFamily="34" charset="0"/>
                <a:cs typeface="Arial" panose="020B0604020202020204" pitchFamily="34" charset="0"/>
              </a:rPr>
              <a:t>việc.</a:t>
            </a:r>
            <a:br>
              <a:rPr lang="vi-VN" sz="1800">
                <a:solidFill>
                  <a:schemeClr val="tx1"/>
                </a:solidFill>
                <a:latin typeface="Arial" panose="020B0604020202020204" pitchFamily="34" charset="0"/>
                <a:cs typeface="Arial" panose="020B0604020202020204" pitchFamily="34" charset="0"/>
              </a:rPr>
            </a:b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Không </a:t>
            </a:r>
            <a:r>
              <a:rPr lang="vi-VN" sz="1800">
                <a:solidFill>
                  <a:schemeClr val="tx1"/>
                </a:solidFill>
                <a:latin typeface="Arial" panose="020B0604020202020204" pitchFamily="34" charset="0"/>
                <a:cs typeface="Arial" panose="020B0604020202020204" pitchFamily="34" charset="0"/>
              </a:rPr>
              <a:t>áp dụng lại một luật nếu nó vẫn sinh ra cùng một tập các sự kiện (giống như lần áp dụng trước của nó.)</a:t>
            </a:r>
            <a:br>
              <a:rPr lang="vi-VN" sz="180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Đến một bước suy diễn nào đó ta thấy nếu ta đã áp dụng luật suy diễn số 5 thì luật suy diễn số 8 sẽ không được áp dụng nữa (vì không áp dụng các luật sinh ra các kết quả đã có trong bộ nhớ). Hoặc ngược lại</a:t>
            </a:r>
            <a:r>
              <a:rPr lang="vi-VN" sz="1800" smtClean="0">
                <a:solidFill>
                  <a:schemeClr val="tx1"/>
                </a:solidFill>
                <a:latin typeface="Arial" panose="020B0604020202020204" pitchFamily="34" charset="0"/>
                <a:cs typeface="Arial" panose="020B0604020202020204" pitchFamily="34" charset="0"/>
              </a:rPr>
              <a:t>.</a:t>
            </a: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25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a:t>
            </a:r>
            <a:r>
              <a:rPr lang="en-US" sz="2000" smtClean="0">
                <a:solidFill>
                  <a:schemeClr val="tx1"/>
                </a:solidFill>
                <a:latin typeface="Arial" panose="020B0604020202020204" pitchFamily="34" charset="0"/>
                <a:cs typeface="Arial" panose="020B0604020202020204" pitchFamily="34" charset="0"/>
              </a:rPr>
              <a:t>1.1. Quản lý sản phẩm</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82295" y="2009104"/>
            <a:ext cx="9410493" cy="4482183"/>
          </a:xfrm>
          <a:prstGeom prst="rect">
            <a:avLst/>
          </a:prstGeom>
        </p:spPr>
      </p:pic>
    </p:spTree>
    <p:extLst>
      <p:ext uri="{BB962C8B-B14F-4D97-AF65-F5344CB8AC3E}">
        <p14:creationId xmlns:p14="http://schemas.microsoft.com/office/powerpoint/2010/main" val="3010845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1.2. Quản lý sự kiện</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55313" y="2100726"/>
            <a:ext cx="8976574" cy="4037800"/>
          </a:xfrm>
          <a:prstGeom prst="rect">
            <a:avLst/>
          </a:prstGeom>
        </p:spPr>
      </p:pic>
    </p:spTree>
    <p:extLst>
      <p:ext uri="{BB962C8B-B14F-4D97-AF65-F5344CB8AC3E}">
        <p14:creationId xmlns:p14="http://schemas.microsoft.com/office/powerpoint/2010/main" val="315845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1.3. Quản lý luật</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403797" y="1999177"/>
            <a:ext cx="9015211" cy="3680406"/>
          </a:xfrm>
          <a:prstGeom prst="rect">
            <a:avLst/>
          </a:prstGeom>
        </p:spPr>
      </p:pic>
    </p:spTree>
    <p:extLst>
      <p:ext uri="{BB962C8B-B14F-4D97-AF65-F5344CB8AC3E}">
        <p14:creationId xmlns:p14="http://schemas.microsoft.com/office/powerpoint/2010/main" val="372360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369" y="450377"/>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Giao diện admin  </a:t>
            </a:r>
            <a:br>
              <a:rPr lang="en-US" sz="24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1.4. Bổ sung các luật</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411466" y="1975869"/>
            <a:ext cx="9163770" cy="4466489"/>
          </a:xfrm>
          <a:prstGeom prst="rect">
            <a:avLst/>
          </a:prstGeom>
        </p:spPr>
      </p:pic>
    </p:spTree>
    <p:extLst>
      <p:ext uri="{BB962C8B-B14F-4D97-AF65-F5344CB8AC3E}">
        <p14:creationId xmlns:p14="http://schemas.microsoft.com/office/powerpoint/2010/main" val="307534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613" y="0"/>
            <a:ext cx="8825658" cy="2344338"/>
          </a:xfrm>
        </p:spPr>
        <p:txBody>
          <a:bodyPr/>
          <a:lstStyle/>
          <a:p>
            <a:pPr marL="457200" indent="-45720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Giao diện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Giao diện khách hàng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271294" y="1516338"/>
            <a:ext cx="9490297" cy="4632671"/>
          </a:xfrm>
          <a:prstGeom prst="rect">
            <a:avLst/>
          </a:prstGeom>
        </p:spPr>
      </p:pic>
    </p:spTree>
    <p:extLst>
      <p:ext uri="{BB962C8B-B14F-4D97-AF65-F5344CB8AC3E}">
        <p14:creationId xmlns:p14="http://schemas.microsoft.com/office/powerpoint/2010/main" val="30679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DEMO</a:t>
            </a:r>
            <a:r>
              <a:rPr lang="en-US" sz="4400" smtClean="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68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739" y="2318197"/>
            <a:ext cx="8825658" cy="2344338"/>
          </a:xfrm>
        </p:spPr>
        <p:txBody>
          <a:bodyPr/>
          <a:lstStyle/>
          <a:p>
            <a:pPr>
              <a:lnSpc>
                <a:spcPct val="150000"/>
              </a:lnSpc>
            </a:pPr>
            <a:r>
              <a:rPr lang="en-US" sz="4400" smtClean="0">
                <a:solidFill>
                  <a:schemeClr val="tx1"/>
                </a:solidFill>
                <a:latin typeface="Arial" panose="020B0604020202020204" pitchFamily="34" charset="0"/>
                <a:cs typeface="Arial" panose="020B0604020202020204" pitchFamily="34" charset="0"/>
              </a:rPr>
              <a:t>          </a:t>
            </a:r>
            <a:r>
              <a:rPr lang="en-US" sz="5400" smtClean="0">
                <a:solidFill>
                  <a:schemeClr val="tx1"/>
                </a:solidFill>
                <a:latin typeface="Arial" panose="020B0604020202020204" pitchFamily="34" charset="0"/>
                <a:cs typeface="Arial" panose="020B0604020202020204" pitchFamily="34" charset="0"/>
              </a:rPr>
              <a:t>Thanks for watching </a:t>
            </a:r>
            <a:r>
              <a:rPr lang="en-US" sz="2400" smtClean="0">
                <a:solidFill>
                  <a:schemeClr val="tx1"/>
                </a:solidFill>
                <a:latin typeface="Arial" panose="020B0604020202020204" pitchFamily="34" charset="0"/>
                <a:cs typeface="Arial" panose="020B0604020202020204" pitchFamily="34" charset="0"/>
              </a:rPr>
              <a:t/>
            </a:r>
            <a:br>
              <a:rPr lang="en-US" sz="24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44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5306"/>
            <a:ext cx="8825658" cy="4146998"/>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Lý thuyết về biểu diễn tri thức</a:t>
            </a:r>
            <a:r>
              <a:rPr lang="en-US" sz="4000" smtClean="0">
                <a:solidFill>
                  <a:schemeClr val="tx1"/>
                </a:solidFill>
                <a:latin typeface="Arial" panose="020B0604020202020204" pitchFamily="34" charset="0"/>
                <a:cs typeface="Arial" panose="020B0604020202020204" pitchFamily="34" charset="0"/>
              </a:rPr>
              <a:t/>
            </a:r>
            <a:br>
              <a:rPr lang="en-US" sz="40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en-US" sz="1800">
                <a:solidFill>
                  <a:schemeClr val="tx1"/>
                </a:solidFill>
                <a:latin typeface="Arial" panose="020B0604020202020204" pitchFamily="34" charset="0"/>
                <a:cs typeface="Arial" panose="020B0604020202020204" pitchFamily="34" charset="0"/>
              </a:rPr>
              <a:t>- Biểu diễn tri thức bằng luật sản xuất (Production rules)</a:t>
            </a:r>
            <a:br>
              <a:rPr lang="en-US" sz="180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 Biểu diễn tri thức bằng khung</a:t>
            </a:r>
            <a:br>
              <a:rPr lang="en-US" sz="1800" smtClean="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Biểu </a:t>
            </a:r>
            <a:r>
              <a:rPr lang="en-US" sz="1800">
                <a:solidFill>
                  <a:schemeClr val="tx1"/>
                </a:solidFill>
                <a:latin typeface="Arial" panose="020B0604020202020204" pitchFamily="34" charset="0"/>
                <a:cs typeface="Arial" panose="020B0604020202020204" pitchFamily="34" charset="0"/>
              </a:rPr>
              <a:t>diễn tri thức sử dụng mạng ngữ nghĩa(Semantic networks </a:t>
            </a:r>
            <a:r>
              <a:rPr lang="en-US" sz="1800" smtClean="0">
                <a:solidFill>
                  <a:schemeClr val="tx1"/>
                </a:solidFill>
                <a:latin typeface="Arial" panose="020B0604020202020204" pitchFamily="34" charset="0"/>
                <a:cs typeface="Arial" panose="020B0604020202020204" pitchFamily="34" charset="0"/>
              </a:rPr>
              <a:t>)</a:t>
            </a:r>
            <a:br>
              <a:rPr lang="en-US" sz="1800" smtClean="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Biểu </a:t>
            </a:r>
            <a:r>
              <a:rPr lang="en-US" sz="1800">
                <a:solidFill>
                  <a:schemeClr val="tx1"/>
                </a:solidFill>
                <a:latin typeface="Arial" panose="020B0604020202020204" pitchFamily="34" charset="0"/>
                <a:cs typeface="Arial" panose="020B0604020202020204" pitchFamily="34" charset="0"/>
              </a:rPr>
              <a:t>diễn tri thức bằng ontology</a:t>
            </a:r>
            <a:br>
              <a:rPr lang="en-US"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Các </a:t>
            </a:r>
            <a:r>
              <a:rPr lang="en-US" sz="1800">
                <a:solidFill>
                  <a:schemeClr val="tx1"/>
                </a:solidFill>
                <a:latin typeface="Arial" panose="020B0604020202020204" pitchFamily="34" charset="0"/>
                <a:cs typeface="Arial" panose="020B0604020202020204" pitchFamily="34" charset="0"/>
              </a:rPr>
              <a:t>mô hình xác </a:t>
            </a:r>
            <a:r>
              <a:rPr lang="en-US" sz="1800" smtClean="0">
                <a:solidFill>
                  <a:schemeClr val="tx1"/>
                </a:solidFill>
                <a:latin typeface="Arial" panose="020B0604020202020204" pitchFamily="34" charset="0"/>
                <a:cs typeface="Arial" panose="020B0604020202020204" pitchFamily="34" charset="0"/>
              </a:rPr>
              <a:t>suất</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sym typeface="Wingdings" panose="05000000000000000000" pitchFamily="2" charset="2"/>
              </a:rPr>
              <a:t> Chọn </a:t>
            </a:r>
            <a: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t>phương pháp biểu diễn </a:t>
            </a:r>
            <a:r>
              <a:rPr lang="vi-VN" sz="1800" smtClean="0">
                <a:solidFill>
                  <a:schemeClr val="tx1"/>
                </a:solidFill>
                <a:latin typeface="Arial" panose="020B0604020202020204" pitchFamily="34" charset="0"/>
                <a:cs typeface="Arial" panose="020B0604020202020204" pitchFamily="34" charset="0"/>
                <a:sym typeface="Wingdings" panose="05000000000000000000" pitchFamily="2" charset="2"/>
              </a:rPr>
              <a:t>tri</a:t>
            </a:r>
            <a:r>
              <a:rPr lang="en-US" sz="1800" smtClean="0">
                <a:solidFill>
                  <a:schemeClr val="tx1"/>
                </a:solidFill>
                <a:latin typeface="Arial" panose="020B0604020202020204" pitchFamily="34" charset="0"/>
                <a:cs typeface="Arial" panose="020B0604020202020204" pitchFamily="34" charset="0"/>
                <a:sym typeface="Wingdings" panose="05000000000000000000" pitchFamily="2" charset="2"/>
              </a:rPr>
              <a:t> </a:t>
            </a:r>
            <a:r>
              <a:rPr lang="vi-VN" sz="1800" smtClean="0">
                <a:solidFill>
                  <a:schemeClr val="tx1"/>
                </a:solidFill>
                <a:latin typeface="Arial" panose="020B0604020202020204" pitchFamily="34" charset="0"/>
                <a:cs typeface="Arial" panose="020B0604020202020204" pitchFamily="34" charset="0"/>
                <a:sym typeface="Wingdings" panose="05000000000000000000" pitchFamily="2" charset="2"/>
              </a:rPr>
              <a:t>thức </a:t>
            </a:r>
            <a: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t>bằng </a:t>
            </a:r>
            <a:r>
              <a:rPr lang="vi-VN" sz="1800" smtClean="0">
                <a:solidFill>
                  <a:schemeClr val="tx1"/>
                </a:solidFill>
                <a:latin typeface="Arial" panose="020B0604020202020204" pitchFamily="34" charset="0"/>
                <a:cs typeface="Arial" panose="020B0604020202020204" pitchFamily="34" charset="0"/>
                <a:sym typeface="Wingdings" panose="05000000000000000000" pitchFamily="2" charset="2"/>
              </a:rPr>
              <a:t>luật</a:t>
            </a:r>
            <a:r>
              <a:rPr lang="en-US" sz="1800" smtClean="0">
                <a:solidFill>
                  <a:schemeClr val="tx1"/>
                </a:solidFill>
                <a:latin typeface="Arial" panose="020B0604020202020204" pitchFamily="34" charset="0"/>
                <a:cs typeface="Arial" panose="020B0604020202020204" pitchFamily="34" charset="0"/>
                <a:sym typeface="Wingdings" panose="05000000000000000000" pitchFamily="2" charset="2"/>
              </a:rPr>
              <a:t> sản xuất trong hệ tư vấn này.</a:t>
            </a:r>
            <a: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t/>
            </a:r>
            <a:br>
              <a:rPr lang="vi-VN" sz="1800">
                <a:solidFill>
                  <a:schemeClr val="tx1"/>
                </a:solidFill>
                <a:latin typeface="Arial" panose="020B0604020202020204" pitchFamily="34" charset="0"/>
                <a:cs typeface="Arial" panose="020B0604020202020204" pitchFamily="34" charset="0"/>
                <a:sym typeface="Wingdings" panose="05000000000000000000" pitchFamily="2" charset="2"/>
              </a:rPr>
            </a:br>
            <a:endParaRPr lang="en-US"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18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5306"/>
            <a:ext cx="8825658" cy="3683359"/>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Thu thập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1.1. </a:t>
            </a:r>
            <a:r>
              <a:rPr lang="vi-VN" sz="2000" smtClean="0">
                <a:solidFill>
                  <a:schemeClr val="tx1"/>
                </a:solidFill>
                <a:latin typeface="Arial" panose="020B0604020202020204" pitchFamily="34" charset="0"/>
                <a:cs typeface="Arial" panose="020B0604020202020204" pitchFamily="34" charset="0"/>
              </a:rPr>
              <a:t>Các </a:t>
            </a:r>
            <a:r>
              <a:rPr lang="vi-VN" sz="2000">
                <a:solidFill>
                  <a:schemeClr val="tx1"/>
                </a:solidFill>
                <a:latin typeface="Arial" panose="020B0604020202020204" pitchFamily="34" charset="0"/>
                <a:cs typeface="Arial" panose="020B0604020202020204" pitchFamily="34" charset="0"/>
              </a:rPr>
              <a:t>tri thức cụ thể của bài toán tư vấn mua </a:t>
            </a:r>
            <a:r>
              <a:rPr lang="en-US" sz="2000" smtClean="0">
                <a:solidFill>
                  <a:schemeClr val="tx1"/>
                </a:solidFill>
                <a:latin typeface="Arial" panose="020B0604020202020204" pitchFamily="34" charset="0"/>
                <a:cs typeface="Arial" panose="020B0604020202020204" pitchFamily="34" charset="0"/>
              </a:rPr>
              <a:t>laptop</a:t>
            </a:r>
            <a:r>
              <a:rPr lang="vi-VN" sz="2000" smtClean="0">
                <a:solidFill>
                  <a:schemeClr val="tx1"/>
                </a:solidFill>
                <a:latin typeface="Arial" panose="020B0604020202020204" pitchFamily="34" charset="0"/>
                <a:cs typeface="Arial" panose="020B0604020202020204" pitchFamily="34" charset="0"/>
              </a:rPr>
              <a:t>.</a:t>
            </a:r>
            <a:r>
              <a:rPr lang="en-US" sz="2000" smtClean="0">
                <a:solidFill>
                  <a:schemeClr val="tx1"/>
                </a:solidFill>
                <a:latin typeface="Arial" panose="020B0604020202020204" pitchFamily="34" charset="0"/>
                <a:cs typeface="Arial" panose="020B0604020202020204" pitchFamily="34" charset="0"/>
              </a:rPr>
              <a:t/>
            </a:r>
            <a:br>
              <a:rPr lang="en-US" sz="2000" smtClean="0">
                <a:solidFill>
                  <a:schemeClr val="tx1"/>
                </a:solidFill>
                <a:latin typeface="Arial" panose="020B0604020202020204" pitchFamily="34" charset="0"/>
                <a:cs typeface="Arial" panose="020B0604020202020204" pitchFamily="34" charset="0"/>
              </a:rPr>
            </a:br>
            <a:r>
              <a:rPr lang="en-US" sz="2000" smtClean="0">
                <a:solidFill>
                  <a:schemeClr val="tx1"/>
                </a:solidFill>
                <a:latin typeface="Arial" panose="020B0604020202020204" pitchFamily="34" charset="0"/>
                <a:cs typeface="Arial" panose="020B0604020202020204" pitchFamily="34" charset="0"/>
              </a:rPr>
              <a:t>1.2. Cách </a:t>
            </a:r>
            <a:r>
              <a:rPr lang="en-US" sz="2000">
                <a:solidFill>
                  <a:schemeClr val="tx1"/>
                </a:solidFill>
                <a:latin typeface="Arial" panose="020B0604020202020204" pitchFamily="34" charset="0"/>
                <a:cs typeface="Arial" panose="020B0604020202020204" pitchFamily="34" charset="0"/>
              </a:rPr>
              <a:t>thức thu thập thông </a:t>
            </a:r>
            <a:r>
              <a:rPr lang="en-US" sz="2000" smtClean="0">
                <a:solidFill>
                  <a:schemeClr val="tx1"/>
                </a:solidFill>
                <a:latin typeface="Arial" panose="020B0604020202020204" pitchFamily="34" charset="0"/>
                <a:cs typeface="Arial" panose="020B0604020202020204" pitchFamily="34" charset="0"/>
              </a:rPr>
              <a:t>tin.</a:t>
            </a:r>
            <a:r>
              <a:rPr lang="en-US" sz="2000">
                <a:solidFill>
                  <a:schemeClr val="tx1"/>
                </a:solidFill>
                <a:latin typeface="Arial" panose="020B0604020202020204" pitchFamily="34" charset="0"/>
                <a:cs typeface="Arial" panose="020B0604020202020204" pitchFamily="34" charset="0"/>
              </a:rPr>
              <a:t/>
            </a:r>
            <a:br>
              <a:rPr lang="en-US" sz="2000">
                <a:solidFill>
                  <a:schemeClr val="tx1"/>
                </a:solidFill>
                <a:latin typeface="Arial" panose="020B0604020202020204" pitchFamily="34" charset="0"/>
                <a:cs typeface="Arial" panose="020B0604020202020204" pitchFamily="34" charset="0"/>
              </a:rPr>
            </a:br>
            <a:endParaRPr lang="en-US" sz="40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388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076" y="643943"/>
            <a:ext cx="8825658" cy="38507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Thu thập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1.1. </a:t>
            </a:r>
            <a:r>
              <a:rPr lang="vi-VN" sz="1800" smtClean="0">
                <a:solidFill>
                  <a:schemeClr val="tx1"/>
                </a:solidFill>
                <a:latin typeface="Arial" panose="020B0604020202020204" pitchFamily="34" charset="0"/>
                <a:cs typeface="Arial" panose="020B0604020202020204" pitchFamily="34" charset="0"/>
              </a:rPr>
              <a:t>Các </a:t>
            </a:r>
            <a:r>
              <a:rPr lang="vi-VN" sz="1800">
                <a:solidFill>
                  <a:schemeClr val="tx1"/>
                </a:solidFill>
                <a:latin typeface="Arial" panose="020B0604020202020204" pitchFamily="34" charset="0"/>
                <a:cs typeface="Arial" panose="020B0604020202020204" pitchFamily="34" charset="0"/>
              </a:rPr>
              <a:t>tri thức cụ thể của bài toán tư vấn </a:t>
            </a:r>
            <a:r>
              <a:rPr lang="vi-VN" sz="1800" smtClean="0">
                <a:solidFill>
                  <a:schemeClr val="tx1"/>
                </a:solidFill>
                <a:latin typeface="Arial" panose="020B0604020202020204" pitchFamily="34" charset="0"/>
                <a:cs typeface="Arial" panose="020B0604020202020204" pitchFamily="34" charset="0"/>
              </a:rPr>
              <a:t>mua</a:t>
            </a: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laptop:</a:t>
            </a:r>
            <a:r>
              <a:rPr lang="en-US" sz="1800">
                <a:solidFill>
                  <a:schemeClr val="tx1"/>
                </a:solidFill>
                <a:latin typeface="Arial" panose="020B0604020202020204" pitchFamily="34" charset="0"/>
                <a:cs typeface="Arial" panose="020B0604020202020204" pitchFamily="34" charset="0"/>
              </a:rPr>
              <a:t/>
            </a:r>
            <a:br>
              <a:rPr lang="en-US" sz="180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Dựa </a:t>
            </a:r>
            <a:r>
              <a:rPr lang="en-US" sz="1800">
                <a:solidFill>
                  <a:schemeClr val="tx1"/>
                </a:solidFill>
                <a:latin typeface="Arial" panose="020B0604020202020204" pitchFamily="34" charset="0"/>
                <a:cs typeface="Arial" panose="020B0604020202020204" pitchFamily="34" charset="0"/>
              </a:rPr>
              <a:t>trên các dữ liệu về laptop bao gồm: giá tiền,mục </a:t>
            </a:r>
            <a:r>
              <a:rPr lang="en-US" sz="1800" smtClean="0">
                <a:solidFill>
                  <a:schemeClr val="tx1"/>
                </a:solidFill>
                <a:latin typeface="Arial" panose="020B0604020202020204" pitchFamily="34" charset="0"/>
                <a:cs typeface="Arial" panose="020B0604020202020204" pitchFamily="34" charset="0"/>
              </a:rPr>
              <a:t>đích sử dụng, hãng, hệ điều hành…</a:t>
            </a:r>
            <a:br>
              <a:rPr lang="en-US" sz="1800" smtClean="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vi-VN" sz="1800">
                <a:solidFill>
                  <a:schemeClr val="tx1"/>
                </a:solidFill>
                <a:latin typeface="Arial" panose="020B0604020202020204" pitchFamily="34" charset="0"/>
                <a:cs typeface="Arial" panose="020B0604020202020204" pitchFamily="34" charset="0"/>
              </a:rPr>
              <a:t>	Dữ liệu về người sử dụng: nghề nghiệp, giới tính, sở thích……….</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Thông </a:t>
            </a:r>
            <a:r>
              <a:rPr lang="vi-VN" sz="1800">
                <a:solidFill>
                  <a:schemeClr val="tx1"/>
                </a:solidFill>
                <a:latin typeface="Arial" panose="020B0604020202020204" pitchFamily="34" charset="0"/>
                <a:cs typeface="Arial" panose="020B0604020202020204" pitchFamily="34" charset="0"/>
              </a:rPr>
              <a:t>tin: cấu hình laptop,….</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Tri </a:t>
            </a:r>
            <a:r>
              <a:rPr lang="vi-VN" sz="1800">
                <a:solidFill>
                  <a:schemeClr val="tx1"/>
                </a:solidFill>
                <a:latin typeface="Arial" panose="020B0604020202020204" pitchFamily="34" charset="0"/>
                <a:cs typeface="Arial" panose="020B0604020202020204" pitchFamily="34" charset="0"/>
              </a:rPr>
              <a:t>thức: các dữ liệu về </a:t>
            </a:r>
            <a:r>
              <a:rPr lang="vi-VN" sz="1800" smtClean="0">
                <a:solidFill>
                  <a:schemeClr val="tx1"/>
                </a:solidFill>
                <a:latin typeface="Arial" panose="020B0604020202020204" pitchFamily="34" charset="0"/>
                <a:cs typeface="Arial" panose="020B0604020202020204" pitchFamily="34" charset="0"/>
              </a:rPr>
              <a:t>laptop </a:t>
            </a:r>
            <a:r>
              <a:rPr lang="vi-VN" sz="1800">
                <a:solidFill>
                  <a:schemeClr val="tx1"/>
                </a:solidFill>
                <a:latin typeface="Arial" panose="020B0604020202020204" pitchFamily="34" charset="0"/>
                <a:cs typeface="Arial" panose="020B0604020202020204" pitchFamily="34" charset="0"/>
              </a:rPr>
              <a:t>phù hợp với các dữ liệu của người </a:t>
            </a:r>
            <a:r>
              <a:rPr lang="en-US" sz="1800" smtClean="0">
                <a:solidFill>
                  <a:schemeClr val="tx1"/>
                </a:solidFill>
                <a:latin typeface="Arial" panose="020B0604020202020204" pitchFamily="34" charset="0"/>
                <a:cs typeface="Arial" panose="020B0604020202020204" pitchFamily="34" charset="0"/>
              </a:rPr>
              <a:t>sử dụng</a:t>
            </a:r>
            <a:endParaRPr lang="en-US" sz="1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406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076" y="643943"/>
            <a:ext cx="8825658" cy="38507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1. Thu thập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1.2. </a:t>
            </a:r>
            <a:r>
              <a:rPr lang="vi-VN" sz="1800" smtClean="0">
                <a:solidFill>
                  <a:schemeClr val="tx1"/>
                </a:solidFill>
                <a:latin typeface="Arial" panose="020B0604020202020204" pitchFamily="34" charset="0"/>
                <a:cs typeface="Arial" panose="020B0604020202020204" pitchFamily="34" charset="0"/>
              </a:rPr>
              <a:t>Cách </a:t>
            </a:r>
            <a:r>
              <a:rPr lang="vi-VN" sz="1800">
                <a:solidFill>
                  <a:schemeClr val="tx1"/>
                </a:solidFill>
                <a:latin typeface="Arial" panose="020B0604020202020204" pitchFamily="34" charset="0"/>
                <a:cs typeface="Arial" panose="020B0604020202020204" pitchFamily="34" charset="0"/>
              </a:rPr>
              <a:t>thức thu thập thông tin:</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a:t>
            </a:r>
            <a:r>
              <a:rPr lang="en-US" sz="1800" smtClean="0">
                <a:solidFill>
                  <a:schemeClr val="tx1"/>
                </a:solidFill>
                <a:latin typeface="Arial" panose="020B0604020202020204" pitchFamily="34" charset="0"/>
                <a:cs typeface="Arial" panose="020B0604020202020204" pitchFamily="34" charset="0"/>
              </a:rPr>
              <a:t> </a:t>
            </a:r>
            <a:r>
              <a:rPr lang="vi-VN" sz="1800" smtClean="0">
                <a:solidFill>
                  <a:schemeClr val="tx1"/>
                </a:solidFill>
                <a:latin typeface="Arial" panose="020B0604020202020204" pitchFamily="34" charset="0"/>
                <a:cs typeface="Arial" panose="020B0604020202020204" pitchFamily="34" charset="0"/>
              </a:rPr>
              <a:t>Dựa </a:t>
            </a:r>
            <a:r>
              <a:rPr lang="vi-VN" sz="1800">
                <a:solidFill>
                  <a:schemeClr val="tx1"/>
                </a:solidFill>
                <a:latin typeface="Arial" panose="020B0604020202020204" pitchFamily="34" charset="0"/>
                <a:cs typeface="Arial" panose="020B0604020202020204" pitchFamily="34" charset="0"/>
              </a:rPr>
              <a:t>trên tìm kiếm thông tin: trên internet</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a:t>
            </a:r>
            <a:r>
              <a:rPr lang="vi-VN" sz="1800" smtClean="0">
                <a:solidFill>
                  <a:schemeClr val="tx1"/>
                </a:solidFill>
                <a:latin typeface="Arial" panose="020B0604020202020204" pitchFamily="34" charset="0"/>
                <a:cs typeface="Arial" panose="020B0604020202020204" pitchFamily="34" charset="0"/>
              </a:rPr>
              <a:t>Dựa </a:t>
            </a:r>
            <a:r>
              <a:rPr lang="vi-VN" sz="1800">
                <a:solidFill>
                  <a:schemeClr val="tx1"/>
                </a:solidFill>
                <a:latin typeface="Arial" panose="020B0604020202020204" pitchFamily="34" charset="0"/>
                <a:cs typeface="Arial" panose="020B0604020202020204" pitchFamily="34" charset="0"/>
              </a:rPr>
              <a:t>trên hỏi đáp: về dữ liệu người sử dụng</a:t>
            </a:r>
            <a:br>
              <a:rPr lang="vi-VN" sz="1800">
                <a:solidFill>
                  <a:schemeClr val="tx1"/>
                </a:solidFill>
                <a:latin typeface="Arial" panose="020B0604020202020204" pitchFamily="34" charset="0"/>
                <a:cs typeface="Arial" panose="020B0604020202020204" pitchFamily="34" charset="0"/>
              </a:rPr>
            </a:br>
            <a:r>
              <a:rPr lang="en-US" sz="1800" smtClean="0">
                <a:solidFill>
                  <a:schemeClr val="tx1"/>
                </a:solidFill>
                <a:latin typeface="Arial" panose="020B0604020202020204" pitchFamily="34" charset="0"/>
                <a:cs typeface="Arial" panose="020B0604020202020204" pitchFamily="34" charset="0"/>
              </a:rPr>
              <a:t> + </a:t>
            </a:r>
            <a:r>
              <a:rPr lang="vi-VN" sz="1800" smtClean="0">
                <a:solidFill>
                  <a:schemeClr val="tx1"/>
                </a:solidFill>
                <a:latin typeface="Arial" panose="020B0604020202020204" pitchFamily="34" charset="0"/>
                <a:cs typeface="Arial" panose="020B0604020202020204" pitchFamily="34" charset="0"/>
              </a:rPr>
              <a:t>Dựa </a:t>
            </a:r>
            <a:r>
              <a:rPr lang="vi-VN" sz="1800">
                <a:solidFill>
                  <a:schemeClr val="tx1"/>
                </a:solidFill>
                <a:latin typeface="Arial" panose="020B0604020202020204" pitchFamily="34" charset="0"/>
                <a:cs typeface="Arial" panose="020B0604020202020204" pitchFamily="34" charset="0"/>
              </a:rPr>
              <a:t>trên thống kê để đưa ra các tri thức.</a:t>
            </a:r>
          </a:p>
        </p:txBody>
      </p:sp>
    </p:spTree>
    <p:extLst>
      <p:ext uri="{BB962C8B-B14F-4D97-AF65-F5344CB8AC3E}">
        <p14:creationId xmlns:p14="http://schemas.microsoft.com/office/powerpoint/2010/main" val="22411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708337"/>
            <a:ext cx="8825658" cy="2936383"/>
          </a:xfrm>
          <a:ln>
            <a:solidFill>
              <a:schemeClr val="bg1"/>
            </a:solidFill>
          </a:ln>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Bảng nghề nghiệp                                       + Bảng nhóm laptop</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04248639"/>
              </p:ext>
            </p:extLst>
          </p:nvPr>
        </p:nvGraphicFramePr>
        <p:xfrm>
          <a:off x="1764406" y="2987994"/>
          <a:ext cx="3734873" cy="2377602"/>
        </p:xfrm>
        <a:graphic>
          <a:graphicData uri="http://schemas.openxmlformats.org/drawingml/2006/table">
            <a:tbl>
              <a:tblPr firstRow="1" firstCol="1" bandRow="1">
                <a:tableStyleId>{5C22544A-7EE6-4342-B048-85BDC9FD1C3A}</a:tableStyleId>
              </a:tblPr>
              <a:tblGrid>
                <a:gridCol w="894153"/>
                <a:gridCol w="2840720"/>
              </a:tblGrid>
              <a:tr h="468793">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Ký </a:t>
                      </a:r>
                      <a:r>
                        <a:rPr lang="en-US" sz="1500">
                          <a:effectLst/>
                          <a:latin typeface="Arial" panose="020B0604020202020204" pitchFamily="34" charset="0"/>
                          <a:cs typeface="Arial" panose="020B0604020202020204" pitchFamily="34" charset="0"/>
                        </a:rPr>
                        <a:t>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Nghề </a:t>
                      </a:r>
                      <a:r>
                        <a:rPr lang="en-US" sz="1500">
                          <a:effectLst/>
                          <a:latin typeface="Arial" panose="020B0604020202020204" pitchFamily="34" charset="0"/>
                          <a:cs typeface="Arial" panose="020B0604020202020204" pitchFamily="34" charset="0"/>
                        </a:rPr>
                        <a:t>nghiệp</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497204">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a001</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Học sinh/ sinh</a:t>
                      </a:r>
                      <a:r>
                        <a:rPr lang="en-US" sz="1500" baseline="0" smtClean="0">
                          <a:solidFill>
                            <a:schemeClr val="tx1"/>
                          </a:solidFill>
                          <a:effectLst/>
                          <a:latin typeface="Arial" panose="020B0604020202020204" pitchFamily="34" charset="0"/>
                          <a:cs typeface="Arial" panose="020B0604020202020204" pitchFamily="34" charset="0"/>
                        </a:rPr>
                        <a:t> viên</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r h="454587">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a002</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n-ea"/>
                          <a:cs typeface="Arial" panose="020B0604020202020204" pitchFamily="34" charset="0"/>
                        </a:rPr>
                        <a:t>Công</a:t>
                      </a:r>
                      <a:r>
                        <a:rPr lang="en-US" sz="1500" baseline="0" smtClean="0">
                          <a:solidFill>
                            <a:schemeClr val="tx1"/>
                          </a:solidFill>
                          <a:effectLst/>
                          <a:latin typeface="Arial" panose="020B0604020202020204" pitchFamily="34" charset="0"/>
                          <a:ea typeface="+mn-ea"/>
                          <a:cs typeface="Arial" panose="020B0604020202020204" pitchFamily="34" charset="0"/>
                        </a:rPr>
                        <a:t> nhân/ viên chức</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r h="497205">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a003</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n-ea"/>
                          <a:cs typeface="Arial" panose="020B0604020202020204" pitchFamily="34" charset="0"/>
                        </a:rPr>
                        <a:t>Nhân</a:t>
                      </a:r>
                      <a:r>
                        <a:rPr lang="en-US" sz="1500" baseline="0" smtClean="0">
                          <a:solidFill>
                            <a:schemeClr val="tx1"/>
                          </a:solidFill>
                          <a:effectLst/>
                          <a:latin typeface="Arial" panose="020B0604020202020204" pitchFamily="34" charset="0"/>
                          <a:ea typeface="+mn-ea"/>
                          <a:cs typeface="Arial" panose="020B0604020202020204" pitchFamily="34" charset="0"/>
                        </a:rPr>
                        <a:t> viên văn phòng</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r h="426070">
                <a:tc>
                  <a:txBody>
                    <a:bodyPr/>
                    <a:lstStyle/>
                    <a:p>
                      <a:pPr algn="ctr">
                        <a:lnSpc>
                          <a:spcPct val="200000"/>
                        </a:lnSpc>
                        <a:spcAft>
                          <a:spcPts val="0"/>
                        </a:spcAft>
                      </a:pPr>
                      <a:r>
                        <a:rPr lang="en-US" sz="1500">
                          <a:effectLst/>
                          <a:latin typeface="Arial" panose="020B0604020202020204" pitchFamily="34" charset="0"/>
                          <a:cs typeface="Arial" panose="020B0604020202020204" pitchFamily="34" charset="0"/>
                        </a:rPr>
                        <a:t>a004</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Doanh</a:t>
                      </a:r>
                      <a:r>
                        <a:rPr lang="en-US" sz="1500" baseline="0" smtClean="0">
                          <a:solidFill>
                            <a:schemeClr val="tx1"/>
                          </a:solidFill>
                          <a:effectLst/>
                          <a:latin typeface="Arial" panose="020B0604020202020204" pitchFamily="34" charset="0"/>
                          <a:cs typeface="Arial" panose="020B0604020202020204" pitchFamily="34" charset="0"/>
                        </a:rPr>
                        <a:t> </a:t>
                      </a:r>
                      <a:r>
                        <a:rPr lang="en-US" sz="1500" smtClean="0">
                          <a:solidFill>
                            <a:schemeClr val="tx1"/>
                          </a:solidFill>
                          <a:effectLst/>
                          <a:latin typeface="Arial" panose="020B0604020202020204" pitchFamily="34" charset="0"/>
                          <a:cs typeface="Arial" panose="020B0604020202020204" pitchFamily="34" charset="0"/>
                        </a:rPr>
                        <a:t>nhân</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1">
                        <a:lumMod val="5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4500647"/>
              </p:ext>
            </p:extLst>
          </p:nvPr>
        </p:nvGraphicFramePr>
        <p:xfrm>
          <a:off x="6181860" y="2949263"/>
          <a:ext cx="4391695" cy="3193959"/>
        </p:xfrm>
        <a:graphic>
          <a:graphicData uri="http://schemas.openxmlformats.org/drawingml/2006/table">
            <a:tbl>
              <a:tblPr firstRow="1" firstCol="1" bandRow="1">
                <a:tableStyleId>{5C22544A-7EE6-4342-B048-85BDC9FD1C3A}</a:tableStyleId>
              </a:tblPr>
              <a:tblGrid>
                <a:gridCol w="1039893"/>
                <a:gridCol w="3351802"/>
              </a:tblGrid>
              <a:tr h="354770">
                <a:tc>
                  <a:txBody>
                    <a:bodyPr/>
                    <a:lstStyle/>
                    <a:p>
                      <a:pPr algn="just">
                        <a:lnSpc>
                          <a:spcPct val="150000"/>
                        </a:lnSpc>
                        <a:spcAft>
                          <a:spcPts val="0"/>
                        </a:spcAft>
                      </a:pPr>
                      <a:r>
                        <a:rPr lang="en-US" sz="1500" smtClean="0">
                          <a:effectLst/>
                          <a:latin typeface="Arial" panose="020B0604020202020204" pitchFamily="34" charset="0"/>
                          <a:cs typeface="Arial" panose="020B0604020202020204" pitchFamily="34" charset="0"/>
                        </a:rPr>
                        <a:t>  Ký</a:t>
                      </a:r>
                      <a:r>
                        <a:rPr lang="en-US" sz="1500" baseline="0" smtClean="0">
                          <a:effectLst/>
                          <a:latin typeface="Arial" panose="020B0604020202020204" pitchFamily="34" charset="0"/>
                          <a:cs typeface="Arial" panose="020B0604020202020204" pitchFamily="34" charset="0"/>
                        </a:rPr>
                        <a:t> 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Nhóm </a:t>
                      </a:r>
                      <a:r>
                        <a:rPr lang="en-US" sz="1500">
                          <a:effectLst/>
                          <a:latin typeface="Arial" panose="020B0604020202020204" pitchFamily="34" charset="0"/>
                          <a:cs typeface="Arial" panose="020B0604020202020204" pitchFamily="34" charset="0"/>
                        </a:rPr>
                        <a:t>Laptop</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354917">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a005</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HP</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a006</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Dell</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a007</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Asus</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a008</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Acer</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a009</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Lenovo</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a010</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Vaio</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917">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a011</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solidFill>
                            <a:schemeClr val="tx1"/>
                          </a:solidFill>
                          <a:effectLst/>
                          <a:latin typeface="Arial" panose="020B0604020202020204" pitchFamily="34" charset="0"/>
                          <a:cs typeface="Arial" panose="020B0604020202020204" pitchFamily="34" charset="0"/>
                        </a:rPr>
                        <a:t>Samsung</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354770">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a012</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100">
                          <a:solidFill>
                            <a:schemeClr val="tx1"/>
                          </a:solidFill>
                          <a:effectLst/>
                          <a:latin typeface="Arial" panose="020B0604020202020204" pitchFamily="34" charset="0"/>
                          <a:cs typeface="Arial" panose="020B0604020202020204" pitchFamily="34" charset="0"/>
                        </a:rPr>
                        <a:t> </a:t>
                      </a:r>
                      <a:r>
                        <a:rPr lang="en-US" sz="1500" smtClean="0">
                          <a:solidFill>
                            <a:schemeClr val="tx1"/>
                          </a:solidFill>
                          <a:effectLst/>
                          <a:latin typeface="Arial" panose="020B0604020202020204" pitchFamily="34" charset="0"/>
                          <a:cs typeface="Arial" panose="020B0604020202020204" pitchFamily="34" charset="0"/>
                        </a:rPr>
                        <a:t>Macbook</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352802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708337"/>
            <a:ext cx="8825658" cy="29363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Bảng mục đích chọn </a:t>
            </a:r>
            <a:r>
              <a:rPr lang="en-US" sz="1800">
                <a:solidFill>
                  <a:schemeClr val="tx1"/>
                </a:solidFill>
                <a:latin typeface="Arial" panose="020B0604020202020204" pitchFamily="34" charset="0"/>
                <a:cs typeface="Arial" panose="020B0604020202020204" pitchFamily="34" charset="0"/>
              </a:rPr>
              <a:t>L</a:t>
            </a:r>
            <a:r>
              <a:rPr lang="en-US" sz="1800" smtClean="0">
                <a:solidFill>
                  <a:schemeClr val="tx1"/>
                </a:solidFill>
                <a:latin typeface="Arial" panose="020B0604020202020204" pitchFamily="34" charset="0"/>
                <a:cs typeface="Arial" panose="020B0604020202020204" pitchFamily="34" charset="0"/>
              </a:rPr>
              <a:t>aptop                                   </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5840848"/>
              </p:ext>
            </p:extLst>
          </p:nvPr>
        </p:nvGraphicFramePr>
        <p:xfrm>
          <a:off x="3683354" y="3110791"/>
          <a:ext cx="4726550" cy="2955158"/>
        </p:xfrm>
        <a:graphic>
          <a:graphicData uri="http://schemas.openxmlformats.org/drawingml/2006/table">
            <a:tbl>
              <a:tblPr firstRow="1" firstCol="1" bandRow="1">
                <a:tableStyleId>{5C22544A-7EE6-4342-B048-85BDC9FD1C3A}</a:tableStyleId>
              </a:tblPr>
              <a:tblGrid>
                <a:gridCol w="850824"/>
                <a:gridCol w="1289126"/>
                <a:gridCol w="1005518"/>
                <a:gridCol w="1581082"/>
              </a:tblGrid>
              <a:tr h="380750">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Ký</a:t>
                      </a:r>
                      <a:r>
                        <a:rPr lang="en-US" sz="1500" baseline="0" smtClean="0">
                          <a:effectLst/>
                          <a:latin typeface="Arial" panose="020B0604020202020204" pitchFamily="34" charset="0"/>
                          <a:cs typeface="Arial" panose="020B0604020202020204" pitchFamily="34" charset="0"/>
                        </a:rPr>
                        <a:t> </a:t>
                      </a:r>
                      <a:r>
                        <a:rPr lang="en-US" sz="1500" smtClean="0">
                          <a:effectLst/>
                          <a:latin typeface="Arial" panose="020B0604020202020204" pitchFamily="34" charset="0"/>
                          <a:cs typeface="Arial" panose="020B0604020202020204" pitchFamily="34" charset="0"/>
                        </a:rPr>
                        <a:t>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Mục đích</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smtClean="0">
                          <a:effectLst/>
                          <a:latin typeface="Arial" panose="020B0604020202020204" pitchFamily="34" charset="0"/>
                          <a:cs typeface="Arial" panose="020B0604020202020204" pitchFamily="34" charset="0"/>
                        </a:rPr>
                        <a:t>Ký </a:t>
                      </a:r>
                      <a:r>
                        <a:rPr lang="en-US" sz="1500">
                          <a:effectLst/>
                          <a:latin typeface="Arial" panose="020B0604020202020204" pitchFamily="34" charset="0"/>
                          <a:cs typeface="Arial" panose="020B0604020202020204" pitchFamily="34" charset="0"/>
                        </a:rPr>
                        <a:t>hiệu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150000"/>
                        </a:lnSpc>
                        <a:spcAft>
                          <a:spcPts val="0"/>
                        </a:spcAft>
                      </a:pPr>
                      <a:r>
                        <a:rPr lang="en-US" sz="1500">
                          <a:effectLst/>
                          <a:latin typeface="Arial" panose="020B0604020202020204" pitchFamily="34" charset="0"/>
                          <a:cs typeface="Arial" panose="020B0604020202020204" pitchFamily="34" charset="0"/>
                        </a:rPr>
                        <a:t>Mục đích</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467477">
                <a:tc rowSpan="3">
                  <a:txBody>
                    <a:bodyPr/>
                    <a:lstStyle/>
                    <a:p>
                      <a:pPr algn="ctr">
                        <a:lnSpc>
                          <a:spcPct val="200000"/>
                        </a:lnSpc>
                        <a:spcAft>
                          <a:spcPts val="0"/>
                        </a:spcAft>
                      </a:pPr>
                      <a:endParaRPr lang="en-US" sz="1500" smtClean="0">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effectLst/>
                          <a:latin typeface="Arial" panose="020B0604020202020204" pitchFamily="34" charset="0"/>
                          <a:cs typeface="Arial" panose="020B0604020202020204" pitchFamily="34" charset="0"/>
                        </a:rPr>
                        <a:t>a013</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rowSpan="3">
                  <a:txBody>
                    <a:bodyPr/>
                    <a:lstStyle/>
                    <a:p>
                      <a:pPr algn="ctr">
                        <a:lnSpc>
                          <a:spcPct val="200000"/>
                        </a:lnSpc>
                        <a:spcAft>
                          <a:spcPts val="0"/>
                        </a:spcAft>
                      </a:pPr>
                      <a:endParaRPr lang="en-US" sz="1500" smtClean="0">
                        <a:solidFill>
                          <a:schemeClr val="tx1"/>
                        </a:solidFill>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Học </a:t>
                      </a:r>
                      <a:r>
                        <a:rPr lang="en-US" sz="1500">
                          <a:solidFill>
                            <a:schemeClr val="tx1"/>
                          </a:solidFill>
                          <a:effectLst/>
                          <a:latin typeface="Arial" panose="020B0604020202020204" pitchFamily="34" charset="0"/>
                          <a:cs typeface="Arial" panose="020B0604020202020204" pitchFamily="34" charset="0"/>
                        </a:rPr>
                        <a:t>tập</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A013a</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Lập trình</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467477">
                <a:tc vMerge="1">
                  <a:txBody>
                    <a:bodyPr/>
                    <a:lstStyle/>
                    <a:p>
                      <a:endParaRPr lang="en-US"/>
                    </a:p>
                  </a:txBody>
                  <a:tcPr/>
                </a:tc>
                <a:tc vMerge="1">
                  <a:txBody>
                    <a:bodyPr/>
                    <a:lstStyle/>
                    <a:p>
                      <a:endParaRPr lang="en-US"/>
                    </a:p>
                  </a:txBody>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A013b</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Thiết kế đồ họa</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31871">
                <a:tc vMerge="1">
                  <a:txBody>
                    <a:bodyPr/>
                    <a:lstStyle/>
                    <a:p>
                      <a:endParaRPr lang="en-US"/>
                    </a:p>
                  </a:txBody>
                  <a:tcPr/>
                </a:tc>
                <a:tc vMerge="1">
                  <a:txBody>
                    <a:bodyPr/>
                    <a:lstStyle/>
                    <a:p>
                      <a:endParaRPr lang="en-US"/>
                    </a:p>
                  </a:txBody>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A013c</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Ngoại ngữ</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53792">
                <a:tc rowSpan="2">
                  <a:txBody>
                    <a:bodyPr/>
                    <a:lstStyle/>
                    <a:p>
                      <a:pPr algn="ctr">
                        <a:lnSpc>
                          <a:spcPct val="200000"/>
                        </a:lnSpc>
                        <a:spcAft>
                          <a:spcPts val="0"/>
                        </a:spcAft>
                      </a:pPr>
                      <a:endParaRPr lang="en-US" sz="1500" smtClean="0">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effectLst/>
                          <a:latin typeface="Arial" panose="020B0604020202020204" pitchFamily="34" charset="0"/>
                          <a:cs typeface="Arial" panose="020B0604020202020204" pitchFamily="34" charset="0"/>
                        </a:rPr>
                        <a:t>a014</a:t>
                      </a:r>
                      <a:endParaRPr lang="en-US" sz="1100">
                        <a:effectLst/>
                        <a:latin typeface="Arial" panose="020B0604020202020204" pitchFamily="34" charset="0"/>
                        <a:ea typeface="MS Mincho"/>
                        <a:cs typeface="Arial" panose="020B0604020202020204" pitchFamily="34" charset="0"/>
                      </a:endParaRPr>
                    </a:p>
                  </a:txBody>
                  <a:tcPr marL="63500" marR="63500" marT="0" marB="0">
                    <a:lnB w="12700" cmpd="sng">
                      <a:noFill/>
                    </a:lnB>
                    <a:solidFill>
                      <a:srgbClr val="00B050"/>
                    </a:solidFill>
                  </a:tcPr>
                </a:tc>
                <a:tc rowSpan="2">
                  <a:txBody>
                    <a:bodyPr/>
                    <a:lstStyle/>
                    <a:p>
                      <a:pPr algn="ctr">
                        <a:lnSpc>
                          <a:spcPct val="200000"/>
                        </a:lnSpc>
                        <a:spcAft>
                          <a:spcPts val="0"/>
                        </a:spcAft>
                      </a:pPr>
                      <a:endParaRPr lang="en-US" sz="1500" smtClean="0">
                        <a:solidFill>
                          <a:schemeClr val="tx1"/>
                        </a:solidFill>
                        <a:effectLst/>
                        <a:latin typeface="Arial" panose="020B0604020202020204" pitchFamily="34" charset="0"/>
                        <a:cs typeface="Arial" panose="020B0604020202020204" pitchFamily="34" charset="0"/>
                      </a:endParaRPr>
                    </a:p>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Giải </a:t>
                      </a:r>
                      <a:r>
                        <a:rPr lang="en-US" sz="1500">
                          <a:solidFill>
                            <a:schemeClr val="tx1"/>
                          </a:solidFill>
                          <a:effectLst/>
                          <a:latin typeface="Arial" panose="020B0604020202020204" pitchFamily="34" charset="0"/>
                          <a:cs typeface="Arial" panose="020B0604020202020204" pitchFamily="34" charset="0"/>
                        </a:rPr>
                        <a:t>trí</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lnB w="12700" cmpd="sng">
                      <a:noFill/>
                    </a:lnB>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A014a</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Xem phim</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53791">
                <a:tc vMerge="1">
                  <a:txBody>
                    <a:bodyPr/>
                    <a:lstStyle/>
                    <a:p>
                      <a:endParaRPr lang="en-US"/>
                    </a:p>
                  </a:txBody>
                  <a:tcPr/>
                </a:tc>
                <a:tc vMerge="1">
                  <a:txBody>
                    <a:bodyPr/>
                    <a:lstStyle/>
                    <a:p>
                      <a:endParaRPr lang="en-US"/>
                    </a:p>
                  </a:txBody>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A014b</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a:solidFill>
                            <a:schemeClr val="tx1"/>
                          </a:solidFill>
                          <a:effectLst/>
                          <a:latin typeface="Arial" panose="020B0604020202020204" pitchFamily="34" charset="0"/>
                          <a:cs typeface="Arial" panose="020B0604020202020204" pitchFamily="34" charset="0"/>
                        </a:rPr>
                        <a:t>Nghe nhạc</a:t>
                      </a:r>
                      <a:endParaRPr lang="en-US" sz="11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381895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5" y="798490"/>
            <a:ext cx="8873029" cy="2009104"/>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a:t>
            </a:r>
            <a:r>
              <a:rPr lang="en-US" sz="3200" smtClean="0">
                <a:solidFill>
                  <a:schemeClr val="tx1"/>
                </a:solidFill>
                <a:latin typeface="Arial" panose="020B0604020202020204" pitchFamily="34" charset="0"/>
                <a:cs typeface="Arial" panose="020B0604020202020204" pitchFamily="34" charset="0"/>
              </a:rPr>
              <a:t>toán</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a:t>
            </a:r>
            <a:r>
              <a:rPr lang="en-US" sz="1800" smtClean="0">
                <a:solidFill>
                  <a:schemeClr val="tx1"/>
                </a:solidFill>
                <a:latin typeface="Arial" panose="020B0604020202020204" pitchFamily="34" charset="0"/>
                <a:cs typeface="Arial" panose="020B0604020202020204" pitchFamily="34" charset="0"/>
              </a:rPr>
              <a:t>+ Bảng </a:t>
            </a:r>
            <a:r>
              <a:rPr lang="en-US" sz="1800" smtClean="0">
                <a:solidFill>
                  <a:schemeClr val="tx1"/>
                </a:solidFill>
                <a:latin typeface="Arial" panose="020B0604020202020204" pitchFamily="34" charset="0"/>
                <a:cs typeface="Arial" panose="020B0604020202020204" pitchFamily="34" charset="0"/>
              </a:rPr>
              <a:t>laptop </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43201724"/>
              </p:ext>
            </p:extLst>
          </p:nvPr>
        </p:nvGraphicFramePr>
        <p:xfrm>
          <a:off x="1558340" y="2034863"/>
          <a:ext cx="10264464" cy="4513947"/>
        </p:xfrm>
        <a:graphic>
          <a:graphicData uri="http://schemas.openxmlformats.org/drawingml/2006/table">
            <a:tbl>
              <a:tblPr firstRow="1" firstCol="1" bandRow="1">
                <a:tableStyleId>{5C22544A-7EE6-4342-B048-85BDC9FD1C3A}</a:tableStyleId>
              </a:tblPr>
              <a:tblGrid>
                <a:gridCol w="1005127"/>
                <a:gridCol w="3553998"/>
                <a:gridCol w="1378039"/>
                <a:gridCol w="1700011"/>
                <a:gridCol w="1455313"/>
                <a:gridCol w="1171976"/>
              </a:tblGrid>
              <a:tr h="514487">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Ký</a:t>
                      </a:r>
                      <a:r>
                        <a:rPr lang="en-US" sz="1500" baseline="0" smtClean="0">
                          <a:effectLst/>
                          <a:latin typeface="Arial" panose="020B0604020202020204" pitchFamily="34" charset="0"/>
                          <a:cs typeface="Arial" panose="020B0604020202020204" pitchFamily="34" charset="0"/>
                        </a:rPr>
                        <a:t> h</a:t>
                      </a:r>
                      <a:r>
                        <a:rPr lang="en-US" sz="1500" smtClean="0">
                          <a:effectLst/>
                          <a:latin typeface="Arial" panose="020B0604020202020204" pitchFamily="34" charset="0"/>
                          <a:cs typeface="Arial" panose="020B0604020202020204" pitchFamily="34" charset="0"/>
                        </a:rPr>
                        <a:t>iệu</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n-ea"/>
                          <a:cs typeface="Arial" panose="020B0604020202020204" pitchFamily="34" charset="0"/>
                        </a:rPr>
                        <a:t>Tên</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Màu</a:t>
                      </a:r>
                      <a:r>
                        <a:rPr lang="en-US" sz="1500" baseline="0" smtClean="0">
                          <a:effectLst/>
                          <a:latin typeface="Arial" panose="020B0604020202020204" pitchFamily="34" charset="0"/>
                          <a:ea typeface="MS Mincho"/>
                          <a:cs typeface="Arial" panose="020B0604020202020204" pitchFamily="34" charset="0"/>
                        </a:rPr>
                        <a:t> sắc</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Giá</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CPU</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effectLst/>
                          <a:latin typeface="Arial" panose="020B0604020202020204" pitchFamily="34" charset="0"/>
                          <a:ea typeface="MS Mincho"/>
                          <a:cs typeface="Arial" panose="020B0604020202020204" pitchFamily="34" charset="0"/>
                        </a:rPr>
                        <a:t>RAM</a:t>
                      </a:r>
                      <a:endParaRPr lang="en-US" sz="15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r>
              <a:tr h="837795">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a015</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pt-BR" sz="1500" smtClean="0">
                          <a:solidFill>
                            <a:schemeClr val="tx1"/>
                          </a:solidFill>
                          <a:effectLst/>
                          <a:latin typeface="Arial" panose="020B0604020202020204" pitchFamily="34" charset="0"/>
                          <a:ea typeface="MS Mincho"/>
                          <a:cs typeface="Arial" panose="020B0604020202020204" pitchFamily="34" charset="0"/>
                        </a:rPr>
                        <a:t>Laptop Lenovo IdeaPad 120S 11IAP N3350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Hồng</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10190000</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core i5</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baseline="0" smtClean="0">
                          <a:solidFill>
                            <a:schemeClr val="tx1"/>
                          </a:solidFill>
                          <a:effectLst/>
                          <a:latin typeface="Arial" panose="020B0604020202020204" pitchFamily="34" charset="0"/>
                          <a:ea typeface="MS Mincho"/>
                          <a:cs typeface="Arial" panose="020B0604020202020204" pitchFamily="34" charset="0"/>
                        </a:rPr>
                        <a:t>2GB</a:t>
                      </a:r>
                      <a:endParaRPr lang="en-US" sz="1500" baseline="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831450">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a016</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Laptop Asus E403NA N3350M</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Đen</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15490000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i3</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4GB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972259">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a017</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Laptop Acer Aspire ES1 432 C5J2 N3350 L</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Đen</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1682000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i5</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4GB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676045">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a018</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pl-PL" sz="1500" smtClean="0">
                          <a:solidFill>
                            <a:schemeClr val="tx1"/>
                          </a:solidFill>
                          <a:effectLst/>
                          <a:latin typeface="Arial" panose="020B0604020202020204" pitchFamily="34" charset="0"/>
                          <a:ea typeface="MS Mincho"/>
                          <a:cs typeface="Arial" panose="020B0604020202020204" pitchFamily="34" charset="0"/>
                        </a:rPr>
                        <a:t>Laptop HP 15 bs572TU i3 6006U</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Trắng</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9000000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i3</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4GB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605306">
                <a:tc>
                  <a:txBody>
                    <a:bodyPr/>
                    <a:lstStyle/>
                    <a:p>
                      <a:pPr algn="ctr">
                        <a:lnSpc>
                          <a:spcPct val="200000"/>
                        </a:lnSpc>
                        <a:spcAft>
                          <a:spcPts val="0"/>
                        </a:spcAft>
                      </a:pPr>
                      <a:r>
                        <a:rPr lang="en-US" sz="1500" smtClean="0">
                          <a:effectLst/>
                          <a:latin typeface="Arial" panose="020B0604020202020204" pitchFamily="34" charset="0"/>
                          <a:cs typeface="Arial" panose="020B0604020202020204" pitchFamily="34" charset="0"/>
                        </a:rPr>
                        <a:t>a019</a:t>
                      </a:r>
                      <a:endParaRPr lang="en-US" sz="1100">
                        <a:effectLst/>
                        <a:latin typeface="Arial" panose="020B0604020202020204" pitchFamily="34" charset="0"/>
                        <a:ea typeface="MS Mincho"/>
                        <a:cs typeface="Arial" panose="020B0604020202020204" pitchFamily="34" charset="0"/>
                      </a:endParaRPr>
                    </a:p>
                  </a:txBody>
                  <a:tcPr marL="63500" marR="63500" marT="0" marB="0">
                    <a:solidFill>
                      <a:srgbClr val="00B050"/>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cs typeface="Arial" panose="020B0604020202020204" pitchFamily="34" charset="0"/>
                        </a:rPr>
                        <a:t>Laptop Dell Inspiron 3567 i3 6006U</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Vàng</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7094400</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Core</a:t>
                      </a:r>
                      <a:r>
                        <a:rPr lang="en-US" sz="1500" baseline="0" smtClean="0">
                          <a:solidFill>
                            <a:schemeClr val="tx1"/>
                          </a:solidFill>
                          <a:effectLst/>
                          <a:latin typeface="Arial" panose="020B0604020202020204" pitchFamily="34" charset="0"/>
                          <a:ea typeface="MS Mincho"/>
                          <a:cs typeface="Arial" panose="020B0604020202020204" pitchFamily="34" charset="0"/>
                        </a:rPr>
                        <a:t> i5</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c>
                  <a:txBody>
                    <a:bodyPr/>
                    <a:lstStyle/>
                    <a:p>
                      <a:pPr algn="ctr">
                        <a:lnSpc>
                          <a:spcPct val="200000"/>
                        </a:lnSpc>
                        <a:spcAft>
                          <a:spcPts val="0"/>
                        </a:spcAft>
                      </a:pPr>
                      <a:r>
                        <a:rPr lang="en-US" sz="1500" smtClean="0">
                          <a:solidFill>
                            <a:schemeClr val="tx1"/>
                          </a:solidFill>
                          <a:effectLst/>
                          <a:latin typeface="Arial" panose="020B0604020202020204" pitchFamily="34" charset="0"/>
                          <a:ea typeface="MS Mincho"/>
                          <a:cs typeface="Arial" panose="020B0604020202020204" pitchFamily="34" charset="0"/>
                        </a:rPr>
                        <a:t>2GB</a:t>
                      </a:r>
                      <a:endParaRPr lang="en-US" sz="1500">
                        <a:solidFill>
                          <a:schemeClr val="tx1"/>
                        </a:solidFill>
                        <a:effectLst/>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52945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256" y="612802"/>
            <a:ext cx="8825658" cy="2936383"/>
          </a:xfrm>
        </p:spPr>
        <p:txBody>
          <a:bodyPr/>
          <a:lstStyle/>
          <a:p>
            <a:pPr marL="514350" indent="-514350">
              <a:lnSpc>
                <a:spcPct val="150000"/>
              </a:lnSpc>
              <a:buFont typeface="Wingdings" panose="05000000000000000000" pitchFamily="2" charset="2"/>
              <a:buChar char="v"/>
            </a:pPr>
            <a:r>
              <a:rPr lang="en-US" sz="3200" smtClean="0">
                <a:solidFill>
                  <a:schemeClr val="tx1"/>
                </a:solidFill>
                <a:latin typeface="Arial" panose="020B0604020202020204" pitchFamily="34" charset="0"/>
                <a:cs typeface="Arial" panose="020B0604020202020204" pitchFamily="34" charset="0"/>
              </a:rPr>
              <a:t>Giải quyết bài toán</a:t>
            </a:r>
            <a:r>
              <a:rPr lang="en-US" sz="4000">
                <a:solidFill>
                  <a:schemeClr val="tx1"/>
                </a:solidFill>
                <a:latin typeface="Arial" panose="020B0604020202020204" pitchFamily="34" charset="0"/>
                <a:cs typeface="Arial" panose="020B0604020202020204" pitchFamily="34" charset="0"/>
              </a:rPr>
              <a:t/>
            </a:r>
            <a:br>
              <a:rPr lang="en-US" sz="4000">
                <a:solidFill>
                  <a:schemeClr val="tx1"/>
                </a:solidFill>
                <a:latin typeface="Arial" panose="020B0604020202020204" pitchFamily="34" charset="0"/>
                <a:cs typeface="Arial" panose="020B0604020202020204" pitchFamily="34" charset="0"/>
              </a:rPr>
            </a:br>
            <a:r>
              <a:rPr lang="en-US" sz="2400">
                <a:solidFill>
                  <a:schemeClr val="tx1"/>
                </a:solidFill>
                <a:latin typeface="Arial" panose="020B0604020202020204" pitchFamily="34" charset="0"/>
                <a:cs typeface="Arial" panose="020B0604020202020204" pitchFamily="34" charset="0"/>
              </a:rPr>
              <a:t>2</a:t>
            </a:r>
            <a:r>
              <a:rPr lang="en-US" sz="2400" smtClean="0">
                <a:solidFill>
                  <a:schemeClr val="tx1"/>
                </a:solidFill>
                <a:latin typeface="Arial" panose="020B0604020202020204" pitchFamily="34" charset="0"/>
                <a:cs typeface="Arial" panose="020B0604020202020204" pitchFamily="34" charset="0"/>
              </a:rPr>
              <a:t>. Biểu diễn tri thức</a:t>
            </a:r>
            <a:r>
              <a:rPr lang="en-US" sz="2400">
                <a:solidFill>
                  <a:schemeClr val="tx1"/>
                </a:solidFill>
                <a:latin typeface="Arial" panose="020B0604020202020204" pitchFamily="34" charset="0"/>
                <a:cs typeface="Arial" panose="020B0604020202020204" pitchFamily="34" charset="0"/>
              </a:rPr>
              <a:t/>
            </a:r>
            <a:br>
              <a:rPr lang="en-US" sz="2400">
                <a:solidFill>
                  <a:schemeClr val="tx1"/>
                </a:solidFill>
                <a:latin typeface="Arial" panose="020B0604020202020204" pitchFamily="34" charset="0"/>
                <a:cs typeface="Arial" panose="020B0604020202020204" pitchFamily="34" charset="0"/>
              </a:rPr>
            </a:br>
            <a:r>
              <a:rPr lang="en-US" sz="2400" smtClean="0">
                <a:solidFill>
                  <a:schemeClr val="tx1"/>
                </a:solidFill>
                <a:latin typeface="Arial" panose="020B0604020202020204" pitchFamily="34" charset="0"/>
                <a:cs typeface="Arial" panose="020B0604020202020204" pitchFamily="34" charset="0"/>
              </a:rPr>
              <a:t>   + </a:t>
            </a:r>
            <a:r>
              <a:rPr lang="en-US" sz="1800" smtClean="0">
                <a:solidFill>
                  <a:schemeClr val="tx1"/>
                </a:solidFill>
                <a:latin typeface="Arial" panose="020B0604020202020204" pitchFamily="34" charset="0"/>
                <a:cs typeface="Arial" panose="020B0604020202020204" pitchFamily="34" charset="0"/>
              </a:rPr>
              <a:t>Bảng giới tính                                                     + Bảng laptop tư vấn</a:t>
            </a:r>
            <a:br>
              <a:rPr lang="en-US" sz="1800" smtClean="0">
                <a:solidFill>
                  <a:schemeClr val="tx1"/>
                </a:solidFill>
                <a:latin typeface="Arial" panose="020B0604020202020204" pitchFamily="34" charset="0"/>
                <a:cs typeface="Arial" panose="020B0604020202020204" pitchFamily="34" charset="0"/>
              </a:rPr>
            </a:br>
            <a:r>
              <a:rPr lang="vi-VN" sz="1800">
                <a:solidFill>
                  <a:schemeClr val="tx1"/>
                </a:solidFill>
                <a:latin typeface="Arial" panose="020B0604020202020204" pitchFamily="34" charset="0"/>
                <a:cs typeface="Arial" panose="020B0604020202020204" pitchFamily="34" charset="0"/>
              </a:rPr>
              <a:t/>
            </a:r>
            <a:br>
              <a:rPr lang="vi-VN" sz="1800">
                <a:solidFill>
                  <a:schemeClr val="tx1"/>
                </a:solidFill>
                <a:latin typeface="Arial" panose="020B0604020202020204" pitchFamily="34" charset="0"/>
                <a:cs typeface="Arial" panose="020B0604020202020204" pitchFamily="34" charset="0"/>
              </a:rPr>
            </a:br>
            <a:endParaRPr lang="vi-VN" sz="1800">
              <a:solidFill>
                <a:schemeClr val="tx1"/>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61567117"/>
              </p:ext>
            </p:extLst>
          </p:nvPr>
        </p:nvGraphicFramePr>
        <p:xfrm>
          <a:off x="1803041" y="3084395"/>
          <a:ext cx="2562894" cy="1412523"/>
        </p:xfrm>
        <a:graphic>
          <a:graphicData uri="http://schemas.openxmlformats.org/drawingml/2006/table">
            <a:tbl>
              <a:tblPr firstRow="1" firstCol="1" bandRow="1">
                <a:tableStyleId>{5C22544A-7EE6-4342-B048-85BDC9FD1C3A}</a:tableStyleId>
              </a:tblPr>
              <a:tblGrid>
                <a:gridCol w="1004552"/>
                <a:gridCol w="1558342"/>
              </a:tblGrid>
              <a:tr h="532262">
                <a:tc>
                  <a:txBody>
                    <a:bodyPr/>
                    <a:lstStyle/>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Ký</a:t>
                      </a:r>
                      <a:r>
                        <a:rPr lang="en-US" sz="1500" baseline="0" smtClean="0">
                          <a:latin typeface="Arial" panose="020B0604020202020204" pitchFamily="34" charset="0"/>
                          <a:cs typeface="Arial" panose="020B0604020202020204" pitchFamily="34" charset="0"/>
                        </a:rPr>
                        <a:t> hiệu</a:t>
                      </a:r>
                      <a:endParaRPr lang="en-US" sz="1500">
                        <a:latin typeface="Arial" panose="020B0604020202020204" pitchFamily="34" charset="0"/>
                        <a:cs typeface="Arial" panose="020B0604020202020204" pitchFamily="34" charset="0"/>
                      </a:endParaRPr>
                    </a:p>
                  </a:txBody>
                  <a:tcPr marL="63500" marR="63500" marT="0" marB="0">
                    <a:solidFill>
                      <a:srgbClr val="00B050"/>
                    </a:solidFill>
                  </a:tcPr>
                </a:tc>
                <a:tc>
                  <a:txBody>
                    <a:bodyPr/>
                    <a:lstStyle/>
                    <a:p>
                      <a:endParaRPr lang="en-US" sz="1500" smtClean="0">
                        <a:latin typeface="Arial" panose="020B0604020202020204" pitchFamily="34" charset="0"/>
                        <a:cs typeface="Arial" panose="020B0604020202020204" pitchFamily="34" charset="0"/>
                      </a:endParaRPr>
                    </a:p>
                    <a:p>
                      <a:r>
                        <a:rPr lang="en-US" sz="1500" smtClean="0">
                          <a:latin typeface="Arial" panose="020B0604020202020204" pitchFamily="34" charset="0"/>
                          <a:cs typeface="Arial" panose="020B0604020202020204" pitchFamily="34" charset="0"/>
                        </a:rPr>
                        <a:t>Giới tính</a:t>
                      </a:r>
                      <a:endParaRPr lang="en-US" sz="1500">
                        <a:latin typeface="Arial" panose="020B0604020202020204" pitchFamily="34" charset="0"/>
                        <a:cs typeface="Arial" panose="020B0604020202020204" pitchFamily="34" charset="0"/>
                      </a:endParaRPr>
                    </a:p>
                  </a:txBody>
                  <a:tcPr marL="63500" marR="63500" marT="0" marB="0">
                    <a:solidFill>
                      <a:srgbClr val="00B050"/>
                    </a:solidFill>
                  </a:tcPr>
                </a:tc>
              </a:tr>
              <a:tr h="436728">
                <a:tc>
                  <a:txBody>
                    <a:bodyPr/>
                    <a:lstStyle/>
                    <a:p>
                      <a:pPr algn="ctr"/>
                      <a:r>
                        <a:rPr lang="en-US" sz="1500" smtClean="0">
                          <a:latin typeface="Arial" panose="020B0604020202020204" pitchFamily="34" charset="0"/>
                          <a:cs typeface="Arial" panose="020B0604020202020204" pitchFamily="34" charset="0"/>
                        </a:rPr>
                        <a:t>a20</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lang="en-US" sz="1500" smtClean="0">
                          <a:solidFill>
                            <a:schemeClr val="tx1"/>
                          </a:solidFill>
                          <a:latin typeface="Arial" panose="020B0604020202020204" pitchFamily="34" charset="0"/>
                          <a:cs typeface="Arial" panose="020B0604020202020204" pitchFamily="34" charset="0"/>
                        </a:rPr>
                        <a:t>Nam</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443533">
                <a:tc>
                  <a:txBody>
                    <a:bodyPr/>
                    <a:lstStyle/>
                    <a:p>
                      <a:pPr algn="ctr"/>
                      <a:r>
                        <a:rPr lang="en-US" sz="1500" smtClean="0">
                          <a:latin typeface="Arial" panose="020B0604020202020204" pitchFamily="34" charset="0"/>
                          <a:cs typeface="Arial" panose="020B0604020202020204" pitchFamily="34" charset="0"/>
                        </a:rPr>
                        <a:t>a21</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lang="en-US" sz="1500" smtClean="0">
                          <a:solidFill>
                            <a:schemeClr val="tx1"/>
                          </a:solidFill>
                          <a:latin typeface="Arial" panose="020B0604020202020204" pitchFamily="34" charset="0"/>
                          <a:cs typeface="Arial" panose="020B0604020202020204" pitchFamily="34" charset="0"/>
                        </a:rPr>
                        <a:t>Nữ</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51461377"/>
              </p:ext>
            </p:extLst>
          </p:nvPr>
        </p:nvGraphicFramePr>
        <p:xfrm>
          <a:off x="6323527" y="2968829"/>
          <a:ext cx="4546242" cy="2953876"/>
        </p:xfrm>
        <a:graphic>
          <a:graphicData uri="http://schemas.openxmlformats.org/drawingml/2006/table">
            <a:tbl>
              <a:tblPr firstRow="1" firstCol="1" bandRow="1">
                <a:tableStyleId>{5C22544A-7EE6-4342-B048-85BDC9FD1C3A}</a:tableStyleId>
              </a:tblPr>
              <a:tblGrid>
                <a:gridCol w="1781945"/>
                <a:gridCol w="2764297"/>
              </a:tblGrid>
              <a:tr h="532262">
                <a:tc>
                  <a:txBody>
                    <a:bodyPr/>
                    <a:lstStyle/>
                    <a:p>
                      <a:endParaRPr lang="en-US" sz="1500" smtClean="0">
                        <a:latin typeface="Arial" panose="020B0604020202020204" pitchFamily="34" charset="0"/>
                        <a:cs typeface="Arial" panose="020B0604020202020204" pitchFamily="34" charset="0"/>
                      </a:endParaRPr>
                    </a:p>
                    <a:p>
                      <a:pPr algn="ctr"/>
                      <a:r>
                        <a:rPr lang="en-US" sz="1500" smtClean="0">
                          <a:latin typeface="Arial" panose="020B0604020202020204" pitchFamily="34" charset="0"/>
                          <a:cs typeface="Arial" panose="020B0604020202020204" pitchFamily="34" charset="0"/>
                        </a:rPr>
                        <a:t>Ký</a:t>
                      </a:r>
                      <a:r>
                        <a:rPr lang="en-US" sz="1500" baseline="0" smtClean="0">
                          <a:latin typeface="Arial" panose="020B0604020202020204" pitchFamily="34" charset="0"/>
                          <a:cs typeface="Arial" panose="020B0604020202020204" pitchFamily="34" charset="0"/>
                        </a:rPr>
                        <a:t> hiệu</a:t>
                      </a:r>
                      <a:endParaRPr lang="en-US" sz="1500">
                        <a:latin typeface="Arial" panose="020B0604020202020204" pitchFamily="34" charset="0"/>
                        <a:cs typeface="Arial" panose="020B0604020202020204" pitchFamily="34" charset="0"/>
                      </a:endParaRPr>
                    </a:p>
                  </a:txBody>
                  <a:tcPr marL="63500" marR="63500" marT="0" marB="0">
                    <a:solidFill>
                      <a:srgbClr val="00B050"/>
                    </a:solidFill>
                  </a:tcPr>
                </a:tc>
                <a:tc>
                  <a:txBody>
                    <a:bodyPr/>
                    <a:lstStyle/>
                    <a:p>
                      <a:endParaRPr lang="en-US" sz="1500" smtClean="0">
                        <a:latin typeface="Arial" panose="020B0604020202020204" pitchFamily="34" charset="0"/>
                        <a:cs typeface="Arial" panose="020B0604020202020204" pitchFamily="34" charset="0"/>
                      </a:endParaRPr>
                    </a:p>
                    <a:p>
                      <a:pPr algn="ctr"/>
                      <a:r>
                        <a:rPr lang="en-US" sz="1500" smtClean="0">
                          <a:latin typeface="Arial" panose="020B0604020202020204" pitchFamily="34" charset="0"/>
                          <a:cs typeface="Arial" panose="020B0604020202020204" pitchFamily="34" charset="0"/>
                        </a:rPr>
                        <a:t>Laptop</a:t>
                      </a:r>
                    </a:p>
                  </a:txBody>
                  <a:tcPr marL="63500" marR="63500" marT="0" marB="0">
                    <a:solidFill>
                      <a:srgbClr val="00B050"/>
                    </a:solidFill>
                  </a:tcPr>
                </a:tc>
              </a:tr>
              <a:tr h="436728">
                <a:tc>
                  <a:txBody>
                    <a:bodyPr/>
                    <a:lstStyle/>
                    <a:p>
                      <a:pPr algn="ctr"/>
                      <a:r>
                        <a:rPr lang="en-US" sz="1500" smtClean="0">
                          <a:latin typeface="Arial" panose="020B0604020202020204" pitchFamily="34" charset="0"/>
                          <a:cs typeface="Arial" panose="020B0604020202020204" pitchFamily="34" charset="0"/>
                        </a:rPr>
                        <a:t>KL1</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pt-BR"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rPr>
                        <a:t>Lenovo IdeaPad 120S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505392">
                <a:tc>
                  <a:txBody>
                    <a:bodyPr/>
                    <a:lstStyle/>
                    <a:p>
                      <a:pPr algn="ctr"/>
                      <a:r>
                        <a:rPr lang="en-US" sz="1500" smtClean="0">
                          <a:latin typeface="Arial" panose="020B0604020202020204" pitchFamily="34" charset="0"/>
                          <a:cs typeface="Arial" panose="020B0604020202020204" pitchFamily="34" charset="0"/>
                        </a:rPr>
                        <a:t>KL2</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marL="0" marR="0" lvl="0" indent="0" algn="ctr" defTabSz="457200" rtl="0" eaLnBrk="1" fontAlgn="auto" latinLnBrk="0" hangingPunct="1">
                        <a:lnSpc>
                          <a:spcPct val="200000"/>
                        </a:lnSpc>
                        <a:spcBef>
                          <a:spcPts val="0"/>
                        </a:spcBef>
                        <a:spcAft>
                          <a:spcPts val="0"/>
                        </a:spcAft>
                        <a:buClrTx/>
                        <a:buSzTx/>
                        <a:buFontTx/>
                        <a:buNone/>
                        <a:tabLst/>
                        <a:defRPr/>
                      </a:pPr>
                      <a:r>
                        <a:rPr kumimoji="0" lang="en-US" sz="15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Laptop Asus E403NA </a:t>
                      </a:r>
                      <a:endParaRPr kumimoji="0" lang="en-US"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endParaRPr>
                    </a:p>
                  </a:txBody>
                  <a:tcPr marL="63500" marR="63500" marT="0" marB="0">
                    <a:solidFill>
                      <a:schemeClr val="tx2">
                        <a:lumMod val="50000"/>
                      </a:schemeClr>
                    </a:solidFill>
                  </a:tcPr>
                </a:tc>
              </a:tr>
              <a:tr h="592428">
                <a:tc>
                  <a:txBody>
                    <a:bodyPr/>
                    <a:lstStyle/>
                    <a:p>
                      <a:pPr algn="ctr"/>
                      <a:r>
                        <a:rPr lang="en-US" sz="1500" smtClean="0">
                          <a:latin typeface="Arial" panose="020B0604020202020204" pitchFamily="34" charset="0"/>
                          <a:cs typeface="Arial" panose="020B0604020202020204" pitchFamily="34" charset="0"/>
                        </a:rPr>
                        <a:t>KL3</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en-US" sz="15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Laptop Acer Aspire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443533">
                <a:tc>
                  <a:txBody>
                    <a:bodyPr/>
                    <a:lstStyle/>
                    <a:p>
                      <a:pPr algn="ctr"/>
                      <a:r>
                        <a:rPr lang="en-US" sz="1500" smtClean="0">
                          <a:latin typeface="Arial" panose="020B0604020202020204" pitchFamily="34" charset="0"/>
                          <a:cs typeface="Arial" panose="020B0604020202020204" pitchFamily="34" charset="0"/>
                        </a:rPr>
                        <a:t>KL4</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pl-PL"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rPr>
                        <a:t>Laptop HP 15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r h="443533">
                <a:tc>
                  <a:txBody>
                    <a:bodyPr/>
                    <a:lstStyle/>
                    <a:p>
                      <a:pPr algn="ctr"/>
                      <a:r>
                        <a:rPr lang="en-US" sz="1500" smtClean="0">
                          <a:latin typeface="Arial" panose="020B0604020202020204" pitchFamily="34" charset="0"/>
                          <a:cs typeface="Arial" panose="020B0604020202020204" pitchFamily="34" charset="0"/>
                        </a:rPr>
                        <a:t>KL5</a:t>
                      </a:r>
                      <a:endParaRPr lang="en-US" sz="1500">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c>
                  <a:txBody>
                    <a:bodyPr/>
                    <a:lstStyle/>
                    <a:p>
                      <a:pPr algn="ctr"/>
                      <a:r>
                        <a:rPr kumimoji="0" lang="pl-PL" sz="1500" b="0" i="0" u="none" strike="noStrike" kern="1200" cap="none" spc="0" normalizeH="0" baseline="0" noProof="0" smtClean="0">
                          <a:ln>
                            <a:noFill/>
                          </a:ln>
                          <a:solidFill>
                            <a:prstClr val="white"/>
                          </a:solidFill>
                          <a:effectLst/>
                          <a:uLnTx/>
                          <a:uFillTx/>
                          <a:latin typeface="Arial" panose="020B0604020202020204" pitchFamily="34" charset="0"/>
                          <a:ea typeface="MS Mincho"/>
                          <a:cs typeface="Arial" panose="020B0604020202020204" pitchFamily="34" charset="0"/>
                        </a:rPr>
                        <a:t>Laptop HP 15 </a:t>
                      </a:r>
                      <a:endParaRPr lang="en-US" sz="1500">
                        <a:solidFill>
                          <a:schemeClr val="tx1"/>
                        </a:solidFill>
                        <a:latin typeface="Arial" panose="020B0604020202020204" pitchFamily="34" charset="0"/>
                        <a:cs typeface="Arial" panose="020B0604020202020204" pitchFamily="34" charset="0"/>
                      </a:endParaRPr>
                    </a:p>
                  </a:txBody>
                  <a:tcPr marL="63500" marR="63500" marT="0" marB="0">
                    <a:solidFill>
                      <a:schemeClr val="tx2">
                        <a:lumMod val="50000"/>
                      </a:schemeClr>
                    </a:solidFill>
                  </a:tcPr>
                </a:tc>
              </a:tr>
            </a:tbl>
          </a:graphicData>
        </a:graphic>
      </p:graphicFrame>
    </p:spTree>
    <p:extLst>
      <p:ext uri="{BB962C8B-B14F-4D97-AF65-F5344CB8AC3E}">
        <p14:creationId xmlns:p14="http://schemas.microsoft.com/office/powerpoint/2010/main" val="322492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475</TotalTime>
  <Words>292</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MS Mincho</vt:lpstr>
      <vt:lpstr>Wingdings</vt:lpstr>
      <vt:lpstr>Wingdings 3</vt:lpstr>
      <vt:lpstr>Ion</vt:lpstr>
      <vt:lpstr>                     BÁO CÁO BÀI TẬP LỚN MÔN HỌC               HỆ CƠ SỞ TRI THỨC</vt:lpstr>
      <vt:lpstr>Lý thuyết về biểu diễn tri thức  - Biểu diễn tri thức bằng luật sản xuất (Production rules)   - Biểu diễn tri thức bằng khung   - Biểu diễn tri thức sử dụng mạng ngữ nghĩa(Semantic networks )   - Biểu diễn tri thức bằng ontology   - Các mô hình xác suất  Chọn phương pháp biểu diễn tri thức bằng luật sản xuất trong hệ tư vấn này. </vt:lpstr>
      <vt:lpstr>Giải quyết bài toán 1. Thu thập tri thức 1.1. Các tri thức cụ thể của bài toán tư vấn mua laptop. 1.2. Cách thức thu thập thông tin. </vt:lpstr>
      <vt:lpstr>Giải quyết bài toán 1. Thu thập tri thức 1.1. Các tri thức cụ thể của bài toán tư vấn mua laptop:   +  Dựa trên các dữ liệu về laptop bao gồm: giá tiền,mục đích sử dụng, hãng, hệ điều hành…   + Dữ liệu về người sử dụng: nghề nghiệp, giới tính, sở thích……….   +  Thông tin: cấu hình laptop,….   +  Tri thức: các dữ liệu về laptop phù hợp với các dữ liệu của người sử dụng</vt:lpstr>
      <vt:lpstr>Giải quyết bài toán 1. Thu thập tri thức 1.2. Cách thức thu thập thông tin:  + Dựa trên tìm kiếm thông tin: trên internet  + Dựa trên hỏi đáp: về dữ liệu người sử dụng  + Dựa trên thống kê để đưa ra các tri thức.</vt:lpstr>
      <vt:lpstr>Giải quyết bài toán 2. Biểu diễn tri thức   + Bảng nghề nghiệp                                       + Bảng nhóm laptop  </vt:lpstr>
      <vt:lpstr>Giải quyết bài toán 2. Biểu diễn tri thức   + Bảng mục đích chọn Laptop                                     </vt:lpstr>
      <vt:lpstr>Giải quyết bài toán    + Bảng laptop   </vt:lpstr>
      <vt:lpstr>Giải quyết bài toán 2. Biểu diễn tri thức    + Bảng giới tính                                                     + Bảng laptop tư vấn  </vt:lpstr>
      <vt:lpstr>Giải quyết bài toán 2. Biểu diễn tri thức    + Tập luật          Ví dụ :   R1: a001➝ a005                       R2: a005 ^ a014➝ a009                       R3: a009 ^ a014a ➝ a010   </vt:lpstr>
      <vt:lpstr>Giải quyết bài toán 3. Suy diễn tiến - Đối với bài toán tư vấn mua laptop (dạng bài toán đưa ra quyết định) nên phương pháp suy diễn tiến là phương pháp phù hợp. - Lặp lại 2 bước sau cho đến khi suy ra được kết luận: + Áp dụng các luật có mệnh đề giả thiết được thỏa mãn  + Bổ sung kết luận của các luật đó vào trong CSDL            </vt:lpstr>
      <vt:lpstr>Giải quyết bài toán 3. Suy diễn tiến  - Giải quyết xung đột luật đồng thời tránh các vòng lặp và tránh việc chứng minh lặp lại đối với một mệnh đề:  + Không áp dụng các luật sinh ra các kết quả (các sự kiện) đã có trong bộ nhớ làm việc. + Không áp dụng lại một luật nếu nó vẫn sinh ra cùng một tập các sự kiện (giống như lần áp dụng trước của nó.) Đến một bước suy diễn nào đó ta thấy nếu ta đã áp dụng luật suy diễn số 5 thì luật suy diễn số 8 sẽ không được áp dụng nữa (vì không áp dụng các luật sinh ra các kết quả đã có trong bộ nhớ). Hoặc ngược lại.</vt:lpstr>
      <vt:lpstr>Giao diện 1. Giao diện admin    1.1. Quản lý sản phẩm  </vt:lpstr>
      <vt:lpstr>Giao diện 1. Giao diện admin   1.2. Quản lý sự kiện  </vt:lpstr>
      <vt:lpstr>Giao diện 1. Giao diện admin   1.3. Quản lý luật  </vt:lpstr>
      <vt:lpstr>Giao diện 1. Giao diện admin   1.4. Bổ sung các luật  </vt:lpstr>
      <vt:lpstr>Giao diện 2. Giao diện khách hàng    </vt:lpstr>
      <vt:lpstr>                     DEMO    </vt:lpstr>
      <vt:lpstr>          Thanks for watching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HỌC                      HỆ CƠ SỞ TRI THỨC</dc:title>
  <dc:creator>Duc Nhat DMJ</dc:creator>
  <cp:lastModifiedBy>Duc Nhat DMJ</cp:lastModifiedBy>
  <cp:revision>34</cp:revision>
  <dcterms:created xsi:type="dcterms:W3CDTF">2017-10-12T21:45:10Z</dcterms:created>
  <dcterms:modified xsi:type="dcterms:W3CDTF">2017-11-17T04:57:16Z</dcterms:modified>
</cp:coreProperties>
</file>