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4_D5C8CCF7.xml" ContentType="application/vnd.ms-powerpoint.comments+xml"/>
  <Override PartName="/ppt/comments/modernComment_10C_698FB6A1.xml" ContentType="application/vnd.ms-powerpoint.comments+xml"/>
  <Override PartName="/ppt/comments/modernComment_109_A1F44E6E.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27"/>
  </p:notesMasterIdLst>
  <p:sldIdLst>
    <p:sldId id="256" r:id="rId2"/>
    <p:sldId id="258" r:id="rId3"/>
    <p:sldId id="259" r:id="rId4"/>
    <p:sldId id="261" r:id="rId5"/>
    <p:sldId id="260" r:id="rId6"/>
    <p:sldId id="263" r:id="rId7"/>
    <p:sldId id="262" r:id="rId8"/>
    <p:sldId id="267" r:id="rId9"/>
    <p:sldId id="268" r:id="rId10"/>
    <p:sldId id="265" r:id="rId11"/>
    <p:sldId id="269" r:id="rId12"/>
    <p:sldId id="266" r:id="rId13"/>
    <p:sldId id="287" r:id="rId14"/>
    <p:sldId id="288" r:id="rId15"/>
    <p:sldId id="289" r:id="rId16"/>
    <p:sldId id="290" r:id="rId17"/>
    <p:sldId id="291" r:id="rId18"/>
    <p:sldId id="292" r:id="rId19"/>
    <p:sldId id="277" r:id="rId20"/>
    <p:sldId id="293" r:id="rId21"/>
    <p:sldId id="294" r:id="rId22"/>
    <p:sldId id="297" r:id="rId23"/>
    <p:sldId id="300" r:id="rId24"/>
    <p:sldId id="301"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233A02-B13D-B676-DE54-0EA467176262}" name="DIMITRIOS VOURDOUGIANNIS" initials="DV" userId="S::cs04326@uoi.gr::6547fab7-115a-4ea8-a02c-58e61828af3c" providerId="AD"/>
  <p188:author id="{433BD192-61BF-4A65-F19B-CF4D0AE4F78D}" name="george mutsopoylos" initials="gm" userId="45368d67f66fe99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Μεσαίο στυ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22" autoAdjust="0"/>
  </p:normalViewPr>
  <p:slideViewPr>
    <p:cSldViewPr snapToGrid="0">
      <p:cViewPr varScale="1">
        <p:scale>
          <a:sx n="69" d="100"/>
          <a:sy n="69" d="100"/>
        </p:scale>
        <p:origin x="4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omments/modernComment_104_D5C8CCF7.xml><?xml version="1.0" encoding="utf-8"?>
<p188:cmLst xmlns:a="http://schemas.openxmlformats.org/drawingml/2006/main" xmlns:r="http://schemas.openxmlformats.org/officeDocument/2006/relationships" xmlns:p188="http://schemas.microsoft.com/office/powerpoint/2018/8/main">
  <p188:cm id="{840CB856-1EB4-4B2C-A68B-224E43BC41B5}" authorId="{8B233A02-B13D-B676-DE54-0EA467176262}" created="2023-10-07T17:20:57.597">
    <pc:sldMkLst xmlns:pc="http://schemas.microsoft.com/office/powerpoint/2013/main/command">
      <pc:docMk/>
      <pc:sldMk cId="3586706679" sldId="260"/>
    </pc:sldMkLst>
    <p188:txBody>
      <a:bodyPr/>
      <a:lstStyle/>
      <a:p>
        <a:r>
          <a:rPr lang="en-US"/>
          <a:t>Να εξηγήσω και να πω κάποια παραδείγματα</a:t>
        </a:r>
      </a:p>
    </p188:txBody>
  </p188:cm>
</p188:cmLst>
</file>

<file path=ppt/comments/modernComment_109_A1F44E6E.xml><?xml version="1.0" encoding="utf-8"?>
<p188:cmLst xmlns:a="http://schemas.openxmlformats.org/drawingml/2006/main" xmlns:r="http://schemas.openxmlformats.org/officeDocument/2006/relationships" xmlns:p188="http://schemas.microsoft.com/office/powerpoint/2018/8/main">
  <p188:cm id="{AED77579-ED56-4237-AFE4-65CB555CFA90}" authorId="{8B233A02-B13D-B676-DE54-0EA467176262}" created="2023-10-11T11:32:52.739">
    <pc:sldMkLst xmlns:pc="http://schemas.microsoft.com/office/powerpoint/2013/main/command">
      <pc:docMk/>
      <pc:sldMk cId="2717142638" sldId="265"/>
    </pc:sldMkLst>
    <p188:txBody>
      <a:bodyPr/>
      <a:lstStyle/>
      <a:p>
        <a:r>
          <a:rPr lang="en-US"/>
          <a:t>Εξηγω τι είναι η βαθμολογία πόλωσης</a:t>
        </a:r>
      </a:p>
    </p188:txBody>
  </p188:cm>
</p188:cmLst>
</file>

<file path=ppt/comments/modernComment_10C_698FB6A1.xml><?xml version="1.0" encoding="utf-8"?>
<p188:cmLst xmlns:a="http://schemas.openxmlformats.org/drawingml/2006/main" xmlns:r="http://schemas.openxmlformats.org/officeDocument/2006/relationships" xmlns:p188="http://schemas.microsoft.com/office/powerpoint/2018/8/main">
  <p188:cm id="{87FD4CC0-23EF-4948-97A7-099483DF8D39}" authorId="{8B233A02-B13D-B676-DE54-0EA467176262}" created="2023-10-07T21:00:34.396">
    <pc:sldMkLst xmlns:pc="http://schemas.microsoft.com/office/powerpoint/2013/main/command">
      <pc:docMk/>
      <pc:sldMk cId="1771026081" sldId="268"/>
    </pc:sldMkLst>
    <p188:txBody>
      <a:bodyPr/>
      <a:lstStyle/>
      <a:p>
        <a:r>
          <a:rPr lang="en-US"/>
          <a:t>Εξηγώ τι βλέπουμε + το τι είναι η τιμή συναισθήματος</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B9009-8108-4F89-A6EF-3FE7C5637F91}" type="datetimeFigureOut">
              <a:rPr lang="en-US" smtClean="0"/>
              <a:t>10/12/2023</a:t>
            </a:fld>
            <a:endParaRPr lang="en-US"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7808B-6B2F-437B-A802-9E59A1C314E2}" type="slidenum">
              <a:rPr lang="en-US" smtClean="0"/>
              <a:t>‹#›</a:t>
            </a:fld>
            <a:endParaRPr lang="en-US" dirty="0"/>
          </a:p>
        </p:txBody>
      </p:sp>
    </p:spTree>
    <p:extLst>
      <p:ext uri="{BB962C8B-B14F-4D97-AF65-F5344CB8AC3E}">
        <p14:creationId xmlns:p14="http://schemas.microsoft.com/office/powerpoint/2010/main" val="9394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8E7808B-6B2F-437B-A802-9E59A1C314E2}" type="slidenum">
              <a:rPr lang="en-US" smtClean="0"/>
              <a:t>2</a:t>
            </a:fld>
            <a:endParaRPr lang="en-US" dirty="0"/>
          </a:p>
        </p:txBody>
      </p:sp>
    </p:spTree>
    <p:extLst>
      <p:ext uri="{BB962C8B-B14F-4D97-AF65-F5344CB8AC3E}">
        <p14:creationId xmlns:p14="http://schemas.microsoft.com/office/powerpoint/2010/main" val="254508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8E7808B-6B2F-437B-A802-9E59A1C314E2}" type="slidenum">
              <a:rPr lang="en-US" smtClean="0"/>
              <a:t>12</a:t>
            </a:fld>
            <a:endParaRPr lang="en-US" dirty="0"/>
          </a:p>
        </p:txBody>
      </p:sp>
    </p:spTree>
    <p:extLst>
      <p:ext uri="{BB962C8B-B14F-4D97-AF65-F5344CB8AC3E}">
        <p14:creationId xmlns:p14="http://schemas.microsoft.com/office/powerpoint/2010/main" val="129219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8E7808B-6B2F-437B-A802-9E59A1C314E2}" type="slidenum">
              <a:rPr lang="en-US" smtClean="0"/>
              <a:t>13</a:t>
            </a:fld>
            <a:endParaRPr lang="en-US" dirty="0"/>
          </a:p>
        </p:txBody>
      </p:sp>
    </p:spTree>
    <p:extLst>
      <p:ext uri="{BB962C8B-B14F-4D97-AF65-F5344CB8AC3E}">
        <p14:creationId xmlns:p14="http://schemas.microsoft.com/office/powerpoint/2010/main" val="3715055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8E7808B-6B2F-437B-A802-9E59A1C314E2}" type="slidenum">
              <a:rPr lang="en-US" smtClean="0"/>
              <a:t>14</a:t>
            </a:fld>
            <a:endParaRPr lang="en-US" dirty="0"/>
          </a:p>
        </p:txBody>
      </p:sp>
    </p:spTree>
    <p:extLst>
      <p:ext uri="{BB962C8B-B14F-4D97-AF65-F5344CB8AC3E}">
        <p14:creationId xmlns:p14="http://schemas.microsoft.com/office/powerpoint/2010/main" val="2353093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8E7808B-6B2F-437B-A802-9E59A1C314E2}" type="slidenum">
              <a:rPr lang="en-US" smtClean="0"/>
              <a:t>15</a:t>
            </a:fld>
            <a:endParaRPr lang="en-US" dirty="0"/>
          </a:p>
        </p:txBody>
      </p:sp>
    </p:spTree>
    <p:extLst>
      <p:ext uri="{BB962C8B-B14F-4D97-AF65-F5344CB8AC3E}">
        <p14:creationId xmlns:p14="http://schemas.microsoft.com/office/powerpoint/2010/main" val="2807538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8E7808B-6B2F-437B-A802-9E59A1C314E2}" type="slidenum">
              <a:rPr lang="en-US" smtClean="0"/>
              <a:t>16</a:t>
            </a:fld>
            <a:endParaRPr lang="en-US" dirty="0"/>
          </a:p>
        </p:txBody>
      </p:sp>
    </p:spTree>
    <p:extLst>
      <p:ext uri="{BB962C8B-B14F-4D97-AF65-F5344CB8AC3E}">
        <p14:creationId xmlns:p14="http://schemas.microsoft.com/office/powerpoint/2010/main" val="2482248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8E7808B-6B2F-437B-A802-9E59A1C314E2}" type="slidenum">
              <a:rPr lang="en-US" smtClean="0"/>
              <a:t>17</a:t>
            </a:fld>
            <a:endParaRPr lang="en-US" dirty="0"/>
          </a:p>
        </p:txBody>
      </p:sp>
    </p:spTree>
    <p:extLst>
      <p:ext uri="{BB962C8B-B14F-4D97-AF65-F5344CB8AC3E}">
        <p14:creationId xmlns:p14="http://schemas.microsoft.com/office/powerpoint/2010/main" val="2202737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68E7808B-6B2F-437B-A802-9E59A1C314E2}" type="slidenum">
              <a:rPr lang="en-US" smtClean="0"/>
              <a:t>18</a:t>
            </a:fld>
            <a:endParaRPr lang="en-US" dirty="0"/>
          </a:p>
        </p:txBody>
      </p:sp>
    </p:spTree>
    <p:extLst>
      <p:ext uri="{BB962C8B-B14F-4D97-AF65-F5344CB8AC3E}">
        <p14:creationId xmlns:p14="http://schemas.microsoft.com/office/powerpoint/2010/main" val="2391574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E7808B-6B2F-437B-A802-9E59A1C314E2}" type="slidenum">
              <a:rPr lang="en-US" smtClean="0"/>
              <a:t>24</a:t>
            </a:fld>
            <a:endParaRPr lang="en-US" dirty="0"/>
          </a:p>
        </p:txBody>
      </p:sp>
    </p:spTree>
    <p:extLst>
      <p:ext uri="{BB962C8B-B14F-4D97-AF65-F5344CB8AC3E}">
        <p14:creationId xmlns:p14="http://schemas.microsoft.com/office/powerpoint/2010/main" val="410997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499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229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08701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2229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9102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434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72844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790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8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862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4051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588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32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798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2A54C80-263E-416B-A8E0-580EDEADCBDC}" type="datetimeFigureOut">
              <a:rPr lang="en-US" smtClean="0"/>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2982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61BEF0D-F0BB-DE4B-95CE-6DB70DBA9567}"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0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296488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9_A1F44E6E.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4_D5C8CCF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C_698FB6A1.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6806BDB-1C3E-442B-5B1A-420B33B97E3E}"/>
              </a:ext>
            </a:extLst>
          </p:cNvPr>
          <p:cNvSpPr>
            <a:spLocks noGrp="1"/>
          </p:cNvSpPr>
          <p:nvPr>
            <p:ph type="ctrTitle"/>
          </p:nvPr>
        </p:nvSpPr>
        <p:spPr>
          <a:xfrm>
            <a:off x="1507067" y="2850634"/>
            <a:ext cx="7766936" cy="1096899"/>
          </a:xfrm>
        </p:spPr>
        <p:txBody>
          <a:bodyPr/>
          <a:lstStyle/>
          <a:p>
            <a:pPr algn="ctr"/>
            <a:r>
              <a:rPr lang="el-GR" sz="3000" dirty="0"/>
              <a:t>ΜΕΛΕΤΗ ΔΙΑΦΟΡΩΝ ΜΟΡΦΩΝ ΠΟΛΩΣΗΣ ΣΤΟ ΔΙΚΤΥΟ ΤΟΥ REDDIT</a:t>
            </a:r>
            <a:endParaRPr lang="en-US" sz="3000" dirty="0"/>
          </a:p>
        </p:txBody>
      </p:sp>
      <p:sp>
        <p:nvSpPr>
          <p:cNvPr id="3" name="Υπότιτλος 2">
            <a:extLst>
              <a:ext uri="{FF2B5EF4-FFF2-40B4-BE49-F238E27FC236}">
                <a16:creationId xmlns:a16="http://schemas.microsoft.com/office/drawing/2014/main" id="{5722CCB3-6029-AAD6-3314-686F7AC5D86B}"/>
              </a:ext>
            </a:extLst>
          </p:cNvPr>
          <p:cNvSpPr>
            <a:spLocks noGrp="1"/>
          </p:cNvSpPr>
          <p:nvPr>
            <p:ph type="subTitle" idx="1"/>
          </p:nvPr>
        </p:nvSpPr>
        <p:spPr>
          <a:xfrm>
            <a:off x="1507067" y="1636107"/>
            <a:ext cx="7766936" cy="1096899"/>
          </a:xfrm>
        </p:spPr>
        <p:txBody>
          <a:bodyPr>
            <a:normAutofit/>
          </a:bodyPr>
          <a:lstStyle/>
          <a:p>
            <a:pPr algn="ctr"/>
            <a:r>
              <a:rPr lang="el-GR" sz="2000" dirty="0"/>
              <a:t>Παρουσίαση διπλωματικής εργασίας με τίτλο:</a:t>
            </a:r>
            <a:endParaRPr lang="en-US" sz="2000" dirty="0"/>
          </a:p>
        </p:txBody>
      </p:sp>
      <p:sp>
        <p:nvSpPr>
          <p:cNvPr id="4" name="TextBox 3">
            <a:extLst>
              <a:ext uri="{FF2B5EF4-FFF2-40B4-BE49-F238E27FC236}">
                <a16:creationId xmlns:a16="http://schemas.microsoft.com/office/drawing/2014/main" id="{0497F650-DDEC-EBDD-D364-43D4333A234D}"/>
              </a:ext>
            </a:extLst>
          </p:cNvPr>
          <p:cNvSpPr txBox="1"/>
          <p:nvPr/>
        </p:nvSpPr>
        <p:spPr>
          <a:xfrm>
            <a:off x="4667517" y="5018400"/>
            <a:ext cx="3435657" cy="1333207"/>
          </a:xfrm>
          <a:prstGeom prst="rect">
            <a:avLst/>
          </a:prstGeom>
          <a:noFill/>
        </p:spPr>
        <p:txBody>
          <a:bodyPr wrap="square" rtlCol="0">
            <a:spAutoFit/>
          </a:bodyPr>
          <a:lstStyle/>
          <a:p>
            <a:pPr algn="ctr"/>
            <a:r>
              <a:rPr lang="el-GR" dirty="0"/>
              <a:t> </a:t>
            </a:r>
          </a:p>
          <a:p>
            <a:pPr algn="ctr"/>
            <a:r>
              <a:rPr lang="el-GR" sz="1700" dirty="0"/>
              <a:t>Δημήτριος Βουρδουγιάννης</a:t>
            </a:r>
          </a:p>
          <a:p>
            <a:pPr algn="ctr"/>
            <a:endParaRPr lang="el-GR" dirty="0"/>
          </a:p>
          <a:p>
            <a:pPr algn="ctr"/>
            <a:r>
              <a:rPr lang="el-GR" sz="1200" dirty="0"/>
              <a:t>Επιβλέπουσα καθηγήτρια</a:t>
            </a:r>
          </a:p>
          <a:p>
            <a:pPr algn="ctr"/>
            <a:r>
              <a:rPr lang="el-GR" sz="1500" dirty="0"/>
              <a:t> Ευαγγελία Πιτουρά</a:t>
            </a:r>
            <a:endParaRPr lang="en-US" sz="1500" dirty="0"/>
          </a:p>
        </p:txBody>
      </p:sp>
      <p:pic>
        <p:nvPicPr>
          <p:cNvPr id="8" name="Εικόνα 7">
            <a:extLst>
              <a:ext uri="{FF2B5EF4-FFF2-40B4-BE49-F238E27FC236}">
                <a16:creationId xmlns:a16="http://schemas.microsoft.com/office/drawing/2014/main" id="{93A4D1E4-A33C-DF63-E043-309EB3710F6E}"/>
              </a:ext>
            </a:extLst>
          </p:cNvPr>
          <p:cNvPicPr>
            <a:picLocks noChangeAspect="1"/>
          </p:cNvPicPr>
          <p:nvPr/>
        </p:nvPicPr>
        <p:blipFill>
          <a:blip r:embed="rId2"/>
          <a:stretch>
            <a:fillRect/>
          </a:stretch>
        </p:blipFill>
        <p:spPr>
          <a:xfrm>
            <a:off x="2818825" y="4769928"/>
            <a:ext cx="1573484" cy="1830152"/>
          </a:xfrm>
          <a:prstGeom prst="rect">
            <a:avLst/>
          </a:prstGeom>
        </p:spPr>
      </p:pic>
    </p:spTree>
    <p:extLst>
      <p:ext uri="{BB962C8B-B14F-4D97-AF65-F5344CB8AC3E}">
        <p14:creationId xmlns:p14="http://schemas.microsoft.com/office/powerpoint/2010/main" val="9448687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Τίτλος 1">
            <a:extLst>
              <a:ext uri="{FF2B5EF4-FFF2-40B4-BE49-F238E27FC236}">
                <a16:creationId xmlns:a16="http://schemas.microsoft.com/office/drawing/2014/main" id="{8B3730EB-37BF-EDEC-DA27-852DD99E7F56}"/>
              </a:ext>
            </a:extLst>
          </p:cNvPr>
          <p:cNvSpPr>
            <a:spLocks noGrp="1"/>
          </p:cNvSpPr>
          <p:nvPr>
            <p:ph type="title"/>
          </p:nvPr>
        </p:nvSpPr>
        <p:spPr>
          <a:xfrm>
            <a:off x="677334" y="609599"/>
            <a:ext cx="8596668" cy="1230775"/>
          </a:xfrm>
        </p:spPr>
        <p:txBody>
          <a:bodyPr>
            <a:normAutofit/>
          </a:bodyPr>
          <a:lstStyle/>
          <a:p>
            <a:pPr algn="ctr"/>
            <a:r>
              <a:rPr lang="el-GR" dirty="0"/>
              <a:t>Ανάλυση Γραφημάτων – Υπολογισμός του </a:t>
            </a:r>
            <a:r>
              <a:rPr lang="en-US" dirty="0"/>
              <a:t>polarization score</a:t>
            </a:r>
          </a:p>
        </p:txBody>
      </p:sp>
      <p:sp>
        <p:nvSpPr>
          <p:cNvPr id="12" name="Θέση περιεχομένου 2">
            <a:extLst>
              <a:ext uri="{FF2B5EF4-FFF2-40B4-BE49-F238E27FC236}">
                <a16:creationId xmlns:a16="http://schemas.microsoft.com/office/drawing/2014/main" id="{0DBE1E2E-F851-B05D-9727-5B0E5A32A05B}"/>
              </a:ext>
            </a:extLst>
          </p:cNvPr>
          <p:cNvSpPr>
            <a:spLocks noGrp="1"/>
          </p:cNvSpPr>
          <p:nvPr>
            <p:ph sz="half" idx="1"/>
          </p:nvPr>
        </p:nvSpPr>
        <p:spPr>
          <a:xfrm>
            <a:off x="677334" y="2096224"/>
            <a:ext cx="8732996" cy="3621669"/>
          </a:xfrm>
        </p:spPr>
        <p:txBody>
          <a:bodyPr>
            <a:normAutofit/>
          </a:bodyPr>
          <a:lstStyle/>
          <a:p>
            <a:pPr marL="0" indent="0">
              <a:buNone/>
            </a:pPr>
            <a:r>
              <a:rPr lang="el-GR" dirty="0"/>
              <a:t>Αφού έχουμε τα γραφήματα στη μορφή που θέλουμε, επόμενο βήμα είναι ο υπολογισμός της βαθμολογίας πόλωσης σε κάθε γράφημα.</a:t>
            </a:r>
          </a:p>
          <a:p>
            <a:pPr marL="0" indent="0">
              <a:buNone/>
            </a:pPr>
            <a:endParaRPr lang="el-GR" dirty="0"/>
          </a:p>
          <a:p>
            <a:pPr marL="0" indent="0">
              <a:buNone/>
            </a:pPr>
            <a:r>
              <a:rPr lang="el-GR" dirty="0"/>
              <a:t>Ο υπολογισμός αυτός γίνεται με δύο αλγορίθμους:</a:t>
            </a:r>
          </a:p>
          <a:p>
            <a:pPr marL="0" indent="0">
              <a:buNone/>
            </a:pPr>
            <a:endParaRPr lang="el-GR" dirty="0"/>
          </a:p>
          <a:p>
            <a:r>
              <a:rPr lang="en-US" b="1" dirty="0"/>
              <a:t>Compute Polarization Score with Random</a:t>
            </a:r>
            <a:r>
              <a:rPr lang="el-GR" b="1" dirty="0"/>
              <a:t> </a:t>
            </a:r>
            <a:r>
              <a:rPr lang="en-US" b="1" dirty="0"/>
              <a:t>Walk</a:t>
            </a:r>
          </a:p>
          <a:p>
            <a:pPr marL="0" indent="0">
              <a:buNone/>
            </a:pPr>
            <a:endParaRPr lang="en-US" b="1" dirty="0"/>
          </a:p>
          <a:p>
            <a:r>
              <a:rPr lang="en-US" b="1" dirty="0"/>
              <a:t>Compute Polarization Score with Weighted</a:t>
            </a:r>
            <a:r>
              <a:rPr lang="el-GR" b="1" dirty="0"/>
              <a:t> </a:t>
            </a:r>
            <a:r>
              <a:rPr lang="en-US" b="1" dirty="0"/>
              <a:t>Edges</a:t>
            </a:r>
            <a:endParaRPr lang="el-GR" b="1" dirty="0"/>
          </a:p>
        </p:txBody>
      </p:sp>
    </p:spTree>
    <p:extLst>
      <p:ext uri="{BB962C8B-B14F-4D97-AF65-F5344CB8AC3E}">
        <p14:creationId xmlns:p14="http://schemas.microsoft.com/office/powerpoint/2010/main" val="2717142638"/>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87F1A26-1319-5279-A919-F7804FED1A68}"/>
              </a:ext>
            </a:extLst>
          </p:cNvPr>
          <p:cNvSpPr>
            <a:spLocks noGrp="1"/>
          </p:cNvSpPr>
          <p:nvPr>
            <p:ph type="title"/>
          </p:nvPr>
        </p:nvSpPr>
        <p:spPr>
          <a:xfrm>
            <a:off x="677334" y="609600"/>
            <a:ext cx="8596668" cy="787508"/>
          </a:xfrm>
        </p:spPr>
        <p:txBody>
          <a:bodyPr/>
          <a:lstStyle/>
          <a:p>
            <a:pPr algn="ctr"/>
            <a:r>
              <a:rPr lang="el-GR" dirty="0"/>
              <a:t>Υψηλή – χαμηλή πόλωση στο δίκτυο</a:t>
            </a:r>
            <a:endParaRPr lang="en-US" dirty="0"/>
          </a:p>
        </p:txBody>
      </p:sp>
      <p:sp>
        <p:nvSpPr>
          <p:cNvPr id="3" name="Θέση περιεχομένου 2">
            <a:extLst>
              <a:ext uri="{FF2B5EF4-FFF2-40B4-BE49-F238E27FC236}">
                <a16:creationId xmlns:a16="http://schemas.microsoft.com/office/drawing/2014/main" id="{69FED872-5B0D-E922-520E-61C78A25F1D0}"/>
              </a:ext>
            </a:extLst>
          </p:cNvPr>
          <p:cNvSpPr>
            <a:spLocks noGrp="1"/>
          </p:cNvSpPr>
          <p:nvPr>
            <p:ph sz="half" idx="1"/>
          </p:nvPr>
        </p:nvSpPr>
        <p:spPr>
          <a:xfrm>
            <a:off x="428759" y="1759352"/>
            <a:ext cx="8981459" cy="3889093"/>
          </a:xfrm>
        </p:spPr>
        <p:txBody>
          <a:bodyPr>
            <a:noAutofit/>
          </a:bodyPr>
          <a:lstStyle/>
          <a:p>
            <a:pPr marL="342900" marR="0" lvl="0" indent="-342900" algn="just">
              <a:lnSpc>
                <a:spcPct val="150000"/>
              </a:lnSpc>
              <a:spcBef>
                <a:spcPts val="0"/>
              </a:spcBef>
              <a:spcAft>
                <a:spcPts val="0"/>
              </a:spcAft>
              <a:buFont typeface="Wingdings" panose="05000000000000000000" pitchFamily="2" charset="2"/>
              <a:buChar char=""/>
            </a:pPr>
            <a:r>
              <a:rPr lang="el-GR" sz="1800" dirty="0">
                <a:effectLst/>
                <a:latin typeface="Trebuchet MS (Body)"/>
                <a:ea typeface="Times New Roman" panose="02020603050405020304" pitchFamily="18" charset="0"/>
              </a:rPr>
              <a:t>Εάν η βαθμολογία πόλωσης είναι κοντά στο 1, υποδηλώνει υψηλό επίπεδο πόλωσης στο γράφημα. Αυτό σημαίνει ότι οι κόμβοι στο γράφημα τείνουν να έχουν αποκλίνουσες τιμές «συναισθήματος», με αποτέλεσμα την έντονη πόλωση μεταξύ διαφορετικών ομάδων ή κοινοτήτων.</a:t>
            </a:r>
          </a:p>
          <a:p>
            <a:pPr marL="0" marR="0" lvl="0" indent="0" algn="just">
              <a:lnSpc>
                <a:spcPct val="150000"/>
              </a:lnSpc>
              <a:spcBef>
                <a:spcPts val="0"/>
              </a:spcBef>
              <a:spcAft>
                <a:spcPts val="0"/>
              </a:spcAft>
              <a:buNone/>
            </a:pPr>
            <a:endParaRPr lang="en-US" sz="1800" dirty="0">
              <a:effectLst/>
              <a:latin typeface="Trebuchet MS (Body)"/>
              <a:ea typeface="Times New Roman" panose="02020603050405020304" pitchFamily="18" charset="0"/>
            </a:endParaRPr>
          </a:p>
          <a:p>
            <a:pPr marL="342900" marR="0" lvl="0" indent="-342900" algn="just">
              <a:lnSpc>
                <a:spcPct val="150000"/>
              </a:lnSpc>
              <a:spcBef>
                <a:spcPts val="0"/>
              </a:spcBef>
              <a:spcAft>
                <a:spcPts val="300"/>
              </a:spcAft>
              <a:buFont typeface="Wingdings" panose="05000000000000000000" pitchFamily="2" charset="2"/>
              <a:buChar char=""/>
            </a:pPr>
            <a:r>
              <a:rPr lang="el-GR" sz="1800" dirty="0">
                <a:effectLst/>
                <a:latin typeface="Trebuchet MS (Body)"/>
                <a:ea typeface="Times New Roman" panose="02020603050405020304" pitchFamily="18" charset="0"/>
              </a:rPr>
              <a:t>Από την άλλη πλευρά, εάν η βαθμολογία πόλωσης είναι κοντά στο 0, υποδηλώνει χαμηλό επίπεδο πόλωσης στο γράφημα. Αυτό δείχνει ότι οι κόμβοι στο γράφημα έχουν παρόμοιες τιμές «συναισθήματος», υποδηλώνοντας έλλειψη ισχυρής πόλωσης και μία γενικότερη συμφωνία μεταξύ των χρηστών.</a:t>
            </a:r>
            <a:endParaRPr lang="en-US" sz="1800" dirty="0">
              <a:effectLst/>
              <a:latin typeface="Trebuchet MS (Body)"/>
              <a:ea typeface="Times New Roman" panose="02020603050405020304" pitchFamily="18" charset="0"/>
            </a:endParaRPr>
          </a:p>
        </p:txBody>
      </p:sp>
    </p:spTree>
    <p:extLst>
      <p:ext uri="{BB962C8B-B14F-4D97-AF65-F5344CB8AC3E}">
        <p14:creationId xmlns:p14="http://schemas.microsoft.com/office/powerpoint/2010/main" val="12681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883D047-35EC-FB7D-E5AB-0E3BC285BB7E}"/>
              </a:ext>
            </a:extLst>
          </p:cNvPr>
          <p:cNvSpPr>
            <a:spLocks noGrp="1"/>
          </p:cNvSpPr>
          <p:nvPr>
            <p:ph sz="half" idx="1"/>
          </p:nvPr>
        </p:nvSpPr>
        <p:spPr>
          <a:xfrm>
            <a:off x="792745" y="1822970"/>
            <a:ext cx="7610475" cy="4427359"/>
          </a:xfrm>
        </p:spPr>
        <p:txBody>
          <a:bodyPr>
            <a:normAutofit fontScale="77500" lnSpcReduction="20000"/>
          </a:bodyPr>
          <a:lstStyle/>
          <a:p>
            <a:pPr marL="0" indent="0" algn="ctr">
              <a:lnSpc>
                <a:spcPct val="150000"/>
              </a:lnSpc>
              <a:spcBef>
                <a:spcPts val="0"/>
              </a:spcBef>
              <a:buNone/>
            </a:pPr>
            <a:r>
              <a:rPr lang="el-GR" sz="2600" b="1" u="sng" dirty="0">
                <a:effectLst/>
                <a:latin typeface="Trebuchet MS (Body)"/>
                <a:ea typeface="Times New Roman" panose="02020603050405020304" pitchFamily="18" charset="0"/>
              </a:rPr>
              <a:t>Προσομοίωση τυχαίων περιπάτων</a:t>
            </a:r>
            <a:endParaRPr lang="en-US" sz="2600" b="1" u="sng" dirty="0">
              <a:effectLst/>
              <a:latin typeface="Trebuchet MS (Body)"/>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l-GR" sz="2100" dirty="0">
                <a:effectLst/>
                <a:latin typeface="Trebuchet MS (Body)"/>
                <a:ea typeface="Times New Roman" panose="02020603050405020304" pitchFamily="18" charset="0"/>
              </a:rPr>
              <a:t>Ξεκινάει μια τυχαία διαδρομή από κάθε κόμβο στο γράφημα.</a:t>
            </a:r>
            <a:endParaRPr lang="en-US" sz="2100" dirty="0">
              <a:effectLst/>
              <a:latin typeface="Trebuchet MS (Body)"/>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l-GR" sz="2100" dirty="0">
                <a:effectLst/>
                <a:latin typeface="Trebuchet MS (Body)"/>
                <a:ea typeface="Times New Roman" panose="02020603050405020304" pitchFamily="18" charset="0"/>
              </a:rPr>
              <a:t>Για έναν σταθερό αριθμό περιπάτων, επιλέγει τυχαία έναν από τους γείτονες του τρέχοντος κόμβου και μεταβαίνει σε αυτόν. Αυτό, γίνεται σε κάθε κόμβο, για ένα συγκεκριμένο αριθμό </a:t>
            </a:r>
            <a:r>
              <a:rPr lang="el-GR" sz="2100" dirty="0">
                <a:latin typeface="Trebuchet MS (Body)"/>
                <a:ea typeface="Times New Roman" panose="02020603050405020304" pitchFamily="18" charset="0"/>
              </a:rPr>
              <a:t>βημάτων</a:t>
            </a:r>
            <a:r>
              <a:rPr lang="el-GR" sz="2100" dirty="0">
                <a:effectLst/>
                <a:latin typeface="Trebuchet MS (Body)"/>
                <a:ea typeface="Times New Roman" panose="02020603050405020304" pitchFamily="18" charset="0"/>
              </a:rPr>
              <a:t>, και έτσι προσομοιώνει ένα τυχαίο περίπατο στο γράφημα.</a:t>
            </a:r>
            <a:endParaRPr lang="en-US" sz="2100" dirty="0">
              <a:effectLst/>
              <a:latin typeface="Trebuchet MS (Body)"/>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l-GR" sz="2100" dirty="0">
                <a:effectLst/>
                <a:latin typeface="Trebuchet MS (Body)"/>
                <a:ea typeface="Times New Roman" panose="02020603050405020304" pitchFamily="18" charset="0"/>
              </a:rPr>
              <a:t>Κατά τη διάρκεια του τυχαίου περιπάτου σημειώνεται πόσες φορές έχει επισκεφτεί ο κάθε κόμβος.</a:t>
            </a:r>
            <a:endParaRPr lang="en-US" sz="2100" dirty="0">
              <a:effectLst/>
              <a:latin typeface="Trebuchet MS (Body)"/>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l-GR" sz="2100" dirty="0">
                <a:effectLst/>
                <a:latin typeface="Trebuchet MS (Body)"/>
                <a:ea typeface="Times New Roman" panose="02020603050405020304" pitchFamily="18" charset="0"/>
              </a:rPr>
              <a:t>Με βάση αυτή τη σημείωση υπολογίζεται η πιθανότητα του κάθε κόμβου για να είναι ο επόμενος που θα επισκεφτεί.</a:t>
            </a:r>
            <a:endParaRPr lang="en-US" sz="2100" dirty="0">
              <a:effectLst/>
              <a:latin typeface="Trebuchet MS (Body)"/>
              <a:ea typeface="Times New Roman" panose="02020603050405020304" pitchFamily="18" charset="0"/>
            </a:endParaRPr>
          </a:p>
          <a:p>
            <a:pPr marL="342900" marR="0" lvl="0" indent="-342900" algn="just">
              <a:lnSpc>
                <a:spcPct val="150000"/>
              </a:lnSpc>
              <a:spcBef>
                <a:spcPts val="0"/>
              </a:spcBef>
              <a:spcAft>
                <a:spcPts val="300"/>
              </a:spcAft>
              <a:buFont typeface="Symbol" panose="05050102010706020507" pitchFamily="18" charset="2"/>
              <a:buChar char=""/>
            </a:pPr>
            <a:r>
              <a:rPr lang="el-GR" sz="2100" dirty="0">
                <a:effectLst/>
                <a:latin typeface="Trebuchet MS (Body)"/>
                <a:ea typeface="Times New Roman" panose="02020603050405020304" pitchFamily="18" charset="0"/>
              </a:rPr>
              <a:t>Αυτή η διαδικασία επαναλαμβάνεται αρκετές φορές για κάθε κόμβο για να συγκεντρωθούν αρκετά στατιστικά στοιχεία (παραδείγματος χάρη: από τους 100 περιπάτους ποιους κόμβους θα επισκεφτεί κάθε φορά).</a:t>
            </a:r>
            <a:endParaRPr lang="en-US" sz="2100" dirty="0">
              <a:effectLst/>
              <a:latin typeface="Trebuchet MS (Body)"/>
              <a:ea typeface="Times New Roman" panose="02020603050405020304" pitchFamily="18" charset="0"/>
            </a:endParaRPr>
          </a:p>
          <a:p>
            <a:endParaRPr lang="el-GR" dirty="0">
              <a:latin typeface="Trebuchet MS (Body)"/>
            </a:endParaRPr>
          </a:p>
          <a:p>
            <a:endParaRPr lang="en-US" dirty="0">
              <a:latin typeface="Trebuchet MS (Body)"/>
            </a:endParaRPr>
          </a:p>
        </p:txBody>
      </p:sp>
      <p:sp>
        <p:nvSpPr>
          <p:cNvPr id="5" name="TextBox 4">
            <a:extLst>
              <a:ext uri="{FF2B5EF4-FFF2-40B4-BE49-F238E27FC236}">
                <a16:creationId xmlns:a16="http://schemas.microsoft.com/office/drawing/2014/main" id="{EF0B79BB-DD7D-D6C6-AAB9-FFC212B99AF5}"/>
              </a:ext>
            </a:extLst>
          </p:cNvPr>
          <p:cNvSpPr txBox="1"/>
          <p:nvPr/>
        </p:nvSpPr>
        <p:spPr>
          <a:xfrm>
            <a:off x="792743" y="451413"/>
            <a:ext cx="8328108" cy="1200329"/>
          </a:xfrm>
          <a:prstGeom prst="rect">
            <a:avLst/>
          </a:prstGeom>
          <a:noFill/>
        </p:spPr>
        <p:txBody>
          <a:bodyPr wrap="square" rtlCol="0">
            <a:spAutoFit/>
          </a:bodyPr>
          <a:lstStyle/>
          <a:p>
            <a:r>
              <a:rPr kumimoji="0" lang="el-GR" sz="3600" b="0" i="0" u="none" strike="noStrike" kern="1200" cap="none" spc="0" normalizeH="0" baseline="0" noProof="0" dirty="0">
                <a:ln>
                  <a:noFill/>
                </a:ln>
                <a:solidFill>
                  <a:srgbClr val="549E39"/>
                </a:solidFill>
                <a:effectLst/>
                <a:uLnTx/>
                <a:uFillTx/>
                <a:latin typeface="Trebuchet MS (Body)"/>
                <a:ea typeface="+mj-ea"/>
                <a:cs typeface="+mj-cs"/>
              </a:rPr>
              <a:t>Αλγόριθμος </a:t>
            </a:r>
            <a:r>
              <a:rPr lang="el-GR" sz="3600" dirty="0">
                <a:solidFill>
                  <a:srgbClr val="549E39"/>
                </a:solidFill>
                <a:latin typeface="Trebuchet MS (Body)"/>
                <a:ea typeface="+mj-ea"/>
                <a:cs typeface="+mj-cs"/>
              </a:rPr>
              <a:t>«</a:t>
            </a:r>
            <a:r>
              <a:rPr lang="en-US" sz="3600" dirty="0">
                <a:solidFill>
                  <a:srgbClr val="549E39"/>
                </a:solidFill>
                <a:latin typeface="Trebuchet MS (Body)"/>
                <a:ea typeface="+mj-ea"/>
                <a:cs typeface="+mj-cs"/>
              </a:rPr>
              <a:t>Compute Polarization Score with Random Walk</a:t>
            </a:r>
            <a:r>
              <a:rPr lang="el-GR" sz="3600" dirty="0">
                <a:solidFill>
                  <a:srgbClr val="549E39"/>
                </a:solidFill>
                <a:latin typeface="Trebuchet MS (Body)"/>
                <a:ea typeface="+mj-ea"/>
                <a:cs typeface="+mj-cs"/>
              </a:rPr>
              <a:t>»</a:t>
            </a:r>
            <a:endParaRPr lang="en-US" sz="2000" dirty="0">
              <a:solidFill>
                <a:schemeClr val="tx1">
                  <a:lumMod val="75000"/>
                  <a:lumOff val="25000"/>
                </a:schemeClr>
              </a:solidFill>
              <a:latin typeface="Trebuchet MS (Body)"/>
            </a:endParaRPr>
          </a:p>
        </p:txBody>
      </p:sp>
    </p:spTree>
    <p:extLst>
      <p:ext uri="{BB962C8B-B14F-4D97-AF65-F5344CB8AC3E}">
        <p14:creationId xmlns:p14="http://schemas.microsoft.com/office/powerpoint/2010/main" val="78645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883D047-35EC-FB7D-E5AB-0E3BC285BB7E}"/>
              </a:ext>
            </a:extLst>
          </p:cNvPr>
          <p:cNvSpPr>
            <a:spLocks noGrp="1"/>
          </p:cNvSpPr>
          <p:nvPr>
            <p:ph sz="half" idx="1"/>
          </p:nvPr>
        </p:nvSpPr>
        <p:spPr>
          <a:xfrm>
            <a:off x="792745" y="1822970"/>
            <a:ext cx="7610475" cy="4137992"/>
          </a:xfrm>
        </p:spPr>
        <p:txBody>
          <a:bodyPr>
            <a:normAutofit fontScale="92500" lnSpcReduction="20000"/>
          </a:bodyPr>
          <a:lstStyle/>
          <a:p>
            <a:pPr marL="0" indent="0" algn="ctr">
              <a:lnSpc>
                <a:spcPct val="150000"/>
              </a:lnSpc>
              <a:spcBef>
                <a:spcPts val="0"/>
              </a:spcBef>
              <a:buNone/>
            </a:pPr>
            <a:r>
              <a:rPr lang="el-GR" sz="2400" b="1" u="sng" dirty="0">
                <a:effectLst/>
                <a:latin typeface="Trebuchet MS (Body)"/>
                <a:ea typeface="Times New Roman" panose="02020603050405020304" pitchFamily="18" charset="0"/>
              </a:rPr>
              <a:t>Υπολογισμός αναμενόμενης τιμής «συναισθήματος»</a:t>
            </a:r>
          </a:p>
          <a:p>
            <a:pPr marL="342900" marR="0" lvl="0" indent="-342900" algn="just">
              <a:lnSpc>
                <a:spcPct val="150000"/>
              </a:lnSpc>
              <a:spcBef>
                <a:spcPts val="0"/>
              </a:spcBef>
              <a:spcAft>
                <a:spcPts val="0"/>
              </a:spcAft>
              <a:buFont typeface="Symbol" panose="05050102010706020507" pitchFamily="18" charset="2"/>
              <a:buChar char=""/>
            </a:pPr>
            <a:r>
              <a:rPr lang="el-GR" sz="1900" dirty="0">
                <a:effectLst/>
                <a:latin typeface="Trebuchet MS (Body)"/>
                <a:ea typeface="Times New Roman" panose="02020603050405020304" pitchFamily="18" charset="0"/>
              </a:rPr>
              <a:t>Χρησιμοποιώντας τα αποτελέσματα αυτών των τυχαίων περιπάτων, μπορεί να γίνει ο υπολογισμός της αναμενόμενης τιμής «συναισθήματος» για κάθε κόμβο.</a:t>
            </a:r>
            <a:endParaRPr lang="en-US" sz="1900" dirty="0">
              <a:effectLst/>
              <a:latin typeface="Trebuchet MS (Body)"/>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l-GR" sz="1900" dirty="0">
                <a:effectLst/>
                <a:latin typeface="Trebuchet MS (Body)"/>
                <a:ea typeface="Times New Roman" panose="02020603050405020304" pitchFamily="18" charset="0"/>
              </a:rPr>
              <a:t>Η αναμενόμενη τιμή «συναισθήματος» υπολογίζεται με βάση μια έννοια από τη θεωρία πιθανοτήτων που παρέχει ένα μέτρο του «κέντρου» μιας τυχαίας μεταβλητής. Σε αυτό το πλαίσιο, είναι ένας τρόπος για να βρούμε το μέσο των τιμών «συναισθήματος» που μπορεί να συναντήσει ένας χρήστης.</a:t>
            </a:r>
          </a:p>
          <a:p>
            <a:pPr marL="0" marR="0" lvl="0" indent="0" algn="just">
              <a:lnSpc>
                <a:spcPct val="150000"/>
              </a:lnSpc>
              <a:spcBef>
                <a:spcPts val="0"/>
              </a:spcBef>
              <a:spcAft>
                <a:spcPts val="0"/>
              </a:spcAft>
              <a:buNone/>
            </a:pPr>
            <a:endParaRPr lang="el-GR" sz="1900" dirty="0">
              <a:effectLst/>
              <a:latin typeface="Trebuchet MS (Body)"/>
              <a:ea typeface="Times New Roman" panose="02020603050405020304" pitchFamily="18" charset="0"/>
            </a:endParaRPr>
          </a:p>
          <a:p>
            <a:pPr marL="0" marR="0" lvl="0" indent="0" algn="ctr">
              <a:lnSpc>
                <a:spcPct val="150000"/>
              </a:lnSpc>
              <a:spcBef>
                <a:spcPts val="0"/>
              </a:spcBef>
              <a:spcAft>
                <a:spcPts val="0"/>
              </a:spcAft>
              <a:buNone/>
            </a:pPr>
            <a:r>
              <a:rPr lang="en-US" sz="1900" b="1" dirty="0">
                <a:effectLst/>
                <a:latin typeface="Trebuchet MS (Body)"/>
                <a:ea typeface="Times New Roman" panose="02020603050405020304" pitchFamily="18" charset="0"/>
              </a:rPr>
              <a:t>Expected Value = ∑(s </a:t>
            </a:r>
            <a:r>
              <a:rPr lang="en-US" sz="1900" b="1" dirty="0">
                <a:effectLst/>
                <a:latin typeface="Trebuchet MS (Body)"/>
                <a:ea typeface="Times New Roman" panose="02020603050405020304" pitchFamily="18" charset="0"/>
                <a:cs typeface="Cambria Math" panose="02040503050406030204" pitchFamily="18" charset="0"/>
              </a:rPr>
              <a:t>∈ </a:t>
            </a:r>
            <a:r>
              <a:rPr lang="en-US" sz="1900" b="1" dirty="0">
                <a:effectLst/>
                <a:latin typeface="Trebuchet MS (Body)"/>
                <a:ea typeface="Times New Roman" panose="02020603050405020304" pitchFamily="18" charset="0"/>
              </a:rPr>
              <a:t>{−1,0,1}) ​probability(s)×s</a:t>
            </a:r>
            <a:endParaRPr lang="el-GR" sz="1900" b="1" dirty="0">
              <a:latin typeface="Trebuchet MS (Body)"/>
            </a:endParaRPr>
          </a:p>
          <a:p>
            <a:endParaRPr lang="en-US" dirty="0">
              <a:latin typeface="Trebuchet MS (Body)"/>
            </a:endParaRPr>
          </a:p>
        </p:txBody>
      </p:sp>
      <p:sp>
        <p:nvSpPr>
          <p:cNvPr id="5" name="TextBox 4">
            <a:extLst>
              <a:ext uri="{FF2B5EF4-FFF2-40B4-BE49-F238E27FC236}">
                <a16:creationId xmlns:a16="http://schemas.microsoft.com/office/drawing/2014/main" id="{EF0B79BB-DD7D-D6C6-AAB9-FFC212B99AF5}"/>
              </a:ext>
            </a:extLst>
          </p:cNvPr>
          <p:cNvSpPr txBox="1"/>
          <p:nvPr/>
        </p:nvSpPr>
        <p:spPr>
          <a:xfrm>
            <a:off x="792743" y="451413"/>
            <a:ext cx="8328108" cy="1200329"/>
          </a:xfrm>
          <a:prstGeom prst="rect">
            <a:avLst/>
          </a:prstGeom>
          <a:noFill/>
        </p:spPr>
        <p:txBody>
          <a:bodyPr wrap="square" rtlCol="0">
            <a:spAutoFit/>
          </a:bodyPr>
          <a:lstStyle/>
          <a:p>
            <a:r>
              <a:rPr kumimoji="0" lang="el-GR" sz="3600" b="0" i="0" u="none" strike="noStrike" kern="1200" cap="none" spc="0" normalizeH="0" baseline="0" noProof="0" dirty="0">
                <a:ln>
                  <a:noFill/>
                </a:ln>
                <a:solidFill>
                  <a:srgbClr val="549E39"/>
                </a:solidFill>
                <a:effectLst/>
                <a:uLnTx/>
                <a:uFillTx/>
                <a:latin typeface="Trebuchet MS" panose="020B0603020202020204"/>
                <a:ea typeface="+mj-ea"/>
                <a:cs typeface="+mj-cs"/>
              </a:rPr>
              <a:t>Αλγόριθμος </a:t>
            </a:r>
            <a:r>
              <a:rPr lang="el-GR" sz="3600" dirty="0">
                <a:solidFill>
                  <a:srgbClr val="549E39"/>
                </a:solidFill>
                <a:latin typeface="Trebuchet MS" panose="020B0603020202020204"/>
                <a:ea typeface="+mj-ea"/>
                <a:cs typeface="+mj-cs"/>
              </a:rPr>
              <a:t>«</a:t>
            </a:r>
            <a:r>
              <a:rPr lang="en-US" sz="3600" dirty="0">
                <a:solidFill>
                  <a:srgbClr val="549E39"/>
                </a:solidFill>
                <a:latin typeface="Trebuchet MS" panose="020B0603020202020204"/>
                <a:ea typeface="+mj-ea"/>
                <a:cs typeface="+mj-cs"/>
              </a:rPr>
              <a:t>Compute Polarization Score with Random Walk</a:t>
            </a:r>
            <a:r>
              <a:rPr lang="el-GR" sz="3600" dirty="0">
                <a:solidFill>
                  <a:srgbClr val="549E39"/>
                </a:solidFill>
                <a:latin typeface="Trebuchet MS" panose="020B0603020202020204"/>
                <a:ea typeface="+mj-ea"/>
                <a:cs typeface="+mj-cs"/>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99245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883D047-35EC-FB7D-E5AB-0E3BC285BB7E}"/>
              </a:ext>
            </a:extLst>
          </p:cNvPr>
          <p:cNvSpPr>
            <a:spLocks noGrp="1"/>
          </p:cNvSpPr>
          <p:nvPr>
            <p:ph sz="half" idx="1"/>
          </p:nvPr>
        </p:nvSpPr>
        <p:spPr>
          <a:xfrm>
            <a:off x="792745" y="1822970"/>
            <a:ext cx="7610475" cy="3906498"/>
          </a:xfrm>
        </p:spPr>
        <p:txBody>
          <a:bodyPr>
            <a:normAutofit/>
          </a:bodyPr>
          <a:lstStyle/>
          <a:p>
            <a:pPr marL="0" indent="0" algn="ctr">
              <a:lnSpc>
                <a:spcPct val="150000"/>
              </a:lnSpc>
              <a:spcBef>
                <a:spcPts val="0"/>
              </a:spcBef>
              <a:buNone/>
            </a:pPr>
            <a:r>
              <a:rPr lang="el-GR" sz="2200" b="1" u="sng" dirty="0">
                <a:effectLst/>
                <a:latin typeface="Trebuchet MS (Body)"/>
                <a:ea typeface="Times New Roman" panose="02020603050405020304" pitchFamily="18" charset="0"/>
              </a:rPr>
              <a:t>Διαφορά μεταξύ πραγματικού και αναμενόμενου συναισθήματος</a:t>
            </a:r>
          </a:p>
          <a:p>
            <a:pPr marL="342900" marR="0" lvl="0" indent="-342900" algn="just">
              <a:lnSpc>
                <a:spcPct val="150000"/>
              </a:lnSpc>
              <a:spcBef>
                <a:spcPts val="0"/>
              </a:spcBef>
              <a:spcAft>
                <a:spcPts val="0"/>
              </a:spcAft>
              <a:buFont typeface="Symbol" panose="05050102010706020507" pitchFamily="18" charset="2"/>
              <a:buChar char=""/>
            </a:pPr>
            <a:r>
              <a:rPr lang="el-GR" sz="1600" dirty="0">
                <a:effectLst/>
                <a:latin typeface="Trebuchet MS (Body)"/>
                <a:ea typeface="Times New Roman" panose="02020603050405020304" pitchFamily="18" charset="0"/>
              </a:rPr>
              <a:t>Αφού έχουμε την αναμενόμενη τιμή «συναισθήματος» για κάθε κόμβο, τη συγκρίνουμε με το πραγματική τιμή «συναισθήματος» του κόμβου. Εάν είναι το ίδιο, σημαίνει ότι το «συναίσθημα» του κόμβου ευθυγραμμίζεται καλά με το περιβάλλον του. Εάν είναι διαφορετικά, σημαίνει ότι το «συναίσθημα» του κόμβου είναι σε αντίθεση με το περιβάλλον του.</a:t>
            </a:r>
            <a:endParaRPr lang="en-US" sz="1600" dirty="0">
              <a:effectLst/>
              <a:latin typeface="Trebuchet MS (Body)"/>
              <a:ea typeface="Times New Roman" panose="02020603050405020304" pitchFamily="18" charset="0"/>
            </a:endParaRPr>
          </a:p>
          <a:p>
            <a:pPr marL="342900" marR="0" lvl="0" indent="-342900" algn="just">
              <a:lnSpc>
                <a:spcPct val="150000"/>
              </a:lnSpc>
              <a:spcBef>
                <a:spcPts val="0"/>
              </a:spcBef>
              <a:spcAft>
                <a:spcPts val="300"/>
              </a:spcAft>
              <a:buFont typeface="Symbol" panose="05050102010706020507" pitchFamily="18" charset="2"/>
              <a:buChar char=""/>
            </a:pPr>
            <a:r>
              <a:rPr lang="el-GR" sz="1600" dirty="0">
                <a:effectLst/>
                <a:latin typeface="Trebuchet MS (Body)"/>
                <a:ea typeface="Times New Roman" panose="02020603050405020304" pitchFamily="18" charset="0"/>
              </a:rPr>
              <a:t>Υπολογίζεται η απόλυτη διαφορά μεταξύ της αναμενόμενης και της πραγματικής τιμής «συναισθήματος» για κάθε κόμβο.</a:t>
            </a:r>
            <a:endParaRPr lang="en-US" sz="1600" dirty="0">
              <a:effectLst/>
              <a:latin typeface="Trebuchet MS (Body)"/>
              <a:ea typeface="Times New Roman" panose="02020603050405020304" pitchFamily="18" charset="0"/>
            </a:endParaRPr>
          </a:p>
          <a:p>
            <a:endParaRPr lang="el-GR" dirty="0"/>
          </a:p>
          <a:p>
            <a:endParaRPr lang="en-US" dirty="0"/>
          </a:p>
        </p:txBody>
      </p:sp>
      <p:sp>
        <p:nvSpPr>
          <p:cNvPr id="5" name="TextBox 4">
            <a:extLst>
              <a:ext uri="{FF2B5EF4-FFF2-40B4-BE49-F238E27FC236}">
                <a16:creationId xmlns:a16="http://schemas.microsoft.com/office/drawing/2014/main" id="{EF0B79BB-DD7D-D6C6-AAB9-FFC212B99AF5}"/>
              </a:ext>
            </a:extLst>
          </p:cNvPr>
          <p:cNvSpPr txBox="1"/>
          <p:nvPr/>
        </p:nvSpPr>
        <p:spPr>
          <a:xfrm>
            <a:off x="792743" y="451413"/>
            <a:ext cx="8328108" cy="1200329"/>
          </a:xfrm>
          <a:prstGeom prst="rect">
            <a:avLst/>
          </a:prstGeom>
          <a:noFill/>
        </p:spPr>
        <p:txBody>
          <a:bodyPr wrap="square" rtlCol="0">
            <a:spAutoFit/>
          </a:bodyPr>
          <a:lstStyle/>
          <a:p>
            <a:r>
              <a:rPr kumimoji="0" lang="el-GR" sz="3600" b="0" i="0" u="none" strike="noStrike" kern="1200" cap="none" spc="0" normalizeH="0" baseline="0" noProof="0" dirty="0">
                <a:ln>
                  <a:noFill/>
                </a:ln>
                <a:solidFill>
                  <a:srgbClr val="549E39"/>
                </a:solidFill>
                <a:effectLst/>
                <a:uLnTx/>
                <a:uFillTx/>
                <a:latin typeface="Trebuchet MS" panose="020B0603020202020204"/>
                <a:ea typeface="+mj-ea"/>
                <a:cs typeface="+mj-cs"/>
              </a:rPr>
              <a:t>Αλγόριθμος </a:t>
            </a:r>
            <a:r>
              <a:rPr lang="el-GR" sz="3600" dirty="0">
                <a:solidFill>
                  <a:srgbClr val="549E39"/>
                </a:solidFill>
                <a:latin typeface="Trebuchet MS" panose="020B0603020202020204"/>
                <a:ea typeface="+mj-ea"/>
                <a:cs typeface="+mj-cs"/>
              </a:rPr>
              <a:t>«</a:t>
            </a:r>
            <a:r>
              <a:rPr lang="en-US" sz="3600" dirty="0">
                <a:solidFill>
                  <a:srgbClr val="549E39"/>
                </a:solidFill>
                <a:latin typeface="Trebuchet MS" panose="020B0603020202020204"/>
                <a:ea typeface="+mj-ea"/>
                <a:cs typeface="+mj-cs"/>
              </a:rPr>
              <a:t>Compute Polarization Score with Random Walk</a:t>
            </a:r>
            <a:r>
              <a:rPr lang="el-GR" sz="3600" dirty="0">
                <a:solidFill>
                  <a:srgbClr val="549E39"/>
                </a:solidFill>
                <a:latin typeface="Trebuchet MS" panose="020B0603020202020204"/>
                <a:ea typeface="+mj-ea"/>
                <a:cs typeface="+mj-cs"/>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19430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883D047-35EC-FB7D-E5AB-0E3BC285BB7E}"/>
              </a:ext>
            </a:extLst>
          </p:cNvPr>
          <p:cNvSpPr>
            <a:spLocks noGrp="1"/>
          </p:cNvSpPr>
          <p:nvPr>
            <p:ph sz="half" idx="1"/>
          </p:nvPr>
        </p:nvSpPr>
        <p:spPr>
          <a:xfrm>
            <a:off x="792745" y="1822969"/>
            <a:ext cx="7610475" cy="2899501"/>
          </a:xfrm>
        </p:spPr>
        <p:txBody>
          <a:bodyPr>
            <a:normAutofit/>
          </a:bodyPr>
          <a:lstStyle/>
          <a:p>
            <a:pPr marL="0" indent="0" algn="ctr">
              <a:lnSpc>
                <a:spcPct val="150000"/>
              </a:lnSpc>
              <a:spcBef>
                <a:spcPts val="0"/>
              </a:spcBef>
              <a:buNone/>
            </a:pPr>
            <a:r>
              <a:rPr lang="el-GR" sz="2200" b="1" u="sng" dirty="0">
                <a:effectLst/>
                <a:latin typeface="Trebuchet MS (Body)"/>
                <a:ea typeface="Times New Roman" panose="02020603050405020304" pitchFamily="18" charset="0"/>
              </a:rPr>
              <a:t>Μέσος όρος των διαφορών</a:t>
            </a:r>
          </a:p>
          <a:p>
            <a:pPr marL="0" indent="0" algn="ctr">
              <a:lnSpc>
                <a:spcPct val="150000"/>
              </a:lnSpc>
              <a:spcBef>
                <a:spcPts val="0"/>
              </a:spcBef>
              <a:buNone/>
            </a:pPr>
            <a:endParaRPr lang="el-GR" sz="2200" b="1" u="sng" dirty="0">
              <a:effectLst/>
              <a:latin typeface="Trebuchet MS (Body)"/>
              <a:ea typeface="Times New Roman" panose="02020603050405020304" pitchFamily="18" charset="0"/>
            </a:endParaRPr>
          </a:p>
          <a:p>
            <a:pPr marL="342900" marR="0" lvl="0" indent="-342900" algn="just">
              <a:lnSpc>
                <a:spcPct val="150000"/>
              </a:lnSpc>
              <a:spcBef>
                <a:spcPts val="0"/>
              </a:spcBef>
              <a:spcAft>
                <a:spcPts val="300"/>
              </a:spcAft>
              <a:buFont typeface="Symbol" panose="05050102010706020507" pitchFamily="18" charset="2"/>
              <a:buChar char=""/>
            </a:pPr>
            <a:r>
              <a:rPr lang="el-GR" sz="1600" dirty="0">
                <a:effectLst/>
                <a:latin typeface="Trebuchet MS (Body)"/>
                <a:ea typeface="Times New Roman" panose="02020603050405020304" pitchFamily="18" charset="0"/>
              </a:rPr>
              <a:t>Για να ληφθεί μια συνολική μέτρηση για ολόκληρο το δίκτυο, υπολογίζεται ο μέσος όρος όλων των διαφορών του κάθε κόμβου.</a:t>
            </a:r>
            <a:endParaRPr lang="el-GR" dirty="0"/>
          </a:p>
          <a:p>
            <a:endParaRPr lang="en-US" dirty="0"/>
          </a:p>
        </p:txBody>
      </p:sp>
      <p:sp>
        <p:nvSpPr>
          <p:cNvPr id="5" name="TextBox 4">
            <a:extLst>
              <a:ext uri="{FF2B5EF4-FFF2-40B4-BE49-F238E27FC236}">
                <a16:creationId xmlns:a16="http://schemas.microsoft.com/office/drawing/2014/main" id="{EF0B79BB-DD7D-D6C6-AAB9-FFC212B99AF5}"/>
              </a:ext>
            </a:extLst>
          </p:cNvPr>
          <p:cNvSpPr txBox="1"/>
          <p:nvPr/>
        </p:nvSpPr>
        <p:spPr>
          <a:xfrm>
            <a:off x="792743" y="451413"/>
            <a:ext cx="8328108" cy="1200329"/>
          </a:xfrm>
          <a:prstGeom prst="rect">
            <a:avLst/>
          </a:prstGeom>
          <a:noFill/>
        </p:spPr>
        <p:txBody>
          <a:bodyPr wrap="square" rtlCol="0">
            <a:spAutoFit/>
          </a:bodyPr>
          <a:lstStyle/>
          <a:p>
            <a:r>
              <a:rPr kumimoji="0" lang="el-GR" sz="3600" b="0" i="0" u="none" strike="noStrike" kern="1200" cap="none" spc="0" normalizeH="0" baseline="0" noProof="0" dirty="0">
                <a:ln>
                  <a:noFill/>
                </a:ln>
                <a:solidFill>
                  <a:srgbClr val="549E39"/>
                </a:solidFill>
                <a:effectLst/>
                <a:uLnTx/>
                <a:uFillTx/>
                <a:latin typeface="Trebuchet MS" panose="020B0603020202020204"/>
                <a:ea typeface="+mj-ea"/>
                <a:cs typeface="+mj-cs"/>
              </a:rPr>
              <a:t>Αλγόριθμος </a:t>
            </a:r>
            <a:r>
              <a:rPr lang="el-GR" sz="3600" dirty="0">
                <a:solidFill>
                  <a:srgbClr val="549E39"/>
                </a:solidFill>
                <a:latin typeface="Trebuchet MS" panose="020B0603020202020204"/>
                <a:ea typeface="+mj-ea"/>
                <a:cs typeface="+mj-cs"/>
              </a:rPr>
              <a:t>«</a:t>
            </a:r>
            <a:r>
              <a:rPr lang="en-US" sz="3600" dirty="0">
                <a:solidFill>
                  <a:srgbClr val="549E39"/>
                </a:solidFill>
                <a:latin typeface="Trebuchet MS" panose="020B0603020202020204"/>
                <a:ea typeface="+mj-ea"/>
                <a:cs typeface="+mj-cs"/>
              </a:rPr>
              <a:t>Compute Polarization Score with Random Walk</a:t>
            </a:r>
            <a:r>
              <a:rPr lang="el-GR" sz="3600" dirty="0">
                <a:solidFill>
                  <a:srgbClr val="549E39"/>
                </a:solidFill>
                <a:latin typeface="Trebuchet MS" panose="020B0603020202020204"/>
                <a:ea typeface="+mj-ea"/>
                <a:cs typeface="+mj-cs"/>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26303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883D047-35EC-FB7D-E5AB-0E3BC285BB7E}"/>
              </a:ext>
            </a:extLst>
          </p:cNvPr>
          <p:cNvSpPr>
            <a:spLocks noGrp="1"/>
          </p:cNvSpPr>
          <p:nvPr>
            <p:ph sz="half" idx="1"/>
          </p:nvPr>
        </p:nvSpPr>
        <p:spPr>
          <a:xfrm>
            <a:off x="792745" y="1822970"/>
            <a:ext cx="7610475" cy="3906498"/>
          </a:xfrm>
        </p:spPr>
        <p:txBody>
          <a:bodyPr>
            <a:normAutofit/>
          </a:bodyPr>
          <a:lstStyle/>
          <a:p>
            <a:pPr marL="0" indent="0" algn="ctr">
              <a:lnSpc>
                <a:spcPct val="150000"/>
              </a:lnSpc>
              <a:spcBef>
                <a:spcPts val="0"/>
              </a:spcBef>
              <a:buNone/>
            </a:pPr>
            <a:r>
              <a:rPr lang="el-GR" sz="2200" b="1" u="sng" dirty="0">
                <a:effectLst/>
                <a:latin typeface="Trebuchet MS (Body)"/>
                <a:ea typeface="Times New Roman" panose="02020603050405020304" pitchFamily="18" charset="0"/>
              </a:rPr>
              <a:t>Αποτέλεσμα - Βαθμολογία πόλωσης</a:t>
            </a:r>
          </a:p>
          <a:p>
            <a:pPr marL="0" indent="0" algn="ctr">
              <a:lnSpc>
                <a:spcPct val="150000"/>
              </a:lnSpc>
              <a:spcBef>
                <a:spcPts val="0"/>
              </a:spcBef>
              <a:buNone/>
            </a:pPr>
            <a:endParaRPr lang="el-GR" sz="2200" b="1" u="sng" dirty="0">
              <a:effectLst/>
              <a:latin typeface="Trebuchet MS (Body)"/>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l-GR" sz="1600" dirty="0">
                <a:effectLst/>
                <a:latin typeface="Trebuchet MS (Body)"/>
                <a:ea typeface="Times New Roman" panose="02020603050405020304" pitchFamily="18" charset="0"/>
              </a:rPr>
              <a:t>Το τελικό αποτέλεσμα είναι μια τιμή που αντιπροσωπεύει τη βαθμολογία πόλωσης του δικτύου.</a:t>
            </a:r>
          </a:p>
          <a:p>
            <a:pPr marL="0" marR="0" lvl="0" indent="0" algn="just">
              <a:lnSpc>
                <a:spcPct val="150000"/>
              </a:lnSpc>
              <a:spcBef>
                <a:spcPts val="0"/>
              </a:spcBef>
              <a:spcAft>
                <a:spcPts val="0"/>
              </a:spcAft>
              <a:buNone/>
            </a:pPr>
            <a:endParaRPr lang="en-US" sz="1600" dirty="0">
              <a:effectLst/>
              <a:latin typeface="Trebuchet MS (Body)"/>
              <a:ea typeface="Times New Roman" panose="02020603050405020304" pitchFamily="18" charset="0"/>
            </a:endParaRPr>
          </a:p>
          <a:p>
            <a:pPr marL="342900" marR="0" lvl="0" indent="-342900" algn="just">
              <a:lnSpc>
                <a:spcPct val="150000"/>
              </a:lnSpc>
              <a:spcBef>
                <a:spcPts val="0"/>
              </a:spcBef>
              <a:spcAft>
                <a:spcPts val="300"/>
              </a:spcAft>
              <a:buFont typeface="Symbol" panose="05050102010706020507" pitchFamily="18" charset="2"/>
              <a:buChar char=""/>
            </a:pPr>
            <a:r>
              <a:rPr lang="el-GR" sz="1600" dirty="0">
                <a:effectLst/>
                <a:latin typeface="Trebuchet MS (Body)"/>
                <a:ea typeface="Times New Roman" panose="02020603050405020304" pitchFamily="18" charset="0"/>
              </a:rPr>
              <a:t>Μια βαθμολογία πιο κοντά στο 1 υποδηλώνει υψηλή πόλωση στο δίκτυο, ενώ μια βαθμολογία πιο κοντά στο 0 υποδεικνύει χαμηλή πόλωση στο δίκτυο.</a:t>
            </a:r>
            <a:endParaRPr lang="en-US" sz="1600" dirty="0">
              <a:effectLst/>
              <a:latin typeface="Trebuchet MS (Body)"/>
              <a:ea typeface="Times New Roman" panose="02020603050405020304" pitchFamily="18" charset="0"/>
            </a:endParaRPr>
          </a:p>
          <a:p>
            <a:endParaRPr lang="el-GR" dirty="0"/>
          </a:p>
          <a:p>
            <a:endParaRPr lang="en-US" dirty="0"/>
          </a:p>
        </p:txBody>
      </p:sp>
      <p:sp>
        <p:nvSpPr>
          <p:cNvPr id="5" name="TextBox 4">
            <a:extLst>
              <a:ext uri="{FF2B5EF4-FFF2-40B4-BE49-F238E27FC236}">
                <a16:creationId xmlns:a16="http://schemas.microsoft.com/office/drawing/2014/main" id="{EF0B79BB-DD7D-D6C6-AAB9-FFC212B99AF5}"/>
              </a:ext>
            </a:extLst>
          </p:cNvPr>
          <p:cNvSpPr txBox="1"/>
          <p:nvPr/>
        </p:nvSpPr>
        <p:spPr>
          <a:xfrm>
            <a:off x="792743" y="451413"/>
            <a:ext cx="8328108" cy="1200329"/>
          </a:xfrm>
          <a:prstGeom prst="rect">
            <a:avLst/>
          </a:prstGeom>
          <a:noFill/>
        </p:spPr>
        <p:txBody>
          <a:bodyPr wrap="square" rtlCol="0">
            <a:spAutoFit/>
          </a:bodyPr>
          <a:lstStyle/>
          <a:p>
            <a:r>
              <a:rPr kumimoji="0" lang="el-GR" sz="3600" b="0" i="0" u="none" strike="noStrike" kern="1200" cap="none" spc="0" normalizeH="0" baseline="0" noProof="0" dirty="0">
                <a:ln>
                  <a:noFill/>
                </a:ln>
                <a:solidFill>
                  <a:srgbClr val="549E39"/>
                </a:solidFill>
                <a:effectLst/>
                <a:uLnTx/>
                <a:uFillTx/>
                <a:latin typeface="Trebuchet MS" panose="020B0603020202020204"/>
                <a:ea typeface="+mj-ea"/>
                <a:cs typeface="+mj-cs"/>
              </a:rPr>
              <a:t>Αλγόριθμος </a:t>
            </a:r>
            <a:r>
              <a:rPr lang="el-GR" sz="3600" dirty="0">
                <a:solidFill>
                  <a:srgbClr val="549E39"/>
                </a:solidFill>
                <a:latin typeface="Trebuchet MS" panose="020B0603020202020204"/>
                <a:ea typeface="+mj-ea"/>
                <a:cs typeface="+mj-cs"/>
              </a:rPr>
              <a:t>«</a:t>
            </a:r>
            <a:r>
              <a:rPr lang="en-US" sz="3600" dirty="0">
                <a:solidFill>
                  <a:srgbClr val="549E39"/>
                </a:solidFill>
                <a:latin typeface="Trebuchet MS" panose="020B0603020202020204"/>
                <a:ea typeface="+mj-ea"/>
                <a:cs typeface="+mj-cs"/>
              </a:rPr>
              <a:t>Compute Polarization Score with Random Walk</a:t>
            </a:r>
            <a:r>
              <a:rPr lang="el-GR" sz="3600" dirty="0">
                <a:solidFill>
                  <a:srgbClr val="549E39"/>
                </a:solidFill>
                <a:latin typeface="Trebuchet MS" panose="020B0603020202020204"/>
                <a:ea typeface="+mj-ea"/>
                <a:cs typeface="+mj-cs"/>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71919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883D047-35EC-FB7D-E5AB-0E3BC285BB7E}"/>
              </a:ext>
            </a:extLst>
          </p:cNvPr>
          <p:cNvSpPr>
            <a:spLocks noGrp="1"/>
          </p:cNvSpPr>
          <p:nvPr>
            <p:ph sz="half" idx="1"/>
          </p:nvPr>
        </p:nvSpPr>
        <p:spPr>
          <a:xfrm>
            <a:off x="792745" y="1822969"/>
            <a:ext cx="7610475" cy="4583618"/>
          </a:xfrm>
        </p:spPr>
        <p:txBody>
          <a:bodyPr>
            <a:normAutofit fontScale="92500"/>
          </a:bodyPr>
          <a:lstStyle/>
          <a:p>
            <a:pPr marL="0" indent="0" algn="ctr">
              <a:lnSpc>
                <a:spcPct val="150000"/>
              </a:lnSpc>
              <a:spcBef>
                <a:spcPts val="0"/>
              </a:spcBef>
              <a:buNone/>
            </a:pPr>
            <a:r>
              <a:rPr lang="el-GR" sz="2200" b="1" u="sng" dirty="0">
                <a:effectLst/>
                <a:latin typeface="Trebuchet MS (Body)"/>
                <a:ea typeface="Times New Roman" panose="02020603050405020304" pitchFamily="18" charset="0"/>
              </a:rPr>
              <a:t>Υπολογισμός </a:t>
            </a:r>
            <a:r>
              <a:rPr lang="el-GR" sz="2600" b="1" u="sng" dirty="0">
                <a:effectLst/>
                <a:latin typeface="Trebuchet MS (Body)"/>
                <a:ea typeface="Times New Roman" panose="02020603050405020304" pitchFamily="18" charset="0"/>
              </a:rPr>
              <a:t>αναμενόμενης</a:t>
            </a:r>
            <a:r>
              <a:rPr lang="el-GR" sz="2200" b="1" u="sng" dirty="0">
                <a:effectLst/>
                <a:latin typeface="Trebuchet MS (Body)"/>
                <a:ea typeface="Times New Roman" panose="02020603050405020304" pitchFamily="18" charset="0"/>
              </a:rPr>
              <a:t> τιμής «συναισθήματος»</a:t>
            </a:r>
          </a:p>
          <a:p>
            <a:pPr marL="342900" marR="0" lvl="0" indent="-342900" algn="just">
              <a:lnSpc>
                <a:spcPct val="150000"/>
              </a:lnSpc>
              <a:spcBef>
                <a:spcPts val="0"/>
              </a:spcBef>
              <a:spcAft>
                <a:spcPts val="0"/>
              </a:spcAft>
              <a:buFont typeface="Symbol" panose="05050102010706020507" pitchFamily="18" charset="2"/>
              <a:buChar char=""/>
            </a:pPr>
            <a:r>
              <a:rPr lang="el-GR" sz="1900" dirty="0">
                <a:effectLst/>
                <a:latin typeface="Trebuchet MS (Body)"/>
                <a:ea typeface="Times New Roman" panose="02020603050405020304" pitchFamily="18" charset="0"/>
              </a:rPr>
              <a:t>Για κάθε σχόλιο, η συνάρτηση αξιολογεί πόσο διαφορετικό είναι το «συναίσθημά» της σε σύγκριση με τα γειτονικά της σχόλια. </a:t>
            </a:r>
          </a:p>
          <a:p>
            <a:pPr marL="342900" marR="0" lvl="0" indent="-342900" algn="just">
              <a:lnSpc>
                <a:spcPct val="150000"/>
              </a:lnSpc>
              <a:spcBef>
                <a:spcPts val="0"/>
              </a:spcBef>
              <a:spcAft>
                <a:spcPts val="0"/>
              </a:spcAft>
              <a:buFont typeface="Symbol" panose="05050102010706020507" pitchFamily="18" charset="2"/>
              <a:buChar char=""/>
            </a:pPr>
            <a:r>
              <a:rPr lang="el-GR" sz="1900" dirty="0">
                <a:effectLst/>
                <a:latin typeface="Trebuchet MS (Body)"/>
                <a:ea typeface="Times New Roman" panose="02020603050405020304" pitchFamily="18" charset="0"/>
              </a:rPr>
              <a:t>Τα άκρα που συνδέουν σχόλια με μεγάλες διαφορές συναισθήματος (που υποδηλώνουν έντονες διαφωνίες) αποδίδονται υψηλά βάρη (ίσα με 1). Τα άκρα που συνδέουν σχόλια με μικρές διαφορές συναισθήματος (που υποδηλώνουν συμφωνία μεταξύ των χρηστών) αποδίδονται χαμηλά βάρη (ίσα με 0). </a:t>
            </a:r>
          </a:p>
          <a:p>
            <a:pPr marL="342900" marR="0" lvl="0" indent="-342900" algn="just">
              <a:lnSpc>
                <a:spcPct val="150000"/>
              </a:lnSpc>
              <a:spcBef>
                <a:spcPts val="0"/>
              </a:spcBef>
              <a:spcAft>
                <a:spcPts val="0"/>
              </a:spcAft>
              <a:buFont typeface="Symbol" panose="05050102010706020507" pitchFamily="18" charset="2"/>
              <a:buChar char=""/>
            </a:pPr>
            <a:r>
              <a:rPr lang="el-GR" sz="1900" dirty="0">
                <a:effectLst/>
                <a:latin typeface="Trebuchet MS (Body)"/>
                <a:ea typeface="Times New Roman" panose="02020603050405020304" pitchFamily="18" charset="0"/>
              </a:rPr>
              <a:t>Στη συνέχεια η αναμενόμενη τιμή «συναισθήματος» είναι ο μέσος όρος των τιμών από τις ακμές προς τους γείτονες.</a:t>
            </a:r>
            <a:endParaRPr lang="en-US" sz="1900" dirty="0">
              <a:effectLst/>
              <a:latin typeface="Trebuchet MS (Body)"/>
              <a:ea typeface="Times New Roman" panose="02020603050405020304" pitchFamily="18" charset="0"/>
            </a:endParaRPr>
          </a:p>
          <a:p>
            <a:endParaRPr lang="el-GR" dirty="0"/>
          </a:p>
          <a:p>
            <a:endParaRPr lang="en-US" dirty="0"/>
          </a:p>
        </p:txBody>
      </p:sp>
      <p:sp>
        <p:nvSpPr>
          <p:cNvPr id="5" name="TextBox 4">
            <a:extLst>
              <a:ext uri="{FF2B5EF4-FFF2-40B4-BE49-F238E27FC236}">
                <a16:creationId xmlns:a16="http://schemas.microsoft.com/office/drawing/2014/main" id="{EF0B79BB-DD7D-D6C6-AAB9-FFC212B99AF5}"/>
              </a:ext>
            </a:extLst>
          </p:cNvPr>
          <p:cNvSpPr txBox="1"/>
          <p:nvPr/>
        </p:nvSpPr>
        <p:spPr>
          <a:xfrm>
            <a:off x="792743" y="451413"/>
            <a:ext cx="8328108" cy="1200329"/>
          </a:xfrm>
          <a:prstGeom prst="rect">
            <a:avLst/>
          </a:prstGeom>
          <a:noFill/>
        </p:spPr>
        <p:txBody>
          <a:bodyPr wrap="square" rtlCol="0">
            <a:spAutoFit/>
          </a:bodyPr>
          <a:lstStyle/>
          <a:p>
            <a:r>
              <a:rPr kumimoji="0" lang="el-GR" sz="3600" b="0" i="0" u="none" strike="noStrike" kern="1200" cap="none" spc="0" normalizeH="0" baseline="0" noProof="0" dirty="0">
                <a:ln>
                  <a:noFill/>
                </a:ln>
                <a:solidFill>
                  <a:srgbClr val="549E39"/>
                </a:solidFill>
                <a:effectLst/>
                <a:uLnTx/>
                <a:uFillTx/>
                <a:latin typeface="Trebuchet MS" panose="020B0603020202020204"/>
                <a:ea typeface="+mj-ea"/>
                <a:cs typeface="+mj-cs"/>
              </a:rPr>
              <a:t>Αλγόριθμος </a:t>
            </a:r>
            <a:r>
              <a:rPr lang="el-GR" sz="3600" dirty="0">
                <a:solidFill>
                  <a:srgbClr val="549E39"/>
                </a:solidFill>
                <a:latin typeface="Trebuchet MS" panose="020B0603020202020204"/>
                <a:ea typeface="+mj-ea"/>
                <a:cs typeface="+mj-cs"/>
              </a:rPr>
              <a:t>«</a:t>
            </a:r>
            <a:r>
              <a:rPr lang="en-US" sz="3600" dirty="0">
                <a:solidFill>
                  <a:srgbClr val="549E39"/>
                </a:solidFill>
                <a:latin typeface="Trebuchet MS" panose="020B0603020202020204"/>
                <a:ea typeface="+mj-ea"/>
                <a:cs typeface="+mj-cs"/>
              </a:rPr>
              <a:t>Compute Polarization Score with Weighted Edges</a:t>
            </a:r>
            <a:r>
              <a:rPr lang="el-GR" sz="3600" dirty="0">
                <a:solidFill>
                  <a:srgbClr val="549E39"/>
                </a:solidFill>
                <a:latin typeface="Trebuchet MS" panose="020B0603020202020204"/>
                <a:ea typeface="+mj-ea"/>
                <a:cs typeface="+mj-cs"/>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168622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883D047-35EC-FB7D-E5AB-0E3BC285BB7E}"/>
              </a:ext>
            </a:extLst>
          </p:cNvPr>
          <p:cNvSpPr>
            <a:spLocks noGrp="1"/>
          </p:cNvSpPr>
          <p:nvPr>
            <p:ph sz="half" idx="1"/>
          </p:nvPr>
        </p:nvSpPr>
        <p:spPr>
          <a:xfrm>
            <a:off x="792745" y="1822969"/>
            <a:ext cx="7610475" cy="4427360"/>
          </a:xfrm>
        </p:spPr>
        <p:txBody>
          <a:bodyPr>
            <a:normAutofit/>
          </a:bodyPr>
          <a:lstStyle/>
          <a:p>
            <a:pPr marL="0" indent="0" algn="ctr">
              <a:lnSpc>
                <a:spcPct val="150000"/>
              </a:lnSpc>
              <a:spcBef>
                <a:spcPts val="0"/>
              </a:spcBef>
              <a:buNone/>
            </a:pPr>
            <a:r>
              <a:rPr lang="el-GR" sz="2200" b="1" u="sng" dirty="0">
                <a:effectLst/>
                <a:latin typeface="Trebuchet MS (Body)"/>
                <a:ea typeface="Times New Roman" panose="02020603050405020304" pitchFamily="18" charset="0"/>
              </a:rPr>
              <a:t>Αποτέλεσμα - </a:t>
            </a:r>
            <a:r>
              <a:rPr lang="el-GR" sz="2000" b="1" u="sng" dirty="0">
                <a:effectLst/>
                <a:latin typeface="Trebuchet MS (Body)"/>
                <a:ea typeface="Times New Roman" panose="02020603050405020304" pitchFamily="18" charset="0"/>
              </a:rPr>
              <a:t>Βαθμολογία</a:t>
            </a:r>
            <a:r>
              <a:rPr lang="el-GR" sz="2200" b="1" u="sng" dirty="0">
                <a:effectLst/>
                <a:latin typeface="Trebuchet MS (Body)"/>
                <a:ea typeface="Times New Roman" panose="02020603050405020304" pitchFamily="18" charset="0"/>
              </a:rPr>
              <a:t> πόλωσης</a:t>
            </a:r>
            <a:endParaRPr lang="en-US" sz="2200" b="1" u="sng" dirty="0">
              <a:effectLst/>
              <a:latin typeface="Trebuchet MS (Body)"/>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l-GR" dirty="0">
                <a:effectLst/>
                <a:latin typeface="Trebuchet MS (Body)"/>
                <a:ea typeface="Times New Roman" panose="02020603050405020304" pitchFamily="18" charset="0"/>
              </a:rPr>
              <a:t>Για κάθε σχόλιο, ο αλγόριθμος υπολογίζει τη διαφορά μεταξύ του πραγματικού συναισθήματος και του αναμενόμενου συναισθήματός του.</a:t>
            </a:r>
            <a:endParaRPr lang="en-US" dirty="0">
              <a:effectLst/>
              <a:latin typeface="Trebuchet MS (Body)"/>
              <a:ea typeface="Times New Roman" panose="02020603050405020304" pitchFamily="18" charset="0"/>
            </a:endParaRPr>
          </a:p>
          <a:p>
            <a:pPr marL="342900" marR="0" lvl="0" indent="-342900" algn="just">
              <a:lnSpc>
                <a:spcPct val="150000"/>
              </a:lnSpc>
              <a:spcBef>
                <a:spcPts val="0"/>
              </a:spcBef>
              <a:spcAft>
                <a:spcPts val="300"/>
              </a:spcAft>
              <a:buFont typeface="Symbol" panose="05050102010706020507" pitchFamily="18" charset="2"/>
              <a:buChar char=""/>
            </a:pPr>
            <a:r>
              <a:rPr lang="el-GR" dirty="0">
                <a:effectLst/>
                <a:latin typeface="Trebuchet MS (Body)"/>
                <a:ea typeface="Times New Roman" panose="02020603050405020304" pitchFamily="18" charset="0"/>
              </a:rPr>
              <a:t>Η βαθμολογία πόλωσης για ολόκληρη τη συνομιλία είναι ο μέσος όρος αυτών των διαφορών σε όλα τα σχόλια.</a:t>
            </a:r>
            <a:endParaRPr lang="en-US" dirty="0">
              <a:effectLst/>
              <a:latin typeface="Trebuchet MS (Body)"/>
              <a:ea typeface="Times New Roman" panose="02020603050405020304" pitchFamily="18" charset="0"/>
            </a:endParaRPr>
          </a:p>
          <a:p>
            <a:pPr marL="342900" marR="0" lvl="0" indent="-342900" algn="just">
              <a:lnSpc>
                <a:spcPct val="150000"/>
              </a:lnSpc>
              <a:spcBef>
                <a:spcPts val="0"/>
              </a:spcBef>
              <a:spcAft>
                <a:spcPts val="300"/>
              </a:spcAft>
              <a:buFont typeface="Symbol" panose="05050102010706020507" pitchFamily="18" charset="2"/>
              <a:buChar char=""/>
            </a:pPr>
            <a:r>
              <a:rPr lang="el-GR" dirty="0">
                <a:effectLst/>
                <a:latin typeface="Trebuchet MS (Body)"/>
                <a:ea typeface="Times New Roman" panose="02020603050405020304" pitchFamily="18" charset="0"/>
              </a:rPr>
              <a:t>Όσο μεγαλύτερη είναι αυτή η βαθμολογία, τόσο πιο πολωμένη είναι η συζήτηση. Αυτό συμβαίνει επειδή τα σχόλια τείνουν να αποκλίνουν έντονα από αυτό που θα περίμενε κανείς με βάση τους γείτονές τους.</a:t>
            </a:r>
            <a:endParaRPr lang="en-US" dirty="0">
              <a:effectLst/>
              <a:latin typeface="Trebuchet MS (Body)"/>
              <a:ea typeface="Times New Roman" panose="02020603050405020304" pitchFamily="18" charset="0"/>
            </a:endParaRPr>
          </a:p>
          <a:p>
            <a:pPr marL="0" indent="0">
              <a:buNone/>
            </a:pPr>
            <a:endParaRPr lang="el-GR" dirty="0"/>
          </a:p>
          <a:p>
            <a:endParaRPr lang="en-US" dirty="0"/>
          </a:p>
        </p:txBody>
      </p:sp>
      <p:sp>
        <p:nvSpPr>
          <p:cNvPr id="5" name="TextBox 4">
            <a:extLst>
              <a:ext uri="{FF2B5EF4-FFF2-40B4-BE49-F238E27FC236}">
                <a16:creationId xmlns:a16="http://schemas.microsoft.com/office/drawing/2014/main" id="{EF0B79BB-DD7D-D6C6-AAB9-FFC212B99AF5}"/>
              </a:ext>
            </a:extLst>
          </p:cNvPr>
          <p:cNvSpPr txBox="1"/>
          <p:nvPr/>
        </p:nvSpPr>
        <p:spPr>
          <a:xfrm>
            <a:off x="792743" y="451413"/>
            <a:ext cx="8328108" cy="1200329"/>
          </a:xfrm>
          <a:prstGeom prst="rect">
            <a:avLst/>
          </a:prstGeom>
          <a:noFill/>
        </p:spPr>
        <p:txBody>
          <a:bodyPr wrap="square" rtlCol="0">
            <a:spAutoFit/>
          </a:bodyPr>
          <a:lstStyle/>
          <a:p>
            <a:r>
              <a:rPr kumimoji="0" lang="el-GR" sz="3600" b="0" i="0" u="none" strike="noStrike" kern="1200" cap="none" spc="0" normalizeH="0" baseline="0" noProof="0" dirty="0">
                <a:ln>
                  <a:noFill/>
                </a:ln>
                <a:solidFill>
                  <a:srgbClr val="549E39"/>
                </a:solidFill>
                <a:effectLst/>
                <a:uLnTx/>
                <a:uFillTx/>
                <a:latin typeface="Trebuchet MS" panose="020B0603020202020204"/>
                <a:ea typeface="+mj-ea"/>
                <a:cs typeface="+mj-cs"/>
              </a:rPr>
              <a:t>Αλγόριθμος </a:t>
            </a:r>
            <a:r>
              <a:rPr lang="el-GR" sz="3600" dirty="0">
                <a:solidFill>
                  <a:srgbClr val="549E39"/>
                </a:solidFill>
                <a:latin typeface="Trebuchet MS" panose="020B0603020202020204"/>
                <a:ea typeface="+mj-ea"/>
                <a:cs typeface="+mj-cs"/>
              </a:rPr>
              <a:t>«</a:t>
            </a:r>
            <a:r>
              <a:rPr lang="en-US" sz="3600" dirty="0">
                <a:solidFill>
                  <a:srgbClr val="549E39"/>
                </a:solidFill>
                <a:latin typeface="Trebuchet MS" panose="020B0603020202020204"/>
                <a:ea typeface="+mj-ea"/>
                <a:cs typeface="+mj-cs"/>
              </a:rPr>
              <a:t>Compute Polarization Score with Weighted Edges</a:t>
            </a:r>
            <a:r>
              <a:rPr lang="el-GR" sz="3600" dirty="0">
                <a:solidFill>
                  <a:srgbClr val="549E39"/>
                </a:solidFill>
                <a:latin typeface="Trebuchet MS" panose="020B0603020202020204"/>
                <a:ea typeface="+mj-ea"/>
                <a:cs typeface="+mj-cs"/>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227597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76DAF5C-91C9-CDBD-A3F0-FCF0C0B83F2D}"/>
              </a:ext>
            </a:extLst>
          </p:cNvPr>
          <p:cNvSpPr>
            <a:spLocks noGrp="1"/>
          </p:cNvSpPr>
          <p:nvPr>
            <p:ph type="title"/>
          </p:nvPr>
        </p:nvSpPr>
        <p:spPr>
          <a:xfrm>
            <a:off x="677334" y="609600"/>
            <a:ext cx="8596668" cy="695417"/>
          </a:xfrm>
        </p:spPr>
        <p:txBody>
          <a:bodyPr/>
          <a:lstStyle/>
          <a:p>
            <a:pPr algn="ctr"/>
            <a:r>
              <a:rPr lang="el-GR" dirty="0"/>
              <a:t>Αποτελέσματα</a:t>
            </a:r>
            <a:endParaRPr lang="en-US" dirty="0"/>
          </a:p>
        </p:txBody>
      </p:sp>
      <p:sp>
        <p:nvSpPr>
          <p:cNvPr id="8" name="TextBox 7">
            <a:extLst>
              <a:ext uri="{FF2B5EF4-FFF2-40B4-BE49-F238E27FC236}">
                <a16:creationId xmlns:a16="http://schemas.microsoft.com/office/drawing/2014/main" id="{5DB72E05-28A5-08DF-636B-A833A1E29ABB}"/>
              </a:ext>
            </a:extLst>
          </p:cNvPr>
          <p:cNvSpPr txBox="1"/>
          <p:nvPr/>
        </p:nvSpPr>
        <p:spPr>
          <a:xfrm>
            <a:off x="677334" y="1605958"/>
            <a:ext cx="8061551" cy="2970044"/>
          </a:xfrm>
          <a:prstGeom prst="rect">
            <a:avLst/>
          </a:prstGeom>
          <a:noFill/>
        </p:spPr>
        <p:txBody>
          <a:bodyPr wrap="square">
            <a:spAutoFit/>
          </a:bodyPr>
          <a:lstStyle/>
          <a:p>
            <a:r>
              <a:rPr lang="el-GR" dirty="0"/>
              <a:t>Οι αλγόριθμοι που χρησιμοποιήθηκαν ελέγχθηκαν για την αξιοπιστία τους σε μικρότερα δεδομένα. Παρακάτω βλέπουμε δύο παραδείγματα:</a:t>
            </a:r>
          </a:p>
          <a:p>
            <a:endParaRPr lang="el-GR" dirty="0"/>
          </a:p>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r>
              <a:rPr kumimoji="0" lang="el-GR" sz="1800" b="0" i="0" u="none" strike="noStrike" kern="1200" cap="none" spc="0" normalizeH="0" baseline="0" noProof="0" dirty="0">
                <a:ln>
                  <a:noFill/>
                </a:ln>
                <a:solidFill>
                  <a:prstClr val="black">
                    <a:lumMod val="75000"/>
                    <a:lumOff val="25000"/>
                  </a:prstClr>
                </a:solidFill>
                <a:effectLst/>
                <a:uLnTx/>
                <a:uFillTx/>
                <a:latin typeface="Trebuchet MS (Body)"/>
              </a:rPr>
              <a:t>Έλεγχος βαθμολογίας πόλωσης σε διαφωνία μεταξύ χρηστών</a:t>
            </a:r>
          </a:p>
          <a:p>
            <a:pPr marR="0" lvl="0" algn="l" defTabSz="457200" rtl="0" eaLnBrk="1" fontAlgn="auto" latinLnBrk="0" hangingPunct="1">
              <a:lnSpc>
                <a:spcPct val="100000"/>
              </a:lnSpc>
              <a:spcBef>
                <a:spcPts val="1000"/>
              </a:spcBef>
              <a:spcAft>
                <a:spcPts val="0"/>
              </a:spcAft>
              <a:buClr>
                <a:srgbClr val="549E39"/>
              </a:buClr>
              <a:buSzPct val="80000"/>
              <a:tabLst/>
              <a:defRPr/>
            </a:pPr>
            <a:endParaRPr kumimoji="0" lang="el-GR" sz="1800" b="0" i="0" u="none" strike="noStrike" kern="1200" cap="none" spc="0" normalizeH="0" baseline="0" noProof="0" dirty="0">
              <a:ln>
                <a:noFill/>
              </a:ln>
              <a:solidFill>
                <a:prstClr val="black">
                  <a:lumMod val="75000"/>
                  <a:lumOff val="25000"/>
                </a:prstClr>
              </a:solidFill>
              <a:effectLst/>
              <a:uLnTx/>
              <a:uFillTx/>
              <a:latin typeface="Trebuchet MS (Body)"/>
            </a:endParaRPr>
          </a:p>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r>
              <a:rPr kumimoji="0" lang="el-GR" sz="1800" b="0" i="0" u="none" strike="noStrike" kern="1200" cap="none" spc="0" normalizeH="0" baseline="0" noProof="0" dirty="0">
                <a:ln>
                  <a:noFill/>
                </a:ln>
                <a:solidFill>
                  <a:prstClr val="black">
                    <a:lumMod val="75000"/>
                    <a:lumOff val="25000"/>
                  </a:prstClr>
                </a:solidFill>
                <a:effectLst/>
                <a:uLnTx/>
                <a:uFillTx/>
                <a:latin typeface="Trebuchet MS (Body)"/>
              </a:rPr>
              <a:t>Έλεγχος βαθμολογίας πόλωσης σε συμφωνία μεταξύ χρηστών</a:t>
            </a:r>
          </a:p>
          <a:p>
            <a:endParaRPr lang="el-GR" dirty="0"/>
          </a:p>
          <a:p>
            <a:endParaRPr lang="el-GR" dirty="0"/>
          </a:p>
          <a:p>
            <a:pPr marL="285750" indent="-285750">
              <a:buFont typeface="Wingdings" panose="05000000000000000000" pitchFamily="2" charset="2"/>
              <a:buChar char="Ø"/>
            </a:pPr>
            <a:endParaRPr lang="el-GR" dirty="0"/>
          </a:p>
        </p:txBody>
      </p:sp>
    </p:spTree>
    <p:extLst>
      <p:ext uri="{BB962C8B-B14F-4D97-AF65-F5344CB8AC3E}">
        <p14:creationId xmlns:p14="http://schemas.microsoft.com/office/powerpoint/2010/main" val="155001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E2444A6-6263-D514-271F-254AA9FC0CE6}"/>
              </a:ext>
            </a:extLst>
          </p:cNvPr>
          <p:cNvSpPr>
            <a:spLocks noGrp="1"/>
          </p:cNvSpPr>
          <p:nvPr>
            <p:ph type="title"/>
          </p:nvPr>
        </p:nvSpPr>
        <p:spPr/>
        <p:txBody>
          <a:bodyPr/>
          <a:lstStyle/>
          <a:p>
            <a:pPr algn="ctr"/>
            <a:r>
              <a:rPr lang="el-GR" dirty="0"/>
              <a:t>Πίνακας Περιεχομένων</a:t>
            </a:r>
            <a:endParaRPr lang="en-US" dirty="0"/>
          </a:p>
        </p:txBody>
      </p:sp>
      <p:sp>
        <p:nvSpPr>
          <p:cNvPr id="3" name="Θέση περιεχομένου 2">
            <a:extLst>
              <a:ext uri="{FF2B5EF4-FFF2-40B4-BE49-F238E27FC236}">
                <a16:creationId xmlns:a16="http://schemas.microsoft.com/office/drawing/2014/main" id="{BAF8EF34-89EA-F9CD-F2AF-2FBBC8ED160A}"/>
              </a:ext>
            </a:extLst>
          </p:cNvPr>
          <p:cNvSpPr>
            <a:spLocks noGrp="1"/>
          </p:cNvSpPr>
          <p:nvPr>
            <p:ph sz="half" idx="1"/>
          </p:nvPr>
        </p:nvSpPr>
        <p:spPr/>
        <p:txBody>
          <a:bodyPr/>
          <a:lstStyle/>
          <a:p>
            <a:pPr>
              <a:buFont typeface="Wingdings" panose="05000000000000000000" pitchFamily="2" charset="2"/>
              <a:buChar char="v"/>
            </a:pPr>
            <a:r>
              <a:rPr lang="el-GR" dirty="0"/>
              <a:t>Εισαγωγή </a:t>
            </a:r>
          </a:p>
          <a:p>
            <a:pPr>
              <a:buFont typeface="Wingdings" panose="05000000000000000000" pitchFamily="2" charset="2"/>
              <a:buChar char="v"/>
            </a:pPr>
            <a:endParaRPr lang="el-GR" dirty="0"/>
          </a:p>
          <a:p>
            <a:pPr>
              <a:buFont typeface="Wingdings" panose="05000000000000000000" pitchFamily="2" charset="2"/>
              <a:buChar char="v"/>
            </a:pPr>
            <a:r>
              <a:rPr lang="el-GR" dirty="0"/>
              <a:t>Συλλογή πληροφοριών</a:t>
            </a:r>
          </a:p>
          <a:p>
            <a:pPr marL="0" indent="0">
              <a:buNone/>
            </a:pPr>
            <a:endParaRPr lang="en-US" dirty="0"/>
          </a:p>
          <a:p>
            <a:pPr>
              <a:buFont typeface="Wingdings" panose="05000000000000000000" pitchFamily="2" charset="2"/>
              <a:buChar char="v"/>
            </a:pPr>
            <a:r>
              <a:rPr lang="el-GR" dirty="0"/>
              <a:t>Δημιουργία γραφημάτων</a:t>
            </a:r>
          </a:p>
          <a:p>
            <a:pPr>
              <a:buFont typeface="Wingdings" panose="05000000000000000000" pitchFamily="2" charset="2"/>
              <a:buChar char="v"/>
            </a:pPr>
            <a:endParaRPr lang="el-GR" dirty="0"/>
          </a:p>
          <a:p>
            <a:pPr>
              <a:buFont typeface="Wingdings" panose="05000000000000000000" pitchFamily="2" charset="2"/>
              <a:buChar char="v"/>
            </a:pPr>
            <a:r>
              <a:rPr lang="el-GR" dirty="0"/>
              <a:t>Αλγόριθμος «</a:t>
            </a:r>
            <a:r>
              <a:rPr lang="en-US" dirty="0"/>
              <a:t>Compute Polarization Score with Random</a:t>
            </a:r>
            <a:r>
              <a:rPr lang="el-GR" dirty="0"/>
              <a:t> </a:t>
            </a:r>
            <a:r>
              <a:rPr lang="en-US" dirty="0"/>
              <a:t>Walk</a:t>
            </a:r>
            <a:r>
              <a:rPr lang="el-GR" dirty="0"/>
              <a:t>»</a:t>
            </a:r>
            <a:endParaRPr lang="en-US" dirty="0"/>
          </a:p>
        </p:txBody>
      </p:sp>
      <p:sp>
        <p:nvSpPr>
          <p:cNvPr id="4" name="Θέση περιεχομένου 3">
            <a:extLst>
              <a:ext uri="{FF2B5EF4-FFF2-40B4-BE49-F238E27FC236}">
                <a16:creationId xmlns:a16="http://schemas.microsoft.com/office/drawing/2014/main" id="{F948E788-1BD1-BC3E-8AB3-16BA5717C8FC}"/>
              </a:ext>
            </a:extLst>
          </p:cNvPr>
          <p:cNvSpPr>
            <a:spLocks noGrp="1"/>
          </p:cNvSpPr>
          <p:nvPr>
            <p:ph sz="half" idx="2"/>
          </p:nvPr>
        </p:nvSpPr>
        <p:spPr>
          <a:xfrm>
            <a:off x="5089970" y="2169467"/>
            <a:ext cx="4184034" cy="3880773"/>
          </a:xfrm>
        </p:spPr>
        <p:txBody>
          <a:bodyPr/>
          <a:lstStyle/>
          <a:p>
            <a:pPr>
              <a:buFont typeface="Wingdings" panose="05000000000000000000" pitchFamily="2" charset="2"/>
              <a:buChar char="v"/>
            </a:pPr>
            <a:r>
              <a:rPr lang="el-GR" dirty="0"/>
              <a:t>Αλγόριθμος «</a:t>
            </a:r>
            <a:r>
              <a:rPr lang="en-US" dirty="0"/>
              <a:t>Compute Polarization Score with Weighted</a:t>
            </a:r>
            <a:r>
              <a:rPr lang="el-GR" dirty="0"/>
              <a:t> </a:t>
            </a:r>
            <a:r>
              <a:rPr lang="en-US" dirty="0"/>
              <a:t>Edges</a:t>
            </a:r>
            <a:r>
              <a:rPr lang="el-GR" dirty="0"/>
              <a:t>»</a:t>
            </a: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l-GR" dirty="0"/>
              <a:t>Αποτελέσματα</a:t>
            </a:r>
          </a:p>
          <a:p>
            <a:pPr>
              <a:buFont typeface="Wingdings" panose="05000000000000000000" pitchFamily="2" charset="2"/>
              <a:buChar char="v"/>
            </a:pPr>
            <a:endParaRPr lang="el-GR" dirty="0"/>
          </a:p>
          <a:p>
            <a:pPr>
              <a:buFont typeface="Wingdings" panose="05000000000000000000" pitchFamily="2" charset="2"/>
              <a:buChar char="v"/>
            </a:pPr>
            <a:r>
              <a:rPr lang="el-GR" dirty="0"/>
              <a:t>Μελλοντική δουλειά</a:t>
            </a:r>
          </a:p>
        </p:txBody>
      </p:sp>
    </p:spTree>
    <p:extLst>
      <p:ext uri="{BB962C8B-B14F-4D97-AF65-F5344CB8AC3E}">
        <p14:creationId xmlns:p14="http://schemas.microsoft.com/office/powerpoint/2010/main" val="1918498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76DAF5C-91C9-CDBD-A3F0-FCF0C0B83F2D}"/>
              </a:ext>
            </a:extLst>
          </p:cNvPr>
          <p:cNvSpPr>
            <a:spLocks noGrp="1"/>
          </p:cNvSpPr>
          <p:nvPr>
            <p:ph type="title"/>
          </p:nvPr>
        </p:nvSpPr>
        <p:spPr>
          <a:xfrm>
            <a:off x="677334" y="609600"/>
            <a:ext cx="8596668" cy="695417"/>
          </a:xfrm>
        </p:spPr>
        <p:txBody>
          <a:bodyPr/>
          <a:lstStyle/>
          <a:p>
            <a:pPr algn="ctr"/>
            <a:r>
              <a:rPr lang="el-GR" dirty="0"/>
              <a:t>Αποτελέσματα</a:t>
            </a:r>
            <a:endParaRPr lang="en-US" dirty="0"/>
          </a:p>
        </p:txBody>
      </p:sp>
      <p:graphicFrame>
        <p:nvGraphicFramePr>
          <p:cNvPr id="5" name="Content Placeholder 4">
            <a:extLst>
              <a:ext uri="{FF2B5EF4-FFF2-40B4-BE49-F238E27FC236}">
                <a16:creationId xmlns:a16="http://schemas.microsoft.com/office/drawing/2014/main" id="{20D22AAB-7A65-2C3A-4007-48B94D0B3870}"/>
              </a:ext>
            </a:extLst>
          </p:cNvPr>
          <p:cNvGraphicFramePr>
            <a:graphicFrameLocks noGrp="1"/>
          </p:cNvGraphicFramePr>
          <p:nvPr>
            <p:ph sz="half" idx="1"/>
            <p:extLst>
              <p:ext uri="{D42A27DB-BD31-4B8C-83A1-F6EECF244321}">
                <p14:modId xmlns:p14="http://schemas.microsoft.com/office/powerpoint/2010/main" val="3564018314"/>
              </p:ext>
            </p:extLst>
          </p:nvPr>
        </p:nvGraphicFramePr>
        <p:xfrm>
          <a:off x="677335" y="3429000"/>
          <a:ext cx="8061552" cy="3006523"/>
        </p:xfrm>
        <a:graphic>
          <a:graphicData uri="http://schemas.openxmlformats.org/drawingml/2006/table">
            <a:tbl>
              <a:tblPr firstRow="1" firstCol="1" bandRow="1"/>
              <a:tblGrid>
                <a:gridCol w="2687184">
                  <a:extLst>
                    <a:ext uri="{9D8B030D-6E8A-4147-A177-3AD203B41FA5}">
                      <a16:colId xmlns:a16="http://schemas.microsoft.com/office/drawing/2014/main" val="3489652349"/>
                    </a:ext>
                  </a:extLst>
                </a:gridCol>
                <a:gridCol w="2687184">
                  <a:extLst>
                    <a:ext uri="{9D8B030D-6E8A-4147-A177-3AD203B41FA5}">
                      <a16:colId xmlns:a16="http://schemas.microsoft.com/office/drawing/2014/main" val="416962570"/>
                    </a:ext>
                  </a:extLst>
                </a:gridCol>
                <a:gridCol w="2687184">
                  <a:extLst>
                    <a:ext uri="{9D8B030D-6E8A-4147-A177-3AD203B41FA5}">
                      <a16:colId xmlns:a16="http://schemas.microsoft.com/office/drawing/2014/main" val="2670266656"/>
                    </a:ext>
                  </a:extLst>
                </a:gridCol>
              </a:tblGrid>
              <a:tr h="501087">
                <a:tc>
                  <a:txBody>
                    <a:bodyPr/>
                    <a:lstStyle/>
                    <a:p>
                      <a:pPr marL="0" marR="0" algn="ctr">
                        <a:lnSpc>
                          <a:spcPct val="150000"/>
                        </a:lnSpc>
                        <a:spcBef>
                          <a:spcPts val="0"/>
                        </a:spcBef>
                        <a:spcAft>
                          <a:spcPts val="300"/>
                        </a:spcAft>
                      </a:pPr>
                      <a:r>
                        <a:rPr lang="el-GR" sz="1100" b="1" dirty="0">
                          <a:effectLst/>
                          <a:latin typeface="Arial" panose="020B0604020202020204" pitchFamily="34" charset="0"/>
                          <a:ea typeface="Times New Roman" panose="02020603050405020304" pitchFamily="18" charset="0"/>
                        </a:rPr>
                        <a:t>Χρήστης</a:t>
                      </a:r>
                      <a:endParaRPr lang="en-US" sz="11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l-GR" sz="1100" b="1" dirty="0">
                          <a:effectLst/>
                          <a:latin typeface="Arial" panose="020B0604020202020204" pitchFamily="34" charset="0"/>
                          <a:ea typeface="Times New Roman" panose="02020603050405020304" pitchFamily="18" charset="0"/>
                        </a:rPr>
                        <a:t>Σχόλιο</a:t>
                      </a:r>
                      <a:endParaRPr lang="en-US" sz="11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l-GR" sz="1100" b="1" dirty="0">
                          <a:effectLst/>
                          <a:latin typeface="Arial" panose="020B0604020202020204" pitchFamily="34" charset="0"/>
                          <a:ea typeface="Times New Roman" panose="02020603050405020304" pitchFamily="18" charset="0"/>
                        </a:rPr>
                        <a:t>Βαθμολογία συναισθήματος</a:t>
                      </a:r>
                      <a:endParaRPr lang="en-US" sz="11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7356741"/>
                  </a:ext>
                </a:extLst>
              </a:tr>
              <a:tr h="234058">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User1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"I strongly believe in this."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l-GR" sz="1100" dirty="0">
                          <a:effectLst/>
                          <a:latin typeface="Arial" panose="020B0604020202020204" pitchFamily="34" charset="0"/>
                          <a:ea typeface="Times New Roman" panose="02020603050405020304" pitchFamily="18" charset="0"/>
                        </a:rPr>
                        <a:t>0,8</a:t>
                      </a:r>
                      <a:endParaRPr lang="en-US" sz="11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3269906"/>
                  </a:ext>
                </a:extLst>
              </a:tr>
              <a:tr h="501087">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User2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"Absolutely! It's the best option."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l-GR" sz="1100" dirty="0">
                          <a:effectLst/>
                          <a:latin typeface="Arial" panose="020B0604020202020204" pitchFamily="34" charset="0"/>
                          <a:ea typeface="Times New Roman" panose="02020603050405020304" pitchFamily="18" charset="0"/>
                        </a:rPr>
                        <a:t>0,7</a:t>
                      </a:r>
                      <a:endParaRPr lang="en-US" sz="11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163671"/>
                  </a:ext>
                </a:extLst>
              </a:tr>
              <a:tr h="501087">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User3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"This is completely wrong. We should never do that."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l-GR" sz="1100" dirty="0">
                          <a:effectLst/>
                          <a:latin typeface="Arial" panose="020B0604020202020204" pitchFamily="34" charset="0"/>
                          <a:ea typeface="Times New Roman" panose="02020603050405020304" pitchFamily="18" charset="0"/>
                        </a:rPr>
                        <a:t>-0,6</a:t>
                      </a:r>
                      <a:endParaRPr lang="en-US" sz="11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7962269"/>
                  </a:ext>
                </a:extLst>
              </a:tr>
              <a:tr h="768117">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User4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"I strongly disagree. We need to explore other alternatives."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l-GR" sz="1100" dirty="0">
                          <a:effectLst/>
                          <a:latin typeface="Arial" panose="020B0604020202020204" pitchFamily="34" charset="0"/>
                          <a:ea typeface="Times New Roman" panose="02020603050405020304" pitchFamily="18" charset="0"/>
                        </a:rPr>
                        <a:t>-0,7</a:t>
                      </a:r>
                      <a:endParaRPr lang="en-US" sz="11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687700"/>
                  </a:ext>
                </a:extLst>
              </a:tr>
              <a:tr h="501087">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User5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"You're all mistaken! There's a better way."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l-GR" sz="1100" dirty="0">
                          <a:effectLst/>
                          <a:latin typeface="Arial" panose="020B0604020202020204" pitchFamily="34" charset="0"/>
                          <a:ea typeface="Times New Roman" panose="02020603050405020304" pitchFamily="18" charset="0"/>
                        </a:rPr>
                        <a:t>-0,8</a:t>
                      </a:r>
                      <a:endParaRPr lang="en-US" sz="11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7075760"/>
                  </a:ext>
                </a:extLst>
              </a:tr>
            </a:tbl>
          </a:graphicData>
        </a:graphic>
      </p:graphicFrame>
      <p:sp>
        <p:nvSpPr>
          <p:cNvPr id="8" name="TextBox 7">
            <a:extLst>
              <a:ext uri="{FF2B5EF4-FFF2-40B4-BE49-F238E27FC236}">
                <a16:creationId xmlns:a16="http://schemas.microsoft.com/office/drawing/2014/main" id="{5DB72E05-28A5-08DF-636B-A833A1E29ABB}"/>
              </a:ext>
            </a:extLst>
          </p:cNvPr>
          <p:cNvSpPr txBox="1"/>
          <p:nvPr/>
        </p:nvSpPr>
        <p:spPr>
          <a:xfrm>
            <a:off x="677333" y="1305017"/>
            <a:ext cx="8061551" cy="2010807"/>
          </a:xfrm>
          <a:prstGeom prst="rect">
            <a:avLst/>
          </a:prstGeom>
          <a:noFill/>
        </p:spPr>
        <p:txBody>
          <a:bodyPr wrap="square">
            <a:spAutoFit/>
          </a:bodyPr>
          <a:lstStyle/>
          <a:p>
            <a:r>
              <a:rPr lang="el-GR" dirty="0"/>
              <a:t>Για το πρώτο παράδειγμα που φαίνεται στον πίνακα παίρνουμε τις εξής τιμές:</a:t>
            </a:r>
          </a:p>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r>
              <a:rPr lang="el-GR" dirty="0">
                <a:solidFill>
                  <a:prstClr val="black">
                    <a:lumMod val="75000"/>
                    <a:lumOff val="25000"/>
                  </a:prstClr>
                </a:solidFill>
                <a:latin typeface="Trebuchet MS (Body)"/>
              </a:rPr>
              <a:t>Βαθμολογία πόλωσης για τον αλγόριθμο που χρησιμοποιεί «</a:t>
            </a:r>
            <a:r>
              <a:rPr lang="en-US" dirty="0">
                <a:solidFill>
                  <a:prstClr val="black">
                    <a:lumMod val="75000"/>
                    <a:lumOff val="25000"/>
                  </a:prstClr>
                </a:solidFill>
                <a:latin typeface="Trebuchet MS (Body)"/>
              </a:rPr>
              <a:t>Random Walk</a:t>
            </a:r>
            <a:r>
              <a:rPr lang="el-GR" dirty="0">
                <a:solidFill>
                  <a:prstClr val="black">
                    <a:lumMod val="75000"/>
                    <a:lumOff val="25000"/>
                  </a:prstClr>
                </a:solidFill>
                <a:latin typeface="Trebuchet MS (Body)"/>
              </a:rPr>
              <a:t>»: </a:t>
            </a:r>
            <a:r>
              <a:rPr lang="el-GR" b="1" dirty="0">
                <a:solidFill>
                  <a:prstClr val="black">
                    <a:lumMod val="75000"/>
                    <a:lumOff val="25000"/>
                  </a:prstClr>
                </a:solidFill>
                <a:latin typeface="Trebuchet MS (Body)"/>
              </a:rPr>
              <a:t>0.72</a:t>
            </a:r>
            <a:endParaRPr kumimoji="0" lang="el-GR" sz="1800" b="0" i="0" u="none" strike="noStrike" kern="1200" cap="none" spc="0" normalizeH="0" baseline="0" noProof="0" dirty="0">
              <a:ln>
                <a:noFill/>
              </a:ln>
              <a:solidFill>
                <a:prstClr val="black">
                  <a:lumMod val="75000"/>
                  <a:lumOff val="25000"/>
                </a:prstClr>
              </a:solidFill>
              <a:effectLst/>
              <a:uLnTx/>
              <a:uFillTx/>
              <a:latin typeface="Trebuchet MS (Body)"/>
            </a:endParaRPr>
          </a:p>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r>
              <a:rPr lang="el-GR" dirty="0">
                <a:solidFill>
                  <a:prstClr val="black">
                    <a:lumMod val="75000"/>
                    <a:lumOff val="25000"/>
                  </a:prstClr>
                </a:solidFill>
                <a:latin typeface="Trebuchet MS (Body)"/>
              </a:rPr>
              <a:t>Βαθμολογία πόλωσης για τον αλγόριθμο που χρησιμοποιεί «</a:t>
            </a:r>
            <a:r>
              <a:rPr lang="en-US" dirty="0">
                <a:solidFill>
                  <a:prstClr val="black">
                    <a:lumMod val="75000"/>
                    <a:lumOff val="25000"/>
                  </a:prstClr>
                </a:solidFill>
                <a:latin typeface="Trebuchet MS (Body)"/>
              </a:rPr>
              <a:t>Weighted Edges</a:t>
            </a:r>
            <a:r>
              <a:rPr lang="el-GR" dirty="0">
                <a:solidFill>
                  <a:prstClr val="black">
                    <a:lumMod val="75000"/>
                    <a:lumOff val="25000"/>
                  </a:prstClr>
                </a:solidFill>
                <a:latin typeface="Trebuchet MS (Body)"/>
              </a:rPr>
              <a:t>»: </a:t>
            </a:r>
            <a:r>
              <a:rPr lang="en-US" b="1" dirty="0">
                <a:solidFill>
                  <a:prstClr val="black">
                    <a:lumMod val="75000"/>
                    <a:lumOff val="25000"/>
                  </a:prstClr>
                </a:solidFill>
                <a:latin typeface="Trebuchet MS (Body)"/>
              </a:rPr>
              <a:t>1</a:t>
            </a:r>
            <a:endParaRPr lang="el-GR" dirty="0"/>
          </a:p>
        </p:txBody>
      </p:sp>
    </p:spTree>
    <p:extLst>
      <p:ext uri="{BB962C8B-B14F-4D97-AF65-F5344CB8AC3E}">
        <p14:creationId xmlns:p14="http://schemas.microsoft.com/office/powerpoint/2010/main" val="3260502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76DAF5C-91C9-CDBD-A3F0-FCF0C0B83F2D}"/>
              </a:ext>
            </a:extLst>
          </p:cNvPr>
          <p:cNvSpPr>
            <a:spLocks noGrp="1"/>
          </p:cNvSpPr>
          <p:nvPr>
            <p:ph type="title"/>
          </p:nvPr>
        </p:nvSpPr>
        <p:spPr>
          <a:xfrm>
            <a:off x="677334" y="609600"/>
            <a:ext cx="8596668" cy="695417"/>
          </a:xfrm>
        </p:spPr>
        <p:txBody>
          <a:bodyPr/>
          <a:lstStyle/>
          <a:p>
            <a:pPr algn="ctr"/>
            <a:r>
              <a:rPr lang="el-GR" dirty="0"/>
              <a:t>Αποτελέσματα</a:t>
            </a:r>
            <a:endParaRPr lang="en-US" dirty="0"/>
          </a:p>
        </p:txBody>
      </p:sp>
      <p:sp>
        <p:nvSpPr>
          <p:cNvPr id="8" name="TextBox 7">
            <a:extLst>
              <a:ext uri="{FF2B5EF4-FFF2-40B4-BE49-F238E27FC236}">
                <a16:creationId xmlns:a16="http://schemas.microsoft.com/office/drawing/2014/main" id="{5DB72E05-28A5-08DF-636B-A833A1E29ABB}"/>
              </a:ext>
            </a:extLst>
          </p:cNvPr>
          <p:cNvSpPr txBox="1"/>
          <p:nvPr/>
        </p:nvSpPr>
        <p:spPr>
          <a:xfrm>
            <a:off x="677333" y="1305017"/>
            <a:ext cx="8061551" cy="2010807"/>
          </a:xfrm>
          <a:prstGeom prst="rect">
            <a:avLst/>
          </a:prstGeom>
          <a:noFill/>
        </p:spPr>
        <p:txBody>
          <a:bodyPr wrap="square">
            <a:spAutoFit/>
          </a:bodyPr>
          <a:lstStyle/>
          <a:p>
            <a:r>
              <a:rPr lang="el-GR" dirty="0"/>
              <a:t>Για το δεύτερο παράδειγμα που φαίνεται στον πίνακα παίρνουμε τις εξής τιμές:</a:t>
            </a:r>
          </a:p>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r>
              <a:rPr lang="el-GR" dirty="0">
                <a:solidFill>
                  <a:prstClr val="black">
                    <a:lumMod val="75000"/>
                    <a:lumOff val="25000"/>
                  </a:prstClr>
                </a:solidFill>
                <a:latin typeface="Trebuchet MS (Body)"/>
              </a:rPr>
              <a:t>Βαθμολογία πόλωσης για τον αλγόριθμο που χρησιμοποιεί «</a:t>
            </a:r>
            <a:r>
              <a:rPr lang="en-US" dirty="0">
                <a:solidFill>
                  <a:prstClr val="black">
                    <a:lumMod val="75000"/>
                    <a:lumOff val="25000"/>
                  </a:prstClr>
                </a:solidFill>
                <a:latin typeface="Trebuchet MS (Body)"/>
              </a:rPr>
              <a:t>R</a:t>
            </a:r>
            <a:r>
              <a:rPr lang="el-GR" dirty="0">
                <a:solidFill>
                  <a:prstClr val="black">
                    <a:lumMod val="75000"/>
                    <a:lumOff val="25000"/>
                  </a:prstClr>
                </a:solidFill>
                <a:latin typeface="Trebuchet MS (Body)"/>
              </a:rPr>
              <a:t>andom </a:t>
            </a:r>
            <a:r>
              <a:rPr lang="en-US" dirty="0">
                <a:solidFill>
                  <a:prstClr val="black">
                    <a:lumMod val="75000"/>
                    <a:lumOff val="25000"/>
                  </a:prstClr>
                </a:solidFill>
                <a:latin typeface="Trebuchet MS (Body)"/>
              </a:rPr>
              <a:t>W</a:t>
            </a:r>
            <a:r>
              <a:rPr lang="el-GR" dirty="0">
                <a:solidFill>
                  <a:prstClr val="black">
                    <a:lumMod val="75000"/>
                    <a:lumOff val="25000"/>
                  </a:prstClr>
                </a:solidFill>
                <a:latin typeface="Trebuchet MS (Body)"/>
              </a:rPr>
              <a:t>alk»: </a:t>
            </a:r>
            <a:r>
              <a:rPr lang="el-GR" b="1" dirty="0">
                <a:solidFill>
                  <a:prstClr val="black">
                    <a:lumMod val="75000"/>
                    <a:lumOff val="25000"/>
                  </a:prstClr>
                </a:solidFill>
                <a:latin typeface="Trebuchet MS (Body)"/>
              </a:rPr>
              <a:t>0.</a:t>
            </a:r>
            <a:r>
              <a:rPr lang="en-US" b="1" dirty="0">
                <a:solidFill>
                  <a:prstClr val="black">
                    <a:lumMod val="75000"/>
                    <a:lumOff val="25000"/>
                  </a:prstClr>
                </a:solidFill>
                <a:latin typeface="Trebuchet MS (Body)"/>
              </a:rPr>
              <a:t>14</a:t>
            </a:r>
            <a:endParaRPr kumimoji="0" lang="el-GR" sz="1800" b="0" i="0" u="none" strike="noStrike" kern="1200" cap="none" spc="0" normalizeH="0" baseline="0" noProof="0" dirty="0">
              <a:ln>
                <a:noFill/>
              </a:ln>
              <a:solidFill>
                <a:prstClr val="black">
                  <a:lumMod val="75000"/>
                  <a:lumOff val="25000"/>
                </a:prstClr>
              </a:solidFill>
              <a:effectLst/>
              <a:uLnTx/>
              <a:uFillTx/>
              <a:latin typeface="Trebuchet MS (Body)"/>
            </a:endParaRPr>
          </a:p>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r>
              <a:rPr lang="el-GR" dirty="0">
                <a:solidFill>
                  <a:prstClr val="black">
                    <a:lumMod val="75000"/>
                    <a:lumOff val="25000"/>
                  </a:prstClr>
                </a:solidFill>
                <a:latin typeface="Trebuchet MS (Body)"/>
              </a:rPr>
              <a:t>Βαθμολογία πόλωσης για τον αλγόριθμο που χρησιμοποιεί «</a:t>
            </a:r>
            <a:r>
              <a:rPr lang="en-US" dirty="0">
                <a:solidFill>
                  <a:prstClr val="black">
                    <a:lumMod val="75000"/>
                    <a:lumOff val="25000"/>
                  </a:prstClr>
                </a:solidFill>
                <a:latin typeface="Trebuchet MS (Body)"/>
              </a:rPr>
              <a:t>Weighted Edges</a:t>
            </a:r>
            <a:r>
              <a:rPr lang="el-GR" dirty="0">
                <a:solidFill>
                  <a:prstClr val="black">
                    <a:lumMod val="75000"/>
                    <a:lumOff val="25000"/>
                  </a:prstClr>
                </a:solidFill>
                <a:latin typeface="Trebuchet MS (Body)"/>
              </a:rPr>
              <a:t>»: </a:t>
            </a:r>
            <a:r>
              <a:rPr lang="en-US" b="1" dirty="0">
                <a:solidFill>
                  <a:prstClr val="black">
                    <a:lumMod val="75000"/>
                    <a:lumOff val="25000"/>
                  </a:prstClr>
                </a:solidFill>
                <a:latin typeface="Trebuchet MS (Body)"/>
              </a:rPr>
              <a:t>0.14</a:t>
            </a:r>
            <a:endParaRPr lang="el-GR" dirty="0"/>
          </a:p>
        </p:txBody>
      </p:sp>
      <p:graphicFrame>
        <p:nvGraphicFramePr>
          <p:cNvPr id="7" name="Table 6">
            <a:extLst>
              <a:ext uri="{FF2B5EF4-FFF2-40B4-BE49-F238E27FC236}">
                <a16:creationId xmlns:a16="http://schemas.microsoft.com/office/drawing/2014/main" id="{54790D29-FA6A-B8C7-D7AA-5763DF3B96F0}"/>
              </a:ext>
            </a:extLst>
          </p:cNvPr>
          <p:cNvGraphicFramePr>
            <a:graphicFrameLocks noGrp="1"/>
          </p:cNvGraphicFramePr>
          <p:nvPr>
            <p:extLst>
              <p:ext uri="{D42A27DB-BD31-4B8C-83A1-F6EECF244321}">
                <p14:modId xmlns:p14="http://schemas.microsoft.com/office/powerpoint/2010/main" val="3303415247"/>
              </p:ext>
            </p:extLst>
          </p:nvPr>
        </p:nvGraphicFramePr>
        <p:xfrm>
          <a:off x="677332" y="3429000"/>
          <a:ext cx="7928655" cy="3110696"/>
        </p:xfrm>
        <a:graphic>
          <a:graphicData uri="http://schemas.openxmlformats.org/drawingml/2006/table">
            <a:tbl>
              <a:tblPr firstRow="1" firstCol="1" bandRow="1"/>
              <a:tblGrid>
                <a:gridCol w="2642885">
                  <a:extLst>
                    <a:ext uri="{9D8B030D-6E8A-4147-A177-3AD203B41FA5}">
                      <a16:colId xmlns:a16="http://schemas.microsoft.com/office/drawing/2014/main" val="2029825485"/>
                    </a:ext>
                  </a:extLst>
                </a:gridCol>
                <a:gridCol w="2642885">
                  <a:extLst>
                    <a:ext uri="{9D8B030D-6E8A-4147-A177-3AD203B41FA5}">
                      <a16:colId xmlns:a16="http://schemas.microsoft.com/office/drawing/2014/main" val="3522634628"/>
                    </a:ext>
                  </a:extLst>
                </a:gridCol>
                <a:gridCol w="2642885">
                  <a:extLst>
                    <a:ext uri="{9D8B030D-6E8A-4147-A177-3AD203B41FA5}">
                      <a16:colId xmlns:a16="http://schemas.microsoft.com/office/drawing/2014/main" val="9079320"/>
                    </a:ext>
                  </a:extLst>
                </a:gridCol>
              </a:tblGrid>
              <a:tr h="630436">
                <a:tc>
                  <a:txBody>
                    <a:bodyPr/>
                    <a:lstStyle/>
                    <a:p>
                      <a:pPr marL="0" marR="0" algn="just">
                        <a:lnSpc>
                          <a:spcPct val="150000"/>
                        </a:lnSpc>
                        <a:spcBef>
                          <a:spcPts val="0"/>
                        </a:spcBef>
                        <a:spcAft>
                          <a:spcPts val="300"/>
                        </a:spcAft>
                      </a:pPr>
                      <a:r>
                        <a:rPr lang="el-GR" sz="1100" b="1" dirty="0">
                          <a:effectLst/>
                          <a:latin typeface="Arial" panose="020B0604020202020204" pitchFamily="34" charset="0"/>
                          <a:ea typeface="Times New Roman" panose="02020603050405020304" pitchFamily="18" charset="0"/>
                        </a:rPr>
                        <a:t>Χρήστης</a:t>
                      </a:r>
                      <a:endParaRPr lang="en-US" sz="11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300"/>
                        </a:spcAft>
                      </a:pPr>
                      <a:r>
                        <a:rPr lang="el-GR" sz="1100" b="1" dirty="0">
                          <a:effectLst/>
                          <a:latin typeface="Arial" panose="020B0604020202020204" pitchFamily="34" charset="0"/>
                          <a:ea typeface="Times New Roman" panose="02020603050405020304" pitchFamily="18" charset="0"/>
                        </a:rPr>
                        <a:t>Σχόλιο</a:t>
                      </a:r>
                      <a:endParaRPr lang="en-US" sz="11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300"/>
                        </a:spcAft>
                      </a:pPr>
                      <a:r>
                        <a:rPr lang="el-GR" sz="1100" b="1" dirty="0">
                          <a:effectLst/>
                          <a:latin typeface="Arial" panose="020B0604020202020204" pitchFamily="34" charset="0"/>
                          <a:ea typeface="Times New Roman" panose="02020603050405020304" pitchFamily="18" charset="0"/>
                        </a:rPr>
                        <a:t>Βαθμολογία συναισθήματος</a:t>
                      </a:r>
                      <a:endParaRPr lang="en-US" sz="1100" dirty="0">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901146"/>
                  </a:ext>
                </a:extLst>
              </a:tr>
              <a:tr h="294476">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User1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"I think this could 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0</a:t>
                      </a:r>
                      <a:r>
                        <a:rPr lang="el-GR" sz="1100" dirty="0">
                          <a:effectLst/>
                          <a:latin typeface="Arial" panose="020B0604020202020204" pitchFamily="34" charset="0"/>
                          <a:ea typeface="Times New Roman" panose="02020603050405020304" pitchFamily="18" charset="0"/>
                        </a:rPr>
                        <a:t>,</a:t>
                      </a:r>
                      <a:r>
                        <a:rPr lang="en-US" sz="1100" dirty="0">
                          <a:effectLst/>
                          <a:latin typeface="Arial" panose="020B0604020202020204" pitchFamily="34" charset="0"/>
                          <a:ea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193369"/>
                  </a:ext>
                </a:extLst>
              </a:tr>
              <a:tr h="294476">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User2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"It's worth considering."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0</a:t>
                      </a:r>
                      <a:r>
                        <a:rPr lang="el-GR" sz="1100" dirty="0">
                          <a:effectLst/>
                          <a:latin typeface="Arial" panose="020B0604020202020204" pitchFamily="34" charset="0"/>
                          <a:ea typeface="Times New Roman" panose="02020603050405020304" pitchFamily="18" charset="0"/>
                        </a:rPr>
                        <a:t>,</a:t>
                      </a:r>
                      <a:r>
                        <a:rPr lang="en-US" sz="1100" dirty="0">
                          <a:effectLst/>
                          <a:latin typeface="Arial" panose="020B0604020202020204" pitchFamily="34" charset="0"/>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1720513"/>
                  </a:ext>
                </a:extLst>
              </a:tr>
              <a:tr h="630436">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User3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"I'm not sure about this idea."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-0</a:t>
                      </a:r>
                      <a:r>
                        <a:rPr lang="el-GR" sz="1100" dirty="0">
                          <a:effectLst/>
                          <a:latin typeface="Arial" panose="020B0604020202020204" pitchFamily="34" charset="0"/>
                          <a:ea typeface="Times New Roman" panose="02020603050405020304" pitchFamily="18" charset="0"/>
                        </a:rPr>
                        <a:t>,</a:t>
                      </a:r>
                      <a:r>
                        <a:rPr lang="en-US" sz="1100" dirty="0">
                          <a:effectLst/>
                          <a:latin typeface="Arial" panose="020B0604020202020204" pitchFamily="34"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86137"/>
                  </a:ext>
                </a:extLst>
              </a:tr>
              <a:tr h="630436">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User4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"I don't have a strong opinion on this matter."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8464233"/>
                  </a:ext>
                </a:extLst>
              </a:tr>
              <a:tr h="630436">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User5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"Can you provide more details?"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300"/>
                        </a:spcAft>
                      </a:pPr>
                      <a:r>
                        <a:rPr lang="en-US" sz="1100" dirty="0">
                          <a:effectLst/>
                          <a:latin typeface="Arial" panose="020B0604020202020204" pitchFamily="34" charset="0"/>
                          <a:ea typeface="Times New Roman" panose="02020603050405020304" pitchFamily="18" charset="0"/>
                        </a:rPr>
                        <a:t>0</a:t>
                      </a:r>
                      <a:r>
                        <a:rPr lang="el-GR" sz="1100" dirty="0">
                          <a:effectLst/>
                          <a:latin typeface="Arial" panose="020B0604020202020204" pitchFamily="34" charset="0"/>
                          <a:ea typeface="Times New Roman" panose="02020603050405020304" pitchFamily="18" charset="0"/>
                        </a:rPr>
                        <a:t>,</a:t>
                      </a:r>
                      <a:r>
                        <a:rPr lang="en-US" sz="1100" dirty="0">
                          <a:effectLst/>
                          <a:latin typeface="Arial" panose="020B0604020202020204" pitchFamily="34"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1260501"/>
                  </a:ext>
                </a:extLst>
              </a:tr>
            </a:tbl>
          </a:graphicData>
        </a:graphic>
      </p:graphicFrame>
    </p:spTree>
    <p:extLst>
      <p:ext uri="{BB962C8B-B14F-4D97-AF65-F5344CB8AC3E}">
        <p14:creationId xmlns:p14="http://schemas.microsoft.com/office/powerpoint/2010/main" val="2400815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76DAF5C-91C9-CDBD-A3F0-FCF0C0B83F2D}"/>
              </a:ext>
            </a:extLst>
          </p:cNvPr>
          <p:cNvSpPr>
            <a:spLocks noGrp="1"/>
          </p:cNvSpPr>
          <p:nvPr>
            <p:ph type="title"/>
          </p:nvPr>
        </p:nvSpPr>
        <p:spPr>
          <a:xfrm>
            <a:off x="677334" y="609600"/>
            <a:ext cx="8596668" cy="695417"/>
          </a:xfrm>
        </p:spPr>
        <p:txBody>
          <a:bodyPr/>
          <a:lstStyle/>
          <a:p>
            <a:pPr algn="ctr"/>
            <a:r>
              <a:rPr lang="el-GR" dirty="0"/>
              <a:t>Αποτελέσματα</a:t>
            </a:r>
            <a:endParaRPr lang="en-US" dirty="0"/>
          </a:p>
        </p:txBody>
      </p:sp>
      <p:sp>
        <p:nvSpPr>
          <p:cNvPr id="8" name="TextBox 7">
            <a:extLst>
              <a:ext uri="{FF2B5EF4-FFF2-40B4-BE49-F238E27FC236}">
                <a16:creationId xmlns:a16="http://schemas.microsoft.com/office/drawing/2014/main" id="{5DB72E05-28A5-08DF-636B-A833A1E29ABB}"/>
              </a:ext>
            </a:extLst>
          </p:cNvPr>
          <p:cNvSpPr txBox="1"/>
          <p:nvPr/>
        </p:nvSpPr>
        <p:spPr>
          <a:xfrm>
            <a:off x="677334" y="2936557"/>
            <a:ext cx="8061551" cy="984885"/>
          </a:xfrm>
          <a:prstGeom prst="rect">
            <a:avLst/>
          </a:prstGeom>
          <a:noFill/>
        </p:spPr>
        <p:txBody>
          <a:bodyPr wrap="square">
            <a:spAutoFit/>
          </a:bodyPr>
          <a:lstStyle/>
          <a:p>
            <a:pPr marL="342900" indent="-342900">
              <a:spcBef>
                <a:spcPts val="1000"/>
              </a:spcBef>
              <a:buClr>
                <a:srgbClr val="549E39"/>
              </a:buClr>
              <a:buSzPct val="80000"/>
              <a:buFont typeface="Wingdings 3" charset="2"/>
              <a:buChar char=""/>
              <a:defRPr/>
            </a:pPr>
            <a:r>
              <a:rPr lang="el-GR" sz="2000" dirty="0"/>
              <a:t>Ας δούμε όμως συγκεντρωτικά τα αποτελέσματα που παίρνουμε από όλες τις αναρτήσεις</a:t>
            </a:r>
          </a:p>
          <a:p>
            <a:endParaRPr lang="el-GR" dirty="0"/>
          </a:p>
        </p:txBody>
      </p:sp>
    </p:spTree>
    <p:extLst>
      <p:ext uri="{BB962C8B-B14F-4D97-AF65-F5344CB8AC3E}">
        <p14:creationId xmlns:p14="http://schemas.microsoft.com/office/powerpoint/2010/main" val="3424486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E4C9-858F-7985-F5DA-3F36A2040BFD}"/>
              </a:ext>
            </a:extLst>
          </p:cNvPr>
          <p:cNvSpPr>
            <a:spLocks noGrp="1"/>
          </p:cNvSpPr>
          <p:nvPr>
            <p:ph type="title"/>
          </p:nvPr>
        </p:nvSpPr>
        <p:spPr/>
        <p:txBody>
          <a:bodyPr/>
          <a:lstStyle/>
          <a:p>
            <a:pPr algn="ctr"/>
            <a:r>
              <a:rPr lang="el-GR" dirty="0"/>
              <a:t>Συγκεντρωτικά Αποτελέσματα</a:t>
            </a:r>
            <a:endParaRPr lang="en-US" dirty="0"/>
          </a:p>
        </p:txBody>
      </p:sp>
      <p:graphicFrame>
        <p:nvGraphicFramePr>
          <p:cNvPr id="5" name="Table 4">
            <a:extLst>
              <a:ext uri="{FF2B5EF4-FFF2-40B4-BE49-F238E27FC236}">
                <a16:creationId xmlns:a16="http://schemas.microsoft.com/office/drawing/2014/main" id="{2243B6FA-90DC-0A78-BC86-33F383D9E2D3}"/>
              </a:ext>
            </a:extLst>
          </p:cNvPr>
          <p:cNvGraphicFramePr>
            <a:graphicFrameLocks noGrp="1"/>
          </p:cNvGraphicFramePr>
          <p:nvPr>
            <p:extLst>
              <p:ext uri="{D42A27DB-BD31-4B8C-83A1-F6EECF244321}">
                <p14:modId xmlns:p14="http://schemas.microsoft.com/office/powerpoint/2010/main" val="3678598635"/>
              </p:ext>
            </p:extLst>
          </p:nvPr>
        </p:nvGraphicFramePr>
        <p:xfrm>
          <a:off x="782841" y="1487268"/>
          <a:ext cx="8128000" cy="453054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993667782"/>
                    </a:ext>
                  </a:extLst>
                </a:gridCol>
                <a:gridCol w="1625600">
                  <a:extLst>
                    <a:ext uri="{9D8B030D-6E8A-4147-A177-3AD203B41FA5}">
                      <a16:colId xmlns:a16="http://schemas.microsoft.com/office/drawing/2014/main" val="2578086861"/>
                    </a:ext>
                  </a:extLst>
                </a:gridCol>
                <a:gridCol w="1625600">
                  <a:extLst>
                    <a:ext uri="{9D8B030D-6E8A-4147-A177-3AD203B41FA5}">
                      <a16:colId xmlns:a16="http://schemas.microsoft.com/office/drawing/2014/main" val="1317832132"/>
                    </a:ext>
                  </a:extLst>
                </a:gridCol>
                <a:gridCol w="1625600">
                  <a:extLst>
                    <a:ext uri="{9D8B030D-6E8A-4147-A177-3AD203B41FA5}">
                      <a16:colId xmlns:a16="http://schemas.microsoft.com/office/drawing/2014/main" val="1197502685"/>
                    </a:ext>
                  </a:extLst>
                </a:gridCol>
                <a:gridCol w="1625600">
                  <a:extLst>
                    <a:ext uri="{9D8B030D-6E8A-4147-A177-3AD203B41FA5}">
                      <a16:colId xmlns:a16="http://schemas.microsoft.com/office/drawing/2014/main" val="643182253"/>
                    </a:ext>
                  </a:extLst>
                </a:gridCol>
              </a:tblGrid>
              <a:tr h="476451">
                <a:tc>
                  <a:txBody>
                    <a:bodyPr/>
                    <a:lstStyle/>
                    <a:p>
                      <a:r>
                        <a:rPr lang="el-GR" sz="1600" dirty="0"/>
                        <a:t>Πλήθος αναρτήσεων</a:t>
                      </a:r>
                      <a:endParaRPr lang="en-US" sz="1600" dirty="0"/>
                    </a:p>
                  </a:txBody>
                  <a:tcPr/>
                </a:tc>
                <a:tc>
                  <a:txBody>
                    <a:bodyPr/>
                    <a:lstStyle/>
                    <a:p>
                      <a:r>
                        <a:rPr lang="el-GR" sz="1600" dirty="0"/>
                        <a:t>Τύπος δεδομένων</a:t>
                      </a:r>
                      <a:endParaRPr lang="en-US" sz="1600" dirty="0"/>
                    </a:p>
                  </a:txBody>
                  <a:tcPr/>
                </a:tc>
                <a:tc>
                  <a:txBody>
                    <a:bodyPr/>
                    <a:lstStyle/>
                    <a:p>
                      <a:r>
                        <a:rPr lang="el-GR" sz="1600" dirty="0"/>
                        <a:t>Αλγόριθμος</a:t>
                      </a:r>
                      <a:endParaRPr lang="en-US" sz="1600" dirty="0"/>
                    </a:p>
                  </a:txBody>
                  <a:tcPr/>
                </a:tc>
                <a:tc>
                  <a:txBody>
                    <a:bodyPr/>
                    <a:lstStyle/>
                    <a:p>
                      <a:r>
                        <a:rPr lang="el-GR" sz="1600" dirty="0"/>
                        <a:t>Πλήθος γραφημάτων</a:t>
                      </a:r>
                      <a:endParaRPr lang="en-US" sz="1600" dirty="0"/>
                    </a:p>
                  </a:txBody>
                  <a:tcPr/>
                </a:tc>
                <a:tc>
                  <a:txBody>
                    <a:bodyPr/>
                    <a:lstStyle/>
                    <a:p>
                      <a:r>
                        <a:rPr lang="el-GR" sz="1600" dirty="0"/>
                        <a:t>Μέσος όρος</a:t>
                      </a:r>
                      <a:endParaRPr lang="en-US" sz="1600" dirty="0"/>
                    </a:p>
                  </a:txBody>
                  <a:tcPr/>
                </a:tc>
                <a:extLst>
                  <a:ext uri="{0D108BD9-81ED-4DB2-BD59-A6C34878D82A}">
                    <a16:rowId xmlns:a16="http://schemas.microsoft.com/office/drawing/2014/main" val="1515618229"/>
                  </a:ext>
                </a:extLst>
              </a:tr>
              <a:tr h="476451">
                <a:tc>
                  <a:txBody>
                    <a:bodyPr/>
                    <a:lstStyle/>
                    <a:p>
                      <a:pPr algn="ctr"/>
                      <a:r>
                        <a:rPr lang="el-GR" sz="1600" dirty="0"/>
                        <a:t>1</a:t>
                      </a:r>
                      <a:endParaRPr lang="en-US" sz="1600" dirty="0"/>
                    </a:p>
                  </a:txBody>
                  <a:tcPr/>
                </a:tc>
                <a:tc>
                  <a:txBody>
                    <a:bodyPr/>
                    <a:lstStyle/>
                    <a:p>
                      <a:pPr algn="ctr"/>
                      <a:r>
                        <a:rPr lang="el-GR" sz="1600" dirty="0"/>
                        <a:t>Μη αμφιλεγόμενα</a:t>
                      </a:r>
                      <a:endParaRPr lang="en-US" sz="1600" dirty="0"/>
                    </a:p>
                  </a:txBody>
                  <a:tcPr/>
                </a:tc>
                <a:tc>
                  <a:txBody>
                    <a:bodyPr/>
                    <a:lstStyle/>
                    <a:p>
                      <a:pPr algn="ctr"/>
                      <a:r>
                        <a:rPr lang="en-US" sz="1600" dirty="0"/>
                        <a:t>Random Walk</a:t>
                      </a:r>
                    </a:p>
                  </a:txBody>
                  <a:tcPr/>
                </a:tc>
                <a:tc>
                  <a:txBody>
                    <a:bodyPr/>
                    <a:lstStyle/>
                    <a:p>
                      <a:pPr algn="ctr"/>
                      <a:r>
                        <a:rPr lang="en-US" sz="1600" dirty="0"/>
                        <a:t>194</a:t>
                      </a:r>
                    </a:p>
                  </a:txBody>
                  <a:tcPr/>
                </a:tc>
                <a:tc>
                  <a:txBody>
                    <a:bodyPr/>
                    <a:lstStyle/>
                    <a:p>
                      <a:pPr algn="ctr"/>
                      <a:r>
                        <a:rPr lang="en-US" sz="1600" b="1" dirty="0"/>
                        <a:t>0.411</a:t>
                      </a:r>
                    </a:p>
                  </a:txBody>
                  <a:tcPr/>
                </a:tc>
                <a:extLst>
                  <a:ext uri="{0D108BD9-81ED-4DB2-BD59-A6C34878D82A}">
                    <a16:rowId xmlns:a16="http://schemas.microsoft.com/office/drawing/2014/main" val="998694189"/>
                  </a:ext>
                </a:extLst>
              </a:tr>
              <a:tr h="677062">
                <a:tc>
                  <a:txBody>
                    <a:bodyPr/>
                    <a:lstStyle/>
                    <a:p>
                      <a:pPr algn="ctr"/>
                      <a:r>
                        <a:rPr lang="el-GR" sz="1600" dirty="0"/>
                        <a:t>1</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600" dirty="0"/>
                        <a:t>Μη αμφιλεγόμενα</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Weighted Edges</a:t>
                      </a:r>
                    </a:p>
                  </a:txBody>
                  <a:tcPr/>
                </a:tc>
                <a:tc>
                  <a:txBody>
                    <a:bodyPr/>
                    <a:lstStyle/>
                    <a:p>
                      <a:pPr algn="ctr"/>
                      <a:r>
                        <a:rPr lang="en-US" sz="1600" dirty="0"/>
                        <a:t>194</a:t>
                      </a:r>
                    </a:p>
                  </a:txBody>
                  <a:tcPr/>
                </a:tc>
                <a:tc>
                  <a:txBody>
                    <a:bodyPr/>
                    <a:lstStyle/>
                    <a:p>
                      <a:pPr algn="ctr"/>
                      <a:r>
                        <a:rPr lang="en-US" sz="1600" b="1" dirty="0"/>
                        <a:t>0.423</a:t>
                      </a:r>
                    </a:p>
                  </a:txBody>
                  <a:tcPr/>
                </a:tc>
                <a:extLst>
                  <a:ext uri="{0D108BD9-81ED-4DB2-BD59-A6C34878D82A}">
                    <a16:rowId xmlns:a16="http://schemas.microsoft.com/office/drawing/2014/main" val="3602445684"/>
                  </a:ext>
                </a:extLst>
              </a:tr>
              <a:tr h="275840">
                <a:tc>
                  <a:txBody>
                    <a:bodyPr/>
                    <a:lstStyle/>
                    <a:p>
                      <a:pPr algn="ctr"/>
                      <a:r>
                        <a:rPr lang="el-GR" sz="1600" dirty="0"/>
                        <a:t>1</a:t>
                      </a:r>
                      <a:endParaRPr lang="en-US" sz="1600" dirty="0"/>
                    </a:p>
                  </a:txBody>
                  <a:tcPr/>
                </a:tc>
                <a:tc>
                  <a:txBody>
                    <a:bodyPr/>
                    <a:lstStyle/>
                    <a:p>
                      <a:pPr algn="ctr"/>
                      <a:r>
                        <a:rPr lang="el-GR" sz="1600" dirty="0"/>
                        <a:t>Αμφιλεγόμενα</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Random Walk</a:t>
                      </a:r>
                    </a:p>
                  </a:txBody>
                  <a:tcPr/>
                </a:tc>
                <a:tc>
                  <a:txBody>
                    <a:bodyPr/>
                    <a:lstStyle/>
                    <a:p>
                      <a:pPr algn="ctr"/>
                      <a:r>
                        <a:rPr lang="en-US" sz="1600" dirty="0"/>
                        <a:t>417</a:t>
                      </a:r>
                    </a:p>
                  </a:txBody>
                  <a:tcPr/>
                </a:tc>
                <a:tc>
                  <a:txBody>
                    <a:bodyPr/>
                    <a:lstStyle/>
                    <a:p>
                      <a:pPr algn="ctr"/>
                      <a:r>
                        <a:rPr lang="en-US" sz="1600" b="1" dirty="0"/>
                        <a:t>0.425</a:t>
                      </a:r>
                    </a:p>
                  </a:txBody>
                  <a:tcPr/>
                </a:tc>
                <a:extLst>
                  <a:ext uri="{0D108BD9-81ED-4DB2-BD59-A6C34878D82A}">
                    <a16:rowId xmlns:a16="http://schemas.microsoft.com/office/drawing/2014/main" val="3761625070"/>
                  </a:ext>
                </a:extLst>
              </a:tr>
              <a:tr h="275840">
                <a:tc>
                  <a:txBody>
                    <a:bodyPr/>
                    <a:lstStyle/>
                    <a:p>
                      <a:pPr algn="ctr"/>
                      <a:r>
                        <a:rPr lang="el-GR" sz="1600" dirty="0"/>
                        <a:t>1</a:t>
                      </a:r>
                      <a:endParaRPr lang="en-US" sz="1600" dirty="0"/>
                    </a:p>
                  </a:txBody>
                  <a:tcPr/>
                </a:tc>
                <a:tc>
                  <a:txBody>
                    <a:bodyPr/>
                    <a:lstStyle/>
                    <a:p>
                      <a:pPr algn="ctr"/>
                      <a:r>
                        <a:rPr lang="el-GR" sz="1600" dirty="0"/>
                        <a:t>Αμφιλεγόμενα</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Weighted Edges</a:t>
                      </a:r>
                    </a:p>
                  </a:txBody>
                  <a:tcPr/>
                </a:tc>
                <a:tc>
                  <a:txBody>
                    <a:bodyPr/>
                    <a:lstStyle/>
                    <a:p>
                      <a:pPr algn="ctr"/>
                      <a:r>
                        <a:rPr lang="en-US" sz="1600" dirty="0"/>
                        <a:t>417</a:t>
                      </a:r>
                    </a:p>
                  </a:txBody>
                  <a:tcPr/>
                </a:tc>
                <a:tc>
                  <a:txBody>
                    <a:bodyPr/>
                    <a:lstStyle/>
                    <a:p>
                      <a:pPr algn="ctr"/>
                      <a:r>
                        <a:rPr lang="en-US" sz="1600" b="1" dirty="0"/>
                        <a:t>0.415</a:t>
                      </a:r>
                    </a:p>
                  </a:txBody>
                  <a:tcPr/>
                </a:tc>
                <a:extLst>
                  <a:ext uri="{0D108BD9-81ED-4DB2-BD59-A6C34878D82A}">
                    <a16:rowId xmlns:a16="http://schemas.microsoft.com/office/drawing/2014/main" val="1845494603"/>
                  </a:ext>
                </a:extLst>
              </a:tr>
              <a:tr h="677062">
                <a:tc>
                  <a:txBody>
                    <a:bodyPr/>
                    <a:lstStyle/>
                    <a:p>
                      <a:pPr algn="ctr"/>
                      <a:r>
                        <a:rPr lang="el-GR" sz="1600" dirty="0"/>
                        <a:t>2</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600" dirty="0"/>
                        <a:t>Μη αμφιλεγόμενα</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Random Walk</a:t>
                      </a:r>
                    </a:p>
                  </a:txBody>
                  <a:tcPr/>
                </a:tc>
                <a:tc>
                  <a:txBody>
                    <a:bodyPr/>
                    <a:lstStyle/>
                    <a:p>
                      <a:pPr algn="ctr"/>
                      <a:r>
                        <a:rPr lang="en-US" sz="1600" dirty="0"/>
                        <a:t>187</a:t>
                      </a:r>
                    </a:p>
                  </a:txBody>
                  <a:tcPr/>
                </a:tc>
                <a:tc>
                  <a:txBody>
                    <a:bodyPr/>
                    <a:lstStyle/>
                    <a:p>
                      <a:pPr algn="ctr"/>
                      <a:r>
                        <a:rPr lang="en-US" sz="1600" b="1" dirty="0"/>
                        <a:t>0.405</a:t>
                      </a:r>
                    </a:p>
                  </a:txBody>
                  <a:tcPr/>
                </a:tc>
                <a:extLst>
                  <a:ext uri="{0D108BD9-81ED-4DB2-BD59-A6C34878D82A}">
                    <a16:rowId xmlns:a16="http://schemas.microsoft.com/office/drawing/2014/main" val="273428534"/>
                  </a:ext>
                </a:extLst>
              </a:tr>
              <a:tr h="677062">
                <a:tc>
                  <a:txBody>
                    <a:bodyPr/>
                    <a:lstStyle/>
                    <a:p>
                      <a:pPr algn="ctr"/>
                      <a:r>
                        <a:rPr lang="el-GR" sz="1600" dirty="0"/>
                        <a:t>2</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600" dirty="0"/>
                        <a:t>Μη αμφιλεγόμενα</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Weighted Edges</a:t>
                      </a:r>
                    </a:p>
                  </a:txBody>
                  <a:tcPr/>
                </a:tc>
                <a:tc>
                  <a:txBody>
                    <a:bodyPr/>
                    <a:lstStyle/>
                    <a:p>
                      <a:pPr algn="ctr"/>
                      <a:r>
                        <a:rPr lang="en-US" sz="1600" dirty="0"/>
                        <a:t>187</a:t>
                      </a:r>
                    </a:p>
                  </a:txBody>
                  <a:tcPr/>
                </a:tc>
                <a:tc>
                  <a:txBody>
                    <a:bodyPr/>
                    <a:lstStyle/>
                    <a:p>
                      <a:pPr algn="ctr"/>
                      <a:r>
                        <a:rPr lang="en-US" sz="1600" b="1" dirty="0"/>
                        <a:t>0.418</a:t>
                      </a:r>
                    </a:p>
                  </a:txBody>
                  <a:tcPr/>
                </a:tc>
                <a:extLst>
                  <a:ext uri="{0D108BD9-81ED-4DB2-BD59-A6C34878D82A}">
                    <a16:rowId xmlns:a16="http://schemas.microsoft.com/office/drawing/2014/main" val="3399463059"/>
                  </a:ext>
                </a:extLst>
              </a:tr>
              <a:tr h="275840">
                <a:tc>
                  <a:txBody>
                    <a:bodyPr/>
                    <a:lstStyle/>
                    <a:p>
                      <a:pPr algn="ctr"/>
                      <a:r>
                        <a:rPr lang="el-GR" sz="1600" dirty="0"/>
                        <a:t>2</a:t>
                      </a:r>
                      <a:endParaRPr lang="en-US" sz="1600" dirty="0"/>
                    </a:p>
                  </a:txBody>
                  <a:tcPr/>
                </a:tc>
                <a:tc>
                  <a:txBody>
                    <a:bodyPr/>
                    <a:lstStyle/>
                    <a:p>
                      <a:pPr algn="ctr"/>
                      <a:r>
                        <a:rPr lang="el-GR" sz="1600" dirty="0"/>
                        <a:t>Αμφιλεγόμενα</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Random Walk</a:t>
                      </a:r>
                    </a:p>
                  </a:txBody>
                  <a:tcPr/>
                </a:tc>
                <a:tc>
                  <a:txBody>
                    <a:bodyPr/>
                    <a:lstStyle/>
                    <a:p>
                      <a:pPr algn="ctr"/>
                      <a:r>
                        <a:rPr lang="en-US" sz="1600" dirty="0"/>
                        <a:t>415</a:t>
                      </a:r>
                    </a:p>
                  </a:txBody>
                  <a:tcPr/>
                </a:tc>
                <a:tc>
                  <a:txBody>
                    <a:bodyPr/>
                    <a:lstStyle/>
                    <a:p>
                      <a:pPr algn="ctr"/>
                      <a:r>
                        <a:rPr lang="en-US" sz="1600" b="1" dirty="0"/>
                        <a:t>0.425</a:t>
                      </a:r>
                    </a:p>
                  </a:txBody>
                  <a:tcPr/>
                </a:tc>
                <a:extLst>
                  <a:ext uri="{0D108BD9-81ED-4DB2-BD59-A6C34878D82A}">
                    <a16:rowId xmlns:a16="http://schemas.microsoft.com/office/drawing/2014/main" val="765046991"/>
                  </a:ext>
                </a:extLst>
              </a:tr>
              <a:tr h="275840">
                <a:tc>
                  <a:txBody>
                    <a:bodyPr/>
                    <a:lstStyle/>
                    <a:p>
                      <a:pPr algn="ctr"/>
                      <a:r>
                        <a:rPr lang="el-GR" sz="1600" dirty="0"/>
                        <a:t>2</a:t>
                      </a:r>
                      <a:endParaRPr lang="en-US" sz="1600" dirty="0"/>
                    </a:p>
                  </a:txBody>
                  <a:tcPr/>
                </a:tc>
                <a:tc>
                  <a:txBody>
                    <a:bodyPr/>
                    <a:lstStyle/>
                    <a:p>
                      <a:pPr algn="ctr"/>
                      <a:r>
                        <a:rPr lang="el-GR" sz="1600" dirty="0"/>
                        <a:t>Αμφιλεγόμενα</a:t>
                      </a:r>
                      <a:endParaRPr lang="en-US" sz="1600" dirty="0"/>
                    </a:p>
                  </a:txBody>
                  <a:tcPr/>
                </a:tc>
                <a:tc>
                  <a:txBody>
                    <a:bodyPr/>
                    <a:lstStyle/>
                    <a:p>
                      <a:pPr algn="ctr"/>
                      <a:r>
                        <a:rPr lang="en-US" sz="1600" dirty="0"/>
                        <a:t>Weighted Edges</a:t>
                      </a:r>
                    </a:p>
                  </a:txBody>
                  <a:tcPr/>
                </a:tc>
                <a:tc>
                  <a:txBody>
                    <a:bodyPr/>
                    <a:lstStyle/>
                    <a:p>
                      <a:pPr algn="ctr"/>
                      <a:r>
                        <a:rPr lang="en-US" sz="1600" dirty="0"/>
                        <a:t>415</a:t>
                      </a:r>
                    </a:p>
                  </a:txBody>
                  <a:tcPr/>
                </a:tc>
                <a:tc>
                  <a:txBody>
                    <a:bodyPr/>
                    <a:lstStyle/>
                    <a:p>
                      <a:pPr algn="ctr"/>
                      <a:r>
                        <a:rPr lang="en-US" sz="1600" b="1" dirty="0"/>
                        <a:t>0.420</a:t>
                      </a:r>
                    </a:p>
                  </a:txBody>
                  <a:tcPr/>
                </a:tc>
                <a:extLst>
                  <a:ext uri="{0D108BD9-81ED-4DB2-BD59-A6C34878D82A}">
                    <a16:rowId xmlns:a16="http://schemas.microsoft.com/office/drawing/2014/main" val="478206311"/>
                  </a:ext>
                </a:extLst>
              </a:tr>
            </a:tbl>
          </a:graphicData>
        </a:graphic>
      </p:graphicFrame>
    </p:spTree>
    <p:extLst>
      <p:ext uri="{BB962C8B-B14F-4D97-AF65-F5344CB8AC3E}">
        <p14:creationId xmlns:p14="http://schemas.microsoft.com/office/powerpoint/2010/main" val="2325714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76DAF5C-91C9-CDBD-A3F0-FCF0C0B83F2D}"/>
              </a:ext>
            </a:extLst>
          </p:cNvPr>
          <p:cNvSpPr>
            <a:spLocks noGrp="1"/>
          </p:cNvSpPr>
          <p:nvPr>
            <p:ph type="title"/>
          </p:nvPr>
        </p:nvSpPr>
        <p:spPr>
          <a:xfrm>
            <a:off x="677334" y="609600"/>
            <a:ext cx="8596668" cy="695417"/>
          </a:xfrm>
        </p:spPr>
        <p:txBody>
          <a:bodyPr/>
          <a:lstStyle/>
          <a:p>
            <a:pPr algn="ctr"/>
            <a:r>
              <a:rPr lang="el-GR" dirty="0"/>
              <a:t>Μελλοντική δουλειά</a:t>
            </a:r>
            <a:endParaRPr lang="en-US" dirty="0"/>
          </a:p>
        </p:txBody>
      </p:sp>
      <p:sp>
        <p:nvSpPr>
          <p:cNvPr id="8" name="TextBox 7">
            <a:extLst>
              <a:ext uri="{FF2B5EF4-FFF2-40B4-BE49-F238E27FC236}">
                <a16:creationId xmlns:a16="http://schemas.microsoft.com/office/drawing/2014/main" id="{5DB72E05-28A5-08DF-636B-A833A1E29ABB}"/>
              </a:ext>
            </a:extLst>
          </p:cNvPr>
          <p:cNvSpPr txBox="1"/>
          <p:nvPr/>
        </p:nvSpPr>
        <p:spPr>
          <a:xfrm>
            <a:off x="944892" y="2296245"/>
            <a:ext cx="8061551" cy="3016210"/>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r>
              <a:rPr lang="el-GR" sz="2000" b="1" dirty="0">
                <a:solidFill>
                  <a:prstClr val="black">
                    <a:lumMod val="75000"/>
                    <a:lumOff val="25000"/>
                  </a:prstClr>
                </a:solidFill>
                <a:latin typeface="Trebuchet MS (Body)"/>
              </a:rPr>
              <a:t>Βελτίωση του δεύτερου αλγορίθμου</a:t>
            </a:r>
          </a:p>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endParaRPr lang="el-GR" sz="2000" b="1" dirty="0">
              <a:solidFill>
                <a:prstClr val="black">
                  <a:lumMod val="75000"/>
                  <a:lumOff val="25000"/>
                </a:prstClr>
              </a:solidFill>
              <a:latin typeface="Trebuchet MS (Body)"/>
            </a:endParaRPr>
          </a:p>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r>
              <a:rPr lang="el-GR" sz="2000" b="1" dirty="0">
                <a:solidFill>
                  <a:prstClr val="black">
                    <a:lumMod val="75000"/>
                    <a:lumOff val="25000"/>
                  </a:prstClr>
                </a:solidFill>
                <a:latin typeface="Trebuchet MS (Body)"/>
              </a:rPr>
              <a:t>Να αναζητηθούν πιο </a:t>
            </a:r>
            <a:r>
              <a:rPr lang="el-GR" sz="2000" b="1" dirty="0" err="1">
                <a:solidFill>
                  <a:prstClr val="black">
                    <a:lumMod val="75000"/>
                    <a:lumOff val="25000"/>
                  </a:prstClr>
                </a:solidFill>
                <a:latin typeface="Trebuchet MS (Body)"/>
              </a:rPr>
              <a:t>στοχευμένα</a:t>
            </a:r>
            <a:r>
              <a:rPr lang="el-GR" sz="2000" b="1" dirty="0">
                <a:solidFill>
                  <a:prstClr val="black">
                    <a:lumMod val="75000"/>
                    <a:lumOff val="25000"/>
                  </a:prstClr>
                </a:solidFill>
                <a:latin typeface="Trebuchet MS (Body)"/>
              </a:rPr>
              <a:t> και αξιόπιστα δεδομένα</a:t>
            </a:r>
          </a:p>
          <a:p>
            <a:pPr marR="0" lvl="0" algn="l" defTabSz="457200" rtl="0" eaLnBrk="1" fontAlgn="auto" latinLnBrk="0" hangingPunct="1">
              <a:lnSpc>
                <a:spcPct val="100000"/>
              </a:lnSpc>
              <a:spcBef>
                <a:spcPts val="1000"/>
              </a:spcBef>
              <a:spcAft>
                <a:spcPts val="0"/>
              </a:spcAft>
              <a:buClr>
                <a:srgbClr val="549E39"/>
              </a:buClr>
              <a:buSzPct val="80000"/>
              <a:tabLst/>
              <a:defRPr/>
            </a:pPr>
            <a:endParaRPr lang="el-GR" sz="2000" b="1" dirty="0">
              <a:solidFill>
                <a:prstClr val="black">
                  <a:lumMod val="75000"/>
                  <a:lumOff val="25000"/>
                </a:prstClr>
              </a:solidFill>
              <a:latin typeface="Trebuchet MS (Body)"/>
            </a:endParaRPr>
          </a:p>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r>
              <a:rPr lang="el-GR" sz="2000" b="1" dirty="0">
                <a:solidFill>
                  <a:prstClr val="black">
                    <a:lumMod val="75000"/>
                    <a:lumOff val="25000"/>
                  </a:prstClr>
                </a:solidFill>
                <a:latin typeface="Trebuchet MS (Body)"/>
              </a:rPr>
              <a:t>Να δημιουργηθεί μία βάση δεδομένων (πχ. σε </a:t>
            </a:r>
            <a:r>
              <a:rPr lang="en-US" sz="2000" b="1" dirty="0">
                <a:solidFill>
                  <a:prstClr val="black">
                    <a:lumMod val="75000"/>
                    <a:lumOff val="25000"/>
                  </a:prstClr>
                </a:solidFill>
                <a:latin typeface="Trebuchet MS (Body)"/>
              </a:rPr>
              <a:t>SQL)</a:t>
            </a:r>
            <a:endParaRPr lang="el-GR" sz="2000" b="1" dirty="0">
              <a:solidFill>
                <a:prstClr val="black">
                  <a:lumMod val="75000"/>
                  <a:lumOff val="25000"/>
                </a:prstClr>
              </a:solidFill>
              <a:latin typeface="Trebuchet MS (Body)"/>
            </a:endParaRPr>
          </a:p>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endParaRPr lang="el-GR" sz="2000" b="1" dirty="0">
              <a:solidFill>
                <a:prstClr val="black">
                  <a:lumMod val="75000"/>
                  <a:lumOff val="25000"/>
                </a:prstClr>
              </a:solidFill>
              <a:latin typeface="Trebuchet MS (Body)"/>
            </a:endParaRPr>
          </a:p>
          <a:p>
            <a:pPr marL="342900" marR="0" lvl="0" indent="-342900" algn="l" defTabSz="457200" rtl="0" eaLnBrk="1" fontAlgn="auto" latinLnBrk="0" hangingPunct="1">
              <a:lnSpc>
                <a:spcPct val="100000"/>
              </a:lnSpc>
              <a:spcBef>
                <a:spcPts val="1000"/>
              </a:spcBef>
              <a:spcAft>
                <a:spcPts val="0"/>
              </a:spcAft>
              <a:buClr>
                <a:srgbClr val="549E39"/>
              </a:buClr>
              <a:buSzPct val="80000"/>
              <a:buFont typeface="Wingdings 3" charset="2"/>
              <a:buChar char=""/>
              <a:tabLst/>
              <a:defRPr/>
            </a:pPr>
            <a:r>
              <a:rPr lang="el-GR" sz="2000" b="1" dirty="0">
                <a:solidFill>
                  <a:prstClr val="black">
                    <a:lumMod val="75000"/>
                    <a:lumOff val="25000"/>
                  </a:prstClr>
                </a:solidFill>
                <a:latin typeface="Trebuchet MS (Body)"/>
              </a:rPr>
              <a:t>Να δημιουργηθεί ένα γραφικό περιβάλλον</a:t>
            </a:r>
          </a:p>
        </p:txBody>
      </p:sp>
    </p:spTree>
    <p:extLst>
      <p:ext uri="{BB962C8B-B14F-4D97-AF65-F5344CB8AC3E}">
        <p14:creationId xmlns:p14="http://schemas.microsoft.com/office/powerpoint/2010/main" val="2083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A8E334-CC61-FE59-4F30-66C6C9DA14C5}"/>
              </a:ext>
            </a:extLst>
          </p:cNvPr>
          <p:cNvSpPr>
            <a:spLocks noGrp="1"/>
          </p:cNvSpPr>
          <p:nvPr>
            <p:ph type="title"/>
          </p:nvPr>
        </p:nvSpPr>
        <p:spPr>
          <a:xfrm>
            <a:off x="979174" y="2891901"/>
            <a:ext cx="7916251" cy="1074198"/>
          </a:xfrm>
        </p:spPr>
        <p:txBody>
          <a:bodyPr>
            <a:normAutofit/>
          </a:bodyPr>
          <a:lstStyle/>
          <a:p>
            <a:r>
              <a:rPr lang="el-GR" sz="4000" dirty="0"/>
              <a:t>Ευχαριστώ για την προσοχή σας!</a:t>
            </a:r>
            <a:endParaRPr lang="en-US" sz="4000" dirty="0"/>
          </a:p>
        </p:txBody>
      </p:sp>
    </p:spTree>
    <p:extLst>
      <p:ext uri="{BB962C8B-B14F-4D97-AF65-F5344CB8AC3E}">
        <p14:creationId xmlns:p14="http://schemas.microsoft.com/office/powerpoint/2010/main" val="308207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88C8C38-64A8-85B7-8A3B-19263644C630}"/>
              </a:ext>
            </a:extLst>
          </p:cNvPr>
          <p:cNvSpPr>
            <a:spLocks noGrp="1"/>
          </p:cNvSpPr>
          <p:nvPr>
            <p:ph type="title"/>
          </p:nvPr>
        </p:nvSpPr>
        <p:spPr/>
        <p:txBody>
          <a:bodyPr/>
          <a:lstStyle/>
          <a:p>
            <a:pPr algn="ctr"/>
            <a:r>
              <a:rPr lang="el-GR" dirty="0"/>
              <a:t>Εισαγωγή</a:t>
            </a:r>
            <a:br>
              <a:rPr lang="el-GR" dirty="0"/>
            </a:br>
            <a:endParaRPr lang="en-US" dirty="0"/>
          </a:p>
        </p:txBody>
      </p:sp>
      <p:sp>
        <p:nvSpPr>
          <p:cNvPr id="3" name="Θέση περιεχομένου 2">
            <a:extLst>
              <a:ext uri="{FF2B5EF4-FFF2-40B4-BE49-F238E27FC236}">
                <a16:creationId xmlns:a16="http://schemas.microsoft.com/office/drawing/2014/main" id="{99584941-E30D-4FED-3D27-E73B5BDD6A2D}"/>
              </a:ext>
            </a:extLst>
          </p:cNvPr>
          <p:cNvSpPr>
            <a:spLocks noGrp="1"/>
          </p:cNvSpPr>
          <p:nvPr>
            <p:ph sz="half" idx="1"/>
          </p:nvPr>
        </p:nvSpPr>
        <p:spPr>
          <a:xfrm>
            <a:off x="677334" y="1433181"/>
            <a:ext cx="9105858" cy="5123735"/>
          </a:xfrm>
        </p:spPr>
        <p:txBody>
          <a:bodyPr>
            <a:normAutofit/>
          </a:bodyPr>
          <a:lstStyle/>
          <a:p>
            <a:pPr marL="0" indent="0" algn="ctr">
              <a:buNone/>
            </a:pPr>
            <a:r>
              <a:rPr lang="el-GR" sz="2400" b="1" u="sng" kern="1400" dirty="0">
                <a:effectLst/>
                <a:latin typeface="Trebuchet MS (Body)"/>
              </a:rPr>
              <a:t>Το πρόβλημα της πόλωσης στο δίκτυο του Reddit</a:t>
            </a:r>
            <a:endParaRPr lang="en-US" sz="2400" b="1" u="sng" kern="1400" dirty="0">
              <a:effectLst/>
              <a:latin typeface="Trebuchet MS (Body)"/>
            </a:endParaRPr>
          </a:p>
          <a:p>
            <a:pPr marL="0" indent="0">
              <a:buNone/>
            </a:pPr>
            <a:endParaRPr lang="el-GR" dirty="0">
              <a:latin typeface="Trebuchet MS (Body)"/>
            </a:endParaRPr>
          </a:p>
          <a:p>
            <a:pPr>
              <a:buFont typeface="Wingdings" panose="05000000000000000000" pitchFamily="2" charset="2"/>
              <a:buChar char="Ø"/>
            </a:pPr>
            <a:r>
              <a:rPr lang="el-GR" sz="2000" dirty="0">
                <a:latin typeface="Trebuchet MS (Body)"/>
              </a:rPr>
              <a:t>Το πρόβλημα που παρατηρείται αναφέρεται στο </a:t>
            </a:r>
            <a:r>
              <a:rPr lang="el-GR" sz="2000" dirty="0">
                <a:effectLst/>
                <a:latin typeface="Trebuchet MS (Body)"/>
                <a:ea typeface="Times New Roman" panose="02020603050405020304" pitchFamily="18" charset="0"/>
              </a:rPr>
              <a:t>φαινόμενο όπου οι χρήστες τείνουν να ενώνονται και να αλληλοεπιδρούν με άλλους χρήστες που μοιράζονται παρόμοιες απόψεις ή πεποιθήσεις. </a:t>
            </a:r>
          </a:p>
          <a:p>
            <a:pPr marL="0" indent="0">
              <a:buNone/>
            </a:pPr>
            <a:endParaRPr lang="el-GR" sz="1800" dirty="0">
              <a:effectLst/>
              <a:latin typeface="Trebuchet MS (Body)"/>
              <a:ea typeface="Times New Roman" panose="02020603050405020304" pitchFamily="18" charset="0"/>
            </a:endParaRPr>
          </a:p>
          <a:p>
            <a:pPr>
              <a:buFont typeface="Wingdings" panose="05000000000000000000" pitchFamily="2" charset="2"/>
              <a:buChar char="Ø"/>
            </a:pPr>
            <a:r>
              <a:rPr lang="el-GR" sz="2000" dirty="0">
                <a:effectLst/>
                <a:latin typeface="Trebuchet MS (Body)"/>
                <a:ea typeface="Times New Roman" panose="02020603050405020304" pitchFamily="18" charset="0"/>
              </a:rPr>
              <a:t>Αυτό, μπορεί να οδηγήσει στη δημιουργία ομάδων που ενισχύουν τις δικές τους απόψεις και απορρίπτουν τις απόψεις και τα πιστεύω που διαφωνούν με τα δικά τους.</a:t>
            </a:r>
            <a:endParaRPr lang="en-US" sz="2000" dirty="0">
              <a:effectLst/>
              <a:latin typeface="Trebuchet MS (Body)"/>
              <a:ea typeface="Times New Roman" panose="02020603050405020304" pitchFamily="18" charset="0"/>
            </a:endParaRPr>
          </a:p>
          <a:p>
            <a:pPr marL="0" indent="0">
              <a:buNone/>
            </a:pPr>
            <a:endParaRPr lang="el-GR" dirty="0">
              <a:latin typeface="Trebuchet MS (Body)"/>
            </a:endParaRPr>
          </a:p>
        </p:txBody>
      </p:sp>
    </p:spTree>
    <p:extLst>
      <p:ext uri="{BB962C8B-B14F-4D97-AF65-F5344CB8AC3E}">
        <p14:creationId xmlns:p14="http://schemas.microsoft.com/office/powerpoint/2010/main" val="88284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A646A50-48D7-20D4-EF97-51681FEAB7BD}"/>
              </a:ext>
            </a:extLst>
          </p:cNvPr>
          <p:cNvSpPr>
            <a:spLocks noGrp="1"/>
          </p:cNvSpPr>
          <p:nvPr>
            <p:ph type="title"/>
          </p:nvPr>
        </p:nvSpPr>
        <p:spPr/>
        <p:txBody>
          <a:bodyPr/>
          <a:lstStyle/>
          <a:p>
            <a:pPr algn="ctr"/>
            <a:r>
              <a:rPr lang="el-GR" dirty="0"/>
              <a:t>Εισαγωγή</a:t>
            </a:r>
            <a:endParaRPr lang="en-US" dirty="0"/>
          </a:p>
        </p:txBody>
      </p:sp>
      <p:sp>
        <p:nvSpPr>
          <p:cNvPr id="3" name="Θέση περιεχομένου 2">
            <a:extLst>
              <a:ext uri="{FF2B5EF4-FFF2-40B4-BE49-F238E27FC236}">
                <a16:creationId xmlns:a16="http://schemas.microsoft.com/office/drawing/2014/main" id="{B906350E-99AA-829B-EC78-2F6C5ED183E9}"/>
              </a:ext>
            </a:extLst>
          </p:cNvPr>
          <p:cNvSpPr>
            <a:spLocks noGrp="1"/>
          </p:cNvSpPr>
          <p:nvPr>
            <p:ph sz="half" idx="1"/>
          </p:nvPr>
        </p:nvSpPr>
        <p:spPr>
          <a:xfrm>
            <a:off x="677334" y="2590642"/>
            <a:ext cx="8715241" cy="1676716"/>
          </a:xfrm>
        </p:spPr>
        <p:txBody>
          <a:bodyPr>
            <a:normAutofit/>
          </a:bodyPr>
          <a:lstStyle/>
          <a:p>
            <a:pPr marL="0" indent="0" algn="ctr">
              <a:buNone/>
            </a:pPr>
            <a:endParaRPr lang="el-GR" dirty="0"/>
          </a:p>
          <a:p>
            <a:pPr marL="0" indent="0" algn="ctr">
              <a:buNone/>
            </a:pPr>
            <a:r>
              <a:rPr lang="el-GR" sz="2400" spc="600" dirty="0"/>
              <a:t>Για ποιο λόγο πρέπει να αναλύσουμε το πρόβλημα;</a:t>
            </a:r>
          </a:p>
        </p:txBody>
      </p:sp>
    </p:spTree>
    <p:extLst>
      <p:ext uri="{BB962C8B-B14F-4D97-AF65-F5344CB8AC3E}">
        <p14:creationId xmlns:p14="http://schemas.microsoft.com/office/powerpoint/2010/main" val="422383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E8F51C3-4487-8846-4D05-08FAFC59D24A}"/>
              </a:ext>
            </a:extLst>
          </p:cNvPr>
          <p:cNvSpPr>
            <a:spLocks noGrp="1"/>
          </p:cNvSpPr>
          <p:nvPr>
            <p:ph type="title"/>
          </p:nvPr>
        </p:nvSpPr>
        <p:spPr>
          <a:xfrm>
            <a:off x="677333" y="609600"/>
            <a:ext cx="8098677" cy="1320800"/>
          </a:xfrm>
        </p:spPr>
        <p:txBody>
          <a:bodyPr vert="horz" lIns="91440" tIns="45720" rIns="91440" bIns="45720" rtlCol="0" anchor="t">
            <a:normAutofit/>
          </a:bodyPr>
          <a:lstStyle/>
          <a:p>
            <a:pPr algn="ctr">
              <a:lnSpc>
                <a:spcPct val="90000"/>
              </a:lnSpc>
            </a:pPr>
            <a:r>
              <a:rPr lang="el-GR" sz="3200" dirty="0"/>
              <a:t>Εισαγωγή</a:t>
            </a:r>
            <a:br>
              <a:rPr lang="en-US" sz="3200" dirty="0"/>
            </a:br>
            <a:endParaRPr lang="en-US" sz="3100" dirty="0"/>
          </a:p>
        </p:txBody>
      </p:sp>
      <p:sp>
        <p:nvSpPr>
          <p:cNvPr id="3" name="Θέση περιεχομένου 2">
            <a:extLst>
              <a:ext uri="{FF2B5EF4-FFF2-40B4-BE49-F238E27FC236}">
                <a16:creationId xmlns:a16="http://schemas.microsoft.com/office/drawing/2014/main" id="{B34E3E78-E729-B04E-D97E-E68C35DDC1BA}"/>
              </a:ext>
            </a:extLst>
          </p:cNvPr>
          <p:cNvSpPr>
            <a:spLocks noGrp="1"/>
          </p:cNvSpPr>
          <p:nvPr>
            <p:ph sz="half" idx="1"/>
          </p:nvPr>
        </p:nvSpPr>
        <p:spPr>
          <a:xfrm>
            <a:off x="465459" y="1483112"/>
            <a:ext cx="9013077" cy="4505091"/>
          </a:xfrm>
        </p:spPr>
        <p:txBody>
          <a:bodyPr vert="horz" lIns="91440" tIns="45720" rIns="91440" bIns="45720" rtlCol="0">
            <a:normAutofit lnSpcReduction="10000"/>
          </a:bodyPr>
          <a:lstStyle/>
          <a:p>
            <a:pPr algn="just">
              <a:lnSpc>
                <a:spcPct val="150000"/>
              </a:lnSpc>
              <a:spcBef>
                <a:spcPts val="0"/>
              </a:spcBef>
              <a:spcAft>
                <a:spcPts val="300"/>
              </a:spcAft>
              <a:buFont typeface="Wingdings" panose="05000000000000000000" pitchFamily="2" charset="2"/>
              <a:buChar char="Ø"/>
            </a:pPr>
            <a:r>
              <a:rPr lang="el-GR" sz="1800" dirty="0">
                <a:effectLst/>
                <a:latin typeface="Trebuchet MS (Body)"/>
                <a:ea typeface="Times New Roman" panose="02020603050405020304" pitchFamily="18" charset="0"/>
              </a:rPr>
              <a:t>Οι χρήστες που βρίσκονται σε ένα πολωμένο περιβάλλον είναι λιγότερο πιθανό να εκτεθούν σε διαφορετικές απόψεις. Αυτό μπορεί να περιορίσει την κριτική τους σκέψη και να γίνουν πιο «κλειστοί» σε διαφορετικές πεποιθήσεις.</a:t>
            </a:r>
            <a:endParaRPr lang="en-US" sz="2400" dirty="0">
              <a:effectLst/>
              <a:latin typeface="Trebuchet MS (Body)"/>
              <a:ea typeface="Times New Roman" panose="02020603050405020304" pitchFamily="18" charset="0"/>
            </a:endParaRPr>
          </a:p>
          <a:p>
            <a:pPr marL="342900" marR="0" lvl="0" indent="-342900" algn="just">
              <a:lnSpc>
                <a:spcPct val="150000"/>
              </a:lnSpc>
              <a:spcBef>
                <a:spcPts val="0"/>
              </a:spcBef>
              <a:spcAft>
                <a:spcPts val="300"/>
              </a:spcAft>
              <a:buFont typeface="Wingdings" panose="05000000000000000000" pitchFamily="2" charset="2"/>
              <a:buChar char=""/>
            </a:pPr>
            <a:r>
              <a:rPr lang="el-GR" dirty="0">
                <a:latin typeface="Trebuchet MS (Body)"/>
                <a:ea typeface="Times New Roman" panose="02020603050405020304" pitchFamily="18" charset="0"/>
              </a:rPr>
              <a:t>Αυτοί οι χρήστες </a:t>
            </a:r>
            <a:r>
              <a:rPr lang="el-GR" sz="1800" dirty="0">
                <a:effectLst/>
                <a:latin typeface="Trebuchet MS (Body)"/>
                <a:ea typeface="Times New Roman" panose="02020603050405020304" pitchFamily="18" charset="0"/>
              </a:rPr>
              <a:t>είναι πιο πιθανό να αντλούν πληροφορίες που επιβεβαιώνουν τις υπάρχουσες πεποιθήσεις τους αντί να τις αμφισβητούν</a:t>
            </a:r>
            <a:r>
              <a:rPr lang="en-US" sz="1800" dirty="0">
                <a:effectLst/>
                <a:latin typeface="Trebuchet MS (Body)"/>
                <a:ea typeface="Times New Roman" panose="02020603050405020304" pitchFamily="18" charset="0"/>
              </a:rPr>
              <a:t> (</a:t>
            </a:r>
            <a:r>
              <a:rPr lang="el-GR" sz="1800" dirty="0">
                <a:effectLst/>
                <a:latin typeface="Trebuchet MS (Body)"/>
                <a:ea typeface="Times New Roman" panose="02020603050405020304" pitchFamily="18" charset="0"/>
              </a:rPr>
              <a:t>επιβεβαίωση προκαταλήψεων).</a:t>
            </a:r>
            <a:endParaRPr lang="en-US" sz="2400" dirty="0">
              <a:effectLst/>
              <a:latin typeface="Trebuchet MS (Body)"/>
              <a:ea typeface="Times New Roman" panose="02020603050405020304" pitchFamily="18" charset="0"/>
            </a:endParaRPr>
          </a:p>
          <a:p>
            <a:pPr marL="342900" marR="0" lvl="0" indent="-342900" algn="just">
              <a:lnSpc>
                <a:spcPct val="150000"/>
              </a:lnSpc>
              <a:spcBef>
                <a:spcPts val="0"/>
              </a:spcBef>
              <a:spcAft>
                <a:spcPts val="300"/>
              </a:spcAft>
              <a:buFont typeface="Wingdings" panose="05000000000000000000" pitchFamily="2" charset="2"/>
              <a:buChar char=""/>
            </a:pPr>
            <a:r>
              <a:rPr lang="el-GR" sz="1800" dirty="0">
                <a:effectLst/>
                <a:latin typeface="Trebuchet MS (Body)"/>
                <a:ea typeface="Times New Roman" panose="02020603050405020304" pitchFamily="18" charset="0"/>
              </a:rPr>
              <a:t>Η πόλωση μπορεί να οδηγήσει σε αυξημένη κοινωνική απομόνωση, καθώς οι χρήστες μπορεί να αποφεύγουν ομάδες ή άτομα που διαφωνούν με τα πιστεύω τους.</a:t>
            </a:r>
            <a:endParaRPr lang="en-US" sz="2400" dirty="0">
              <a:effectLst/>
              <a:latin typeface="Trebuchet MS (Body)"/>
              <a:ea typeface="Times New Roman" panose="02020603050405020304" pitchFamily="18" charset="0"/>
            </a:endParaRPr>
          </a:p>
          <a:p>
            <a:pPr marL="342900" marR="0" lvl="0" indent="-342900" algn="just">
              <a:lnSpc>
                <a:spcPct val="150000"/>
              </a:lnSpc>
              <a:spcBef>
                <a:spcPts val="0"/>
              </a:spcBef>
              <a:spcAft>
                <a:spcPts val="300"/>
              </a:spcAft>
              <a:buFont typeface="Wingdings" panose="05000000000000000000" pitchFamily="2" charset="2"/>
              <a:buChar char=""/>
            </a:pPr>
            <a:r>
              <a:rPr lang="el-GR" sz="1800" dirty="0">
                <a:effectLst/>
                <a:latin typeface="Trebuchet MS (Body)"/>
                <a:ea typeface="Times New Roman" panose="02020603050405020304" pitchFamily="18" charset="0"/>
              </a:rPr>
              <a:t>Σε μεγαλύτερη κλίμακα, η πόλωση μπορεί να έχει αρνητικές επιπτώσεις στον δημοκρατικό διάλογο.</a:t>
            </a:r>
            <a:endParaRPr lang="en-US" sz="2400" dirty="0">
              <a:effectLst/>
              <a:latin typeface="Trebuchet MS (Body)"/>
              <a:ea typeface="Times New Roman" panose="02020603050405020304" pitchFamily="18" charset="0"/>
            </a:endParaRPr>
          </a:p>
        </p:txBody>
      </p:sp>
    </p:spTree>
    <p:extLst>
      <p:ext uri="{BB962C8B-B14F-4D97-AF65-F5344CB8AC3E}">
        <p14:creationId xmlns:p14="http://schemas.microsoft.com/office/powerpoint/2010/main" val="3586706679"/>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1" name="Group 108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82" name="Straight Connector 108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83" name="Straight Connector 108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8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8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86" name="Isosceles Triangle 108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8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8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8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90" name="Isosceles Triangle 108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91" name="Isosceles Triangle 109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sp>
        <p:nvSpPr>
          <p:cNvPr id="2" name="Τίτλος 1">
            <a:extLst>
              <a:ext uri="{FF2B5EF4-FFF2-40B4-BE49-F238E27FC236}">
                <a16:creationId xmlns:a16="http://schemas.microsoft.com/office/drawing/2014/main" id="{AE96FA12-6052-0B23-31F2-5971235F6FA4}"/>
              </a:ext>
            </a:extLst>
          </p:cNvPr>
          <p:cNvSpPr>
            <a:spLocks noGrp="1"/>
          </p:cNvSpPr>
          <p:nvPr>
            <p:ph type="title"/>
          </p:nvPr>
        </p:nvSpPr>
        <p:spPr>
          <a:xfrm>
            <a:off x="751875" y="609600"/>
            <a:ext cx="8582625" cy="962722"/>
          </a:xfrm>
        </p:spPr>
        <p:txBody>
          <a:bodyPr vert="horz" lIns="91440" tIns="45720" rIns="91440" bIns="45720" rtlCol="0" anchor="ctr">
            <a:normAutofit/>
          </a:bodyPr>
          <a:lstStyle/>
          <a:p>
            <a:pPr algn="ctr"/>
            <a:r>
              <a:rPr lang="el-GR" dirty="0"/>
              <a:t>Συλλογή Πληροφοριών</a:t>
            </a:r>
            <a:endParaRPr lang="en-US" dirty="0"/>
          </a:p>
        </p:txBody>
      </p:sp>
      <p:sp>
        <p:nvSpPr>
          <p:cNvPr id="3" name="Θέση περιεχομένου 2">
            <a:extLst>
              <a:ext uri="{FF2B5EF4-FFF2-40B4-BE49-F238E27FC236}">
                <a16:creationId xmlns:a16="http://schemas.microsoft.com/office/drawing/2014/main" id="{C131A209-21AA-6E32-25F4-27755D907DDD}"/>
              </a:ext>
            </a:extLst>
          </p:cNvPr>
          <p:cNvSpPr>
            <a:spLocks noGrp="1"/>
          </p:cNvSpPr>
          <p:nvPr>
            <p:ph sz="half" idx="1"/>
          </p:nvPr>
        </p:nvSpPr>
        <p:spPr>
          <a:xfrm>
            <a:off x="601757" y="2160589"/>
            <a:ext cx="8998511" cy="4369420"/>
          </a:xfrm>
        </p:spPr>
        <p:txBody>
          <a:bodyPr vert="horz" lIns="91440" tIns="45720" rIns="91440" bIns="45720" rtlCol="0">
            <a:normAutofit lnSpcReduction="10000"/>
          </a:bodyPr>
          <a:lstStyle/>
          <a:p>
            <a:pPr marL="0" indent="0">
              <a:buNone/>
            </a:pPr>
            <a:r>
              <a:rPr lang="el-GR" sz="2200" dirty="0"/>
              <a:t>Συνολικά συλλέγονται 2000 αναρτήσεις από 50 έως και 2000 σχόλια. Η άντληση των δεδομένων γίνεται πάνω σε δύο τομείς:</a:t>
            </a:r>
          </a:p>
          <a:p>
            <a:pPr marL="0" indent="0">
              <a:buNone/>
            </a:pPr>
            <a:endParaRPr lang="el-GR" sz="2200" dirty="0"/>
          </a:p>
          <a:p>
            <a:pPr>
              <a:buFont typeface="Wingdings" panose="05000000000000000000" pitchFamily="2" charset="2"/>
              <a:buChar char="v"/>
            </a:pPr>
            <a:r>
              <a:rPr lang="el-GR" sz="2200" dirty="0"/>
              <a:t>Σε μη αμφιλεγόμενα δεδομένα</a:t>
            </a:r>
            <a:endParaRPr lang="en-US" sz="2200" dirty="0"/>
          </a:p>
          <a:p>
            <a:pPr marL="0" indent="0">
              <a:buNone/>
            </a:pPr>
            <a:r>
              <a:rPr lang="en-US" sz="2200" dirty="0"/>
              <a:t>	Subreddit: covid19, Keyword: vaccine/deaths</a:t>
            </a:r>
            <a:endParaRPr lang="el-GR" sz="2200" dirty="0"/>
          </a:p>
          <a:p>
            <a:pPr marL="0" indent="0">
              <a:buNone/>
            </a:pPr>
            <a:r>
              <a:rPr lang="el-GR" sz="2200" dirty="0"/>
              <a:t>	- 1000 αναρτήσεις από τις οποίες οι 194 είναι αποδεκτές</a:t>
            </a:r>
          </a:p>
          <a:p>
            <a:pPr marL="0" indent="0">
              <a:buNone/>
            </a:pPr>
            <a:endParaRPr lang="el-GR" sz="2200" dirty="0"/>
          </a:p>
          <a:p>
            <a:pPr>
              <a:buFont typeface="Wingdings" panose="05000000000000000000" pitchFamily="2" charset="2"/>
              <a:buChar char="v"/>
            </a:pPr>
            <a:r>
              <a:rPr lang="el-GR" sz="2200" dirty="0"/>
              <a:t>Σε αμφιλεγόμενα δεδομένα</a:t>
            </a:r>
            <a:endParaRPr lang="en-US" sz="2200" dirty="0"/>
          </a:p>
          <a:p>
            <a:pPr marL="0" indent="0">
              <a:buNone/>
            </a:pPr>
            <a:r>
              <a:rPr lang="en-US" sz="2200" dirty="0"/>
              <a:t>	Subreddit: atheism/Christianity, Keyword: jesus</a:t>
            </a:r>
            <a:endParaRPr lang="el-GR" sz="2200" dirty="0"/>
          </a:p>
          <a:p>
            <a:pPr marL="0" indent="0">
              <a:buNone/>
            </a:pPr>
            <a:r>
              <a:rPr lang="el-GR" sz="2200" dirty="0"/>
              <a:t>	- 1000 αναρτήσεις από τις οποίες οι 424 είναι αποδεκτές</a:t>
            </a:r>
          </a:p>
          <a:p>
            <a:pPr>
              <a:buFont typeface="Wingdings" panose="05000000000000000000" pitchFamily="2" charset="2"/>
              <a:buChar char="v"/>
            </a:pPr>
            <a:endParaRPr lang="el-GR" sz="2200" dirty="0"/>
          </a:p>
        </p:txBody>
      </p:sp>
    </p:spTree>
    <p:extLst>
      <p:ext uri="{BB962C8B-B14F-4D97-AF65-F5344CB8AC3E}">
        <p14:creationId xmlns:p14="http://schemas.microsoft.com/office/powerpoint/2010/main" val="173010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diagram of a tree&#10;&#10;Description automatically generated">
            <a:extLst>
              <a:ext uri="{FF2B5EF4-FFF2-40B4-BE49-F238E27FC236}">
                <a16:creationId xmlns:a16="http://schemas.microsoft.com/office/drawing/2014/main" id="{2B601377-EF1B-4326-94C2-2085BE1FB56E}"/>
              </a:ext>
            </a:extLst>
          </p:cNvPr>
          <p:cNvPicPr>
            <a:picLocks noChangeAspect="1"/>
          </p:cNvPicPr>
          <p:nvPr/>
        </p:nvPicPr>
        <p:blipFill>
          <a:blip r:embed="rId2"/>
          <a:stretch>
            <a:fillRect/>
          </a:stretch>
        </p:blipFill>
        <p:spPr>
          <a:xfrm>
            <a:off x="446415" y="2375210"/>
            <a:ext cx="8366305" cy="3579541"/>
          </a:xfrm>
          <a:prstGeom prst="rect">
            <a:avLst/>
          </a:prstGeom>
        </p:spPr>
      </p:pic>
      <p:sp>
        <p:nvSpPr>
          <p:cNvPr id="2" name="Τίτλος 1">
            <a:extLst>
              <a:ext uri="{FF2B5EF4-FFF2-40B4-BE49-F238E27FC236}">
                <a16:creationId xmlns:a16="http://schemas.microsoft.com/office/drawing/2014/main" id="{D3634432-E3E3-1428-B9C1-2416AD6240F8}"/>
              </a:ext>
            </a:extLst>
          </p:cNvPr>
          <p:cNvSpPr>
            <a:spLocks noGrp="1"/>
          </p:cNvSpPr>
          <p:nvPr>
            <p:ph type="title"/>
          </p:nvPr>
        </p:nvSpPr>
        <p:spPr>
          <a:xfrm>
            <a:off x="677334" y="516865"/>
            <a:ext cx="8596668" cy="856597"/>
          </a:xfrm>
        </p:spPr>
        <p:txBody>
          <a:bodyPr/>
          <a:lstStyle/>
          <a:p>
            <a:pPr algn="ctr"/>
            <a:r>
              <a:rPr lang="el-GR" dirty="0"/>
              <a:t>Δημιουργία γραφημάτων</a:t>
            </a:r>
          </a:p>
        </p:txBody>
      </p:sp>
      <p:sp>
        <p:nvSpPr>
          <p:cNvPr id="7" name="Content Placeholder 6">
            <a:extLst>
              <a:ext uri="{FF2B5EF4-FFF2-40B4-BE49-F238E27FC236}">
                <a16:creationId xmlns:a16="http://schemas.microsoft.com/office/drawing/2014/main" id="{5B9E1959-66A8-AF04-55E3-0D4DB5B14060}"/>
              </a:ext>
            </a:extLst>
          </p:cNvPr>
          <p:cNvSpPr>
            <a:spLocks noGrp="1"/>
          </p:cNvSpPr>
          <p:nvPr>
            <p:ph sz="half" idx="1"/>
          </p:nvPr>
        </p:nvSpPr>
        <p:spPr>
          <a:xfrm>
            <a:off x="677334" y="1616928"/>
            <a:ext cx="8366305" cy="758282"/>
          </a:xfrm>
        </p:spPr>
        <p:txBody>
          <a:bodyPr>
            <a:normAutofit/>
          </a:bodyPr>
          <a:lstStyle/>
          <a:p>
            <a:pPr marL="0" indent="0">
              <a:buNone/>
            </a:pPr>
            <a:r>
              <a:rPr lang="el-GR" dirty="0"/>
              <a:t>Από αυτές τις αναρτήσεις βγάζουμε γραφήματα</a:t>
            </a:r>
            <a:r>
              <a:rPr lang="en-US" dirty="0"/>
              <a:t> </a:t>
            </a:r>
            <a:r>
              <a:rPr lang="el-GR" dirty="0"/>
              <a:t>με χρήστες που αλληλοεπιδρούν μεταξύ τους όπως φαίνεται στο σχήμα</a:t>
            </a:r>
            <a:endParaRPr lang="en-US" dirty="0"/>
          </a:p>
        </p:txBody>
      </p:sp>
    </p:spTree>
    <p:extLst>
      <p:ext uri="{BB962C8B-B14F-4D97-AF65-F5344CB8AC3E}">
        <p14:creationId xmlns:p14="http://schemas.microsoft.com/office/powerpoint/2010/main" val="419306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BD3CD7-A42C-92C2-60A6-E42C21225D91}"/>
              </a:ext>
            </a:extLst>
          </p:cNvPr>
          <p:cNvSpPr>
            <a:spLocks noGrp="1"/>
          </p:cNvSpPr>
          <p:nvPr>
            <p:ph type="title"/>
          </p:nvPr>
        </p:nvSpPr>
        <p:spPr>
          <a:xfrm>
            <a:off x="677334" y="609600"/>
            <a:ext cx="8596668" cy="811696"/>
          </a:xfrm>
        </p:spPr>
        <p:txBody>
          <a:bodyPr/>
          <a:lstStyle/>
          <a:p>
            <a:pPr algn="ctr"/>
            <a:r>
              <a:rPr lang="el-GR" dirty="0"/>
              <a:t>Δημιουργία γραφημάτων</a:t>
            </a:r>
            <a:endParaRPr lang="en-US" dirty="0"/>
          </a:p>
        </p:txBody>
      </p:sp>
      <p:sp>
        <p:nvSpPr>
          <p:cNvPr id="3" name="Θέση περιεχομένου 2">
            <a:extLst>
              <a:ext uri="{FF2B5EF4-FFF2-40B4-BE49-F238E27FC236}">
                <a16:creationId xmlns:a16="http://schemas.microsoft.com/office/drawing/2014/main" id="{FA85825C-B262-9B9A-41DD-9A29235B08AE}"/>
              </a:ext>
            </a:extLst>
          </p:cNvPr>
          <p:cNvSpPr>
            <a:spLocks noGrp="1"/>
          </p:cNvSpPr>
          <p:nvPr>
            <p:ph sz="half" idx="1"/>
          </p:nvPr>
        </p:nvSpPr>
        <p:spPr>
          <a:xfrm>
            <a:off x="677334" y="1500809"/>
            <a:ext cx="8732996" cy="1928191"/>
          </a:xfrm>
        </p:spPr>
        <p:txBody>
          <a:bodyPr>
            <a:normAutofit/>
          </a:bodyPr>
          <a:lstStyle/>
          <a:p>
            <a:pPr marL="0" indent="0">
              <a:buNone/>
            </a:pPr>
            <a:r>
              <a:rPr lang="el-GR" dirty="0"/>
              <a:t>Τα γραφήματα είναι είτε μίας ανάρτησης είτε δύο αναρτήσεων όπως φαίνεται και στις εικόνες παρακάτω. </a:t>
            </a:r>
          </a:p>
          <a:p>
            <a:r>
              <a:rPr lang="el-GR" dirty="0"/>
              <a:t>Στην αριστερά εικόνα είναι ένα γράφημα μίας ανάρτησης</a:t>
            </a:r>
          </a:p>
          <a:p>
            <a:r>
              <a:rPr lang="el-GR" dirty="0"/>
              <a:t>Στη δεξιά εικόνα είναι ένα γράφημα δύο αναρτήσεων</a:t>
            </a:r>
          </a:p>
          <a:p>
            <a:pPr marL="0" indent="0">
              <a:buNone/>
            </a:pPr>
            <a:endParaRPr lang="el-GR" dirty="0"/>
          </a:p>
        </p:txBody>
      </p:sp>
      <p:pic>
        <p:nvPicPr>
          <p:cNvPr id="5" name="Picture 4">
            <a:extLst>
              <a:ext uri="{FF2B5EF4-FFF2-40B4-BE49-F238E27FC236}">
                <a16:creationId xmlns:a16="http://schemas.microsoft.com/office/drawing/2014/main" id="{46DA02DB-C379-AE44-ED0B-E02825ABE9FA}"/>
              </a:ext>
            </a:extLst>
          </p:cNvPr>
          <p:cNvPicPr>
            <a:picLocks noChangeAspect="1"/>
          </p:cNvPicPr>
          <p:nvPr/>
        </p:nvPicPr>
        <p:blipFill>
          <a:blip r:embed="rId2"/>
          <a:stretch>
            <a:fillRect/>
          </a:stretch>
        </p:blipFill>
        <p:spPr>
          <a:xfrm>
            <a:off x="430787" y="3429000"/>
            <a:ext cx="4084674" cy="2872989"/>
          </a:xfrm>
          <a:prstGeom prst="rect">
            <a:avLst/>
          </a:prstGeom>
        </p:spPr>
      </p:pic>
      <p:pic>
        <p:nvPicPr>
          <p:cNvPr id="8" name="Picture 7">
            <a:extLst>
              <a:ext uri="{FF2B5EF4-FFF2-40B4-BE49-F238E27FC236}">
                <a16:creationId xmlns:a16="http://schemas.microsoft.com/office/drawing/2014/main" id="{FB28E58B-A1E5-462C-5924-527C5FFD8320}"/>
              </a:ext>
            </a:extLst>
          </p:cNvPr>
          <p:cNvPicPr>
            <a:picLocks noChangeAspect="1"/>
          </p:cNvPicPr>
          <p:nvPr/>
        </p:nvPicPr>
        <p:blipFill>
          <a:blip r:embed="rId3"/>
          <a:stretch>
            <a:fillRect/>
          </a:stretch>
        </p:blipFill>
        <p:spPr>
          <a:xfrm>
            <a:off x="4654358" y="3327000"/>
            <a:ext cx="3848914" cy="2791100"/>
          </a:xfrm>
          <a:prstGeom prst="rect">
            <a:avLst/>
          </a:prstGeom>
        </p:spPr>
      </p:pic>
    </p:spTree>
    <p:extLst>
      <p:ext uri="{BB962C8B-B14F-4D97-AF65-F5344CB8AC3E}">
        <p14:creationId xmlns:p14="http://schemas.microsoft.com/office/powerpoint/2010/main" val="45350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Τίτλος 1">
            <a:extLst>
              <a:ext uri="{FF2B5EF4-FFF2-40B4-BE49-F238E27FC236}">
                <a16:creationId xmlns:a16="http://schemas.microsoft.com/office/drawing/2014/main" id="{1530AB40-1FEE-3DCE-7983-DD179BEF66FC}"/>
              </a:ext>
            </a:extLst>
          </p:cNvPr>
          <p:cNvSpPr>
            <a:spLocks noGrp="1"/>
          </p:cNvSpPr>
          <p:nvPr>
            <p:ph type="title"/>
          </p:nvPr>
        </p:nvSpPr>
        <p:spPr>
          <a:xfrm>
            <a:off x="677334" y="609600"/>
            <a:ext cx="8596668" cy="811696"/>
          </a:xfrm>
        </p:spPr>
        <p:txBody>
          <a:bodyPr/>
          <a:lstStyle/>
          <a:p>
            <a:pPr algn="ctr"/>
            <a:r>
              <a:rPr lang="el-GR" dirty="0"/>
              <a:t>Δημιουργία γραφημάτων</a:t>
            </a:r>
            <a:endParaRPr lang="en-US" dirty="0"/>
          </a:p>
        </p:txBody>
      </p:sp>
      <p:sp>
        <p:nvSpPr>
          <p:cNvPr id="17" name="Θέση περιεχομένου 2">
            <a:extLst>
              <a:ext uri="{FF2B5EF4-FFF2-40B4-BE49-F238E27FC236}">
                <a16:creationId xmlns:a16="http://schemas.microsoft.com/office/drawing/2014/main" id="{916B052A-3E0E-C341-8BAB-B1AA08303F5C}"/>
              </a:ext>
            </a:extLst>
          </p:cNvPr>
          <p:cNvSpPr>
            <a:spLocks noGrp="1"/>
          </p:cNvSpPr>
          <p:nvPr>
            <p:ph sz="half" idx="1"/>
          </p:nvPr>
        </p:nvSpPr>
        <p:spPr>
          <a:xfrm>
            <a:off x="677334" y="1747777"/>
            <a:ext cx="8732996" cy="1579223"/>
          </a:xfrm>
        </p:spPr>
        <p:txBody>
          <a:bodyPr>
            <a:normAutofit/>
          </a:bodyPr>
          <a:lstStyle/>
          <a:p>
            <a:pPr marL="0" indent="0" algn="ctr">
              <a:buNone/>
            </a:pPr>
            <a:endParaRPr lang="el-GR" dirty="0"/>
          </a:p>
          <a:p>
            <a:pPr marL="0" indent="0" algn="ctr">
              <a:buNone/>
            </a:pPr>
            <a:r>
              <a:rPr lang="el-GR" sz="2000" spc="300" dirty="0"/>
              <a:t>Τι βλέπουμε όμως σε αυτές τις εικόνες;</a:t>
            </a:r>
          </a:p>
          <a:p>
            <a:pPr marL="0" indent="0">
              <a:buNone/>
            </a:pPr>
            <a:endParaRPr lang="el-GR" dirty="0"/>
          </a:p>
        </p:txBody>
      </p:sp>
      <p:pic>
        <p:nvPicPr>
          <p:cNvPr id="18" name="Picture 17">
            <a:extLst>
              <a:ext uri="{FF2B5EF4-FFF2-40B4-BE49-F238E27FC236}">
                <a16:creationId xmlns:a16="http://schemas.microsoft.com/office/drawing/2014/main" id="{6E3F9D5B-792A-81D7-1557-BC10E2C0333F}"/>
              </a:ext>
            </a:extLst>
          </p:cNvPr>
          <p:cNvPicPr>
            <a:picLocks noChangeAspect="1"/>
          </p:cNvPicPr>
          <p:nvPr/>
        </p:nvPicPr>
        <p:blipFill>
          <a:blip r:embed="rId3"/>
          <a:stretch>
            <a:fillRect/>
          </a:stretch>
        </p:blipFill>
        <p:spPr>
          <a:xfrm>
            <a:off x="430787" y="3429000"/>
            <a:ext cx="4084674" cy="2872989"/>
          </a:xfrm>
          <a:prstGeom prst="rect">
            <a:avLst/>
          </a:prstGeom>
        </p:spPr>
      </p:pic>
      <p:pic>
        <p:nvPicPr>
          <p:cNvPr id="19" name="Picture 18">
            <a:extLst>
              <a:ext uri="{FF2B5EF4-FFF2-40B4-BE49-F238E27FC236}">
                <a16:creationId xmlns:a16="http://schemas.microsoft.com/office/drawing/2014/main" id="{3F256C87-BEF8-4727-DD98-E5C48595569F}"/>
              </a:ext>
            </a:extLst>
          </p:cNvPr>
          <p:cNvPicPr>
            <a:picLocks noChangeAspect="1"/>
          </p:cNvPicPr>
          <p:nvPr/>
        </p:nvPicPr>
        <p:blipFill>
          <a:blip r:embed="rId4"/>
          <a:stretch>
            <a:fillRect/>
          </a:stretch>
        </p:blipFill>
        <p:spPr>
          <a:xfrm>
            <a:off x="4654358" y="3327000"/>
            <a:ext cx="3848914" cy="2791100"/>
          </a:xfrm>
          <a:prstGeom prst="rect">
            <a:avLst/>
          </a:prstGeom>
        </p:spPr>
      </p:pic>
    </p:spTree>
    <p:extLst>
      <p:ext uri="{BB962C8B-B14F-4D97-AF65-F5344CB8AC3E}">
        <p14:creationId xmlns:p14="http://schemas.microsoft.com/office/powerpoint/2010/main" val="177102608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Όψη">
  <a:themeElements>
    <a:clrScheme name="Πράσινο">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Όψη">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Όψη">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8089</TotalTime>
  <Words>1474</Words>
  <Application>Microsoft Office PowerPoint</Application>
  <PresentationFormat>Widescreen</PresentationFormat>
  <Paragraphs>219</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Symbol</vt:lpstr>
      <vt:lpstr>Trebuchet MS</vt:lpstr>
      <vt:lpstr>Trebuchet MS (Body)</vt:lpstr>
      <vt:lpstr>Wingdings</vt:lpstr>
      <vt:lpstr>Wingdings 3</vt:lpstr>
      <vt:lpstr>Όψη</vt:lpstr>
      <vt:lpstr>ΜΕΛΕΤΗ ΔΙΑΦΟΡΩΝ ΜΟΡΦΩΝ ΠΟΛΩΣΗΣ ΣΤΟ ΔΙΚΤΥΟ ΤΟΥ REDDIT</vt:lpstr>
      <vt:lpstr>Πίνακας Περιεχομένων</vt:lpstr>
      <vt:lpstr>Εισαγωγή </vt:lpstr>
      <vt:lpstr>Εισαγωγή</vt:lpstr>
      <vt:lpstr>Εισαγωγή </vt:lpstr>
      <vt:lpstr>Συλλογή Πληροφοριών</vt:lpstr>
      <vt:lpstr>Δημιουργία γραφημάτων</vt:lpstr>
      <vt:lpstr>Δημιουργία γραφημάτων</vt:lpstr>
      <vt:lpstr>Δημιουργία γραφημάτων</vt:lpstr>
      <vt:lpstr>Ανάλυση Γραφημάτων – Υπολογισμός του polarization score</vt:lpstr>
      <vt:lpstr>Υψηλή – χαμηλή πόλωση στο δίκτυο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Αποτελέσματα</vt:lpstr>
      <vt:lpstr>Αποτελέσματα</vt:lpstr>
      <vt:lpstr>Αποτελέσματα</vt:lpstr>
      <vt:lpstr>Αποτελέσματα</vt:lpstr>
      <vt:lpstr>Συγκεντρωτικά Αποτελέσματα</vt:lpstr>
      <vt:lpstr>Μελλοντική δουλειά</vt:lpstr>
      <vt:lpstr>Ευχαριστώ για την προσοχή σας!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george mutsopoylos</dc:creator>
  <cp:lastModifiedBy>DIMITRIOS VOURDOUGIANNIS</cp:lastModifiedBy>
  <cp:revision>526</cp:revision>
  <dcterms:created xsi:type="dcterms:W3CDTF">2022-09-27T08:39:08Z</dcterms:created>
  <dcterms:modified xsi:type="dcterms:W3CDTF">2023-10-12T07:43:02Z</dcterms:modified>
</cp:coreProperties>
</file>