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72" r:id="rId3"/>
    <p:sldId id="258" r:id="rId4"/>
    <p:sldId id="259" r:id="rId5"/>
    <p:sldId id="271" r:id="rId6"/>
    <p:sldId id="261" r:id="rId7"/>
    <p:sldId id="273" r:id="rId8"/>
    <p:sldId id="260" r:id="rId9"/>
    <p:sldId id="262" r:id="rId10"/>
    <p:sldId id="263" r:id="rId11"/>
    <p:sldId id="264" r:id="rId12"/>
    <p:sldId id="265" r:id="rId13"/>
    <p:sldId id="266" r:id="rId14"/>
    <p:sldId id="267" r:id="rId15"/>
    <p:sldId id="268" r:id="rId16"/>
    <p:sldId id="269" r:id="rId17"/>
    <p:sldId id="270" r:id="rId18"/>
    <p:sldId id="274" r:id="rId19"/>
    <p:sldId id="275"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3840" userDrawn="1">
          <p15:clr>
            <a:srgbClr val="A4A3A4"/>
          </p15:clr>
        </p15:guide>
        <p15:guide id="3" pos="4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F794"/>
    <a:srgbClr val="F4F5EF"/>
    <a:srgbClr val="C389DD"/>
    <a:srgbClr val="CC66FF"/>
    <a:srgbClr val="D09494"/>
    <a:srgbClr val="08B44E"/>
    <a:srgbClr val="EA5E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2" d="100"/>
          <a:sy n="102" d="100"/>
        </p:scale>
        <p:origin x="834" y="102"/>
      </p:cViewPr>
      <p:guideLst>
        <p:guide orient="horz" pos="1026"/>
        <p:guide pos="3840"/>
        <p:guide pos="4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CCBC4-7BCC-420B-91DF-88C4E03571C9}" type="datetimeFigureOut">
              <a:rPr lang="en-IL" smtClean="0"/>
              <a:t>18/11/2024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536EE-6AD3-4380-9343-42D3B91D10EF}" type="slidenum">
              <a:rPr lang="en-IL" smtClean="0"/>
              <a:t>‹#›</a:t>
            </a:fld>
            <a:endParaRPr lang="en-IL"/>
          </a:p>
        </p:txBody>
      </p:sp>
    </p:spTree>
    <p:extLst>
      <p:ext uri="{BB962C8B-B14F-4D97-AF65-F5344CB8AC3E}">
        <p14:creationId xmlns:p14="http://schemas.microsoft.com/office/powerpoint/2010/main" val="1524207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1536EE-6AD3-4380-9343-42D3B91D10EF}" type="slidenum">
              <a:rPr lang="en-IL" smtClean="0"/>
              <a:t>6</a:t>
            </a:fld>
            <a:endParaRPr lang="en-IL"/>
          </a:p>
        </p:txBody>
      </p:sp>
    </p:spTree>
    <p:extLst>
      <p:ext uri="{BB962C8B-B14F-4D97-AF65-F5344CB8AC3E}">
        <p14:creationId xmlns:p14="http://schemas.microsoft.com/office/powerpoint/2010/main" val="119217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1536EE-6AD3-4380-9343-42D3B91D10EF}" type="slidenum">
              <a:rPr lang="en-IL" smtClean="0"/>
              <a:t>9</a:t>
            </a:fld>
            <a:endParaRPr lang="en-IL"/>
          </a:p>
        </p:txBody>
      </p:sp>
    </p:spTree>
    <p:extLst>
      <p:ext uri="{BB962C8B-B14F-4D97-AF65-F5344CB8AC3E}">
        <p14:creationId xmlns:p14="http://schemas.microsoft.com/office/powerpoint/2010/main" val="390542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1536EE-6AD3-4380-9343-42D3B91D10EF}" type="slidenum">
              <a:rPr lang="en-IL" smtClean="0"/>
              <a:t>10</a:t>
            </a:fld>
            <a:endParaRPr lang="en-IL"/>
          </a:p>
        </p:txBody>
      </p:sp>
    </p:spTree>
    <p:extLst>
      <p:ext uri="{BB962C8B-B14F-4D97-AF65-F5344CB8AC3E}">
        <p14:creationId xmlns:p14="http://schemas.microsoft.com/office/powerpoint/2010/main" val="16707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1536EE-6AD3-4380-9343-42D3B91D10EF}" type="slidenum">
              <a:rPr lang="en-IL" smtClean="0"/>
              <a:t>11</a:t>
            </a:fld>
            <a:endParaRPr lang="en-IL"/>
          </a:p>
        </p:txBody>
      </p:sp>
    </p:spTree>
    <p:extLst>
      <p:ext uri="{BB962C8B-B14F-4D97-AF65-F5344CB8AC3E}">
        <p14:creationId xmlns:p14="http://schemas.microsoft.com/office/powerpoint/2010/main" val="137095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1536EE-6AD3-4380-9343-42D3B91D10EF}" type="slidenum">
              <a:rPr lang="en-IL" smtClean="0"/>
              <a:t>14</a:t>
            </a:fld>
            <a:endParaRPr lang="en-IL"/>
          </a:p>
        </p:txBody>
      </p:sp>
    </p:spTree>
    <p:extLst>
      <p:ext uri="{BB962C8B-B14F-4D97-AF65-F5344CB8AC3E}">
        <p14:creationId xmlns:p14="http://schemas.microsoft.com/office/powerpoint/2010/main" val="4272871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1536EE-6AD3-4380-9343-42D3B91D10EF}" type="slidenum">
              <a:rPr lang="en-IL" smtClean="0"/>
              <a:t>16</a:t>
            </a:fld>
            <a:endParaRPr lang="en-IL"/>
          </a:p>
        </p:txBody>
      </p:sp>
    </p:spTree>
    <p:extLst>
      <p:ext uri="{BB962C8B-B14F-4D97-AF65-F5344CB8AC3E}">
        <p14:creationId xmlns:p14="http://schemas.microsoft.com/office/powerpoint/2010/main" val="266991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5"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3" y="4206876"/>
            <a:ext cx="9228201" cy="1645920"/>
          </a:xfrm>
        </p:spPr>
        <p:txBody>
          <a:bodyPr>
            <a:normAutofit/>
          </a:bodyPr>
          <a:lstStyle>
            <a:lvl1pPr marL="0" indent="0" algn="l">
              <a:buNone/>
              <a:defRPr sz="3200">
                <a:solidFill>
                  <a:schemeClr val="tx1"/>
                </a:solidFill>
                <a:latin typeface="+mj-lt"/>
              </a:defRPr>
            </a:lvl1pPr>
            <a:lvl2pPr marL="457189" indent="0" algn="ctr">
              <a:buNone/>
              <a:defRPr sz="28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320FE96-0D20-41F7-B052-AB871CD5E478}" type="datetimeFigureOut">
              <a:rPr lang="en-IL" smtClean="0"/>
              <a:t>18/11/2024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8CED23D5-866E-460F-A446-F525974B8E96}" type="slidenum">
              <a:rPr lang="en-IL" smtClean="0"/>
              <a:t>‹#›</a:t>
            </a:fld>
            <a:endParaRPr lang="en-IL"/>
          </a:p>
        </p:txBody>
      </p:sp>
    </p:spTree>
    <p:extLst>
      <p:ext uri="{BB962C8B-B14F-4D97-AF65-F5344CB8AC3E}">
        <p14:creationId xmlns:p14="http://schemas.microsoft.com/office/powerpoint/2010/main" val="301425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0FE96-0D20-41F7-B052-AB871CD5E478}" type="datetimeFigureOut">
              <a:rPr lang="en-IL" smtClean="0"/>
              <a:t>18/11/2024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CED23D5-866E-460F-A446-F525974B8E96}" type="slidenum">
              <a:rPr lang="en-IL" smtClean="0"/>
              <a:t>‹#›</a:t>
            </a:fld>
            <a:endParaRPr lang="en-IL"/>
          </a:p>
        </p:txBody>
      </p:sp>
    </p:spTree>
    <p:extLst>
      <p:ext uri="{BB962C8B-B14F-4D97-AF65-F5344CB8AC3E}">
        <p14:creationId xmlns:p14="http://schemas.microsoft.com/office/powerpoint/2010/main" val="265569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1"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6" y="714377"/>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0FE96-0D20-41F7-B052-AB871CD5E478}" type="datetimeFigureOut">
              <a:rPr lang="en-IL" smtClean="0"/>
              <a:t>18/11/2024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CED23D5-866E-460F-A446-F525974B8E96}" type="slidenum">
              <a:rPr lang="en-IL" smtClean="0"/>
              <a:t>‹#›</a:t>
            </a:fld>
            <a:endParaRPr lang="en-IL"/>
          </a:p>
        </p:txBody>
      </p:sp>
    </p:spTree>
    <p:extLst>
      <p:ext uri="{BB962C8B-B14F-4D97-AF65-F5344CB8AC3E}">
        <p14:creationId xmlns:p14="http://schemas.microsoft.com/office/powerpoint/2010/main" val="49342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0FE96-0D20-41F7-B052-AB871CD5E478}" type="datetimeFigureOut">
              <a:rPr lang="en-IL" smtClean="0"/>
              <a:t>18/11/2024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CED23D5-866E-460F-A446-F525974B8E96}" type="slidenum">
              <a:rPr lang="en-IL" smtClean="0"/>
              <a:t>‹#›</a:t>
            </a:fld>
            <a:endParaRPr lang="en-IL"/>
          </a:p>
        </p:txBody>
      </p:sp>
    </p:spTree>
    <p:extLst>
      <p:ext uri="{BB962C8B-B14F-4D97-AF65-F5344CB8AC3E}">
        <p14:creationId xmlns:p14="http://schemas.microsoft.com/office/powerpoint/2010/main" val="27787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0FE96-0D20-41F7-B052-AB871CD5E478}" type="datetimeFigureOut">
              <a:rPr lang="en-IL" smtClean="0"/>
              <a:t>18/11/2024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CED23D5-866E-460F-A446-F525974B8E96}" type="slidenum">
              <a:rPr lang="en-IL" smtClean="0"/>
              <a:t>‹#›</a:t>
            </a:fld>
            <a:endParaRPr lang="en-IL"/>
          </a:p>
        </p:txBody>
      </p:sp>
    </p:spTree>
    <p:extLst>
      <p:ext uri="{BB962C8B-B14F-4D97-AF65-F5344CB8AC3E}">
        <p14:creationId xmlns:p14="http://schemas.microsoft.com/office/powerpoint/2010/main" val="291792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1"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20FE96-0D20-41F7-B052-AB871CD5E478}" type="datetimeFigureOut">
              <a:rPr lang="en-IL" smtClean="0"/>
              <a:t>18/11/2024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CED23D5-866E-460F-A446-F525974B8E96}" type="slidenum">
              <a:rPr lang="en-IL" smtClean="0"/>
              <a:t>‹#›</a:t>
            </a:fld>
            <a:endParaRPr lang="en-IL"/>
          </a:p>
        </p:txBody>
      </p:sp>
    </p:spTree>
    <p:extLst>
      <p:ext uri="{BB962C8B-B14F-4D97-AF65-F5344CB8AC3E}">
        <p14:creationId xmlns:p14="http://schemas.microsoft.com/office/powerpoint/2010/main" val="184797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20FE96-0D20-41F7-B052-AB871CD5E478}" type="datetimeFigureOut">
              <a:rPr lang="en-IL" smtClean="0"/>
              <a:t>18/11/2024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8CED23D5-866E-460F-A446-F525974B8E96}" type="slidenum">
              <a:rPr lang="en-IL" smtClean="0"/>
              <a:t>‹#›</a:t>
            </a:fld>
            <a:endParaRPr lang="en-IL"/>
          </a:p>
        </p:txBody>
      </p:sp>
    </p:spTree>
    <p:extLst>
      <p:ext uri="{BB962C8B-B14F-4D97-AF65-F5344CB8AC3E}">
        <p14:creationId xmlns:p14="http://schemas.microsoft.com/office/powerpoint/2010/main" val="283512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20FE96-0D20-41F7-B052-AB871CD5E478}" type="datetimeFigureOut">
              <a:rPr lang="en-IL" smtClean="0"/>
              <a:t>18/11/2024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8CED23D5-866E-460F-A446-F525974B8E96}" type="slidenum">
              <a:rPr lang="en-IL" smtClean="0"/>
              <a:t>‹#›</a:t>
            </a:fld>
            <a:endParaRPr lang="en-IL"/>
          </a:p>
        </p:txBody>
      </p:sp>
    </p:spTree>
    <p:extLst>
      <p:ext uri="{BB962C8B-B14F-4D97-AF65-F5344CB8AC3E}">
        <p14:creationId xmlns:p14="http://schemas.microsoft.com/office/powerpoint/2010/main" val="24446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0FE96-0D20-41F7-B052-AB871CD5E478}" type="datetimeFigureOut">
              <a:rPr lang="en-IL" smtClean="0"/>
              <a:t>18/11/2024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8CED23D5-866E-460F-A446-F525974B8E96}" type="slidenum">
              <a:rPr lang="en-IL" smtClean="0"/>
              <a:t>‹#›</a:t>
            </a:fld>
            <a:endParaRPr lang="en-IL"/>
          </a:p>
        </p:txBody>
      </p:sp>
    </p:spTree>
    <p:extLst>
      <p:ext uri="{BB962C8B-B14F-4D97-AF65-F5344CB8AC3E}">
        <p14:creationId xmlns:p14="http://schemas.microsoft.com/office/powerpoint/2010/main" val="215443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3" y="2511813"/>
            <a:ext cx="3398520" cy="3126987"/>
          </a:xfrm>
        </p:spPr>
        <p:txBody>
          <a:bodyPr>
            <a:normAutofit/>
          </a:bodyPr>
          <a:lstStyle>
            <a:lvl1pPr marL="0" marR="0" indent="0" algn="l" defTabSz="914377" rtl="0" eaLnBrk="1" fontAlgn="auto" latinLnBrk="0" hangingPunct="1">
              <a:lnSpc>
                <a:spcPct val="100000"/>
              </a:lnSpc>
              <a:spcBef>
                <a:spcPts val="1200"/>
              </a:spcBef>
              <a:spcAft>
                <a:spcPts val="0"/>
              </a:spcAft>
              <a:buClrTx/>
              <a:buSzTx/>
              <a:buFontTx/>
              <a:buNone/>
              <a:tabLst/>
              <a:defRPr sz="18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marR="0" lvl="0" indent="0" algn="l" defTabSz="914377"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320FE96-0D20-41F7-B052-AB871CD5E478}" type="datetimeFigureOut">
              <a:rPr lang="en-IL" smtClean="0"/>
              <a:t>18/11/2024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CED23D5-866E-460F-A446-F525974B8E96}" type="slidenum">
              <a:rPr lang="en-IL" smtClean="0"/>
              <a:t>‹#›</a:t>
            </a:fld>
            <a:endParaRPr lang="en-IL"/>
          </a:p>
        </p:txBody>
      </p:sp>
    </p:spTree>
    <p:extLst>
      <p:ext uri="{BB962C8B-B14F-4D97-AF65-F5344CB8AC3E}">
        <p14:creationId xmlns:p14="http://schemas.microsoft.com/office/powerpoint/2010/main" val="382160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9"/>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6320FE96-0D20-41F7-B052-AB871CD5E478}" type="datetimeFigureOut">
              <a:rPr lang="en-IL" smtClean="0"/>
              <a:t>18/11/2024</a:t>
            </a:fld>
            <a:endParaRPr lang="en-IL"/>
          </a:p>
        </p:txBody>
      </p:sp>
      <p:sp>
        <p:nvSpPr>
          <p:cNvPr id="10" name="Footer Placeholder 9"/>
          <p:cNvSpPr>
            <a:spLocks noGrp="1"/>
          </p:cNvSpPr>
          <p:nvPr>
            <p:ph type="ftr" sz="quarter" idx="11"/>
          </p:nvPr>
        </p:nvSpPr>
        <p:spPr/>
        <p:txBody>
          <a:bodyPr/>
          <a:lstStyle/>
          <a:p>
            <a:endParaRPr lang="en-IL"/>
          </a:p>
        </p:txBody>
      </p:sp>
      <p:sp>
        <p:nvSpPr>
          <p:cNvPr id="11" name="Slide Number Placeholder 10"/>
          <p:cNvSpPr>
            <a:spLocks noGrp="1"/>
          </p:cNvSpPr>
          <p:nvPr>
            <p:ph type="sldNum" sz="quarter" idx="12"/>
          </p:nvPr>
        </p:nvSpPr>
        <p:spPr/>
        <p:txBody>
          <a:bodyPr/>
          <a:lstStyle/>
          <a:p>
            <a:fld id="{8CED23D5-866E-460F-A446-F525974B8E96}" type="slidenum">
              <a:rPr lang="en-IL" smtClean="0"/>
              <a:t>‹#›</a:t>
            </a:fld>
            <a:endParaRPr lang="en-IL"/>
          </a:p>
        </p:txBody>
      </p:sp>
    </p:spTree>
    <p:extLst>
      <p:ext uri="{BB962C8B-B14F-4D97-AF65-F5344CB8AC3E}">
        <p14:creationId xmlns:p14="http://schemas.microsoft.com/office/powerpoint/2010/main" val="407003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E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6"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1">
                <a:solidFill>
                  <a:schemeClr val="tx1">
                    <a:alpha val="80000"/>
                  </a:schemeClr>
                </a:solidFill>
              </a:defRPr>
            </a:lvl1pPr>
          </a:lstStyle>
          <a:p>
            <a:fld id="{6320FE96-0D20-41F7-B052-AB871CD5E478}" type="datetimeFigureOut">
              <a:rPr lang="en-IL" smtClean="0"/>
              <a:t>18/11/2024</a:t>
            </a:fld>
            <a:endParaRPr lang="en-IL"/>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1" cap="all" baseline="0">
                <a:solidFill>
                  <a:schemeClr val="tx1">
                    <a:alpha val="80000"/>
                  </a:schemeClr>
                </a:solidFill>
              </a:defRPr>
            </a:lvl1pPr>
          </a:lstStyle>
          <a:p>
            <a:endParaRPr lang="en-IL"/>
          </a:p>
        </p:txBody>
      </p:sp>
      <p:sp>
        <p:nvSpPr>
          <p:cNvPr id="6" name="Slide Number Placeholder 5"/>
          <p:cNvSpPr>
            <a:spLocks noGrp="1"/>
          </p:cNvSpPr>
          <p:nvPr>
            <p:ph type="sldNum" sz="quarter" idx="4"/>
          </p:nvPr>
        </p:nvSpPr>
        <p:spPr>
          <a:xfrm>
            <a:off x="8763927" y="5876414"/>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8CED23D5-866E-460F-A446-F525974B8E96}" type="slidenum">
              <a:rPr lang="en-IL" smtClean="0"/>
              <a:t>‹#›</a:t>
            </a:fld>
            <a:endParaRPr lang="en-IL"/>
          </a:p>
        </p:txBody>
      </p:sp>
    </p:spTree>
    <p:extLst>
      <p:ext uri="{BB962C8B-B14F-4D97-AF65-F5344CB8AC3E}">
        <p14:creationId xmlns:p14="http://schemas.microsoft.com/office/powerpoint/2010/main" val="390438226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63" indent="-342891" algn="l" defTabSz="914377"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26" indent="-548626" algn="l" defTabSz="914377"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39" indent="-822939" algn="l" defTabSz="914377"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53" indent="-1097253" algn="l" defTabSz="914377"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199970" indent="-228594" algn="l" defTabSz="914377"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399965" indent="-228594" algn="l" defTabSz="914377"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599960" indent="-228594" algn="l" defTabSz="914377"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799955" indent="-228594" algn="l" defTabSz="914377"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7F92-74C6-25E7-568F-29D58891DB8E}"/>
              </a:ext>
            </a:extLst>
          </p:cNvPr>
          <p:cNvSpPr>
            <a:spLocks noGrp="1"/>
          </p:cNvSpPr>
          <p:nvPr>
            <p:ph type="ctrTitle"/>
          </p:nvPr>
        </p:nvSpPr>
        <p:spPr>
          <a:xfrm>
            <a:off x="1283368" y="1654038"/>
            <a:ext cx="9657348" cy="2294467"/>
          </a:xfrm>
        </p:spPr>
        <p:txBody>
          <a:bodyPr/>
          <a:lstStyle/>
          <a:p>
            <a:pPr algn="ctr"/>
            <a:r>
              <a:rPr lang="en-US" b="1" dirty="0">
                <a:solidFill>
                  <a:schemeClr val="bg1"/>
                </a:solidFill>
              </a:rPr>
              <a:t>Frame Aligner Verification Project</a:t>
            </a:r>
            <a:endParaRPr lang="en-IL" b="1" dirty="0">
              <a:solidFill>
                <a:schemeClr val="bg1"/>
              </a:solidFill>
            </a:endParaRPr>
          </a:p>
        </p:txBody>
      </p:sp>
      <p:sp>
        <p:nvSpPr>
          <p:cNvPr id="3" name="Subtitle 2">
            <a:extLst>
              <a:ext uri="{FF2B5EF4-FFF2-40B4-BE49-F238E27FC236}">
                <a16:creationId xmlns:a16="http://schemas.microsoft.com/office/drawing/2014/main" id="{7CB8BC16-5D68-0C8B-36FC-23C99E910AED}"/>
              </a:ext>
            </a:extLst>
          </p:cNvPr>
          <p:cNvSpPr>
            <a:spLocks noGrp="1"/>
          </p:cNvSpPr>
          <p:nvPr>
            <p:ph type="subTitle" idx="1"/>
          </p:nvPr>
        </p:nvSpPr>
        <p:spPr>
          <a:xfrm>
            <a:off x="1251284" y="4120250"/>
            <a:ext cx="9673390" cy="1096644"/>
          </a:xfrm>
        </p:spPr>
        <p:txBody>
          <a:bodyPr/>
          <a:lstStyle/>
          <a:p>
            <a:pPr algn="ctr"/>
            <a:r>
              <a:rPr lang="en-US" b="1" dirty="0">
                <a:solidFill>
                  <a:schemeClr val="bg1"/>
                </a:solidFill>
              </a:rPr>
              <a:t>Chip Design &amp; Verification Course</a:t>
            </a:r>
          </a:p>
          <a:p>
            <a:pPr algn="ctr"/>
            <a:r>
              <a:rPr lang="en-US" dirty="0">
                <a:solidFill>
                  <a:schemeClr val="bg1"/>
                </a:solidFill>
              </a:rPr>
              <a:t>Presented by Vova Kostetsky</a:t>
            </a:r>
          </a:p>
        </p:txBody>
      </p:sp>
      <p:sp>
        <p:nvSpPr>
          <p:cNvPr id="7" name="Rectangle 6">
            <a:extLst>
              <a:ext uri="{FF2B5EF4-FFF2-40B4-BE49-F238E27FC236}">
                <a16:creationId xmlns:a16="http://schemas.microsoft.com/office/drawing/2014/main" id="{DDD87C92-6DD3-1C43-D735-0155934F9BBB}"/>
              </a:ext>
            </a:extLst>
          </p:cNvPr>
          <p:cNvSpPr/>
          <p:nvPr/>
        </p:nvSpPr>
        <p:spPr>
          <a:xfrm>
            <a:off x="943276" y="875899"/>
            <a:ext cx="10299032" cy="5159141"/>
          </a:xfrm>
          <a:prstGeom prst="rect">
            <a:avLst/>
          </a:prstGeom>
          <a:noFill/>
          <a:ln w="254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ectangle 7">
            <a:extLst>
              <a:ext uri="{FF2B5EF4-FFF2-40B4-BE49-F238E27FC236}">
                <a16:creationId xmlns:a16="http://schemas.microsoft.com/office/drawing/2014/main" id="{DDD87C92-6DD3-1C43-D735-0155934F9BBB}"/>
              </a:ext>
            </a:extLst>
          </p:cNvPr>
          <p:cNvSpPr/>
          <p:nvPr/>
        </p:nvSpPr>
        <p:spPr>
          <a:xfrm>
            <a:off x="1251284" y="1203158"/>
            <a:ext cx="9673390" cy="4520309"/>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2" name="Connector: Elbow 11">
            <a:extLst>
              <a:ext uri="{FF2B5EF4-FFF2-40B4-BE49-F238E27FC236}">
                <a16:creationId xmlns:a16="http://schemas.microsoft.com/office/drawing/2014/main" id="{7B71851D-405B-23EF-D042-92456280095F}"/>
              </a:ext>
            </a:extLst>
          </p:cNvPr>
          <p:cNvCxnSpPr>
            <a:cxnSpLocks/>
          </p:cNvCxnSpPr>
          <p:nvPr/>
        </p:nvCxnSpPr>
        <p:spPr>
          <a:xfrm rot="5400000" flipH="1" flipV="1">
            <a:off x="2466477" y="344107"/>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F5FEE4F-E2FD-361A-C924-3525308536CB}"/>
              </a:ext>
            </a:extLst>
          </p:cNvPr>
          <p:cNvCxnSpPr>
            <a:cxnSpLocks/>
          </p:cNvCxnSpPr>
          <p:nvPr/>
        </p:nvCxnSpPr>
        <p:spPr>
          <a:xfrm flipV="1">
            <a:off x="2945330" y="567891"/>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ACACE51-82D5-4780-C0D0-93427D383EE6}"/>
              </a:ext>
            </a:extLst>
          </p:cNvPr>
          <p:cNvCxnSpPr>
            <a:cxnSpLocks/>
          </p:cNvCxnSpPr>
          <p:nvPr/>
        </p:nvCxnSpPr>
        <p:spPr>
          <a:xfrm flipV="1">
            <a:off x="3107355" y="365760"/>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85521C3-F470-4C8B-FEEC-51B0F299AD0F}"/>
              </a:ext>
            </a:extLst>
          </p:cNvPr>
          <p:cNvCxnSpPr>
            <a:cxnSpLocks/>
          </p:cNvCxnSpPr>
          <p:nvPr/>
        </p:nvCxnSpPr>
        <p:spPr>
          <a:xfrm flipV="1">
            <a:off x="3280610" y="462013"/>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D8A7B2D-D492-882D-C420-94459DB7046A}"/>
              </a:ext>
            </a:extLst>
          </p:cNvPr>
          <p:cNvCxnSpPr>
            <a:cxnSpLocks/>
          </p:cNvCxnSpPr>
          <p:nvPr/>
        </p:nvCxnSpPr>
        <p:spPr>
          <a:xfrm flipV="1">
            <a:off x="3455468" y="105880"/>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8AF03C98-A6AE-4D37-60C5-D9655568F870}"/>
              </a:ext>
            </a:extLst>
          </p:cNvPr>
          <p:cNvCxnSpPr>
            <a:cxnSpLocks/>
          </p:cNvCxnSpPr>
          <p:nvPr/>
        </p:nvCxnSpPr>
        <p:spPr>
          <a:xfrm rot="16200000" flipV="1">
            <a:off x="3469505" y="440756"/>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35F87FBD-AD76-1479-C792-1EAFA3966E2F}"/>
              </a:ext>
            </a:extLst>
          </p:cNvPr>
          <p:cNvCxnSpPr>
            <a:cxnSpLocks/>
          </p:cNvCxnSpPr>
          <p:nvPr/>
        </p:nvCxnSpPr>
        <p:spPr>
          <a:xfrm rot="5400000" flipH="1" flipV="1">
            <a:off x="3854915" y="391032"/>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DEA2A728-2FD9-3649-47CA-BD4D1E82909F}"/>
              </a:ext>
            </a:extLst>
          </p:cNvPr>
          <p:cNvCxnSpPr>
            <a:cxnSpLocks/>
          </p:cNvCxnSpPr>
          <p:nvPr/>
        </p:nvCxnSpPr>
        <p:spPr>
          <a:xfrm flipV="1">
            <a:off x="4300885" y="511345"/>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1F438BD-C124-F374-37B8-6612E0AF175A}"/>
              </a:ext>
            </a:extLst>
          </p:cNvPr>
          <p:cNvCxnSpPr>
            <a:cxnSpLocks/>
          </p:cNvCxnSpPr>
          <p:nvPr/>
        </p:nvCxnSpPr>
        <p:spPr>
          <a:xfrm flipV="1">
            <a:off x="4520665" y="299585"/>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4814D7F5-3B8A-6C1D-2C11-84F8437A42B6}"/>
              </a:ext>
            </a:extLst>
          </p:cNvPr>
          <p:cNvCxnSpPr>
            <a:cxnSpLocks/>
          </p:cNvCxnSpPr>
          <p:nvPr/>
        </p:nvCxnSpPr>
        <p:spPr>
          <a:xfrm rot="5400000" flipH="1" flipV="1">
            <a:off x="4468531" y="344107"/>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5E105ED-BCA8-B9B9-3D25-9D93180ACFA5}"/>
              </a:ext>
            </a:extLst>
          </p:cNvPr>
          <p:cNvCxnSpPr>
            <a:cxnSpLocks/>
          </p:cNvCxnSpPr>
          <p:nvPr/>
        </p:nvCxnSpPr>
        <p:spPr>
          <a:xfrm flipV="1">
            <a:off x="4947384" y="567891"/>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50A995C9-5B31-D540-ED95-A1129EBD3253}"/>
              </a:ext>
            </a:extLst>
          </p:cNvPr>
          <p:cNvCxnSpPr>
            <a:cxnSpLocks/>
          </p:cNvCxnSpPr>
          <p:nvPr/>
        </p:nvCxnSpPr>
        <p:spPr>
          <a:xfrm flipV="1">
            <a:off x="5109409" y="365760"/>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70604974-BD88-F8F6-2E4E-B7357F41BBF5}"/>
              </a:ext>
            </a:extLst>
          </p:cNvPr>
          <p:cNvCxnSpPr>
            <a:cxnSpLocks/>
          </p:cNvCxnSpPr>
          <p:nvPr/>
        </p:nvCxnSpPr>
        <p:spPr>
          <a:xfrm flipV="1">
            <a:off x="5282664" y="462013"/>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551A443-3936-4F5F-F4EC-CE2DA1800CC4}"/>
              </a:ext>
            </a:extLst>
          </p:cNvPr>
          <p:cNvCxnSpPr>
            <a:cxnSpLocks/>
          </p:cNvCxnSpPr>
          <p:nvPr/>
        </p:nvCxnSpPr>
        <p:spPr>
          <a:xfrm flipV="1">
            <a:off x="5457522" y="105880"/>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4BAFDFF3-30CE-DAC2-427D-6FA813CA496E}"/>
              </a:ext>
            </a:extLst>
          </p:cNvPr>
          <p:cNvCxnSpPr>
            <a:cxnSpLocks/>
          </p:cNvCxnSpPr>
          <p:nvPr/>
        </p:nvCxnSpPr>
        <p:spPr>
          <a:xfrm rot="16200000" flipV="1">
            <a:off x="5471559" y="440756"/>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6EAA620B-22D0-F15A-2989-6CE02D93BBE6}"/>
              </a:ext>
            </a:extLst>
          </p:cNvPr>
          <p:cNvCxnSpPr>
            <a:cxnSpLocks/>
          </p:cNvCxnSpPr>
          <p:nvPr/>
        </p:nvCxnSpPr>
        <p:spPr>
          <a:xfrm rot="5400000" flipH="1" flipV="1">
            <a:off x="5856969" y="391032"/>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F090379-8BFD-F192-3FD4-C93032C72FCF}"/>
              </a:ext>
            </a:extLst>
          </p:cNvPr>
          <p:cNvCxnSpPr>
            <a:cxnSpLocks/>
          </p:cNvCxnSpPr>
          <p:nvPr/>
        </p:nvCxnSpPr>
        <p:spPr>
          <a:xfrm flipV="1">
            <a:off x="6302939" y="511345"/>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7665B77-E25D-0D28-7EE1-F061CD369B7F}"/>
              </a:ext>
            </a:extLst>
          </p:cNvPr>
          <p:cNvCxnSpPr>
            <a:cxnSpLocks/>
          </p:cNvCxnSpPr>
          <p:nvPr/>
        </p:nvCxnSpPr>
        <p:spPr>
          <a:xfrm flipV="1">
            <a:off x="6522719" y="299585"/>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12063D3C-C7CC-C80B-C767-773451406602}"/>
              </a:ext>
            </a:extLst>
          </p:cNvPr>
          <p:cNvSpPr/>
          <p:nvPr/>
        </p:nvSpPr>
        <p:spPr>
          <a:xfrm>
            <a:off x="2868330" y="45054"/>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5" name="Oval 54">
            <a:extLst>
              <a:ext uri="{FF2B5EF4-FFF2-40B4-BE49-F238E27FC236}">
                <a16:creationId xmlns:a16="http://schemas.microsoft.com/office/drawing/2014/main" id="{27922EF6-A05F-8BE7-3D0C-429F19620377}"/>
              </a:ext>
            </a:extLst>
          </p:cNvPr>
          <p:cNvSpPr/>
          <p:nvPr/>
        </p:nvSpPr>
        <p:spPr>
          <a:xfrm>
            <a:off x="3378468" y="45054"/>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6" name="Oval 55">
            <a:extLst>
              <a:ext uri="{FF2B5EF4-FFF2-40B4-BE49-F238E27FC236}">
                <a16:creationId xmlns:a16="http://schemas.microsoft.com/office/drawing/2014/main" id="{ACD45F73-00B4-B696-8FAC-BDE0483AF07F}"/>
              </a:ext>
            </a:extLst>
          </p:cNvPr>
          <p:cNvSpPr/>
          <p:nvPr/>
        </p:nvSpPr>
        <p:spPr>
          <a:xfrm>
            <a:off x="4256768" y="44888"/>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7" name="Oval 56">
            <a:extLst>
              <a:ext uri="{FF2B5EF4-FFF2-40B4-BE49-F238E27FC236}">
                <a16:creationId xmlns:a16="http://schemas.microsoft.com/office/drawing/2014/main" id="{E914BCBF-42DB-9466-C732-547495EEA6FC}"/>
              </a:ext>
            </a:extLst>
          </p:cNvPr>
          <p:cNvSpPr/>
          <p:nvPr/>
        </p:nvSpPr>
        <p:spPr>
          <a:xfrm>
            <a:off x="4870385" y="4349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8" name="Oval 57">
            <a:extLst>
              <a:ext uri="{FF2B5EF4-FFF2-40B4-BE49-F238E27FC236}">
                <a16:creationId xmlns:a16="http://schemas.microsoft.com/office/drawing/2014/main" id="{4303B4FC-26D8-C149-0948-C5B4D096B256}"/>
              </a:ext>
            </a:extLst>
          </p:cNvPr>
          <p:cNvSpPr/>
          <p:nvPr/>
        </p:nvSpPr>
        <p:spPr>
          <a:xfrm>
            <a:off x="5380523" y="4349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9" name="Oval 58">
            <a:extLst>
              <a:ext uri="{FF2B5EF4-FFF2-40B4-BE49-F238E27FC236}">
                <a16:creationId xmlns:a16="http://schemas.microsoft.com/office/drawing/2014/main" id="{999B7B83-71B2-5844-C824-60EFDEC38FC8}"/>
              </a:ext>
            </a:extLst>
          </p:cNvPr>
          <p:cNvSpPr/>
          <p:nvPr/>
        </p:nvSpPr>
        <p:spPr>
          <a:xfrm>
            <a:off x="6258823" y="4349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60" name="Connector: Elbow 59">
            <a:extLst>
              <a:ext uri="{FF2B5EF4-FFF2-40B4-BE49-F238E27FC236}">
                <a16:creationId xmlns:a16="http://schemas.microsoft.com/office/drawing/2014/main" id="{CA201046-81FD-6B9D-A3B5-66F1E3CA8F49}"/>
              </a:ext>
            </a:extLst>
          </p:cNvPr>
          <p:cNvCxnSpPr>
            <a:cxnSpLocks/>
          </p:cNvCxnSpPr>
          <p:nvPr/>
        </p:nvCxnSpPr>
        <p:spPr>
          <a:xfrm rot="5400000" flipH="1" flipV="1">
            <a:off x="6449729" y="3441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06563224-FC30-41DF-0688-36EDAC8B3D9D}"/>
              </a:ext>
            </a:extLst>
          </p:cNvPr>
          <p:cNvCxnSpPr>
            <a:cxnSpLocks/>
          </p:cNvCxnSpPr>
          <p:nvPr/>
        </p:nvCxnSpPr>
        <p:spPr>
          <a:xfrm flipV="1">
            <a:off x="6928582" y="5678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6DAC875D-402A-1251-6415-BD8C97FC22D1}"/>
              </a:ext>
            </a:extLst>
          </p:cNvPr>
          <p:cNvCxnSpPr>
            <a:cxnSpLocks/>
          </p:cNvCxnSpPr>
          <p:nvPr/>
        </p:nvCxnSpPr>
        <p:spPr>
          <a:xfrm flipV="1">
            <a:off x="7090607" y="365759"/>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F89AB40-6DA7-710E-3BBD-A6DFC4A611AA}"/>
              </a:ext>
            </a:extLst>
          </p:cNvPr>
          <p:cNvCxnSpPr>
            <a:cxnSpLocks/>
          </p:cNvCxnSpPr>
          <p:nvPr/>
        </p:nvCxnSpPr>
        <p:spPr>
          <a:xfrm flipV="1">
            <a:off x="7263862" y="462012"/>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9ED78751-80CA-711B-F31A-86BB83580A2F}"/>
              </a:ext>
            </a:extLst>
          </p:cNvPr>
          <p:cNvCxnSpPr>
            <a:cxnSpLocks/>
          </p:cNvCxnSpPr>
          <p:nvPr/>
        </p:nvCxnSpPr>
        <p:spPr>
          <a:xfrm flipV="1">
            <a:off x="7438720" y="105879"/>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8396F872-5385-78D3-37A1-E36D86012F06}"/>
              </a:ext>
            </a:extLst>
          </p:cNvPr>
          <p:cNvCxnSpPr>
            <a:cxnSpLocks/>
          </p:cNvCxnSpPr>
          <p:nvPr/>
        </p:nvCxnSpPr>
        <p:spPr>
          <a:xfrm rot="16200000" flipV="1">
            <a:off x="7452757" y="440755"/>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FD13A1BD-64BB-6B46-900A-6D34A47A3341}"/>
              </a:ext>
            </a:extLst>
          </p:cNvPr>
          <p:cNvCxnSpPr>
            <a:cxnSpLocks/>
          </p:cNvCxnSpPr>
          <p:nvPr/>
        </p:nvCxnSpPr>
        <p:spPr>
          <a:xfrm rot="5400000" flipH="1" flipV="1">
            <a:off x="7838167" y="391031"/>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50D8F355-8E0C-0979-5827-EF8D2B282205}"/>
              </a:ext>
            </a:extLst>
          </p:cNvPr>
          <p:cNvCxnSpPr>
            <a:cxnSpLocks/>
          </p:cNvCxnSpPr>
          <p:nvPr/>
        </p:nvCxnSpPr>
        <p:spPr>
          <a:xfrm flipV="1">
            <a:off x="8284137" y="511344"/>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01B84EF0-8756-141F-09FA-FBAEE1EA7BAC}"/>
              </a:ext>
            </a:extLst>
          </p:cNvPr>
          <p:cNvCxnSpPr>
            <a:cxnSpLocks/>
          </p:cNvCxnSpPr>
          <p:nvPr/>
        </p:nvCxnSpPr>
        <p:spPr>
          <a:xfrm flipV="1">
            <a:off x="8503917" y="299584"/>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8BDFA018-8FA5-8931-44B2-7D073A55FE56}"/>
              </a:ext>
            </a:extLst>
          </p:cNvPr>
          <p:cNvCxnSpPr>
            <a:cxnSpLocks/>
          </p:cNvCxnSpPr>
          <p:nvPr/>
        </p:nvCxnSpPr>
        <p:spPr>
          <a:xfrm rot="5400000" flipH="1" flipV="1">
            <a:off x="8451783" y="3441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19DC898-FC91-8D43-4FC9-7AE8CF910424}"/>
              </a:ext>
            </a:extLst>
          </p:cNvPr>
          <p:cNvCxnSpPr>
            <a:cxnSpLocks/>
          </p:cNvCxnSpPr>
          <p:nvPr/>
        </p:nvCxnSpPr>
        <p:spPr>
          <a:xfrm flipV="1">
            <a:off x="8930636" y="5678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7CD5B3D5-B831-DC84-2BF5-DF87A2FBA2F2}"/>
              </a:ext>
            </a:extLst>
          </p:cNvPr>
          <p:cNvCxnSpPr>
            <a:cxnSpLocks/>
          </p:cNvCxnSpPr>
          <p:nvPr/>
        </p:nvCxnSpPr>
        <p:spPr>
          <a:xfrm flipV="1">
            <a:off x="9092661" y="365759"/>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188AB0F0-A7A8-6C8A-08D3-14B5B913CE9E}"/>
              </a:ext>
            </a:extLst>
          </p:cNvPr>
          <p:cNvCxnSpPr>
            <a:cxnSpLocks/>
          </p:cNvCxnSpPr>
          <p:nvPr/>
        </p:nvCxnSpPr>
        <p:spPr>
          <a:xfrm flipV="1">
            <a:off x="9265916" y="462012"/>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AC69708F-E97B-392F-67E7-E2FC2D80F43F}"/>
              </a:ext>
            </a:extLst>
          </p:cNvPr>
          <p:cNvCxnSpPr>
            <a:cxnSpLocks/>
          </p:cNvCxnSpPr>
          <p:nvPr/>
        </p:nvCxnSpPr>
        <p:spPr>
          <a:xfrm flipV="1">
            <a:off x="9440774" y="105879"/>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74" name="Connector: Elbow 73">
            <a:extLst>
              <a:ext uri="{FF2B5EF4-FFF2-40B4-BE49-F238E27FC236}">
                <a16:creationId xmlns:a16="http://schemas.microsoft.com/office/drawing/2014/main" id="{4359CCD2-06DE-18E4-A1AE-440633673801}"/>
              </a:ext>
            </a:extLst>
          </p:cNvPr>
          <p:cNvCxnSpPr>
            <a:cxnSpLocks/>
          </p:cNvCxnSpPr>
          <p:nvPr/>
        </p:nvCxnSpPr>
        <p:spPr>
          <a:xfrm rot="16200000" flipV="1">
            <a:off x="9454811" y="440755"/>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75" name="Connector: Elbow 74">
            <a:extLst>
              <a:ext uri="{FF2B5EF4-FFF2-40B4-BE49-F238E27FC236}">
                <a16:creationId xmlns:a16="http://schemas.microsoft.com/office/drawing/2014/main" id="{1928BB3C-60CC-D4D2-5B23-9CB02339CB32}"/>
              </a:ext>
            </a:extLst>
          </p:cNvPr>
          <p:cNvCxnSpPr>
            <a:cxnSpLocks/>
          </p:cNvCxnSpPr>
          <p:nvPr/>
        </p:nvCxnSpPr>
        <p:spPr>
          <a:xfrm rot="5400000" flipH="1" flipV="1">
            <a:off x="9840221" y="391031"/>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07C4C53D-845B-2DCF-8674-A8DB0C768AB5}"/>
              </a:ext>
            </a:extLst>
          </p:cNvPr>
          <p:cNvCxnSpPr>
            <a:cxnSpLocks/>
          </p:cNvCxnSpPr>
          <p:nvPr/>
        </p:nvCxnSpPr>
        <p:spPr>
          <a:xfrm flipV="1">
            <a:off x="10286191" y="511344"/>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2CA3A868-A478-0DCB-4DF0-35BF1A6D5979}"/>
              </a:ext>
            </a:extLst>
          </p:cNvPr>
          <p:cNvCxnSpPr>
            <a:cxnSpLocks/>
          </p:cNvCxnSpPr>
          <p:nvPr/>
        </p:nvCxnSpPr>
        <p:spPr>
          <a:xfrm flipV="1">
            <a:off x="10505971" y="299584"/>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78" name="Oval 77">
            <a:extLst>
              <a:ext uri="{FF2B5EF4-FFF2-40B4-BE49-F238E27FC236}">
                <a16:creationId xmlns:a16="http://schemas.microsoft.com/office/drawing/2014/main" id="{9421C16E-94BE-0697-0544-181FF67CFA0B}"/>
              </a:ext>
            </a:extLst>
          </p:cNvPr>
          <p:cNvSpPr/>
          <p:nvPr/>
        </p:nvSpPr>
        <p:spPr>
          <a:xfrm>
            <a:off x="6851582" y="450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9" name="Oval 78">
            <a:extLst>
              <a:ext uri="{FF2B5EF4-FFF2-40B4-BE49-F238E27FC236}">
                <a16:creationId xmlns:a16="http://schemas.microsoft.com/office/drawing/2014/main" id="{92385FB1-0901-0A20-A900-1E1A5ED20525}"/>
              </a:ext>
            </a:extLst>
          </p:cNvPr>
          <p:cNvSpPr/>
          <p:nvPr/>
        </p:nvSpPr>
        <p:spPr>
          <a:xfrm>
            <a:off x="7361720" y="450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0" name="Oval 79">
            <a:extLst>
              <a:ext uri="{FF2B5EF4-FFF2-40B4-BE49-F238E27FC236}">
                <a16:creationId xmlns:a16="http://schemas.microsoft.com/office/drawing/2014/main" id="{1CA816C7-C6C7-59E6-DC83-4073F71AAE8A}"/>
              </a:ext>
            </a:extLst>
          </p:cNvPr>
          <p:cNvSpPr/>
          <p:nvPr/>
        </p:nvSpPr>
        <p:spPr>
          <a:xfrm>
            <a:off x="8240020" y="4488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1" name="Oval 80">
            <a:extLst>
              <a:ext uri="{FF2B5EF4-FFF2-40B4-BE49-F238E27FC236}">
                <a16:creationId xmlns:a16="http://schemas.microsoft.com/office/drawing/2014/main" id="{52037397-8C82-BF3A-A87E-5D0AD9211981}"/>
              </a:ext>
            </a:extLst>
          </p:cNvPr>
          <p:cNvSpPr/>
          <p:nvPr/>
        </p:nvSpPr>
        <p:spPr>
          <a:xfrm>
            <a:off x="8853637" y="434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2" name="Oval 81">
            <a:extLst>
              <a:ext uri="{FF2B5EF4-FFF2-40B4-BE49-F238E27FC236}">
                <a16:creationId xmlns:a16="http://schemas.microsoft.com/office/drawing/2014/main" id="{E1C41B34-8FFD-CB67-0D63-6160575F0EAC}"/>
              </a:ext>
            </a:extLst>
          </p:cNvPr>
          <p:cNvSpPr/>
          <p:nvPr/>
        </p:nvSpPr>
        <p:spPr>
          <a:xfrm>
            <a:off x="9363775" y="434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3" name="Oval 82">
            <a:extLst>
              <a:ext uri="{FF2B5EF4-FFF2-40B4-BE49-F238E27FC236}">
                <a16:creationId xmlns:a16="http://schemas.microsoft.com/office/drawing/2014/main" id="{E2EB48CD-BD80-618F-93FA-FBEC9ACFD413}"/>
              </a:ext>
            </a:extLst>
          </p:cNvPr>
          <p:cNvSpPr/>
          <p:nvPr/>
        </p:nvSpPr>
        <p:spPr>
          <a:xfrm>
            <a:off x="10242075" y="434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87" name="Connector: Elbow 86">
            <a:extLst>
              <a:ext uri="{FF2B5EF4-FFF2-40B4-BE49-F238E27FC236}">
                <a16:creationId xmlns:a16="http://schemas.microsoft.com/office/drawing/2014/main" id="{1BEF2683-5BD8-A461-BE2D-05778B0D5CFA}"/>
              </a:ext>
            </a:extLst>
          </p:cNvPr>
          <p:cNvCxnSpPr>
            <a:cxnSpLocks/>
          </p:cNvCxnSpPr>
          <p:nvPr/>
        </p:nvCxnSpPr>
        <p:spPr>
          <a:xfrm rot="5400000" flipH="1" flipV="1">
            <a:off x="10461863" y="3441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9A98B9F-0F09-9BB9-220E-FC3E973C42E1}"/>
              </a:ext>
            </a:extLst>
          </p:cNvPr>
          <p:cNvCxnSpPr>
            <a:cxnSpLocks/>
          </p:cNvCxnSpPr>
          <p:nvPr/>
        </p:nvCxnSpPr>
        <p:spPr>
          <a:xfrm flipV="1">
            <a:off x="10940716" y="5678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94D818CB-1E19-7887-6AB7-DE58FCD7A847}"/>
              </a:ext>
            </a:extLst>
          </p:cNvPr>
          <p:cNvCxnSpPr>
            <a:cxnSpLocks/>
          </p:cNvCxnSpPr>
          <p:nvPr/>
        </p:nvCxnSpPr>
        <p:spPr>
          <a:xfrm flipV="1">
            <a:off x="11102741" y="365759"/>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id="{9E4E7BA2-1284-70BE-12A5-B4874AA058D5}"/>
              </a:ext>
            </a:extLst>
          </p:cNvPr>
          <p:cNvSpPr/>
          <p:nvPr/>
        </p:nvSpPr>
        <p:spPr>
          <a:xfrm>
            <a:off x="10863716" y="450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92" name="Straight Connector 91">
            <a:extLst>
              <a:ext uri="{FF2B5EF4-FFF2-40B4-BE49-F238E27FC236}">
                <a16:creationId xmlns:a16="http://schemas.microsoft.com/office/drawing/2014/main" id="{C4AE08A1-663A-1FD4-CFE4-B16B1403CB9B}"/>
              </a:ext>
            </a:extLst>
          </p:cNvPr>
          <p:cNvCxnSpPr>
            <a:cxnSpLocks/>
          </p:cNvCxnSpPr>
          <p:nvPr/>
        </p:nvCxnSpPr>
        <p:spPr>
          <a:xfrm flipV="1">
            <a:off x="986972" y="5678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0E0CDAF9-5BD8-1D80-5936-3E68DE75CDDA}"/>
              </a:ext>
            </a:extLst>
          </p:cNvPr>
          <p:cNvCxnSpPr>
            <a:cxnSpLocks/>
          </p:cNvCxnSpPr>
          <p:nvPr/>
        </p:nvCxnSpPr>
        <p:spPr>
          <a:xfrm flipV="1">
            <a:off x="1148997" y="365759"/>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AA280AC-AB51-7043-AAD0-2102A2D14E6A}"/>
              </a:ext>
            </a:extLst>
          </p:cNvPr>
          <p:cNvCxnSpPr>
            <a:cxnSpLocks/>
          </p:cNvCxnSpPr>
          <p:nvPr/>
        </p:nvCxnSpPr>
        <p:spPr>
          <a:xfrm flipV="1">
            <a:off x="1322252" y="462012"/>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99959113-24E3-9621-6F55-15E34E3886D1}"/>
              </a:ext>
            </a:extLst>
          </p:cNvPr>
          <p:cNvCxnSpPr>
            <a:cxnSpLocks/>
          </p:cNvCxnSpPr>
          <p:nvPr/>
        </p:nvCxnSpPr>
        <p:spPr>
          <a:xfrm flipV="1">
            <a:off x="1497110" y="105879"/>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96" name="Connector: Elbow 95">
            <a:extLst>
              <a:ext uri="{FF2B5EF4-FFF2-40B4-BE49-F238E27FC236}">
                <a16:creationId xmlns:a16="http://schemas.microsoft.com/office/drawing/2014/main" id="{78537A47-7256-8319-C958-40DFC9B65E55}"/>
              </a:ext>
            </a:extLst>
          </p:cNvPr>
          <p:cNvCxnSpPr>
            <a:cxnSpLocks/>
          </p:cNvCxnSpPr>
          <p:nvPr/>
        </p:nvCxnSpPr>
        <p:spPr>
          <a:xfrm rot="16200000" flipV="1">
            <a:off x="1511147" y="440755"/>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CC2013FF-7041-6D4F-D520-24260EA4DA2C}"/>
              </a:ext>
            </a:extLst>
          </p:cNvPr>
          <p:cNvCxnSpPr>
            <a:cxnSpLocks/>
          </p:cNvCxnSpPr>
          <p:nvPr/>
        </p:nvCxnSpPr>
        <p:spPr>
          <a:xfrm rot="5400000" flipH="1" flipV="1">
            <a:off x="1896557" y="391031"/>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8C7C822C-6F87-8FFC-60B8-3193D541D4D6}"/>
              </a:ext>
            </a:extLst>
          </p:cNvPr>
          <p:cNvCxnSpPr>
            <a:cxnSpLocks/>
          </p:cNvCxnSpPr>
          <p:nvPr/>
        </p:nvCxnSpPr>
        <p:spPr>
          <a:xfrm flipV="1">
            <a:off x="2342527" y="511344"/>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39AFDBF5-E31C-D9EA-D215-4F836557CEE6}"/>
              </a:ext>
            </a:extLst>
          </p:cNvPr>
          <p:cNvCxnSpPr>
            <a:cxnSpLocks/>
          </p:cNvCxnSpPr>
          <p:nvPr/>
        </p:nvCxnSpPr>
        <p:spPr>
          <a:xfrm flipV="1">
            <a:off x="2562307" y="299584"/>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101" name="Oval 100">
            <a:extLst>
              <a:ext uri="{FF2B5EF4-FFF2-40B4-BE49-F238E27FC236}">
                <a16:creationId xmlns:a16="http://schemas.microsoft.com/office/drawing/2014/main" id="{9BEDA944-43B4-CCF9-0B5C-DA1B5AF979A0}"/>
              </a:ext>
            </a:extLst>
          </p:cNvPr>
          <p:cNvSpPr/>
          <p:nvPr/>
        </p:nvSpPr>
        <p:spPr>
          <a:xfrm>
            <a:off x="1420111" y="434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02" name="Oval 101">
            <a:extLst>
              <a:ext uri="{FF2B5EF4-FFF2-40B4-BE49-F238E27FC236}">
                <a16:creationId xmlns:a16="http://schemas.microsoft.com/office/drawing/2014/main" id="{A5481728-0E90-B6AA-9202-6E3705964D93}"/>
              </a:ext>
            </a:extLst>
          </p:cNvPr>
          <p:cNvSpPr/>
          <p:nvPr/>
        </p:nvSpPr>
        <p:spPr>
          <a:xfrm>
            <a:off x="2298411" y="434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nvGrpSpPr>
          <p:cNvPr id="283" name="Group 282">
            <a:extLst>
              <a:ext uri="{FF2B5EF4-FFF2-40B4-BE49-F238E27FC236}">
                <a16:creationId xmlns:a16="http://schemas.microsoft.com/office/drawing/2014/main" id="{49CB2553-266A-E15A-E6BD-C798D1A27A05}"/>
              </a:ext>
            </a:extLst>
          </p:cNvPr>
          <p:cNvGrpSpPr/>
          <p:nvPr/>
        </p:nvGrpSpPr>
        <p:grpSpPr>
          <a:xfrm rot="10800000">
            <a:off x="986972" y="6012360"/>
            <a:ext cx="10115769" cy="826389"/>
            <a:chOff x="1139372" y="195896"/>
            <a:chExt cx="10115769" cy="826389"/>
          </a:xfrm>
        </p:grpSpPr>
        <p:cxnSp>
          <p:nvCxnSpPr>
            <p:cNvPr id="221" name="Connector: Elbow 220">
              <a:extLst>
                <a:ext uri="{FF2B5EF4-FFF2-40B4-BE49-F238E27FC236}">
                  <a16:creationId xmlns:a16="http://schemas.microsoft.com/office/drawing/2014/main" id="{EFCEEACE-E524-EDFD-2378-4CC0ACE0C38A}"/>
                </a:ext>
              </a:extLst>
            </p:cNvPr>
            <p:cNvCxnSpPr>
              <a:cxnSpLocks/>
            </p:cNvCxnSpPr>
            <p:nvPr/>
          </p:nvCxnSpPr>
          <p:spPr>
            <a:xfrm rot="5400000" flipH="1" flipV="1">
              <a:off x="2618877" y="496507"/>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93C7A632-5821-DCD2-31D1-D8321D5078A8}"/>
                </a:ext>
              </a:extLst>
            </p:cNvPr>
            <p:cNvCxnSpPr>
              <a:cxnSpLocks/>
            </p:cNvCxnSpPr>
            <p:nvPr/>
          </p:nvCxnSpPr>
          <p:spPr>
            <a:xfrm flipV="1">
              <a:off x="3097730" y="720291"/>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23" name="Straight Connector 222">
              <a:extLst>
                <a:ext uri="{FF2B5EF4-FFF2-40B4-BE49-F238E27FC236}">
                  <a16:creationId xmlns:a16="http://schemas.microsoft.com/office/drawing/2014/main" id="{32BC238E-F089-F48C-3A09-AF69EC6425B0}"/>
                </a:ext>
              </a:extLst>
            </p:cNvPr>
            <p:cNvCxnSpPr>
              <a:cxnSpLocks/>
            </p:cNvCxnSpPr>
            <p:nvPr/>
          </p:nvCxnSpPr>
          <p:spPr>
            <a:xfrm flipV="1">
              <a:off x="3259755" y="518160"/>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224" name="Straight Connector 223">
              <a:extLst>
                <a:ext uri="{FF2B5EF4-FFF2-40B4-BE49-F238E27FC236}">
                  <a16:creationId xmlns:a16="http://schemas.microsoft.com/office/drawing/2014/main" id="{705E9BB8-1960-4CF0-86D4-1AD9DE002B65}"/>
                </a:ext>
              </a:extLst>
            </p:cNvPr>
            <p:cNvCxnSpPr>
              <a:cxnSpLocks/>
            </p:cNvCxnSpPr>
            <p:nvPr/>
          </p:nvCxnSpPr>
          <p:spPr>
            <a:xfrm flipV="1">
              <a:off x="3433010" y="614413"/>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225" name="Straight Connector 224">
              <a:extLst>
                <a:ext uri="{FF2B5EF4-FFF2-40B4-BE49-F238E27FC236}">
                  <a16:creationId xmlns:a16="http://schemas.microsoft.com/office/drawing/2014/main" id="{EBB7530B-DFA7-13A5-8BE1-694FA6EEBA4D}"/>
                </a:ext>
              </a:extLst>
            </p:cNvPr>
            <p:cNvCxnSpPr>
              <a:cxnSpLocks/>
            </p:cNvCxnSpPr>
            <p:nvPr/>
          </p:nvCxnSpPr>
          <p:spPr>
            <a:xfrm flipV="1">
              <a:off x="3607868" y="258280"/>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226" name="Connector: Elbow 225">
              <a:extLst>
                <a:ext uri="{FF2B5EF4-FFF2-40B4-BE49-F238E27FC236}">
                  <a16:creationId xmlns:a16="http://schemas.microsoft.com/office/drawing/2014/main" id="{46C504D5-6A59-08DA-0990-041264F14D2D}"/>
                </a:ext>
              </a:extLst>
            </p:cNvPr>
            <p:cNvCxnSpPr>
              <a:cxnSpLocks/>
            </p:cNvCxnSpPr>
            <p:nvPr/>
          </p:nvCxnSpPr>
          <p:spPr>
            <a:xfrm rot="16200000" flipV="1">
              <a:off x="3621905" y="593156"/>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227" name="Connector: Elbow 226">
              <a:extLst>
                <a:ext uri="{FF2B5EF4-FFF2-40B4-BE49-F238E27FC236}">
                  <a16:creationId xmlns:a16="http://schemas.microsoft.com/office/drawing/2014/main" id="{84F0B447-D4E6-8331-4156-3BD3345198DF}"/>
                </a:ext>
              </a:extLst>
            </p:cNvPr>
            <p:cNvCxnSpPr>
              <a:cxnSpLocks/>
            </p:cNvCxnSpPr>
            <p:nvPr/>
          </p:nvCxnSpPr>
          <p:spPr>
            <a:xfrm rot="5400000" flipH="1" flipV="1">
              <a:off x="4007315" y="543432"/>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67E24048-5326-2CD2-1C19-250D5C8A56EF}"/>
                </a:ext>
              </a:extLst>
            </p:cNvPr>
            <p:cNvCxnSpPr>
              <a:cxnSpLocks/>
            </p:cNvCxnSpPr>
            <p:nvPr/>
          </p:nvCxnSpPr>
          <p:spPr>
            <a:xfrm flipV="1">
              <a:off x="4453285" y="663745"/>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45169F97-B069-9802-3A96-5ED760C55928}"/>
                </a:ext>
              </a:extLst>
            </p:cNvPr>
            <p:cNvCxnSpPr>
              <a:cxnSpLocks/>
            </p:cNvCxnSpPr>
            <p:nvPr/>
          </p:nvCxnSpPr>
          <p:spPr>
            <a:xfrm flipV="1">
              <a:off x="4673065" y="451985"/>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230" name="Connector: Elbow 229">
              <a:extLst>
                <a:ext uri="{FF2B5EF4-FFF2-40B4-BE49-F238E27FC236}">
                  <a16:creationId xmlns:a16="http://schemas.microsoft.com/office/drawing/2014/main" id="{83FCD169-3FE0-198C-14A7-CAF7EBA666A8}"/>
                </a:ext>
              </a:extLst>
            </p:cNvPr>
            <p:cNvCxnSpPr>
              <a:cxnSpLocks/>
            </p:cNvCxnSpPr>
            <p:nvPr/>
          </p:nvCxnSpPr>
          <p:spPr>
            <a:xfrm rot="5400000" flipH="1" flipV="1">
              <a:off x="4620931" y="496507"/>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231" name="Straight Connector 230">
              <a:extLst>
                <a:ext uri="{FF2B5EF4-FFF2-40B4-BE49-F238E27FC236}">
                  <a16:creationId xmlns:a16="http://schemas.microsoft.com/office/drawing/2014/main" id="{1E54EA7C-F627-B71A-E05C-13E6AF1AE8B9}"/>
                </a:ext>
              </a:extLst>
            </p:cNvPr>
            <p:cNvCxnSpPr>
              <a:cxnSpLocks/>
            </p:cNvCxnSpPr>
            <p:nvPr/>
          </p:nvCxnSpPr>
          <p:spPr>
            <a:xfrm flipV="1">
              <a:off x="5099784" y="720291"/>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32" name="Straight Connector 231">
              <a:extLst>
                <a:ext uri="{FF2B5EF4-FFF2-40B4-BE49-F238E27FC236}">
                  <a16:creationId xmlns:a16="http://schemas.microsoft.com/office/drawing/2014/main" id="{21959D94-831D-4284-F527-D13B7BAF8059}"/>
                </a:ext>
              </a:extLst>
            </p:cNvPr>
            <p:cNvCxnSpPr>
              <a:cxnSpLocks/>
            </p:cNvCxnSpPr>
            <p:nvPr/>
          </p:nvCxnSpPr>
          <p:spPr>
            <a:xfrm flipV="1">
              <a:off x="5261809" y="518160"/>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7206B910-B016-CDC8-BD79-88730CF8656D}"/>
                </a:ext>
              </a:extLst>
            </p:cNvPr>
            <p:cNvCxnSpPr>
              <a:cxnSpLocks/>
            </p:cNvCxnSpPr>
            <p:nvPr/>
          </p:nvCxnSpPr>
          <p:spPr>
            <a:xfrm flipV="1">
              <a:off x="5435064" y="614413"/>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234" name="Straight Connector 233">
              <a:extLst>
                <a:ext uri="{FF2B5EF4-FFF2-40B4-BE49-F238E27FC236}">
                  <a16:creationId xmlns:a16="http://schemas.microsoft.com/office/drawing/2014/main" id="{6B286FAB-1C81-5FC6-B6A6-B59DAE1CB9F5}"/>
                </a:ext>
              </a:extLst>
            </p:cNvPr>
            <p:cNvCxnSpPr>
              <a:cxnSpLocks/>
            </p:cNvCxnSpPr>
            <p:nvPr/>
          </p:nvCxnSpPr>
          <p:spPr>
            <a:xfrm flipV="1">
              <a:off x="5609922" y="258280"/>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235" name="Connector: Elbow 234">
              <a:extLst>
                <a:ext uri="{FF2B5EF4-FFF2-40B4-BE49-F238E27FC236}">
                  <a16:creationId xmlns:a16="http://schemas.microsoft.com/office/drawing/2014/main" id="{A0469557-A0BD-F278-9C4E-ABAAEB0D3F3C}"/>
                </a:ext>
              </a:extLst>
            </p:cNvPr>
            <p:cNvCxnSpPr>
              <a:cxnSpLocks/>
            </p:cNvCxnSpPr>
            <p:nvPr/>
          </p:nvCxnSpPr>
          <p:spPr>
            <a:xfrm rot="16200000" flipV="1">
              <a:off x="5623959" y="593156"/>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236" name="Connector: Elbow 235">
              <a:extLst>
                <a:ext uri="{FF2B5EF4-FFF2-40B4-BE49-F238E27FC236}">
                  <a16:creationId xmlns:a16="http://schemas.microsoft.com/office/drawing/2014/main" id="{CA645B2F-CBED-98A6-0B94-E79CB9AB2C0D}"/>
                </a:ext>
              </a:extLst>
            </p:cNvPr>
            <p:cNvCxnSpPr>
              <a:cxnSpLocks/>
            </p:cNvCxnSpPr>
            <p:nvPr/>
          </p:nvCxnSpPr>
          <p:spPr>
            <a:xfrm rot="5400000" flipH="1" flipV="1">
              <a:off x="6009369" y="543432"/>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237" name="Straight Connector 236">
              <a:extLst>
                <a:ext uri="{FF2B5EF4-FFF2-40B4-BE49-F238E27FC236}">
                  <a16:creationId xmlns:a16="http://schemas.microsoft.com/office/drawing/2014/main" id="{F4E9D61E-1EC2-913B-310B-5C2DCCCA2658}"/>
                </a:ext>
              </a:extLst>
            </p:cNvPr>
            <p:cNvCxnSpPr>
              <a:cxnSpLocks/>
            </p:cNvCxnSpPr>
            <p:nvPr/>
          </p:nvCxnSpPr>
          <p:spPr>
            <a:xfrm flipV="1">
              <a:off x="6455339" y="663745"/>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38" name="Straight Connector 237">
              <a:extLst>
                <a:ext uri="{FF2B5EF4-FFF2-40B4-BE49-F238E27FC236}">
                  <a16:creationId xmlns:a16="http://schemas.microsoft.com/office/drawing/2014/main" id="{E2CC803D-8E86-E93C-92DA-DBF776D84207}"/>
                </a:ext>
              </a:extLst>
            </p:cNvPr>
            <p:cNvCxnSpPr>
              <a:cxnSpLocks/>
            </p:cNvCxnSpPr>
            <p:nvPr/>
          </p:nvCxnSpPr>
          <p:spPr>
            <a:xfrm flipV="1">
              <a:off x="6675119" y="451985"/>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239" name="Oval 238">
              <a:extLst>
                <a:ext uri="{FF2B5EF4-FFF2-40B4-BE49-F238E27FC236}">
                  <a16:creationId xmlns:a16="http://schemas.microsoft.com/office/drawing/2014/main" id="{F8D579FF-7F40-7A14-FEE5-E3A492A42E9B}"/>
                </a:ext>
              </a:extLst>
            </p:cNvPr>
            <p:cNvSpPr/>
            <p:nvPr/>
          </p:nvSpPr>
          <p:spPr>
            <a:xfrm>
              <a:off x="3020730" y="197454"/>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0" name="Oval 239">
              <a:extLst>
                <a:ext uri="{FF2B5EF4-FFF2-40B4-BE49-F238E27FC236}">
                  <a16:creationId xmlns:a16="http://schemas.microsoft.com/office/drawing/2014/main" id="{7898CFD6-A3AC-8E41-DD02-44D11BEFD12B}"/>
                </a:ext>
              </a:extLst>
            </p:cNvPr>
            <p:cNvSpPr/>
            <p:nvPr/>
          </p:nvSpPr>
          <p:spPr>
            <a:xfrm>
              <a:off x="3530868" y="197454"/>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1" name="Oval 240">
              <a:extLst>
                <a:ext uri="{FF2B5EF4-FFF2-40B4-BE49-F238E27FC236}">
                  <a16:creationId xmlns:a16="http://schemas.microsoft.com/office/drawing/2014/main" id="{7D144D33-99A0-FE04-0D2C-AB2BF00C361B}"/>
                </a:ext>
              </a:extLst>
            </p:cNvPr>
            <p:cNvSpPr/>
            <p:nvPr/>
          </p:nvSpPr>
          <p:spPr>
            <a:xfrm>
              <a:off x="4409168" y="197288"/>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2" name="Oval 241">
              <a:extLst>
                <a:ext uri="{FF2B5EF4-FFF2-40B4-BE49-F238E27FC236}">
                  <a16:creationId xmlns:a16="http://schemas.microsoft.com/office/drawing/2014/main" id="{0C3C664B-1608-0815-E73D-334D932D9F30}"/>
                </a:ext>
              </a:extLst>
            </p:cNvPr>
            <p:cNvSpPr/>
            <p:nvPr/>
          </p:nvSpPr>
          <p:spPr>
            <a:xfrm>
              <a:off x="5022785" y="19589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3" name="Oval 242">
              <a:extLst>
                <a:ext uri="{FF2B5EF4-FFF2-40B4-BE49-F238E27FC236}">
                  <a16:creationId xmlns:a16="http://schemas.microsoft.com/office/drawing/2014/main" id="{30A743A9-30DD-6ED5-96E1-5EC3C1113EB5}"/>
                </a:ext>
              </a:extLst>
            </p:cNvPr>
            <p:cNvSpPr/>
            <p:nvPr/>
          </p:nvSpPr>
          <p:spPr>
            <a:xfrm>
              <a:off x="5532923" y="19589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4" name="Oval 243">
              <a:extLst>
                <a:ext uri="{FF2B5EF4-FFF2-40B4-BE49-F238E27FC236}">
                  <a16:creationId xmlns:a16="http://schemas.microsoft.com/office/drawing/2014/main" id="{61250B71-C107-70C0-E347-973DD6FCE251}"/>
                </a:ext>
              </a:extLst>
            </p:cNvPr>
            <p:cNvSpPr/>
            <p:nvPr/>
          </p:nvSpPr>
          <p:spPr>
            <a:xfrm>
              <a:off x="6411223" y="19589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245" name="Connector: Elbow 244">
              <a:extLst>
                <a:ext uri="{FF2B5EF4-FFF2-40B4-BE49-F238E27FC236}">
                  <a16:creationId xmlns:a16="http://schemas.microsoft.com/office/drawing/2014/main" id="{20ECCE11-737A-A78F-935F-AFDECF39074C}"/>
                </a:ext>
              </a:extLst>
            </p:cNvPr>
            <p:cNvCxnSpPr>
              <a:cxnSpLocks/>
            </p:cNvCxnSpPr>
            <p:nvPr/>
          </p:nvCxnSpPr>
          <p:spPr>
            <a:xfrm rot="5400000" flipH="1" flipV="1">
              <a:off x="6602129" y="4965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5FBC4F3C-A378-40DC-7E7B-0076396926BB}"/>
                </a:ext>
              </a:extLst>
            </p:cNvPr>
            <p:cNvCxnSpPr>
              <a:cxnSpLocks/>
            </p:cNvCxnSpPr>
            <p:nvPr/>
          </p:nvCxnSpPr>
          <p:spPr>
            <a:xfrm flipV="1">
              <a:off x="7080982" y="7202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3F2E3DFD-0C82-81C6-4556-33FCDFB10D1F}"/>
                </a:ext>
              </a:extLst>
            </p:cNvPr>
            <p:cNvCxnSpPr>
              <a:cxnSpLocks/>
            </p:cNvCxnSpPr>
            <p:nvPr/>
          </p:nvCxnSpPr>
          <p:spPr>
            <a:xfrm flipV="1">
              <a:off x="7243007" y="518159"/>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7312E77D-F021-5F6A-D6BC-C2CF70080988}"/>
                </a:ext>
              </a:extLst>
            </p:cNvPr>
            <p:cNvCxnSpPr>
              <a:cxnSpLocks/>
            </p:cNvCxnSpPr>
            <p:nvPr/>
          </p:nvCxnSpPr>
          <p:spPr>
            <a:xfrm flipV="1">
              <a:off x="7416262" y="614412"/>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A0A08D50-EA60-68CD-4D21-839C32340A85}"/>
                </a:ext>
              </a:extLst>
            </p:cNvPr>
            <p:cNvCxnSpPr>
              <a:cxnSpLocks/>
            </p:cNvCxnSpPr>
            <p:nvPr/>
          </p:nvCxnSpPr>
          <p:spPr>
            <a:xfrm flipV="1">
              <a:off x="7591120" y="258279"/>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250" name="Connector: Elbow 249">
              <a:extLst>
                <a:ext uri="{FF2B5EF4-FFF2-40B4-BE49-F238E27FC236}">
                  <a16:creationId xmlns:a16="http://schemas.microsoft.com/office/drawing/2014/main" id="{44785368-94C3-A6B4-0591-CEE49FB3ECE2}"/>
                </a:ext>
              </a:extLst>
            </p:cNvPr>
            <p:cNvCxnSpPr>
              <a:cxnSpLocks/>
            </p:cNvCxnSpPr>
            <p:nvPr/>
          </p:nvCxnSpPr>
          <p:spPr>
            <a:xfrm rot="16200000" flipV="1">
              <a:off x="7605157" y="593155"/>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251" name="Connector: Elbow 250">
              <a:extLst>
                <a:ext uri="{FF2B5EF4-FFF2-40B4-BE49-F238E27FC236}">
                  <a16:creationId xmlns:a16="http://schemas.microsoft.com/office/drawing/2014/main" id="{49DBDF14-F9E5-E5C4-AA77-34BC4F345EF0}"/>
                </a:ext>
              </a:extLst>
            </p:cNvPr>
            <p:cNvCxnSpPr>
              <a:cxnSpLocks/>
            </p:cNvCxnSpPr>
            <p:nvPr/>
          </p:nvCxnSpPr>
          <p:spPr>
            <a:xfrm rot="5400000" flipH="1" flipV="1">
              <a:off x="7990567" y="543431"/>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252" name="Straight Connector 251">
              <a:extLst>
                <a:ext uri="{FF2B5EF4-FFF2-40B4-BE49-F238E27FC236}">
                  <a16:creationId xmlns:a16="http://schemas.microsoft.com/office/drawing/2014/main" id="{CA14752E-62F1-6B6F-027B-DE828540BE42}"/>
                </a:ext>
              </a:extLst>
            </p:cNvPr>
            <p:cNvCxnSpPr>
              <a:cxnSpLocks/>
            </p:cNvCxnSpPr>
            <p:nvPr/>
          </p:nvCxnSpPr>
          <p:spPr>
            <a:xfrm flipV="1">
              <a:off x="8436537" y="663744"/>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53" name="Straight Connector 252">
              <a:extLst>
                <a:ext uri="{FF2B5EF4-FFF2-40B4-BE49-F238E27FC236}">
                  <a16:creationId xmlns:a16="http://schemas.microsoft.com/office/drawing/2014/main" id="{D0BFABD7-035C-20AD-631C-6F02AB5994E9}"/>
                </a:ext>
              </a:extLst>
            </p:cNvPr>
            <p:cNvCxnSpPr>
              <a:cxnSpLocks/>
            </p:cNvCxnSpPr>
            <p:nvPr/>
          </p:nvCxnSpPr>
          <p:spPr>
            <a:xfrm flipV="1">
              <a:off x="8656317" y="451984"/>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254" name="Connector: Elbow 253">
              <a:extLst>
                <a:ext uri="{FF2B5EF4-FFF2-40B4-BE49-F238E27FC236}">
                  <a16:creationId xmlns:a16="http://schemas.microsoft.com/office/drawing/2014/main" id="{6D0C72CD-929D-03D0-D0AE-492064CB9133}"/>
                </a:ext>
              </a:extLst>
            </p:cNvPr>
            <p:cNvCxnSpPr>
              <a:cxnSpLocks/>
            </p:cNvCxnSpPr>
            <p:nvPr/>
          </p:nvCxnSpPr>
          <p:spPr>
            <a:xfrm rot="5400000" flipH="1" flipV="1">
              <a:off x="8604183" y="4965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5A706B4B-1B5C-7727-66EC-85919AEFDD22}"/>
                </a:ext>
              </a:extLst>
            </p:cNvPr>
            <p:cNvCxnSpPr>
              <a:cxnSpLocks/>
            </p:cNvCxnSpPr>
            <p:nvPr/>
          </p:nvCxnSpPr>
          <p:spPr>
            <a:xfrm flipV="1">
              <a:off x="9083036" y="7202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56" name="Straight Connector 255">
              <a:extLst>
                <a:ext uri="{FF2B5EF4-FFF2-40B4-BE49-F238E27FC236}">
                  <a16:creationId xmlns:a16="http://schemas.microsoft.com/office/drawing/2014/main" id="{0A4B80E9-91DE-E88D-0A2E-C102F7BD4FDF}"/>
                </a:ext>
              </a:extLst>
            </p:cNvPr>
            <p:cNvCxnSpPr>
              <a:cxnSpLocks/>
            </p:cNvCxnSpPr>
            <p:nvPr/>
          </p:nvCxnSpPr>
          <p:spPr>
            <a:xfrm flipV="1">
              <a:off x="9245061" y="518159"/>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a16="http://schemas.microsoft.com/office/drawing/2014/main" id="{6D8AB02D-8ADA-863F-BC41-C4FE4785FFB5}"/>
                </a:ext>
              </a:extLst>
            </p:cNvPr>
            <p:cNvCxnSpPr>
              <a:cxnSpLocks/>
            </p:cNvCxnSpPr>
            <p:nvPr/>
          </p:nvCxnSpPr>
          <p:spPr>
            <a:xfrm flipV="1">
              <a:off x="9418316" y="614412"/>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52C68F09-7584-DB13-5278-6C9D78E4BCCF}"/>
                </a:ext>
              </a:extLst>
            </p:cNvPr>
            <p:cNvCxnSpPr>
              <a:cxnSpLocks/>
            </p:cNvCxnSpPr>
            <p:nvPr/>
          </p:nvCxnSpPr>
          <p:spPr>
            <a:xfrm flipV="1">
              <a:off x="9593174" y="258279"/>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259" name="Connector: Elbow 258">
              <a:extLst>
                <a:ext uri="{FF2B5EF4-FFF2-40B4-BE49-F238E27FC236}">
                  <a16:creationId xmlns:a16="http://schemas.microsoft.com/office/drawing/2014/main" id="{46AC22BA-CC50-5A1B-E360-3CB81857F648}"/>
                </a:ext>
              </a:extLst>
            </p:cNvPr>
            <p:cNvCxnSpPr>
              <a:cxnSpLocks/>
            </p:cNvCxnSpPr>
            <p:nvPr/>
          </p:nvCxnSpPr>
          <p:spPr>
            <a:xfrm rot="16200000" flipV="1">
              <a:off x="9607211" y="593155"/>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260" name="Connector: Elbow 259">
              <a:extLst>
                <a:ext uri="{FF2B5EF4-FFF2-40B4-BE49-F238E27FC236}">
                  <a16:creationId xmlns:a16="http://schemas.microsoft.com/office/drawing/2014/main" id="{C4FCA62C-432F-D980-579C-1FDB4D7DCBDF}"/>
                </a:ext>
              </a:extLst>
            </p:cNvPr>
            <p:cNvCxnSpPr>
              <a:cxnSpLocks/>
            </p:cNvCxnSpPr>
            <p:nvPr/>
          </p:nvCxnSpPr>
          <p:spPr>
            <a:xfrm rot="5400000" flipH="1" flipV="1">
              <a:off x="9992621" y="543431"/>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261" name="Straight Connector 260">
              <a:extLst>
                <a:ext uri="{FF2B5EF4-FFF2-40B4-BE49-F238E27FC236}">
                  <a16:creationId xmlns:a16="http://schemas.microsoft.com/office/drawing/2014/main" id="{814A6F93-68EE-A589-E8F4-9760F3D2950D}"/>
                </a:ext>
              </a:extLst>
            </p:cNvPr>
            <p:cNvCxnSpPr>
              <a:cxnSpLocks/>
            </p:cNvCxnSpPr>
            <p:nvPr/>
          </p:nvCxnSpPr>
          <p:spPr>
            <a:xfrm flipV="1">
              <a:off x="10438591" y="663744"/>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62" name="Straight Connector 261">
              <a:extLst>
                <a:ext uri="{FF2B5EF4-FFF2-40B4-BE49-F238E27FC236}">
                  <a16:creationId xmlns:a16="http://schemas.microsoft.com/office/drawing/2014/main" id="{E7BEB134-0B06-EE8E-621B-D029550D0757}"/>
                </a:ext>
              </a:extLst>
            </p:cNvPr>
            <p:cNvCxnSpPr>
              <a:cxnSpLocks/>
            </p:cNvCxnSpPr>
            <p:nvPr/>
          </p:nvCxnSpPr>
          <p:spPr>
            <a:xfrm flipV="1">
              <a:off x="10658371" y="451984"/>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263" name="Oval 262">
              <a:extLst>
                <a:ext uri="{FF2B5EF4-FFF2-40B4-BE49-F238E27FC236}">
                  <a16:creationId xmlns:a16="http://schemas.microsoft.com/office/drawing/2014/main" id="{4465755B-ED81-00DB-A12A-F916868F22A8}"/>
                </a:ext>
              </a:extLst>
            </p:cNvPr>
            <p:cNvSpPr/>
            <p:nvPr/>
          </p:nvSpPr>
          <p:spPr>
            <a:xfrm>
              <a:off x="7003982" y="1974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4" name="Oval 263">
              <a:extLst>
                <a:ext uri="{FF2B5EF4-FFF2-40B4-BE49-F238E27FC236}">
                  <a16:creationId xmlns:a16="http://schemas.microsoft.com/office/drawing/2014/main" id="{38772201-3607-BEDD-49D4-3DF29914857A}"/>
                </a:ext>
              </a:extLst>
            </p:cNvPr>
            <p:cNvSpPr/>
            <p:nvPr/>
          </p:nvSpPr>
          <p:spPr>
            <a:xfrm>
              <a:off x="7514120" y="1974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5" name="Oval 264">
              <a:extLst>
                <a:ext uri="{FF2B5EF4-FFF2-40B4-BE49-F238E27FC236}">
                  <a16:creationId xmlns:a16="http://schemas.microsoft.com/office/drawing/2014/main" id="{F5D94CEB-F47B-10C3-D1BF-AC3EAF1EBD5C}"/>
                </a:ext>
              </a:extLst>
            </p:cNvPr>
            <p:cNvSpPr/>
            <p:nvPr/>
          </p:nvSpPr>
          <p:spPr>
            <a:xfrm>
              <a:off x="8392420" y="19728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6" name="Oval 265">
              <a:extLst>
                <a:ext uri="{FF2B5EF4-FFF2-40B4-BE49-F238E27FC236}">
                  <a16:creationId xmlns:a16="http://schemas.microsoft.com/office/drawing/2014/main" id="{A22C8743-8A80-82EF-972E-3BFFBB95563F}"/>
                </a:ext>
              </a:extLst>
            </p:cNvPr>
            <p:cNvSpPr/>
            <p:nvPr/>
          </p:nvSpPr>
          <p:spPr>
            <a:xfrm>
              <a:off x="9006037"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7" name="Oval 266">
              <a:extLst>
                <a:ext uri="{FF2B5EF4-FFF2-40B4-BE49-F238E27FC236}">
                  <a16:creationId xmlns:a16="http://schemas.microsoft.com/office/drawing/2014/main" id="{7FE402DA-D687-0042-7B61-C288B686CB7C}"/>
                </a:ext>
              </a:extLst>
            </p:cNvPr>
            <p:cNvSpPr/>
            <p:nvPr/>
          </p:nvSpPr>
          <p:spPr>
            <a:xfrm>
              <a:off x="9516175"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8" name="Oval 267">
              <a:extLst>
                <a:ext uri="{FF2B5EF4-FFF2-40B4-BE49-F238E27FC236}">
                  <a16:creationId xmlns:a16="http://schemas.microsoft.com/office/drawing/2014/main" id="{CBDC7E9C-62DD-0189-5EDF-511C2AF67137}"/>
                </a:ext>
              </a:extLst>
            </p:cNvPr>
            <p:cNvSpPr/>
            <p:nvPr/>
          </p:nvSpPr>
          <p:spPr>
            <a:xfrm>
              <a:off x="10394475"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269" name="Connector: Elbow 268">
              <a:extLst>
                <a:ext uri="{FF2B5EF4-FFF2-40B4-BE49-F238E27FC236}">
                  <a16:creationId xmlns:a16="http://schemas.microsoft.com/office/drawing/2014/main" id="{A9FC64D9-B456-4B19-37AC-2BE340E85699}"/>
                </a:ext>
              </a:extLst>
            </p:cNvPr>
            <p:cNvCxnSpPr>
              <a:cxnSpLocks/>
            </p:cNvCxnSpPr>
            <p:nvPr/>
          </p:nvCxnSpPr>
          <p:spPr>
            <a:xfrm rot="5400000" flipH="1" flipV="1">
              <a:off x="10614263" y="4965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270" name="Straight Connector 269">
              <a:extLst>
                <a:ext uri="{FF2B5EF4-FFF2-40B4-BE49-F238E27FC236}">
                  <a16:creationId xmlns:a16="http://schemas.microsoft.com/office/drawing/2014/main" id="{D24BE12B-6CBA-C931-AD3A-E3EC7912FE49}"/>
                </a:ext>
              </a:extLst>
            </p:cNvPr>
            <p:cNvCxnSpPr>
              <a:cxnSpLocks/>
            </p:cNvCxnSpPr>
            <p:nvPr/>
          </p:nvCxnSpPr>
          <p:spPr>
            <a:xfrm flipV="1">
              <a:off x="11093116" y="7202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71" name="Straight Connector 270">
              <a:extLst>
                <a:ext uri="{FF2B5EF4-FFF2-40B4-BE49-F238E27FC236}">
                  <a16:creationId xmlns:a16="http://schemas.microsoft.com/office/drawing/2014/main" id="{5A7FA95C-4040-BCDC-1559-941ED1A6BC07}"/>
                </a:ext>
              </a:extLst>
            </p:cNvPr>
            <p:cNvCxnSpPr>
              <a:cxnSpLocks/>
            </p:cNvCxnSpPr>
            <p:nvPr/>
          </p:nvCxnSpPr>
          <p:spPr>
            <a:xfrm flipV="1">
              <a:off x="11255141" y="518159"/>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272" name="Oval 271">
              <a:extLst>
                <a:ext uri="{FF2B5EF4-FFF2-40B4-BE49-F238E27FC236}">
                  <a16:creationId xmlns:a16="http://schemas.microsoft.com/office/drawing/2014/main" id="{86DA4674-04D0-2344-E836-9280E281D7C2}"/>
                </a:ext>
              </a:extLst>
            </p:cNvPr>
            <p:cNvSpPr/>
            <p:nvPr/>
          </p:nvSpPr>
          <p:spPr>
            <a:xfrm>
              <a:off x="11016116" y="1974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273" name="Straight Connector 272">
              <a:extLst>
                <a:ext uri="{FF2B5EF4-FFF2-40B4-BE49-F238E27FC236}">
                  <a16:creationId xmlns:a16="http://schemas.microsoft.com/office/drawing/2014/main" id="{FFDC374A-A541-81CE-B0DA-1D4DCC0218E9}"/>
                </a:ext>
              </a:extLst>
            </p:cNvPr>
            <p:cNvCxnSpPr>
              <a:cxnSpLocks/>
            </p:cNvCxnSpPr>
            <p:nvPr/>
          </p:nvCxnSpPr>
          <p:spPr>
            <a:xfrm flipV="1">
              <a:off x="1139372" y="7202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74" name="Straight Connector 273">
              <a:extLst>
                <a:ext uri="{FF2B5EF4-FFF2-40B4-BE49-F238E27FC236}">
                  <a16:creationId xmlns:a16="http://schemas.microsoft.com/office/drawing/2014/main" id="{7E6FEF10-B703-530E-0470-7CFC53A05A66}"/>
                </a:ext>
              </a:extLst>
            </p:cNvPr>
            <p:cNvCxnSpPr>
              <a:cxnSpLocks/>
            </p:cNvCxnSpPr>
            <p:nvPr/>
          </p:nvCxnSpPr>
          <p:spPr>
            <a:xfrm flipV="1">
              <a:off x="1301397" y="518159"/>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275" name="Straight Connector 274">
              <a:extLst>
                <a:ext uri="{FF2B5EF4-FFF2-40B4-BE49-F238E27FC236}">
                  <a16:creationId xmlns:a16="http://schemas.microsoft.com/office/drawing/2014/main" id="{14FAF3C9-0F17-B3E7-7E20-090FF6B30187}"/>
                </a:ext>
              </a:extLst>
            </p:cNvPr>
            <p:cNvCxnSpPr>
              <a:cxnSpLocks/>
            </p:cNvCxnSpPr>
            <p:nvPr/>
          </p:nvCxnSpPr>
          <p:spPr>
            <a:xfrm flipV="1">
              <a:off x="1474652" y="614412"/>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276" name="Straight Connector 275">
              <a:extLst>
                <a:ext uri="{FF2B5EF4-FFF2-40B4-BE49-F238E27FC236}">
                  <a16:creationId xmlns:a16="http://schemas.microsoft.com/office/drawing/2014/main" id="{8139C87B-1525-8E50-08FB-44C90D3710BE}"/>
                </a:ext>
              </a:extLst>
            </p:cNvPr>
            <p:cNvCxnSpPr>
              <a:cxnSpLocks/>
            </p:cNvCxnSpPr>
            <p:nvPr/>
          </p:nvCxnSpPr>
          <p:spPr>
            <a:xfrm flipV="1">
              <a:off x="1649510" y="258279"/>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277" name="Connector: Elbow 276">
              <a:extLst>
                <a:ext uri="{FF2B5EF4-FFF2-40B4-BE49-F238E27FC236}">
                  <a16:creationId xmlns:a16="http://schemas.microsoft.com/office/drawing/2014/main" id="{255BBFA3-B6FF-AA5B-0E2B-D20C9F906DEE}"/>
                </a:ext>
              </a:extLst>
            </p:cNvPr>
            <p:cNvCxnSpPr>
              <a:cxnSpLocks/>
            </p:cNvCxnSpPr>
            <p:nvPr/>
          </p:nvCxnSpPr>
          <p:spPr>
            <a:xfrm rot="16200000" flipV="1">
              <a:off x="1663547" y="593155"/>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278" name="Connector: Elbow 277">
              <a:extLst>
                <a:ext uri="{FF2B5EF4-FFF2-40B4-BE49-F238E27FC236}">
                  <a16:creationId xmlns:a16="http://schemas.microsoft.com/office/drawing/2014/main" id="{20394D2D-EDC6-76F0-64F3-CCB50D4DBA51}"/>
                </a:ext>
              </a:extLst>
            </p:cNvPr>
            <p:cNvCxnSpPr>
              <a:cxnSpLocks/>
            </p:cNvCxnSpPr>
            <p:nvPr/>
          </p:nvCxnSpPr>
          <p:spPr>
            <a:xfrm rot="5400000" flipH="1" flipV="1">
              <a:off x="2048957" y="543431"/>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279" name="Straight Connector 278">
              <a:extLst>
                <a:ext uri="{FF2B5EF4-FFF2-40B4-BE49-F238E27FC236}">
                  <a16:creationId xmlns:a16="http://schemas.microsoft.com/office/drawing/2014/main" id="{816FFF2E-0558-8242-C974-F0174227F269}"/>
                </a:ext>
              </a:extLst>
            </p:cNvPr>
            <p:cNvCxnSpPr>
              <a:cxnSpLocks/>
            </p:cNvCxnSpPr>
            <p:nvPr/>
          </p:nvCxnSpPr>
          <p:spPr>
            <a:xfrm flipV="1">
              <a:off x="2494927" y="663744"/>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80" name="Straight Connector 279">
              <a:extLst>
                <a:ext uri="{FF2B5EF4-FFF2-40B4-BE49-F238E27FC236}">
                  <a16:creationId xmlns:a16="http://schemas.microsoft.com/office/drawing/2014/main" id="{A8E88EBB-8AEF-753C-5949-EC251170802D}"/>
                </a:ext>
              </a:extLst>
            </p:cNvPr>
            <p:cNvCxnSpPr>
              <a:cxnSpLocks/>
            </p:cNvCxnSpPr>
            <p:nvPr/>
          </p:nvCxnSpPr>
          <p:spPr>
            <a:xfrm flipV="1">
              <a:off x="2714707" y="451984"/>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281" name="Oval 280">
              <a:extLst>
                <a:ext uri="{FF2B5EF4-FFF2-40B4-BE49-F238E27FC236}">
                  <a16:creationId xmlns:a16="http://schemas.microsoft.com/office/drawing/2014/main" id="{E24D0EBC-7607-527F-E434-E2A7446E6093}"/>
                </a:ext>
              </a:extLst>
            </p:cNvPr>
            <p:cNvSpPr/>
            <p:nvPr/>
          </p:nvSpPr>
          <p:spPr>
            <a:xfrm>
              <a:off x="1572511"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2" name="Oval 281">
              <a:extLst>
                <a:ext uri="{FF2B5EF4-FFF2-40B4-BE49-F238E27FC236}">
                  <a16:creationId xmlns:a16="http://schemas.microsoft.com/office/drawing/2014/main" id="{F229D107-38F4-7890-2589-692B19827220}"/>
                </a:ext>
              </a:extLst>
            </p:cNvPr>
            <p:cNvSpPr/>
            <p:nvPr/>
          </p:nvSpPr>
          <p:spPr>
            <a:xfrm>
              <a:off x="2450811"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grpSp>
        <p:nvGrpSpPr>
          <p:cNvPr id="316" name="Group 315">
            <a:extLst>
              <a:ext uri="{FF2B5EF4-FFF2-40B4-BE49-F238E27FC236}">
                <a16:creationId xmlns:a16="http://schemas.microsoft.com/office/drawing/2014/main" id="{FF0B33F0-7714-DA05-5431-17A7E9CFE0FA}"/>
              </a:ext>
            </a:extLst>
          </p:cNvPr>
          <p:cNvGrpSpPr/>
          <p:nvPr/>
        </p:nvGrpSpPr>
        <p:grpSpPr>
          <a:xfrm rot="5400000">
            <a:off x="9151730" y="3015805"/>
            <a:ext cx="5007545" cy="826389"/>
            <a:chOff x="6247596" y="195896"/>
            <a:chExt cx="5007545" cy="826389"/>
          </a:xfrm>
        </p:grpSpPr>
        <p:cxnSp>
          <p:nvCxnSpPr>
            <p:cNvPr id="284" name="Connector: Elbow 283">
              <a:extLst>
                <a:ext uri="{FF2B5EF4-FFF2-40B4-BE49-F238E27FC236}">
                  <a16:creationId xmlns:a16="http://schemas.microsoft.com/office/drawing/2014/main" id="{3C2B8829-2238-4664-5162-78DEC464A4CE}"/>
                </a:ext>
              </a:extLst>
            </p:cNvPr>
            <p:cNvCxnSpPr>
              <a:cxnSpLocks/>
            </p:cNvCxnSpPr>
            <p:nvPr/>
          </p:nvCxnSpPr>
          <p:spPr>
            <a:xfrm rot="5400000" flipH="1" flipV="1">
              <a:off x="6009369" y="543432"/>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285" name="Straight Connector 284">
              <a:extLst>
                <a:ext uri="{FF2B5EF4-FFF2-40B4-BE49-F238E27FC236}">
                  <a16:creationId xmlns:a16="http://schemas.microsoft.com/office/drawing/2014/main" id="{D4C5445A-580C-5012-A2E8-780750FB2EA9}"/>
                </a:ext>
              </a:extLst>
            </p:cNvPr>
            <p:cNvCxnSpPr>
              <a:cxnSpLocks/>
            </p:cNvCxnSpPr>
            <p:nvPr/>
          </p:nvCxnSpPr>
          <p:spPr>
            <a:xfrm flipV="1">
              <a:off x="6455339" y="663745"/>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86" name="Straight Connector 285">
              <a:extLst>
                <a:ext uri="{FF2B5EF4-FFF2-40B4-BE49-F238E27FC236}">
                  <a16:creationId xmlns:a16="http://schemas.microsoft.com/office/drawing/2014/main" id="{99DBC0B0-9C47-813E-C77B-24C5DC1514BA}"/>
                </a:ext>
              </a:extLst>
            </p:cNvPr>
            <p:cNvCxnSpPr>
              <a:cxnSpLocks/>
            </p:cNvCxnSpPr>
            <p:nvPr/>
          </p:nvCxnSpPr>
          <p:spPr>
            <a:xfrm flipV="1">
              <a:off x="6675119" y="451985"/>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287" name="Oval 286">
              <a:extLst>
                <a:ext uri="{FF2B5EF4-FFF2-40B4-BE49-F238E27FC236}">
                  <a16:creationId xmlns:a16="http://schemas.microsoft.com/office/drawing/2014/main" id="{AD0CFE58-1AF7-FB0E-2898-68418E4A59D3}"/>
                </a:ext>
              </a:extLst>
            </p:cNvPr>
            <p:cNvSpPr/>
            <p:nvPr/>
          </p:nvSpPr>
          <p:spPr>
            <a:xfrm>
              <a:off x="6411223" y="19589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288" name="Connector: Elbow 287">
              <a:extLst>
                <a:ext uri="{FF2B5EF4-FFF2-40B4-BE49-F238E27FC236}">
                  <a16:creationId xmlns:a16="http://schemas.microsoft.com/office/drawing/2014/main" id="{E0A73E25-38BE-480A-B61B-954AA1AC78A3}"/>
                </a:ext>
              </a:extLst>
            </p:cNvPr>
            <p:cNvCxnSpPr>
              <a:cxnSpLocks/>
            </p:cNvCxnSpPr>
            <p:nvPr/>
          </p:nvCxnSpPr>
          <p:spPr>
            <a:xfrm rot="5400000" flipH="1" flipV="1">
              <a:off x="6602129" y="4965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289" name="Straight Connector 288">
              <a:extLst>
                <a:ext uri="{FF2B5EF4-FFF2-40B4-BE49-F238E27FC236}">
                  <a16:creationId xmlns:a16="http://schemas.microsoft.com/office/drawing/2014/main" id="{37DFC3C1-5003-03AC-6BEC-06CE01126E95}"/>
                </a:ext>
              </a:extLst>
            </p:cNvPr>
            <p:cNvCxnSpPr>
              <a:cxnSpLocks/>
            </p:cNvCxnSpPr>
            <p:nvPr/>
          </p:nvCxnSpPr>
          <p:spPr>
            <a:xfrm flipV="1">
              <a:off x="7080982" y="7202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90" name="Straight Connector 289">
              <a:extLst>
                <a:ext uri="{FF2B5EF4-FFF2-40B4-BE49-F238E27FC236}">
                  <a16:creationId xmlns:a16="http://schemas.microsoft.com/office/drawing/2014/main" id="{5C7A15CC-275B-C037-92D4-9C60A7CBDB9A}"/>
                </a:ext>
              </a:extLst>
            </p:cNvPr>
            <p:cNvCxnSpPr>
              <a:cxnSpLocks/>
            </p:cNvCxnSpPr>
            <p:nvPr/>
          </p:nvCxnSpPr>
          <p:spPr>
            <a:xfrm flipV="1">
              <a:off x="7243007" y="518159"/>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291" name="Straight Connector 290">
              <a:extLst>
                <a:ext uri="{FF2B5EF4-FFF2-40B4-BE49-F238E27FC236}">
                  <a16:creationId xmlns:a16="http://schemas.microsoft.com/office/drawing/2014/main" id="{8F345C8B-41AE-F60A-CEA1-C1B34D84442E}"/>
                </a:ext>
              </a:extLst>
            </p:cNvPr>
            <p:cNvCxnSpPr>
              <a:cxnSpLocks/>
            </p:cNvCxnSpPr>
            <p:nvPr/>
          </p:nvCxnSpPr>
          <p:spPr>
            <a:xfrm flipV="1">
              <a:off x="7416262" y="614412"/>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292" name="Straight Connector 291">
              <a:extLst>
                <a:ext uri="{FF2B5EF4-FFF2-40B4-BE49-F238E27FC236}">
                  <a16:creationId xmlns:a16="http://schemas.microsoft.com/office/drawing/2014/main" id="{C1625953-1D32-CB60-C22B-D27F8EC43CAC}"/>
                </a:ext>
              </a:extLst>
            </p:cNvPr>
            <p:cNvCxnSpPr>
              <a:cxnSpLocks/>
            </p:cNvCxnSpPr>
            <p:nvPr/>
          </p:nvCxnSpPr>
          <p:spPr>
            <a:xfrm flipV="1">
              <a:off x="7591120" y="258279"/>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293" name="Connector: Elbow 292">
              <a:extLst>
                <a:ext uri="{FF2B5EF4-FFF2-40B4-BE49-F238E27FC236}">
                  <a16:creationId xmlns:a16="http://schemas.microsoft.com/office/drawing/2014/main" id="{36C6F0A8-C6BC-837D-7485-CD9682E44878}"/>
                </a:ext>
              </a:extLst>
            </p:cNvPr>
            <p:cNvCxnSpPr>
              <a:cxnSpLocks/>
            </p:cNvCxnSpPr>
            <p:nvPr/>
          </p:nvCxnSpPr>
          <p:spPr>
            <a:xfrm rot="16200000" flipV="1">
              <a:off x="7605157" y="593155"/>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294" name="Connector: Elbow 293">
              <a:extLst>
                <a:ext uri="{FF2B5EF4-FFF2-40B4-BE49-F238E27FC236}">
                  <a16:creationId xmlns:a16="http://schemas.microsoft.com/office/drawing/2014/main" id="{B28BA4A2-62F2-59E8-FED6-6EC4718AC235}"/>
                </a:ext>
              </a:extLst>
            </p:cNvPr>
            <p:cNvCxnSpPr>
              <a:cxnSpLocks/>
            </p:cNvCxnSpPr>
            <p:nvPr/>
          </p:nvCxnSpPr>
          <p:spPr>
            <a:xfrm rot="5400000" flipH="1" flipV="1">
              <a:off x="7990567" y="543431"/>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295" name="Straight Connector 294">
              <a:extLst>
                <a:ext uri="{FF2B5EF4-FFF2-40B4-BE49-F238E27FC236}">
                  <a16:creationId xmlns:a16="http://schemas.microsoft.com/office/drawing/2014/main" id="{86FA6593-96F2-FFD1-6899-5E0C072B21B2}"/>
                </a:ext>
              </a:extLst>
            </p:cNvPr>
            <p:cNvCxnSpPr>
              <a:cxnSpLocks/>
            </p:cNvCxnSpPr>
            <p:nvPr/>
          </p:nvCxnSpPr>
          <p:spPr>
            <a:xfrm flipV="1">
              <a:off x="8436537" y="663744"/>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96" name="Straight Connector 295">
              <a:extLst>
                <a:ext uri="{FF2B5EF4-FFF2-40B4-BE49-F238E27FC236}">
                  <a16:creationId xmlns:a16="http://schemas.microsoft.com/office/drawing/2014/main" id="{3D5D7524-0E42-3443-3F02-5DE2C131BCD9}"/>
                </a:ext>
              </a:extLst>
            </p:cNvPr>
            <p:cNvCxnSpPr>
              <a:cxnSpLocks/>
            </p:cNvCxnSpPr>
            <p:nvPr/>
          </p:nvCxnSpPr>
          <p:spPr>
            <a:xfrm flipV="1">
              <a:off x="8656317" y="451984"/>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297" name="Connector: Elbow 296">
              <a:extLst>
                <a:ext uri="{FF2B5EF4-FFF2-40B4-BE49-F238E27FC236}">
                  <a16:creationId xmlns:a16="http://schemas.microsoft.com/office/drawing/2014/main" id="{4285B250-964F-012D-D782-FFACD5EC9B01}"/>
                </a:ext>
              </a:extLst>
            </p:cNvPr>
            <p:cNvCxnSpPr>
              <a:cxnSpLocks/>
            </p:cNvCxnSpPr>
            <p:nvPr/>
          </p:nvCxnSpPr>
          <p:spPr>
            <a:xfrm rot="5400000" flipH="1" flipV="1">
              <a:off x="8604183" y="4965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298" name="Straight Connector 297">
              <a:extLst>
                <a:ext uri="{FF2B5EF4-FFF2-40B4-BE49-F238E27FC236}">
                  <a16:creationId xmlns:a16="http://schemas.microsoft.com/office/drawing/2014/main" id="{A340D8F3-747B-D509-A541-4465FA722875}"/>
                </a:ext>
              </a:extLst>
            </p:cNvPr>
            <p:cNvCxnSpPr>
              <a:cxnSpLocks/>
            </p:cNvCxnSpPr>
            <p:nvPr/>
          </p:nvCxnSpPr>
          <p:spPr>
            <a:xfrm flipV="1">
              <a:off x="9083036" y="7202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299" name="Straight Connector 298">
              <a:extLst>
                <a:ext uri="{FF2B5EF4-FFF2-40B4-BE49-F238E27FC236}">
                  <a16:creationId xmlns:a16="http://schemas.microsoft.com/office/drawing/2014/main" id="{319E9C96-2B35-FB97-3537-249A79761EF5}"/>
                </a:ext>
              </a:extLst>
            </p:cNvPr>
            <p:cNvCxnSpPr>
              <a:cxnSpLocks/>
            </p:cNvCxnSpPr>
            <p:nvPr/>
          </p:nvCxnSpPr>
          <p:spPr>
            <a:xfrm flipV="1">
              <a:off x="9245061" y="518159"/>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3765A514-0017-DADA-7CA6-B91DA8E1647C}"/>
                </a:ext>
              </a:extLst>
            </p:cNvPr>
            <p:cNvCxnSpPr>
              <a:cxnSpLocks/>
            </p:cNvCxnSpPr>
            <p:nvPr/>
          </p:nvCxnSpPr>
          <p:spPr>
            <a:xfrm flipV="1">
              <a:off x="9418316" y="614412"/>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301" name="Straight Connector 300">
              <a:extLst>
                <a:ext uri="{FF2B5EF4-FFF2-40B4-BE49-F238E27FC236}">
                  <a16:creationId xmlns:a16="http://schemas.microsoft.com/office/drawing/2014/main" id="{90B73FA7-A5FB-9AA0-4960-B1F7F405A75A}"/>
                </a:ext>
              </a:extLst>
            </p:cNvPr>
            <p:cNvCxnSpPr>
              <a:cxnSpLocks/>
            </p:cNvCxnSpPr>
            <p:nvPr/>
          </p:nvCxnSpPr>
          <p:spPr>
            <a:xfrm flipV="1">
              <a:off x="9593174" y="258279"/>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302" name="Connector: Elbow 301">
              <a:extLst>
                <a:ext uri="{FF2B5EF4-FFF2-40B4-BE49-F238E27FC236}">
                  <a16:creationId xmlns:a16="http://schemas.microsoft.com/office/drawing/2014/main" id="{011A90A8-1B33-54CA-1A29-774B4C8BA09F}"/>
                </a:ext>
              </a:extLst>
            </p:cNvPr>
            <p:cNvCxnSpPr>
              <a:cxnSpLocks/>
            </p:cNvCxnSpPr>
            <p:nvPr/>
          </p:nvCxnSpPr>
          <p:spPr>
            <a:xfrm rot="16200000" flipV="1">
              <a:off x="9607211" y="593155"/>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303" name="Connector: Elbow 302">
              <a:extLst>
                <a:ext uri="{FF2B5EF4-FFF2-40B4-BE49-F238E27FC236}">
                  <a16:creationId xmlns:a16="http://schemas.microsoft.com/office/drawing/2014/main" id="{71093A7E-E09F-A7FC-F735-725C42783426}"/>
                </a:ext>
              </a:extLst>
            </p:cNvPr>
            <p:cNvCxnSpPr>
              <a:cxnSpLocks/>
            </p:cNvCxnSpPr>
            <p:nvPr/>
          </p:nvCxnSpPr>
          <p:spPr>
            <a:xfrm rot="5400000" flipH="1" flipV="1">
              <a:off x="9992621" y="543431"/>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304" name="Straight Connector 303">
              <a:extLst>
                <a:ext uri="{FF2B5EF4-FFF2-40B4-BE49-F238E27FC236}">
                  <a16:creationId xmlns:a16="http://schemas.microsoft.com/office/drawing/2014/main" id="{AA7D8F89-4F9F-A002-A7B2-80AF269F1F22}"/>
                </a:ext>
              </a:extLst>
            </p:cNvPr>
            <p:cNvCxnSpPr>
              <a:cxnSpLocks/>
            </p:cNvCxnSpPr>
            <p:nvPr/>
          </p:nvCxnSpPr>
          <p:spPr>
            <a:xfrm flipV="1">
              <a:off x="10438591" y="663744"/>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305" name="Straight Connector 304">
              <a:extLst>
                <a:ext uri="{FF2B5EF4-FFF2-40B4-BE49-F238E27FC236}">
                  <a16:creationId xmlns:a16="http://schemas.microsoft.com/office/drawing/2014/main" id="{E98E2A27-5493-4BC0-EC21-D594E4B5EFC0}"/>
                </a:ext>
              </a:extLst>
            </p:cNvPr>
            <p:cNvCxnSpPr>
              <a:cxnSpLocks/>
            </p:cNvCxnSpPr>
            <p:nvPr/>
          </p:nvCxnSpPr>
          <p:spPr>
            <a:xfrm flipV="1">
              <a:off x="10658371" y="451984"/>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306" name="Oval 305">
              <a:extLst>
                <a:ext uri="{FF2B5EF4-FFF2-40B4-BE49-F238E27FC236}">
                  <a16:creationId xmlns:a16="http://schemas.microsoft.com/office/drawing/2014/main" id="{6D363453-C580-E487-815F-4588176B8CCC}"/>
                </a:ext>
              </a:extLst>
            </p:cNvPr>
            <p:cNvSpPr/>
            <p:nvPr/>
          </p:nvSpPr>
          <p:spPr>
            <a:xfrm>
              <a:off x="7003982" y="1974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07" name="Oval 306">
              <a:extLst>
                <a:ext uri="{FF2B5EF4-FFF2-40B4-BE49-F238E27FC236}">
                  <a16:creationId xmlns:a16="http://schemas.microsoft.com/office/drawing/2014/main" id="{AC92789F-2D8A-1692-8C3A-C9C3B88EE63F}"/>
                </a:ext>
              </a:extLst>
            </p:cNvPr>
            <p:cNvSpPr/>
            <p:nvPr/>
          </p:nvSpPr>
          <p:spPr>
            <a:xfrm>
              <a:off x="7514120" y="1974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08" name="Oval 307">
              <a:extLst>
                <a:ext uri="{FF2B5EF4-FFF2-40B4-BE49-F238E27FC236}">
                  <a16:creationId xmlns:a16="http://schemas.microsoft.com/office/drawing/2014/main" id="{C0E8C331-67AE-02D5-A223-CBBFB744CF53}"/>
                </a:ext>
              </a:extLst>
            </p:cNvPr>
            <p:cNvSpPr/>
            <p:nvPr/>
          </p:nvSpPr>
          <p:spPr>
            <a:xfrm>
              <a:off x="8392420" y="19728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09" name="Oval 308">
              <a:extLst>
                <a:ext uri="{FF2B5EF4-FFF2-40B4-BE49-F238E27FC236}">
                  <a16:creationId xmlns:a16="http://schemas.microsoft.com/office/drawing/2014/main" id="{DA85EDDF-53E2-C476-FC3F-B8C5CEC5185A}"/>
                </a:ext>
              </a:extLst>
            </p:cNvPr>
            <p:cNvSpPr/>
            <p:nvPr/>
          </p:nvSpPr>
          <p:spPr>
            <a:xfrm>
              <a:off x="9006037"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10" name="Oval 309">
              <a:extLst>
                <a:ext uri="{FF2B5EF4-FFF2-40B4-BE49-F238E27FC236}">
                  <a16:creationId xmlns:a16="http://schemas.microsoft.com/office/drawing/2014/main" id="{3CD5EAAF-111A-FE29-5AD1-34DCCC034D13}"/>
                </a:ext>
              </a:extLst>
            </p:cNvPr>
            <p:cNvSpPr/>
            <p:nvPr/>
          </p:nvSpPr>
          <p:spPr>
            <a:xfrm>
              <a:off x="9516175"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11" name="Oval 310">
              <a:extLst>
                <a:ext uri="{FF2B5EF4-FFF2-40B4-BE49-F238E27FC236}">
                  <a16:creationId xmlns:a16="http://schemas.microsoft.com/office/drawing/2014/main" id="{F8616A03-C6CA-3C34-6C6C-A8271AE3D762}"/>
                </a:ext>
              </a:extLst>
            </p:cNvPr>
            <p:cNvSpPr/>
            <p:nvPr/>
          </p:nvSpPr>
          <p:spPr>
            <a:xfrm>
              <a:off x="10394475"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12" name="Connector: Elbow 311">
              <a:extLst>
                <a:ext uri="{FF2B5EF4-FFF2-40B4-BE49-F238E27FC236}">
                  <a16:creationId xmlns:a16="http://schemas.microsoft.com/office/drawing/2014/main" id="{5512358D-F249-B1B3-1CCC-38DB1AB01D81}"/>
                </a:ext>
              </a:extLst>
            </p:cNvPr>
            <p:cNvCxnSpPr>
              <a:cxnSpLocks/>
            </p:cNvCxnSpPr>
            <p:nvPr/>
          </p:nvCxnSpPr>
          <p:spPr>
            <a:xfrm rot="5400000" flipH="1" flipV="1">
              <a:off x="10614263" y="4965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313" name="Straight Connector 312">
              <a:extLst>
                <a:ext uri="{FF2B5EF4-FFF2-40B4-BE49-F238E27FC236}">
                  <a16:creationId xmlns:a16="http://schemas.microsoft.com/office/drawing/2014/main" id="{8726BB52-BDE9-FB46-D3E1-1C89558A1BDE}"/>
                </a:ext>
              </a:extLst>
            </p:cNvPr>
            <p:cNvCxnSpPr>
              <a:cxnSpLocks/>
            </p:cNvCxnSpPr>
            <p:nvPr/>
          </p:nvCxnSpPr>
          <p:spPr>
            <a:xfrm flipV="1">
              <a:off x="11093116" y="7202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314" name="Straight Connector 313">
              <a:extLst>
                <a:ext uri="{FF2B5EF4-FFF2-40B4-BE49-F238E27FC236}">
                  <a16:creationId xmlns:a16="http://schemas.microsoft.com/office/drawing/2014/main" id="{514C7621-5EE1-4A98-FA8A-C7420792FC16}"/>
                </a:ext>
              </a:extLst>
            </p:cNvPr>
            <p:cNvCxnSpPr>
              <a:cxnSpLocks/>
            </p:cNvCxnSpPr>
            <p:nvPr/>
          </p:nvCxnSpPr>
          <p:spPr>
            <a:xfrm flipV="1">
              <a:off x="11255141" y="518159"/>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315" name="Oval 314">
              <a:extLst>
                <a:ext uri="{FF2B5EF4-FFF2-40B4-BE49-F238E27FC236}">
                  <a16:creationId xmlns:a16="http://schemas.microsoft.com/office/drawing/2014/main" id="{18E89980-A89D-8150-E6E6-6515EF18D316}"/>
                </a:ext>
              </a:extLst>
            </p:cNvPr>
            <p:cNvSpPr/>
            <p:nvPr/>
          </p:nvSpPr>
          <p:spPr>
            <a:xfrm>
              <a:off x="11016116" y="1974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grpSp>
        <p:nvGrpSpPr>
          <p:cNvPr id="317" name="Group 316">
            <a:extLst>
              <a:ext uri="{FF2B5EF4-FFF2-40B4-BE49-F238E27FC236}">
                <a16:creationId xmlns:a16="http://schemas.microsoft.com/office/drawing/2014/main" id="{5994E78A-AC54-28DC-0BA6-F370A1EF81C2}"/>
              </a:ext>
            </a:extLst>
          </p:cNvPr>
          <p:cNvGrpSpPr/>
          <p:nvPr/>
        </p:nvGrpSpPr>
        <p:grpSpPr>
          <a:xfrm rot="16200000">
            <a:off x="-1989733" y="3042274"/>
            <a:ext cx="5007545" cy="826389"/>
            <a:chOff x="6247596" y="195896"/>
            <a:chExt cx="5007545" cy="826389"/>
          </a:xfrm>
        </p:grpSpPr>
        <p:cxnSp>
          <p:nvCxnSpPr>
            <p:cNvPr id="318" name="Connector: Elbow 317">
              <a:extLst>
                <a:ext uri="{FF2B5EF4-FFF2-40B4-BE49-F238E27FC236}">
                  <a16:creationId xmlns:a16="http://schemas.microsoft.com/office/drawing/2014/main" id="{368B0BB4-AF6A-A647-6920-DE39A3409224}"/>
                </a:ext>
              </a:extLst>
            </p:cNvPr>
            <p:cNvCxnSpPr>
              <a:cxnSpLocks/>
            </p:cNvCxnSpPr>
            <p:nvPr/>
          </p:nvCxnSpPr>
          <p:spPr>
            <a:xfrm rot="5400000" flipH="1" flipV="1">
              <a:off x="6009369" y="543432"/>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319" name="Straight Connector 318">
              <a:extLst>
                <a:ext uri="{FF2B5EF4-FFF2-40B4-BE49-F238E27FC236}">
                  <a16:creationId xmlns:a16="http://schemas.microsoft.com/office/drawing/2014/main" id="{0410DBE5-31F9-1FEB-C049-CBF65BCE19E2}"/>
                </a:ext>
              </a:extLst>
            </p:cNvPr>
            <p:cNvCxnSpPr>
              <a:cxnSpLocks/>
            </p:cNvCxnSpPr>
            <p:nvPr/>
          </p:nvCxnSpPr>
          <p:spPr>
            <a:xfrm flipV="1">
              <a:off x="6455339" y="663745"/>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320" name="Straight Connector 319">
              <a:extLst>
                <a:ext uri="{FF2B5EF4-FFF2-40B4-BE49-F238E27FC236}">
                  <a16:creationId xmlns:a16="http://schemas.microsoft.com/office/drawing/2014/main" id="{205B0F33-CEDE-0F4B-828A-95185CA45150}"/>
                </a:ext>
              </a:extLst>
            </p:cNvPr>
            <p:cNvCxnSpPr>
              <a:cxnSpLocks/>
            </p:cNvCxnSpPr>
            <p:nvPr/>
          </p:nvCxnSpPr>
          <p:spPr>
            <a:xfrm flipV="1">
              <a:off x="6675119" y="451985"/>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321" name="Oval 320">
              <a:extLst>
                <a:ext uri="{FF2B5EF4-FFF2-40B4-BE49-F238E27FC236}">
                  <a16:creationId xmlns:a16="http://schemas.microsoft.com/office/drawing/2014/main" id="{DE4A251C-12E7-386D-65FE-2F2225162AD1}"/>
                </a:ext>
              </a:extLst>
            </p:cNvPr>
            <p:cNvSpPr/>
            <p:nvPr/>
          </p:nvSpPr>
          <p:spPr>
            <a:xfrm>
              <a:off x="6411223" y="19589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22" name="Connector: Elbow 321">
              <a:extLst>
                <a:ext uri="{FF2B5EF4-FFF2-40B4-BE49-F238E27FC236}">
                  <a16:creationId xmlns:a16="http://schemas.microsoft.com/office/drawing/2014/main" id="{21A355AB-06FB-072E-536C-13562AF72A8E}"/>
                </a:ext>
              </a:extLst>
            </p:cNvPr>
            <p:cNvCxnSpPr>
              <a:cxnSpLocks/>
            </p:cNvCxnSpPr>
            <p:nvPr/>
          </p:nvCxnSpPr>
          <p:spPr>
            <a:xfrm rot="5400000" flipH="1" flipV="1">
              <a:off x="6602129" y="4965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323" name="Straight Connector 322">
              <a:extLst>
                <a:ext uri="{FF2B5EF4-FFF2-40B4-BE49-F238E27FC236}">
                  <a16:creationId xmlns:a16="http://schemas.microsoft.com/office/drawing/2014/main" id="{AF83F24F-1125-680B-A9BC-1D8507F6448A}"/>
                </a:ext>
              </a:extLst>
            </p:cNvPr>
            <p:cNvCxnSpPr>
              <a:cxnSpLocks/>
            </p:cNvCxnSpPr>
            <p:nvPr/>
          </p:nvCxnSpPr>
          <p:spPr>
            <a:xfrm flipV="1">
              <a:off x="7080982" y="7202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324" name="Straight Connector 323">
              <a:extLst>
                <a:ext uri="{FF2B5EF4-FFF2-40B4-BE49-F238E27FC236}">
                  <a16:creationId xmlns:a16="http://schemas.microsoft.com/office/drawing/2014/main" id="{E19FAC91-C862-C8F8-37F9-1FBE1E7E48A4}"/>
                </a:ext>
              </a:extLst>
            </p:cNvPr>
            <p:cNvCxnSpPr>
              <a:cxnSpLocks/>
            </p:cNvCxnSpPr>
            <p:nvPr/>
          </p:nvCxnSpPr>
          <p:spPr>
            <a:xfrm flipV="1">
              <a:off x="7243007" y="518159"/>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325" name="Straight Connector 324">
              <a:extLst>
                <a:ext uri="{FF2B5EF4-FFF2-40B4-BE49-F238E27FC236}">
                  <a16:creationId xmlns:a16="http://schemas.microsoft.com/office/drawing/2014/main" id="{14D649C2-2B86-F465-1BB8-15826DB1D603}"/>
                </a:ext>
              </a:extLst>
            </p:cNvPr>
            <p:cNvCxnSpPr>
              <a:cxnSpLocks/>
            </p:cNvCxnSpPr>
            <p:nvPr/>
          </p:nvCxnSpPr>
          <p:spPr>
            <a:xfrm flipV="1">
              <a:off x="7416262" y="614412"/>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326" name="Straight Connector 325">
              <a:extLst>
                <a:ext uri="{FF2B5EF4-FFF2-40B4-BE49-F238E27FC236}">
                  <a16:creationId xmlns:a16="http://schemas.microsoft.com/office/drawing/2014/main" id="{38612FBC-BDC3-1109-86D9-9B909AFBEDFC}"/>
                </a:ext>
              </a:extLst>
            </p:cNvPr>
            <p:cNvCxnSpPr>
              <a:cxnSpLocks/>
            </p:cNvCxnSpPr>
            <p:nvPr/>
          </p:nvCxnSpPr>
          <p:spPr>
            <a:xfrm flipV="1">
              <a:off x="7591120" y="258279"/>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327" name="Connector: Elbow 326">
              <a:extLst>
                <a:ext uri="{FF2B5EF4-FFF2-40B4-BE49-F238E27FC236}">
                  <a16:creationId xmlns:a16="http://schemas.microsoft.com/office/drawing/2014/main" id="{82B84888-C962-4358-5EB9-3E85BFB4B56C}"/>
                </a:ext>
              </a:extLst>
            </p:cNvPr>
            <p:cNvCxnSpPr>
              <a:cxnSpLocks/>
            </p:cNvCxnSpPr>
            <p:nvPr/>
          </p:nvCxnSpPr>
          <p:spPr>
            <a:xfrm rot="16200000" flipV="1">
              <a:off x="7605157" y="593155"/>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328" name="Connector: Elbow 327">
              <a:extLst>
                <a:ext uri="{FF2B5EF4-FFF2-40B4-BE49-F238E27FC236}">
                  <a16:creationId xmlns:a16="http://schemas.microsoft.com/office/drawing/2014/main" id="{A9EE6448-45B9-A3C8-2534-E357A4E2E0CD}"/>
                </a:ext>
              </a:extLst>
            </p:cNvPr>
            <p:cNvCxnSpPr>
              <a:cxnSpLocks/>
            </p:cNvCxnSpPr>
            <p:nvPr/>
          </p:nvCxnSpPr>
          <p:spPr>
            <a:xfrm rot="5400000" flipH="1" flipV="1">
              <a:off x="7990567" y="543431"/>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329" name="Straight Connector 328">
              <a:extLst>
                <a:ext uri="{FF2B5EF4-FFF2-40B4-BE49-F238E27FC236}">
                  <a16:creationId xmlns:a16="http://schemas.microsoft.com/office/drawing/2014/main" id="{396E4087-D1B8-5F12-5DB0-C0DDEA3FA8E9}"/>
                </a:ext>
              </a:extLst>
            </p:cNvPr>
            <p:cNvCxnSpPr>
              <a:cxnSpLocks/>
            </p:cNvCxnSpPr>
            <p:nvPr/>
          </p:nvCxnSpPr>
          <p:spPr>
            <a:xfrm flipV="1">
              <a:off x="8436537" y="663744"/>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330" name="Straight Connector 329">
              <a:extLst>
                <a:ext uri="{FF2B5EF4-FFF2-40B4-BE49-F238E27FC236}">
                  <a16:creationId xmlns:a16="http://schemas.microsoft.com/office/drawing/2014/main" id="{EB389D6F-0F00-51E3-427B-22EDBB9587DC}"/>
                </a:ext>
              </a:extLst>
            </p:cNvPr>
            <p:cNvCxnSpPr>
              <a:cxnSpLocks/>
            </p:cNvCxnSpPr>
            <p:nvPr/>
          </p:nvCxnSpPr>
          <p:spPr>
            <a:xfrm flipV="1">
              <a:off x="8656317" y="451984"/>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331" name="Connector: Elbow 330">
              <a:extLst>
                <a:ext uri="{FF2B5EF4-FFF2-40B4-BE49-F238E27FC236}">
                  <a16:creationId xmlns:a16="http://schemas.microsoft.com/office/drawing/2014/main" id="{999F1CAE-977C-65B7-7493-A028ECE8AEDE}"/>
                </a:ext>
              </a:extLst>
            </p:cNvPr>
            <p:cNvCxnSpPr>
              <a:cxnSpLocks/>
            </p:cNvCxnSpPr>
            <p:nvPr/>
          </p:nvCxnSpPr>
          <p:spPr>
            <a:xfrm rot="5400000" flipH="1" flipV="1">
              <a:off x="8604183" y="4965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46200458-2E6A-BFE3-0D34-01C8F3AE9D13}"/>
                </a:ext>
              </a:extLst>
            </p:cNvPr>
            <p:cNvCxnSpPr>
              <a:cxnSpLocks/>
            </p:cNvCxnSpPr>
            <p:nvPr/>
          </p:nvCxnSpPr>
          <p:spPr>
            <a:xfrm flipV="1">
              <a:off x="9083036" y="7202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333" name="Straight Connector 332">
              <a:extLst>
                <a:ext uri="{FF2B5EF4-FFF2-40B4-BE49-F238E27FC236}">
                  <a16:creationId xmlns:a16="http://schemas.microsoft.com/office/drawing/2014/main" id="{F5F48FB2-3FDA-447C-7C12-26DA8F7AC55D}"/>
                </a:ext>
              </a:extLst>
            </p:cNvPr>
            <p:cNvCxnSpPr>
              <a:cxnSpLocks/>
            </p:cNvCxnSpPr>
            <p:nvPr/>
          </p:nvCxnSpPr>
          <p:spPr>
            <a:xfrm flipV="1">
              <a:off x="9245061" y="518159"/>
              <a:ext cx="0" cy="457201"/>
            </a:xfrm>
            <a:prstGeom prst="line">
              <a:avLst/>
            </a:prstGeom>
            <a:ln w="76200"/>
          </p:spPr>
          <p:style>
            <a:lnRef idx="1">
              <a:schemeClr val="dk1"/>
            </a:lnRef>
            <a:fillRef idx="0">
              <a:schemeClr val="dk1"/>
            </a:fillRef>
            <a:effectRef idx="0">
              <a:schemeClr val="dk1"/>
            </a:effectRef>
            <a:fontRef idx="minor">
              <a:schemeClr val="tx1"/>
            </a:fontRef>
          </p:style>
        </p:cxnSp>
        <p:cxnSp>
          <p:nvCxnSpPr>
            <p:cNvPr id="334" name="Straight Connector 333">
              <a:extLst>
                <a:ext uri="{FF2B5EF4-FFF2-40B4-BE49-F238E27FC236}">
                  <a16:creationId xmlns:a16="http://schemas.microsoft.com/office/drawing/2014/main" id="{AB0F455F-C121-CFD1-DB78-3C8965179C7D}"/>
                </a:ext>
              </a:extLst>
            </p:cNvPr>
            <p:cNvCxnSpPr>
              <a:cxnSpLocks/>
            </p:cNvCxnSpPr>
            <p:nvPr/>
          </p:nvCxnSpPr>
          <p:spPr>
            <a:xfrm flipV="1">
              <a:off x="9418316" y="614412"/>
              <a:ext cx="0" cy="360948"/>
            </a:xfrm>
            <a:prstGeom prst="line">
              <a:avLst/>
            </a:prstGeom>
            <a:ln w="76200"/>
          </p:spPr>
          <p:style>
            <a:lnRef idx="1">
              <a:schemeClr val="dk1"/>
            </a:lnRef>
            <a:fillRef idx="0">
              <a:schemeClr val="dk1"/>
            </a:fillRef>
            <a:effectRef idx="0">
              <a:schemeClr val="dk1"/>
            </a:effectRef>
            <a:fontRef idx="minor">
              <a:schemeClr val="tx1"/>
            </a:fontRef>
          </p:style>
        </p:cxnSp>
        <p:cxnSp>
          <p:nvCxnSpPr>
            <p:cNvPr id="335" name="Straight Connector 334">
              <a:extLst>
                <a:ext uri="{FF2B5EF4-FFF2-40B4-BE49-F238E27FC236}">
                  <a16:creationId xmlns:a16="http://schemas.microsoft.com/office/drawing/2014/main" id="{24EFEAE3-C4C0-F359-51B8-47104C5B4558}"/>
                </a:ext>
              </a:extLst>
            </p:cNvPr>
            <p:cNvCxnSpPr>
              <a:cxnSpLocks/>
            </p:cNvCxnSpPr>
            <p:nvPr/>
          </p:nvCxnSpPr>
          <p:spPr>
            <a:xfrm flipV="1">
              <a:off x="9593174" y="258279"/>
              <a:ext cx="0" cy="642485"/>
            </a:xfrm>
            <a:prstGeom prst="line">
              <a:avLst/>
            </a:prstGeom>
            <a:ln w="76200"/>
          </p:spPr>
          <p:style>
            <a:lnRef idx="1">
              <a:schemeClr val="dk1"/>
            </a:lnRef>
            <a:fillRef idx="0">
              <a:schemeClr val="dk1"/>
            </a:fillRef>
            <a:effectRef idx="0">
              <a:schemeClr val="dk1"/>
            </a:effectRef>
            <a:fontRef idx="minor">
              <a:schemeClr val="tx1"/>
            </a:fontRef>
          </p:style>
        </p:cxnSp>
        <p:cxnSp>
          <p:nvCxnSpPr>
            <p:cNvPr id="336" name="Connector: Elbow 335">
              <a:extLst>
                <a:ext uri="{FF2B5EF4-FFF2-40B4-BE49-F238E27FC236}">
                  <a16:creationId xmlns:a16="http://schemas.microsoft.com/office/drawing/2014/main" id="{8248FBBE-1354-6760-687E-A5D0AC90663E}"/>
                </a:ext>
              </a:extLst>
            </p:cNvPr>
            <p:cNvCxnSpPr>
              <a:cxnSpLocks/>
            </p:cNvCxnSpPr>
            <p:nvPr/>
          </p:nvCxnSpPr>
          <p:spPr>
            <a:xfrm rot="16200000" flipV="1">
              <a:off x="9607211" y="593155"/>
              <a:ext cx="642486" cy="174861"/>
            </a:xfrm>
            <a:prstGeom prst="bentConnector3">
              <a:avLst>
                <a:gd name="adj1" fmla="val 39513"/>
              </a:avLst>
            </a:prstGeom>
            <a:ln w="76200"/>
          </p:spPr>
          <p:style>
            <a:lnRef idx="1">
              <a:schemeClr val="dk1"/>
            </a:lnRef>
            <a:fillRef idx="0">
              <a:schemeClr val="dk1"/>
            </a:fillRef>
            <a:effectRef idx="0">
              <a:schemeClr val="dk1"/>
            </a:effectRef>
            <a:fontRef idx="minor">
              <a:schemeClr val="tx1"/>
            </a:fontRef>
          </p:style>
        </p:cxnSp>
        <p:cxnSp>
          <p:nvCxnSpPr>
            <p:cNvPr id="337" name="Connector: Elbow 336">
              <a:extLst>
                <a:ext uri="{FF2B5EF4-FFF2-40B4-BE49-F238E27FC236}">
                  <a16:creationId xmlns:a16="http://schemas.microsoft.com/office/drawing/2014/main" id="{7A5B7B5C-E0D8-9585-56CB-076424E600CA}"/>
                </a:ext>
              </a:extLst>
            </p:cNvPr>
            <p:cNvCxnSpPr>
              <a:cxnSpLocks/>
            </p:cNvCxnSpPr>
            <p:nvPr/>
          </p:nvCxnSpPr>
          <p:spPr>
            <a:xfrm rot="5400000" flipH="1" flipV="1">
              <a:off x="9992621" y="543431"/>
              <a:ext cx="717080" cy="240626"/>
            </a:xfrm>
            <a:prstGeom prst="bentConnector3">
              <a:avLst>
                <a:gd name="adj1" fmla="val 67450"/>
              </a:avLst>
            </a:prstGeom>
            <a:ln w="76200"/>
          </p:spPr>
          <p:style>
            <a:lnRef idx="1">
              <a:schemeClr val="dk1"/>
            </a:lnRef>
            <a:fillRef idx="0">
              <a:schemeClr val="dk1"/>
            </a:fillRef>
            <a:effectRef idx="0">
              <a:schemeClr val="dk1"/>
            </a:effectRef>
            <a:fontRef idx="minor">
              <a:schemeClr val="tx1"/>
            </a:fontRef>
          </p:style>
        </p:cxnSp>
        <p:cxnSp>
          <p:nvCxnSpPr>
            <p:cNvPr id="338" name="Straight Connector 337">
              <a:extLst>
                <a:ext uri="{FF2B5EF4-FFF2-40B4-BE49-F238E27FC236}">
                  <a16:creationId xmlns:a16="http://schemas.microsoft.com/office/drawing/2014/main" id="{C83BFAFB-A614-A875-EB45-153EDC196978}"/>
                </a:ext>
              </a:extLst>
            </p:cNvPr>
            <p:cNvCxnSpPr>
              <a:cxnSpLocks/>
            </p:cNvCxnSpPr>
            <p:nvPr/>
          </p:nvCxnSpPr>
          <p:spPr>
            <a:xfrm flipV="1">
              <a:off x="10438591" y="663744"/>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339" name="Straight Connector 338">
              <a:extLst>
                <a:ext uri="{FF2B5EF4-FFF2-40B4-BE49-F238E27FC236}">
                  <a16:creationId xmlns:a16="http://schemas.microsoft.com/office/drawing/2014/main" id="{B3858A80-74D2-9F65-2DE9-8BEAE129B990}"/>
                </a:ext>
              </a:extLst>
            </p:cNvPr>
            <p:cNvCxnSpPr>
              <a:cxnSpLocks/>
            </p:cNvCxnSpPr>
            <p:nvPr/>
          </p:nvCxnSpPr>
          <p:spPr>
            <a:xfrm flipV="1">
              <a:off x="10658371" y="451984"/>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340" name="Oval 339">
              <a:extLst>
                <a:ext uri="{FF2B5EF4-FFF2-40B4-BE49-F238E27FC236}">
                  <a16:creationId xmlns:a16="http://schemas.microsoft.com/office/drawing/2014/main" id="{76DC462A-C3A7-901D-EF0F-97538F021ACE}"/>
                </a:ext>
              </a:extLst>
            </p:cNvPr>
            <p:cNvSpPr/>
            <p:nvPr/>
          </p:nvSpPr>
          <p:spPr>
            <a:xfrm>
              <a:off x="7003982" y="1974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41" name="Oval 340">
              <a:extLst>
                <a:ext uri="{FF2B5EF4-FFF2-40B4-BE49-F238E27FC236}">
                  <a16:creationId xmlns:a16="http://schemas.microsoft.com/office/drawing/2014/main" id="{9F29878C-DCD5-9E13-2254-FA4C6E61DD6A}"/>
                </a:ext>
              </a:extLst>
            </p:cNvPr>
            <p:cNvSpPr/>
            <p:nvPr/>
          </p:nvSpPr>
          <p:spPr>
            <a:xfrm>
              <a:off x="7514120" y="1974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42" name="Oval 341">
              <a:extLst>
                <a:ext uri="{FF2B5EF4-FFF2-40B4-BE49-F238E27FC236}">
                  <a16:creationId xmlns:a16="http://schemas.microsoft.com/office/drawing/2014/main" id="{C1823814-1F3D-FF73-A71A-A7C6FD1E6DBE}"/>
                </a:ext>
              </a:extLst>
            </p:cNvPr>
            <p:cNvSpPr/>
            <p:nvPr/>
          </p:nvSpPr>
          <p:spPr>
            <a:xfrm>
              <a:off x="8392420" y="197287"/>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43" name="Oval 342">
              <a:extLst>
                <a:ext uri="{FF2B5EF4-FFF2-40B4-BE49-F238E27FC236}">
                  <a16:creationId xmlns:a16="http://schemas.microsoft.com/office/drawing/2014/main" id="{913527B7-2EF6-7356-2310-8725F0BD4A92}"/>
                </a:ext>
              </a:extLst>
            </p:cNvPr>
            <p:cNvSpPr/>
            <p:nvPr/>
          </p:nvSpPr>
          <p:spPr>
            <a:xfrm>
              <a:off x="9006037"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44" name="Oval 343">
              <a:extLst>
                <a:ext uri="{FF2B5EF4-FFF2-40B4-BE49-F238E27FC236}">
                  <a16:creationId xmlns:a16="http://schemas.microsoft.com/office/drawing/2014/main" id="{06174509-09B7-37A4-4D5E-653E5B135589}"/>
                </a:ext>
              </a:extLst>
            </p:cNvPr>
            <p:cNvSpPr/>
            <p:nvPr/>
          </p:nvSpPr>
          <p:spPr>
            <a:xfrm>
              <a:off x="9516175"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45" name="Oval 344">
              <a:extLst>
                <a:ext uri="{FF2B5EF4-FFF2-40B4-BE49-F238E27FC236}">
                  <a16:creationId xmlns:a16="http://schemas.microsoft.com/office/drawing/2014/main" id="{A7CCB258-ABCD-25C9-1616-C72094A1281B}"/>
                </a:ext>
              </a:extLst>
            </p:cNvPr>
            <p:cNvSpPr/>
            <p:nvPr/>
          </p:nvSpPr>
          <p:spPr>
            <a:xfrm>
              <a:off x="10394475" y="195896"/>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46" name="Connector: Elbow 345">
              <a:extLst>
                <a:ext uri="{FF2B5EF4-FFF2-40B4-BE49-F238E27FC236}">
                  <a16:creationId xmlns:a16="http://schemas.microsoft.com/office/drawing/2014/main" id="{F1ECCB62-8858-6988-6D95-EB2EE22321D7}"/>
                </a:ext>
              </a:extLst>
            </p:cNvPr>
            <p:cNvCxnSpPr>
              <a:cxnSpLocks/>
            </p:cNvCxnSpPr>
            <p:nvPr/>
          </p:nvCxnSpPr>
          <p:spPr>
            <a:xfrm rot="5400000" flipH="1" flipV="1">
              <a:off x="10614263" y="496506"/>
              <a:ext cx="717080" cy="240626"/>
            </a:xfrm>
            <a:prstGeom prst="bentConnector3">
              <a:avLst>
                <a:gd name="adj1" fmla="val 50000"/>
              </a:avLst>
            </a:prstGeom>
            <a:ln w="76200"/>
          </p:spPr>
          <p:style>
            <a:lnRef idx="1">
              <a:schemeClr val="dk1"/>
            </a:lnRef>
            <a:fillRef idx="0">
              <a:schemeClr val="dk1"/>
            </a:fillRef>
            <a:effectRef idx="0">
              <a:schemeClr val="dk1"/>
            </a:effectRef>
            <a:fontRef idx="minor">
              <a:schemeClr val="tx1"/>
            </a:fontRef>
          </p:style>
        </p:cxnSp>
        <p:cxnSp>
          <p:nvCxnSpPr>
            <p:cNvPr id="347" name="Straight Connector 346">
              <a:extLst>
                <a:ext uri="{FF2B5EF4-FFF2-40B4-BE49-F238E27FC236}">
                  <a16:creationId xmlns:a16="http://schemas.microsoft.com/office/drawing/2014/main" id="{6D11DDD8-58F1-15D4-03D9-AC1A69645FB0}"/>
                </a:ext>
              </a:extLst>
            </p:cNvPr>
            <p:cNvCxnSpPr>
              <a:cxnSpLocks/>
            </p:cNvCxnSpPr>
            <p:nvPr/>
          </p:nvCxnSpPr>
          <p:spPr>
            <a:xfrm flipV="1">
              <a:off x="11093116" y="720290"/>
              <a:ext cx="1" cy="255070"/>
            </a:xfrm>
            <a:prstGeom prst="line">
              <a:avLst/>
            </a:prstGeom>
            <a:ln w="76200"/>
          </p:spPr>
          <p:style>
            <a:lnRef idx="1">
              <a:schemeClr val="dk1"/>
            </a:lnRef>
            <a:fillRef idx="0">
              <a:schemeClr val="dk1"/>
            </a:fillRef>
            <a:effectRef idx="0">
              <a:schemeClr val="dk1"/>
            </a:effectRef>
            <a:fontRef idx="minor">
              <a:schemeClr val="tx1"/>
            </a:fontRef>
          </p:style>
        </p:cxnSp>
        <p:cxnSp>
          <p:nvCxnSpPr>
            <p:cNvPr id="348" name="Straight Connector 347">
              <a:extLst>
                <a:ext uri="{FF2B5EF4-FFF2-40B4-BE49-F238E27FC236}">
                  <a16:creationId xmlns:a16="http://schemas.microsoft.com/office/drawing/2014/main" id="{BAB53376-BBF6-5F78-D4E8-9727EB4994D1}"/>
                </a:ext>
              </a:extLst>
            </p:cNvPr>
            <p:cNvCxnSpPr>
              <a:cxnSpLocks/>
            </p:cNvCxnSpPr>
            <p:nvPr/>
          </p:nvCxnSpPr>
          <p:spPr>
            <a:xfrm flipV="1">
              <a:off x="11255141" y="518159"/>
              <a:ext cx="0" cy="457201"/>
            </a:xfrm>
            <a:prstGeom prst="line">
              <a:avLst/>
            </a:prstGeom>
            <a:ln w="76200"/>
          </p:spPr>
          <p:style>
            <a:lnRef idx="1">
              <a:schemeClr val="dk1"/>
            </a:lnRef>
            <a:fillRef idx="0">
              <a:schemeClr val="dk1"/>
            </a:fillRef>
            <a:effectRef idx="0">
              <a:schemeClr val="dk1"/>
            </a:effectRef>
            <a:fontRef idx="minor">
              <a:schemeClr val="tx1"/>
            </a:fontRef>
          </p:style>
        </p:cxnSp>
        <p:sp>
          <p:nvSpPr>
            <p:cNvPr id="349" name="Oval 348">
              <a:extLst>
                <a:ext uri="{FF2B5EF4-FFF2-40B4-BE49-F238E27FC236}">
                  <a16:creationId xmlns:a16="http://schemas.microsoft.com/office/drawing/2014/main" id="{B78DEDA5-BF74-1B90-1FF9-9128344B4AF2}"/>
                </a:ext>
              </a:extLst>
            </p:cNvPr>
            <p:cNvSpPr/>
            <p:nvPr/>
          </p:nvSpPr>
          <p:spPr>
            <a:xfrm>
              <a:off x="11016116" y="197453"/>
              <a:ext cx="154000" cy="15043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25315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C1DF-0087-277C-F3F5-BA606569458D}"/>
              </a:ext>
            </a:extLst>
          </p:cNvPr>
          <p:cNvSpPr>
            <a:spLocks noGrp="1"/>
          </p:cNvSpPr>
          <p:nvPr>
            <p:ph type="title"/>
          </p:nvPr>
        </p:nvSpPr>
        <p:spPr>
          <a:xfrm>
            <a:off x="717983" y="587465"/>
            <a:ext cx="10792497" cy="1036291"/>
          </a:xfrm>
        </p:spPr>
        <p:txBody>
          <a:bodyPr vert="horz" lIns="91440" tIns="45720" rIns="91440" bIns="45720" rtlCol="0" anchor="b">
            <a:normAutofit/>
          </a:bodyPr>
          <a:lstStyle/>
          <a:p>
            <a:pPr algn="ctr" defTabSz="914400">
              <a:lnSpc>
                <a:spcPct val="80000"/>
              </a:lnSpc>
            </a:pPr>
            <a:r>
              <a:rPr lang="en-US" sz="7200" dirty="0">
                <a:solidFill>
                  <a:schemeClr val="bg1"/>
                </a:solidFill>
              </a:rPr>
              <a:t>Verification Environment</a:t>
            </a:r>
          </a:p>
        </p:txBody>
      </p:sp>
      <p:grpSp>
        <p:nvGrpSpPr>
          <p:cNvPr id="75" name="Group 74">
            <a:extLst>
              <a:ext uri="{FF2B5EF4-FFF2-40B4-BE49-F238E27FC236}">
                <a16:creationId xmlns:a16="http://schemas.microsoft.com/office/drawing/2014/main" id="{6CB0EF0C-6B9D-C310-1387-79DF1D48247B}"/>
              </a:ext>
            </a:extLst>
          </p:cNvPr>
          <p:cNvGrpSpPr/>
          <p:nvPr/>
        </p:nvGrpSpPr>
        <p:grpSpPr>
          <a:xfrm>
            <a:off x="700066" y="1628774"/>
            <a:ext cx="10792497" cy="4695825"/>
            <a:chOff x="123825" y="1341438"/>
            <a:chExt cx="11944350" cy="4983162"/>
          </a:xfrm>
        </p:grpSpPr>
        <p:sp>
          <p:nvSpPr>
            <p:cNvPr id="4" name="Rectangle 3">
              <a:extLst>
                <a:ext uri="{FF2B5EF4-FFF2-40B4-BE49-F238E27FC236}">
                  <a16:creationId xmlns:a16="http://schemas.microsoft.com/office/drawing/2014/main" id="{7BC74BFF-0154-CDE8-D3CC-8021A5A443BE}"/>
                </a:ext>
              </a:extLst>
            </p:cNvPr>
            <p:cNvSpPr/>
            <p:nvPr/>
          </p:nvSpPr>
          <p:spPr>
            <a:xfrm>
              <a:off x="123825" y="1341438"/>
              <a:ext cx="11944350" cy="4983162"/>
            </a:xfrm>
            <a:prstGeom prst="rect">
              <a:avLst/>
            </a:prstGeom>
            <a:solidFill>
              <a:schemeClr val="accent6">
                <a:lumMod val="60000"/>
                <a:lumOff val="4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TextBox 4">
              <a:extLst>
                <a:ext uri="{FF2B5EF4-FFF2-40B4-BE49-F238E27FC236}">
                  <a16:creationId xmlns:a16="http://schemas.microsoft.com/office/drawing/2014/main" id="{52523E61-6F82-E26B-0AC0-020D5F8D2439}"/>
                </a:ext>
              </a:extLst>
            </p:cNvPr>
            <p:cNvSpPr txBox="1"/>
            <p:nvPr/>
          </p:nvSpPr>
          <p:spPr>
            <a:xfrm>
              <a:off x="123825" y="1341438"/>
              <a:ext cx="3676643" cy="369332"/>
            </a:xfrm>
            <a:prstGeom prst="rect">
              <a:avLst/>
            </a:prstGeom>
            <a:noFill/>
          </p:spPr>
          <p:txBody>
            <a:bodyPr wrap="square" rtlCol="0">
              <a:spAutoFit/>
            </a:bodyPr>
            <a:lstStyle/>
            <a:p>
              <a:r>
                <a:rPr lang="en-US" b="1" dirty="0">
                  <a:solidFill>
                    <a:schemeClr val="bg1"/>
                  </a:solidFill>
                </a:rPr>
                <a:t>testbench/top (module.sv)</a:t>
              </a:r>
              <a:endParaRPr lang="en-IL" b="1" dirty="0">
                <a:solidFill>
                  <a:schemeClr val="bg1"/>
                </a:solidFill>
              </a:endParaRPr>
            </a:p>
          </p:txBody>
        </p:sp>
        <p:sp>
          <p:nvSpPr>
            <p:cNvPr id="6" name="Rectangle 5">
              <a:extLst>
                <a:ext uri="{FF2B5EF4-FFF2-40B4-BE49-F238E27FC236}">
                  <a16:creationId xmlns:a16="http://schemas.microsoft.com/office/drawing/2014/main" id="{D5BAF1F9-F47D-E3CD-4BC5-4F7441F22C72}"/>
                </a:ext>
              </a:extLst>
            </p:cNvPr>
            <p:cNvSpPr/>
            <p:nvPr/>
          </p:nvSpPr>
          <p:spPr>
            <a:xfrm>
              <a:off x="333374" y="1710770"/>
              <a:ext cx="8382001" cy="4394755"/>
            </a:xfrm>
            <a:prstGeom prst="rect">
              <a:avLst/>
            </a:prstGeom>
            <a:solidFill>
              <a:schemeClr val="tx2">
                <a:lumMod val="7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TextBox 6">
              <a:extLst>
                <a:ext uri="{FF2B5EF4-FFF2-40B4-BE49-F238E27FC236}">
                  <a16:creationId xmlns:a16="http://schemas.microsoft.com/office/drawing/2014/main" id="{A345FA4A-0393-B35E-8DC1-82C22E5F5980}"/>
                </a:ext>
              </a:extLst>
            </p:cNvPr>
            <p:cNvSpPr txBox="1"/>
            <p:nvPr/>
          </p:nvSpPr>
          <p:spPr>
            <a:xfrm>
              <a:off x="333374" y="1710770"/>
              <a:ext cx="1466851" cy="369332"/>
            </a:xfrm>
            <a:prstGeom prst="rect">
              <a:avLst/>
            </a:prstGeom>
            <a:noFill/>
          </p:spPr>
          <p:txBody>
            <a:bodyPr wrap="square" rtlCol="0">
              <a:spAutoFit/>
            </a:bodyPr>
            <a:lstStyle/>
            <a:p>
              <a:r>
                <a:rPr lang="en-US" b="1" dirty="0">
                  <a:solidFill>
                    <a:schemeClr val="bg1"/>
                  </a:solidFill>
                </a:rPr>
                <a:t>test (class.sv)</a:t>
              </a:r>
              <a:endParaRPr lang="en-IL" b="1" dirty="0">
                <a:solidFill>
                  <a:schemeClr val="bg1"/>
                </a:solidFill>
              </a:endParaRPr>
            </a:p>
          </p:txBody>
        </p:sp>
        <p:sp>
          <p:nvSpPr>
            <p:cNvPr id="9" name="Rectangle 8">
              <a:extLst>
                <a:ext uri="{FF2B5EF4-FFF2-40B4-BE49-F238E27FC236}">
                  <a16:creationId xmlns:a16="http://schemas.microsoft.com/office/drawing/2014/main" id="{D2FF3464-FDD1-E601-FDBD-44D3DDAA47FC}"/>
                </a:ext>
              </a:extLst>
            </p:cNvPr>
            <p:cNvSpPr/>
            <p:nvPr/>
          </p:nvSpPr>
          <p:spPr>
            <a:xfrm>
              <a:off x="466726" y="2015917"/>
              <a:ext cx="7772400" cy="3975308"/>
            </a:xfrm>
            <a:prstGeom prst="rect">
              <a:avLst/>
            </a:prstGeom>
            <a:solidFill>
              <a:srgbClr val="D09494"/>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ectangle 10">
              <a:extLst>
                <a:ext uri="{FF2B5EF4-FFF2-40B4-BE49-F238E27FC236}">
                  <a16:creationId xmlns:a16="http://schemas.microsoft.com/office/drawing/2014/main" id="{A0EBAE67-25F5-4177-4462-B681C33675F5}"/>
                </a:ext>
              </a:extLst>
            </p:cNvPr>
            <p:cNvSpPr/>
            <p:nvPr/>
          </p:nvSpPr>
          <p:spPr>
            <a:xfrm>
              <a:off x="10086974" y="1710770"/>
              <a:ext cx="1752601" cy="4394755"/>
            </a:xfrm>
            <a:prstGeom prst="rect">
              <a:avLst/>
            </a:prstGeom>
            <a:solidFill>
              <a:srgbClr val="08B44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b="1" dirty="0">
                <a:solidFill>
                  <a:schemeClr val="bg1"/>
                </a:solidFill>
              </a:endParaRPr>
            </a:p>
          </p:txBody>
        </p:sp>
        <p:sp>
          <p:nvSpPr>
            <p:cNvPr id="12" name="Rectangle 11">
              <a:extLst>
                <a:ext uri="{FF2B5EF4-FFF2-40B4-BE49-F238E27FC236}">
                  <a16:creationId xmlns:a16="http://schemas.microsoft.com/office/drawing/2014/main" id="{900E7441-287D-CE14-C59A-738905B1076A}"/>
                </a:ext>
              </a:extLst>
            </p:cNvPr>
            <p:cNvSpPr/>
            <p:nvPr/>
          </p:nvSpPr>
          <p:spPr>
            <a:xfrm>
              <a:off x="9305923" y="2015917"/>
              <a:ext cx="1228728" cy="3841958"/>
            </a:xfrm>
            <a:prstGeom prst="rect">
              <a:avLst/>
            </a:prstGeom>
            <a:solidFill>
              <a:srgbClr val="EA5EC2"/>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3" name="TextBox 12">
              <a:extLst>
                <a:ext uri="{FF2B5EF4-FFF2-40B4-BE49-F238E27FC236}">
                  <a16:creationId xmlns:a16="http://schemas.microsoft.com/office/drawing/2014/main" id="{695EDA91-687F-AEE7-8847-B721881BD3F4}"/>
                </a:ext>
              </a:extLst>
            </p:cNvPr>
            <p:cNvSpPr txBox="1"/>
            <p:nvPr/>
          </p:nvSpPr>
          <p:spPr>
            <a:xfrm>
              <a:off x="10658476" y="3213959"/>
              <a:ext cx="1190624" cy="830997"/>
            </a:xfrm>
            <a:prstGeom prst="rect">
              <a:avLst/>
            </a:prstGeom>
            <a:noFill/>
          </p:spPr>
          <p:txBody>
            <a:bodyPr wrap="square" rtlCol="0">
              <a:spAutoFit/>
            </a:bodyPr>
            <a:lstStyle/>
            <a:p>
              <a:r>
                <a:rPr lang="en-US" sz="1600" b="1" dirty="0">
                  <a:solidFill>
                    <a:schemeClr val="bg1"/>
                  </a:solidFill>
                </a:rPr>
                <a:t>DUT</a:t>
              </a:r>
            </a:p>
            <a:p>
              <a:r>
                <a:rPr lang="en-US" sz="1600" b="1" dirty="0">
                  <a:solidFill>
                    <a:schemeClr val="bg1"/>
                  </a:solidFill>
                </a:rPr>
                <a:t>(</a:t>
              </a:r>
              <a:r>
                <a:rPr lang="en-US" sz="1600" b="1" dirty="0" err="1">
                  <a:solidFill>
                    <a:schemeClr val="bg1"/>
                  </a:solidFill>
                </a:rPr>
                <a:t>module.v</a:t>
              </a:r>
              <a:r>
                <a:rPr lang="en-US" sz="1600" b="1" dirty="0">
                  <a:solidFill>
                    <a:schemeClr val="bg1"/>
                  </a:solidFill>
                </a:rPr>
                <a:t>)</a:t>
              </a:r>
              <a:endParaRPr lang="en-IL" sz="1600" b="1" dirty="0">
                <a:solidFill>
                  <a:schemeClr val="bg1"/>
                </a:solidFill>
              </a:endParaRPr>
            </a:p>
            <a:p>
              <a:endParaRPr lang="en-IL" sz="1600" dirty="0"/>
            </a:p>
          </p:txBody>
        </p:sp>
        <p:sp>
          <p:nvSpPr>
            <p:cNvPr id="14" name="TextBox 13">
              <a:extLst>
                <a:ext uri="{FF2B5EF4-FFF2-40B4-BE49-F238E27FC236}">
                  <a16:creationId xmlns:a16="http://schemas.microsoft.com/office/drawing/2014/main" id="{633ACFA4-C5A3-F22C-246F-C29420C60CBE}"/>
                </a:ext>
              </a:extLst>
            </p:cNvPr>
            <p:cNvSpPr txBox="1"/>
            <p:nvPr/>
          </p:nvSpPr>
          <p:spPr>
            <a:xfrm>
              <a:off x="9242832" y="3215216"/>
              <a:ext cx="1436193" cy="584775"/>
            </a:xfrm>
            <a:prstGeom prst="rect">
              <a:avLst/>
            </a:prstGeom>
            <a:noFill/>
          </p:spPr>
          <p:txBody>
            <a:bodyPr wrap="square" rtlCol="0">
              <a:spAutoFit/>
            </a:bodyPr>
            <a:lstStyle/>
            <a:p>
              <a:r>
                <a:rPr lang="en-US" sz="1600" b="1" dirty="0">
                  <a:solidFill>
                    <a:schemeClr val="bg1"/>
                  </a:solidFill>
                </a:rPr>
                <a:t>Interface</a:t>
              </a:r>
            </a:p>
            <a:p>
              <a:r>
                <a:rPr lang="en-US" sz="1600" b="1" dirty="0">
                  <a:solidFill>
                    <a:schemeClr val="bg1"/>
                  </a:solidFill>
                </a:rPr>
                <a:t>(interface.sv)</a:t>
              </a:r>
              <a:endParaRPr lang="en-IL" sz="1600" b="1" dirty="0">
                <a:solidFill>
                  <a:schemeClr val="bg1"/>
                </a:solidFill>
              </a:endParaRPr>
            </a:p>
          </p:txBody>
        </p:sp>
        <p:sp>
          <p:nvSpPr>
            <p:cNvPr id="15" name="Rectangle 14">
              <a:extLst>
                <a:ext uri="{FF2B5EF4-FFF2-40B4-BE49-F238E27FC236}">
                  <a16:creationId xmlns:a16="http://schemas.microsoft.com/office/drawing/2014/main" id="{5D3DCFB2-494E-8D22-F38F-C72361BE0E27}"/>
                </a:ext>
              </a:extLst>
            </p:cNvPr>
            <p:cNvSpPr/>
            <p:nvPr/>
          </p:nvSpPr>
          <p:spPr>
            <a:xfrm>
              <a:off x="657226" y="2314575"/>
              <a:ext cx="2857494" cy="1244136"/>
            </a:xfrm>
            <a:prstGeom prst="rect">
              <a:avLst/>
            </a:prstGeom>
            <a:solidFill>
              <a:srgbClr val="C389D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7" name="Rectangle 16">
              <a:extLst>
                <a:ext uri="{FF2B5EF4-FFF2-40B4-BE49-F238E27FC236}">
                  <a16:creationId xmlns:a16="http://schemas.microsoft.com/office/drawing/2014/main" id="{52F3E854-CD80-D42F-683A-FE3E99F21D25}"/>
                </a:ext>
              </a:extLst>
            </p:cNvPr>
            <p:cNvSpPr/>
            <p:nvPr/>
          </p:nvSpPr>
          <p:spPr>
            <a:xfrm>
              <a:off x="5411077" y="2314575"/>
              <a:ext cx="2380372" cy="1143000"/>
            </a:xfrm>
            <a:prstGeom prst="rect">
              <a:avLst/>
            </a:prstGeom>
            <a:solidFill>
              <a:srgbClr val="C389D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Rectangle 17">
              <a:extLst>
                <a:ext uri="{FF2B5EF4-FFF2-40B4-BE49-F238E27FC236}">
                  <a16:creationId xmlns:a16="http://schemas.microsoft.com/office/drawing/2014/main" id="{B0CB15B6-689D-99BA-F38B-04A73936D5A5}"/>
                </a:ext>
              </a:extLst>
            </p:cNvPr>
            <p:cNvSpPr/>
            <p:nvPr/>
          </p:nvSpPr>
          <p:spPr>
            <a:xfrm>
              <a:off x="657224" y="3860289"/>
              <a:ext cx="2200275" cy="1997585"/>
            </a:xfrm>
            <a:prstGeom prst="rect">
              <a:avLst/>
            </a:prstGeom>
            <a:solidFill>
              <a:srgbClr val="C389D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9" name="Rectangle 18">
              <a:extLst>
                <a:ext uri="{FF2B5EF4-FFF2-40B4-BE49-F238E27FC236}">
                  <a16:creationId xmlns:a16="http://schemas.microsoft.com/office/drawing/2014/main" id="{91BC8638-2F32-0678-A805-3AE32A24F151}"/>
                </a:ext>
              </a:extLst>
            </p:cNvPr>
            <p:cNvSpPr/>
            <p:nvPr/>
          </p:nvSpPr>
          <p:spPr>
            <a:xfrm>
              <a:off x="5411077" y="3860289"/>
              <a:ext cx="2380372" cy="849312"/>
            </a:xfrm>
            <a:prstGeom prst="rect">
              <a:avLst/>
            </a:prstGeom>
            <a:solidFill>
              <a:srgbClr val="C389D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Rectangle 19">
              <a:extLst>
                <a:ext uri="{FF2B5EF4-FFF2-40B4-BE49-F238E27FC236}">
                  <a16:creationId xmlns:a16="http://schemas.microsoft.com/office/drawing/2014/main" id="{D9DAC4D8-6268-EE0A-5B58-E284B5753256}"/>
                </a:ext>
              </a:extLst>
            </p:cNvPr>
            <p:cNvSpPr/>
            <p:nvPr/>
          </p:nvSpPr>
          <p:spPr>
            <a:xfrm>
              <a:off x="5415841" y="5005302"/>
              <a:ext cx="2380372" cy="849312"/>
            </a:xfrm>
            <a:prstGeom prst="rect">
              <a:avLst/>
            </a:prstGeom>
            <a:solidFill>
              <a:srgbClr val="C389D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Arrow: Right 20">
              <a:extLst>
                <a:ext uri="{FF2B5EF4-FFF2-40B4-BE49-F238E27FC236}">
                  <a16:creationId xmlns:a16="http://schemas.microsoft.com/office/drawing/2014/main" id="{C2659334-B458-EAB0-083D-9646836F6B65}"/>
                </a:ext>
              </a:extLst>
            </p:cNvPr>
            <p:cNvSpPr/>
            <p:nvPr/>
          </p:nvSpPr>
          <p:spPr>
            <a:xfrm>
              <a:off x="3605034" y="2792875"/>
              <a:ext cx="1717071" cy="594584"/>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Mailbox</a:t>
              </a:r>
              <a:endParaRPr lang="en-IL" dirty="0">
                <a:solidFill>
                  <a:schemeClr val="bg1"/>
                </a:solidFill>
              </a:endParaRPr>
            </a:p>
          </p:txBody>
        </p:sp>
        <p:sp>
          <p:nvSpPr>
            <p:cNvPr id="22" name="Arrow: Right 21">
              <a:extLst>
                <a:ext uri="{FF2B5EF4-FFF2-40B4-BE49-F238E27FC236}">
                  <a16:creationId xmlns:a16="http://schemas.microsoft.com/office/drawing/2014/main" id="{2BF725ED-9655-1347-9454-94B43D106F42}"/>
                </a:ext>
              </a:extLst>
            </p:cNvPr>
            <p:cNvSpPr/>
            <p:nvPr/>
          </p:nvSpPr>
          <p:spPr>
            <a:xfrm flipH="1">
              <a:off x="3428995" y="3972357"/>
              <a:ext cx="1893109" cy="594584"/>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Arrow: Right 22">
              <a:extLst>
                <a:ext uri="{FF2B5EF4-FFF2-40B4-BE49-F238E27FC236}">
                  <a16:creationId xmlns:a16="http://schemas.microsoft.com/office/drawing/2014/main" id="{4EBECFD5-E169-A5C5-FF4D-09742F723FEC}"/>
                </a:ext>
              </a:extLst>
            </p:cNvPr>
            <p:cNvSpPr/>
            <p:nvPr/>
          </p:nvSpPr>
          <p:spPr>
            <a:xfrm flipH="1">
              <a:off x="3428994" y="5095063"/>
              <a:ext cx="1910648" cy="594584"/>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 name="TextBox 23">
              <a:extLst>
                <a:ext uri="{FF2B5EF4-FFF2-40B4-BE49-F238E27FC236}">
                  <a16:creationId xmlns:a16="http://schemas.microsoft.com/office/drawing/2014/main" id="{B7DD4E31-2E99-2466-3028-ABA73D9F40CC}"/>
                </a:ext>
              </a:extLst>
            </p:cNvPr>
            <p:cNvSpPr txBox="1"/>
            <p:nvPr/>
          </p:nvSpPr>
          <p:spPr>
            <a:xfrm>
              <a:off x="466726" y="1982914"/>
              <a:ext cx="2743200" cy="369332"/>
            </a:xfrm>
            <a:prstGeom prst="rect">
              <a:avLst/>
            </a:prstGeom>
            <a:noFill/>
          </p:spPr>
          <p:txBody>
            <a:bodyPr wrap="square" rtlCol="0">
              <a:spAutoFit/>
            </a:bodyPr>
            <a:lstStyle/>
            <a:p>
              <a:r>
                <a:rPr lang="en-US" b="1" dirty="0">
                  <a:solidFill>
                    <a:schemeClr val="bg1"/>
                  </a:solidFill>
                </a:rPr>
                <a:t>environment.sv (class.sv)</a:t>
              </a:r>
              <a:endParaRPr lang="en-IL" b="1" dirty="0">
                <a:solidFill>
                  <a:schemeClr val="bg1"/>
                </a:solidFill>
              </a:endParaRPr>
            </a:p>
          </p:txBody>
        </p:sp>
        <p:sp>
          <p:nvSpPr>
            <p:cNvPr id="25" name="Rectangle 24">
              <a:extLst>
                <a:ext uri="{FF2B5EF4-FFF2-40B4-BE49-F238E27FC236}">
                  <a16:creationId xmlns:a16="http://schemas.microsoft.com/office/drawing/2014/main" id="{220AF9A2-4537-9037-AFAC-7EE81667532C}"/>
                </a:ext>
              </a:extLst>
            </p:cNvPr>
            <p:cNvSpPr/>
            <p:nvPr/>
          </p:nvSpPr>
          <p:spPr>
            <a:xfrm>
              <a:off x="700067" y="2842697"/>
              <a:ext cx="1095379" cy="369332"/>
            </a:xfrm>
            <a:prstGeom prst="rect">
              <a:avLst/>
            </a:prstGeom>
            <a:solidFill>
              <a:schemeClr val="tx1">
                <a:lumMod val="7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 name="TextBox 25">
              <a:extLst>
                <a:ext uri="{FF2B5EF4-FFF2-40B4-BE49-F238E27FC236}">
                  <a16:creationId xmlns:a16="http://schemas.microsoft.com/office/drawing/2014/main" id="{C2CA7D37-20C7-1253-5A89-4EBFB6FC2EC3}"/>
                </a:ext>
              </a:extLst>
            </p:cNvPr>
            <p:cNvSpPr txBox="1"/>
            <p:nvPr/>
          </p:nvSpPr>
          <p:spPr>
            <a:xfrm>
              <a:off x="764359" y="2792875"/>
              <a:ext cx="1295399" cy="461665"/>
            </a:xfrm>
            <a:prstGeom prst="rect">
              <a:avLst/>
            </a:prstGeom>
            <a:noFill/>
          </p:spPr>
          <p:txBody>
            <a:bodyPr wrap="square" rtlCol="0">
              <a:spAutoFit/>
            </a:bodyPr>
            <a:lstStyle/>
            <a:p>
              <a:r>
                <a:rPr lang="en-US" sz="1200" b="1">
                  <a:solidFill>
                    <a:schemeClr val="bg1"/>
                  </a:solidFill>
                </a:rPr>
                <a:t>frame_item (class.sv)</a:t>
              </a:r>
              <a:endParaRPr lang="en-IL" sz="1200" b="1" dirty="0">
                <a:solidFill>
                  <a:schemeClr val="bg1"/>
                </a:solidFill>
              </a:endParaRPr>
            </a:p>
          </p:txBody>
        </p:sp>
        <p:sp>
          <p:nvSpPr>
            <p:cNvPr id="27" name="Rectangle 26">
              <a:extLst>
                <a:ext uri="{FF2B5EF4-FFF2-40B4-BE49-F238E27FC236}">
                  <a16:creationId xmlns:a16="http://schemas.microsoft.com/office/drawing/2014/main" id="{E8ED6454-356A-A78B-47A0-910E21FA6898}"/>
                </a:ext>
              </a:extLst>
            </p:cNvPr>
            <p:cNvSpPr/>
            <p:nvPr/>
          </p:nvSpPr>
          <p:spPr>
            <a:xfrm>
              <a:off x="2097858" y="2822223"/>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Arrow: Up 27">
              <a:extLst>
                <a:ext uri="{FF2B5EF4-FFF2-40B4-BE49-F238E27FC236}">
                  <a16:creationId xmlns:a16="http://schemas.microsoft.com/office/drawing/2014/main" id="{CF062EB6-C857-ED83-6DAA-A0D2D5C11BDE}"/>
                </a:ext>
              </a:extLst>
            </p:cNvPr>
            <p:cNvSpPr/>
            <p:nvPr/>
          </p:nvSpPr>
          <p:spPr>
            <a:xfrm rot="5400000">
              <a:off x="1852600" y="2904108"/>
              <a:ext cx="161917" cy="18163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9" name="TextBox 28">
              <a:extLst>
                <a:ext uri="{FF2B5EF4-FFF2-40B4-BE49-F238E27FC236}">
                  <a16:creationId xmlns:a16="http://schemas.microsoft.com/office/drawing/2014/main" id="{F5724D2B-5EA1-4984-7D45-9885EE6173B6}"/>
                </a:ext>
              </a:extLst>
            </p:cNvPr>
            <p:cNvSpPr txBox="1"/>
            <p:nvPr/>
          </p:nvSpPr>
          <p:spPr>
            <a:xfrm>
              <a:off x="1664495" y="3326889"/>
              <a:ext cx="1609720" cy="276999"/>
            </a:xfrm>
            <a:prstGeom prst="rect">
              <a:avLst/>
            </a:prstGeom>
            <a:noFill/>
          </p:spPr>
          <p:txBody>
            <a:bodyPr wrap="square" rtlCol="0">
              <a:spAutoFit/>
            </a:bodyPr>
            <a:lstStyle/>
            <a:p>
              <a:r>
                <a:rPr lang="en-US" sz="1200" b="1">
                  <a:solidFill>
                    <a:schemeClr val="bg1"/>
                  </a:solidFill>
                </a:rPr>
                <a:t>transaction (class.sv)</a:t>
              </a:r>
              <a:endParaRPr lang="en-IL" sz="1200" b="1" dirty="0">
                <a:solidFill>
                  <a:schemeClr val="bg1"/>
                </a:solidFill>
              </a:endParaRPr>
            </a:p>
          </p:txBody>
        </p:sp>
        <p:sp>
          <p:nvSpPr>
            <p:cNvPr id="30" name="TextBox 29">
              <a:extLst>
                <a:ext uri="{FF2B5EF4-FFF2-40B4-BE49-F238E27FC236}">
                  <a16:creationId xmlns:a16="http://schemas.microsoft.com/office/drawing/2014/main" id="{CAE334CD-13F9-8364-02D0-975B983652F9}"/>
                </a:ext>
              </a:extLst>
            </p:cNvPr>
            <p:cNvSpPr txBox="1"/>
            <p:nvPr/>
          </p:nvSpPr>
          <p:spPr>
            <a:xfrm>
              <a:off x="685790" y="2316627"/>
              <a:ext cx="3038479" cy="369332"/>
            </a:xfrm>
            <a:prstGeom prst="rect">
              <a:avLst/>
            </a:prstGeom>
            <a:noFill/>
          </p:spPr>
          <p:txBody>
            <a:bodyPr wrap="square" rtlCol="0">
              <a:spAutoFit/>
            </a:bodyPr>
            <a:lstStyle/>
            <a:p>
              <a:r>
                <a:rPr lang="en-US" b="1" dirty="0">
                  <a:solidFill>
                    <a:schemeClr val="bg1"/>
                  </a:solidFill>
                </a:rPr>
                <a:t>generator (class.sv)</a:t>
              </a:r>
              <a:endParaRPr lang="en-IL" b="1" dirty="0">
                <a:solidFill>
                  <a:schemeClr val="bg1"/>
                </a:solidFill>
              </a:endParaRPr>
            </a:p>
          </p:txBody>
        </p:sp>
        <p:sp>
          <p:nvSpPr>
            <p:cNvPr id="31" name="Rectangle 30">
              <a:extLst>
                <a:ext uri="{FF2B5EF4-FFF2-40B4-BE49-F238E27FC236}">
                  <a16:creationId xmlns:a16="http://schemas.microsoft.com/office/drawing/2014/main" id="{D3C20C49-456B-6F35-0DF8-956E8D767E1E}"/>
                </a:ext>
              </a:extLst>
            </p:cNvPr>
            <p:cNvSpPr/>
            <p:nvPr/>
          </p:nvSpPr>
          <p:spPr>
            <a:xfrm>
              <a:off x="7277093" y="4165776"/>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2" name="Rectangle 31">
              <a:extLst>
                <a:ext uri="{FF2B5EF4-FFF2-40B4-BE49-F238E27FC236}">
                  <a16:creationId xmlns:a16="http://schemas.microsoft.com/office/drawing/2014/main" id="{CAEB4987-F2C0-8A4F-6813-5E147D6F61A1}"/>
                </a:ext>
              </a:extLst>
            </p:cNvPr>
            <p:cNvSpPr/>
            <p:nvPr/>
          </p:nvSpPr>
          <p:spPr>
            <a:xfrm>
              <a:off x="5580061" y="2815521"/>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3" name="Rectangle 32">
              <a:extLst>
                <a:ext uri="{FF2B5EF4-FFF2-40B4-BE49-F238E27FC236}">
                  <a16:creationId xmlns:a16="http://schemas.microsoft.com/office/drawing/2014/main" id="{669CF1BF-BBB7-3F30-341D-BC36AF7726D9}"/>
                </a:ext>
              </a:extLst>
            </p:cNvPr>
            <p:cNvSpPr/>
            <p:nvPr/>
          </p:nvSpPr>
          <p:spPr>
            <a:xfrm>
              <a:off x="10315577" y="3918076"/>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4" name="Rectangle 33">
              <a:extLst>
                <a:ext uri="{FF2B5EF4-FFF2-40B4-BE49-F238E27FC236}">
                  <a16:creationId xmlns:a16="http://schemas.microsoft.com/office/drawing/2014/main" id="{815C863A-1C4D-4EF7-B510-1BCB858AA0A0}"/>
                </a:ext>
              </a:extLst>
            </p:cNvPr>
            <p:cNvSpPr/>
            <p:nvPr/>
          </p:nvSpPr>
          <p:spPr>
            <a:xfrm>
              <a:off x="7277108" y="5325045"/>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5" name="Rectangle 34">
              <a:extLst>
                <a:ext uri="{FF2B5EF4-FFF2-40B4-BE49-F238E27FC236}">
                  <a16:creationId xmlns:a16="http://schemas.microsoft.com/office/drawing/2014/main" id="{77C70BEA-2DB2-8A77-6A3D-B006D58C204A}"/>
                </a:ext>
              </a:extLst>
            </p:cNvPr>
            <p:cNvSpPr/>
            <p:nvPr/>
          </p:nvSpPr>
          <p:spPr>
            <a:xfrm>
              <a:off x="4005261" y="3554864"/>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6" name="Rectangle 35">
              <a:extLst>
                <a:ext uri="{FF2B5EF4-FFF2-40B4-BE49-F238E27FC236}">
                  <a16:creationId xmlns:a16="http://schemas.microsoft.com/office/drawing/2014/main" id="{91D2BF55-8A2E-3E2E-75AA-B5D3F3365B98}"/>
                </a:ext>
              </a:extLst>
            </p:cNvPr>
            <p:cNvSpPr/>
            <p:nvPr/>
          </p:nvSpPr>
          <p:spPr>
            <a:xfrm>
              <a:off x="4271945" y="2423679"/>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7" name="Rectangle 36">
              <a:extLst>
                <a:ext uri="{FF2B5EF4-FFF2-40B4-BE49-F238E27FC236}">
                  <a16:creationId xmlns:a16="http://schemas.microsoft.com/office/drawing/2014/main" id="{17D27E6F-6C46-5223-229F-04D02213123A}"/>
                </a:ext>
              </a:extLst>
            </p:cNvPr>
            <p:cNvSpPr/>
            <p:nvPr/>
          </p:nvSpPr>
          <p:spPr>
            <a:xfrm>
              <a:off x="4005262" y="4685177"/>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8" name="Rectangle 37">
              <a:extLst>
                <a:ext uri="{FF2B5EF4-FFF2-40B4-BE49-F238E27FC236}">
                  <a16:creationId xmlns:a16="http://schemas.microsoft.com/office/drawing/2014/main" id="{24D84D73-E473-4357-3EC3-008D858AA2EA}"/>
                </a:ext>
              </a:extLst>
            </p:cNvPr>
            <p:cNvSpPr/>
            <p:nvPr/>
          </p:nvSpPr>
          <p:spPr>
            <a:xfrm>
              <a:off x="2333628" y="4680936"/>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41" name="Straight Arrow Connector 40">
              <a:extLst>
                <a:ext uri="{FF2B5EF4-FFF2-40B4-BE49-F238E27FC236}">
                  <a16:creationId xmlns:a16="http://schemas.microsoft.com/office/drawing/2014/main" id="{08D7545B-EF34-BD9D-0B89-5F579AA72781}"/>
                </a:ext>
              </a:extLst>
            </p:cNvPr>
            <p:cNvCxnSpPr/>
            <p:nvPr/>
          </p:nvCxnSpPr>
          <p:spPr>
            <a:xfrm flipV="1">
              <a:off x="2314572" y="3123444"/>
              <a:ext cx="0" cy="305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BF6573D4-DA33-AB87-6ADD-2AF42E540E0A}"/>
                </a:ext>
              </a:extLst>
            </p:cNvPr>
            <p:cNvSpPr txBox="1"/>
            <p:nvPr/>
          </p:nvSpPr>
          <p:spPr>
            <a:xfrm>
              <a:off x="5427624" y="2307659"/>
              <a:ext cx="3038479" cy="369332"/>
            </a:xfrm>
            <a:prstGeom prst="rect">
              <a:avLst/>
            </a:prstGeom>
            <a:noFill/>
          </p:spPr>
          <p:txBody>
            <a:bodyPr wrap="square" rtlCol="0">
              <a:spAutoFit/>
            </a:bodyPr>
            <a:lstStyle/>
            <a:p>
              <a:r>
                <a:rPr lang="en-US" b="1" dirty="0">
                  <a:solidFill>
                    <a:schemeClr val="bg1"/>
                  </a:solidFill>
                </a:rPr>
                <a:t>driver (class.sv)</a:t>
              </a:r>
              <a:endParaRPr lang="en-IL" b="1" dirty="0">
                <a:solidFill>
                  <a:schemeClr val="bg1"/>
                </a:solidFill>
              </a:endParaRPr>
            </a:p>
          </p:txBody>
        </p:sp>
        <p:sp>
          <p:nvSpPr>
            <p:cNvPr id="43" name="TextBox 42">
              <a:extLst>
                <a:ext uri="{FF2B5EF4-FFF2-40B4-BE49-F238E27FC236}">
                  <a16:creationId xmlns:a16="http://schemas.microsoft.com/office/drawing/2014/main" id="{C7C40DC3-27CB-3479-6E29-5E479874BCF6}"/>
                </a:ext>
              </a:extLst>
            </p:cNvPr>
            <p:cNvSpPr txBox="1"/>
            <p:nvPr/>
          </p:nvSpPr>
          <p:spPr>
            <a:xfrm>
              <a:off x="5427625" y="3829298"/>
              <a:ext cx="3038479" cy="369332"/>
            </a:xfrm>
            <a:prstGeom prst="rect">
              <a:avLst/>
            </a:prstGeom>
            <a:noFill/>
          </p:spPr>
          <p:txBody>
            <a:bodyPr wrap="square" rtlCol="0">
              <a:spAutoFit/>
            </a:bodyPr>
            <a:lstStyle/>
            <a:p>
              <a:r>
                <a:rPr lang="en-US" b="1" dirty="0" err="1">
                  <a:solidFill>
                    <a:schemeClr val="bg1"/>
                  </a:solidFill>
                </a:rPr>
                <a:t>Monitor_in</a:t>
              </a:r>
              <a:r>
                <a:rPr lang="en-US" b="1" dirty="0">
                  <a:solidFill>
                    <a:schemeClr val="bg1"/>
                  </a:solidFill>
                </a:rPr>
                <a:t> (class.sv)</a:t>
              </a:r>
              <a:endParaRPr lang="en-IL" b="1" dirty="0">
                <a:solidFill>
                  <a:schemeClr val="bg1"/>
                </a:solidFill>
              </a:endParaRPr>
            </a:p>
          </p:txBody>
        </p:sp>
        <p:sp>
          <p:nvSpPr>
            <p:cNvPr id="44" name="TextBox 43">
              <a:extLst>
                <a:ext uri="{FF2B5EF4-FFF2-40B4-BE49-F238E27FC236}">
                  <a16:creationId xmlns:a16="http://schemas.microsoft.com/office/drawing/2014/main" id="{D4930231-9C3D-BC43-2F89-95B19AC58318}"/>
                </a:ext>
              </a:extLst>
            </p:cNvPr>
            <p:cNvSpPr txBox="1"/>
            <p:nvPr/>
          </p:nvSpPr>
          <p:spPr>
            <a:xfrm>
              <a:off x="5396667" y="4990313"/>
              <a:ext cx="3038479" cy="369332"/>
            </a:xfrm>
            <a:prstGeom prst="rect">
              <a:avLst/>
            </a:prstGeom>
            <a:noFill/>
          </p:spPr>
          <p:txBody>
            <a:bodyPr wrap="square" rtlCol="0">
              <a:spAutoFit/>
            </a:bodyPr>
            <a:lstStyle/>
            <a:p>
              <a:r>
                <a:rPr lang="en-US" b="1" dirty="0" err="1">
                  <a:solidFill>
                    <a:schemeClr val="bg1"/>
                  </a:solidFill>
                </a:rPr>
                <a:t>Monitor_out</a:t>
              </a:r>
              <a:r>
                <a:rPr lang="en-US" b="1" dirty="0">
                  <a:solidFill>
                    <a:schemeClr val="bg1"/>
                  </a:solidFill>
                </a:rPr>
                <a:t> (class.sv)</a:t>
              </a:r>
              <a:endParaRPr lang="en-IL" b="1" dirty="0">
                <a:solidFill>
                  <a:schemeClr val="bg1"/>
                </a:solidFill>
              </a:endParaRPr>
            </a:p>
          </p:txBody>
        </p:sp>
        <p:sp>
          <p:nvSpPr>
            <p:cNvPr id="45" name="TextBox 44">
              <a:extLst>
                <a:ext uri="{FF2B5EF4-FFF2-40B4-BE49-F238E27FC236}">
                  <a16:creationId xmlns:a16="http://schemas.microsoft.com/office/drawing/2014/main" id="{CC30A6AE-31BF-191F-27C8-3F3078943FF5}"/>
                </a:ext>
              </a:extLst>
            </p:cNvPr>
            <p:cNvSpPr txBox="1"/>
            <p:nvPr/>
          </p:nvSpPr>
          <p:spPr>
            <a:xfrm>
              <a:off x="639508" y="3893027"/>
              <a:ext cx="3038479" cy="369332"/>
            </a:xfrm>
            <a:prstGeom prst="rect">
              <a:avLst/>
            </a:prstGeom>
            <a:noFill/>
          </p:spPr>
          <p:txBody>
            <a:bodyPr wrap="square" rtlCol="0">
              <a:spAutoFit/>
            </a:bodyPr>
            <a:lstStyle/>
            <a:p>
              <a:r>
                <a:rPr lang="en-US" b="1" dirty="0">
                  <a:solidFill>
                    <a:schemeClr val="bg1"/>
                  </a:solidFill>
                </a:rPr>
                <a:t>scoreboard (class.sv)</a:t>
              </a:r>
              <a:endParaRPr lang="en-IL" b="1" dirty="0">
                <a:solidFill>
                  <a:schemeClr val="bg1"/>
                </a:solidFill>
              </a:endParaRPr>
            </a:p>
          </p:txBody>
        </p:sp>
        <p:sp>
          <p:nvSpPr>
            <p:cNvPr id="47" name="TextBox 46">
              <a:extLst>
                <a:ext uri="{FF2B5EF4-FFF2-40B4-BE49-F238E27FC236}">
                  <a16:creationId xmlns:a16="http://schemas.microsoft.com/office/drawing/2014/main" id="{A8C8435B-3F59-9F77-9D95-3FD331304E71}"/>
                </a:ext>
              </a:extLst>
            </p:cNvPr>
            <p:cNvSpPr txBox="1"/>
            <p:nvPr/>
          </p:nvSpPr>
          <p:spPr>
            <a:xfrm>
              <a:off x="3650457" y="4069256"/>
              <a:ext cx="1653344" cy="369332"/>
            </a:xfrm>
            <a:prstGeom prst="rect">
              <a:avLst/>
            </a:prstGeom>
            <a:noFill/>
          </p:spPr>
          <p:txBody>
            <a:bodyPr wrap="square" rtlCol="0">
              <a:spAutoFit/>
            </a:bodyPr>
            <a:lstStyle/>
            <a:p>
              <a:r>
                <a:rPr lang="en-US" dirty="0">
                  <a:solidFill>
                    <a:schemeClr val="bg1"/>
                  </a:solidFill>
                </a:rPr>
                <a:t>Mon_in2scb</a:t>
              </a:r>
              <a:endParaRPr lang="en-IL" dirty="0">
                <a:solidFill>
                  <a:schemeClr val="bg1"/>
                </a:solidFill>
              </a:endParaRPr>
            </a:p>
          </p:txBody>
        </p:sp>
        <p:sp>
          <p:nvSpPr>
            <p:cNvPr id="48" name="TextBox 47">
              <a:extLst>
                <a:ext uri="{FF2B5EF4-FFF2-40B4-BE49-F238E27FC236}">
                  <a16:creationId xmlns:a16="http://schemas.microsoft.com/office/drawing/2014/main" id="{DD0E0E2A-443A-607D-2A2E-23C38624874F}"/>
                </a:ext>
              </a:extLst>
            </p:cNvPr>
            <p:cNvSpPr txBox="1"/>
            <p:nvPr/>
          </p:nvSpPr>
          <p:spPr>
            <a:xfrm>
              <a:off x="3593296" y="5207689"/>
              <a:ext cx="1764514" cy="369332"/>
            </a:xfrm>
            <a:prstGeom prst="rect">
              <a:avLst/>
            </a:prstGeom>
            <a:noFill/>
          </p:spPr>
          <p:txBody>
            <a:bodyPr wrap="square" rtlCol="0">
              <a:spAutoFit/>
            </a:bodyPr>
            <a:lstStyle/>
            <a:p>
              <a:r>
                <a:rPr lang="en-US" dirty="0">
                  <a:solidFill>
                    <a:schemeClr val="bg1"/>
                  </a:solidFill>
                </a:rPr>
                <a:t>Mon_out2scb</a:t>
              </a:r>
              <a:endParaRPr lang="en-IL" dirty="0">
                <a:solidFill>
                  <a:schemeClr val="bg1"/>
                </a:solidFill>
              </a:endParaRPr>
            </a:p>
          </p:txBody>
        </p:sp>
        <p:sp>
          <p:nvSpPr>
            <p:cNvPr id="50" name="Rectangle 49">
              <a:extLst>
                <a:ext uri="{FF2B5EF4-FFF2-40B4-BE49-F238E27FC236}">
                  <a16:creationId xmlns:a16="http://schemas.microsoft.com/office/drawing/2014/main" id="{621E62B6-07E8-1997-4C67-BE43A6B0C3D3}"/>
                </a:ext>
              </a:extLst>
            </p:cNvPr>
            <p:cNvSpPr/>
            <p:nvPr/>
          </p:nvSpPr>
          <p:spPr>
            <a:xfrm>
              <a:off x="5553831" y="4174379"/>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1" name="Rectangle 50">
              <a:extLst>
                <a:ext uri="{FF2B5EF4-FFF2-40B4-BE49-F238E27FC236}">
                  <a16:creationId xmlns:a16="http://schemas.microsoft.com/office/drawing/2014/main" id="{18411BDE-6A15-FD40-CD2D-105286F87F40}"/>
                </a:ext>
              </a:extLst>
            </p:cNvPr>
            <p:cNvSpPr/>
            <p:nvPr/>
          </p:nvSpPr>
          <p:spPr>
            <a:xfrm>
              <a:off x="5553831" y="5320855"/>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2" name="Rectangle 51">
              <a:extLst>
                <a:ext uri="{FF2B5EF4-FFF2-40B4-BE49-F238E27FC236}">
                  <a16:creationId xmlns:a16="http://schemas.microsoft.com/office/drawing/2014/main" id="{D99F6F17-9B46-33C5-883A-2522936C3158}"/>
                </a:ext>
              </a:extLst>
            </p:cNvPr>
            <p:cNvSpPr/>
            <p:nvPr/>
          </p:nvSpPr>
          <p:spPr>
            <a:xfrm>
              <a:off x="7202121" y="2804240"/>
              <a:ext cx="447673" cy="438426"/>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54" name="Straight Arrow Connector 53">
              <a:extLst>
                <a:ext uri="{FF2B5EF4-FFF2-40B4-BE49-F238E27FC236}">
                  <a16:creationId xmlns:a16="http://schemas.microsoft.com/office/drawing/2014/main" id="{55CC3889-EC46-8CCC-0EED-CAE9E94A636D}"/>
                </a:ext>
              </a:extLst>
            </p:cNvPr>
            <p:cNvCxnSpPr>
              <a:cxnSpLocks/>
            </p:cNvCxnSpPr>
            <p:nvPr/>
          </p:nvCxnSpPr>
          <p:spPr>
            <a:xfrm>
              <a:off x="7724766" y="3004403"/>
              <a:ext cx="156210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3FADAEDC-0BCF-620A-9475-9562D020AE2D}"/>
                </a:ext>
              </a:extLst>
            </p:cNvPr>
            <p:cNvCxnSpPr>
              <a:cxnSpLocks/>
              <a:endCxn id="31" idx="3"/>
            </p:cNvCxnSpPr>
            <p:nvPr/>
          </p:nvCxnSpPr>
          <p:spPr>
            <a:xfrm flipH="1">
              <a:off x="7724766" y="4368229"/>
              <a:ext cx="1587126" cy="1676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63669D2-3540-1D15-80F3-2FE60FFDEFB5}"/>
                </a:ext>
              </a:extLst>
            </p:cNvPr>
            <p:cNvCxnSpPr>
              <a:cxnSpLocks/>
              <a:endCxn id="34" idx="3"/>
            </p:cNvCxnSpPr>
            <p:nvPr/>
          </p:nvCxnSpPr>
          <p:spPr>
            <a:xfrm flipH="1" flipV="1">
              <a:off x="7724781" y="5544258"/>
              <a:ext cx="1581167" cy="17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5" name="Rectangle 64">
              <a:extLst>
                <a:ext uri="{FF2B5EF4-FFF2-40B4-BE49-F238E27FC236}">
                  <a16:creationId xmlns:a16="http://schemas.microsoft.com/office/drawing/2014/main" id="{3BB7F95A-5D41-6B88-31D7-3395239D6B80}"/>
                </a:ext>
              </a:extLst>
            </p:cNvPr>
            <p:cNvSpPr/>
            <p:nvPr/>
          </p:nvSpPr>
          <p:spPr>
            <a:xfrm>
              <a:off x="4163626" y="1838781"/>
              <a:ext cx="802483" cy="11478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6" name="Rectangle 65">
              <a:extLst>
                <a:ext uri="{FF2B5EF4-FFF2-40B4-BE49-F238E27FC236}">
                  <a16:creationId xmlns:a16="http://schemas.microsoft.com/office/drawing/2014/main" id="{30F25A1D-6B8B-EE99-0FC6-B8E8B3672E95}"/>
                </a:ext>
              </a:extLst>
            </p:cNvPr>
            <p:cNvSpPr/>
            <p:nvPr/>
          </p:nvSpPr>
          <p:spPr>
            <a:xfrm>
              <a:off x="4581525" y="2162293"/>
              <a:ext cx="802483" cy="12089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7" name="Rectangle 66">
              <a:extLst>
                <a:ext uri="{FF2B5EF4-FFF2-40B4-BE49-F238E27FC236}">
                  <a16:creationId xmlns:a16="http://schemas.microsoft.com/office/drawing/2014/main" id="{02A79DD4-78DA-6D7E-DB06-370A06088E01}"/>
                </a:ext>
              </a:extLst>
            </p:cNvPr>
            <p:cNvSpPr/>
            <p:nvPr/>
          </p:nvSpPr>
          <p:spPr>
            <a:xfrm rot="16200000">
              <a:off x="7383332" y="2959679"/>
              <a:ext cx="576018" cy="12589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8" name="Rectangle 67">
              <a:extLst>
                <a:ext uri="{FF2B5EF4-FFF2-40B4-BE49-F238E27FC236}">
                  <a16:creationId xmlns:a16="http://schemas.microsoft.com/office/drawing/2014/main" id="{35318A1B-EC48-F6C1-C871-B4291C322BF6}"/>
                </a:ext>
              </a:extLst>
            </p:cNvPr>
            <p:cNvSpPr/>
            <p:nvPr/>
          </p:nvSpPr>
          <p:spPr>
            <a:xfrm rot="16200000">
              <a:off x="7391834" y="4321860"/>
              <a:ext cx="568535" cy="116372"/>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9" name="Rectangle 68">
              <a:extLst>
                <a:ext uri="{FF2B5EF4-FFF2-40B4-BE49-F238E27FC236}">
                  <a16:creationId xmlns:a16="http://schemas.microsoft.com/office/drawing/2014/main" id="{5DE3EABC-106E-E2E1-FACA-EB1F0B13F7B7}"/>
                </a:ext>
              </a:extLst>
            </p:cNvPr>
            <p:cNvSpPr/>
            <p:nvPr/>
          </p:nvSpPr>
          <p:spPr>
            <a:xfrm rot="16200000">
              <a:off x="7406569" y="5508740"/>
              <a:ext cx="566651" cy="10787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0" name="TextBox 69">
              <a:extLst>
                <a:ext uri="{FF2B5EF4-FFF2-40B4-BE49-F238E27FC236}">
                  <a16:creationId xmlns:a16="http://schemas.microsoft.com/office/drawing/2014/main" id="{911A6169-9191-4384-1CC0-B1A255FC439E}"/>
                </a:ext>
              </a:extLst>
            </p:cNvPr>
            <p:cNvSpPr txBox="1"/>
            <p:nvPr/>
          </p:nvSpPr>
          <p:spPr>
            <a:xfrm>
              <a:off x="5734045" y="1354833"/>
              <a:ext cx="2765062" cy="369332"/>
            </a:xfrm>
            <a:prstGeom prst="rect">
              <a:avLst/>
            </a:prstGeom>
            <a:noFill/>
          </p:spPr>
          <p:txBody>
            <a:bodyPr wrap="square" rtlCol="0">
              <a:spAutoFit/>
            </a:bodyPr>
            <a:lstStyle/>
            <a:p>
              <a:r>
                <a:rPr lang="en-US" b="1" dirty="0">
                  <a:solidFill>
                    <a:schemeClr val="bg1"/>
                  </a:solidFill>
                </a:rPr>
                <a:t>Interface pointer</a:t>
              </a:r>
              <a:endParaRPr lang="en-IL" b="1" dirty="0">
                <a:solidFill>
                  <a:schemeClr val="bg1"/>
                </a:solidFill>
              </a:endParaRPr>
            </a:p>
          </p:txBody>
        </p:sp>
        <p:cxnSp>
          <p:nvCxnSpPr>
            <p:cNvPr id="72" name="Straight Arrow Connector 71">
              <a:extLst>
                <a:ext uri="{FF2B5EF4-FFF2-40B4-BE49-F238E27FC236}">
                  <a16:creationId xmlns:a16="http://schemas.microsoft.com/office/drawing/2014/main" id="{6BD80ADA-088D-7CC3-D23F-E74899EBF2B9}"/>
                </a:ext>
              </a:extLst>
            </p:cNvPr>
            <p:cNvCxnSpPr/>
            <p:nvPr/>
          </p:nvCxnSpPr>
          <p:spPr>
            <a:xfrm flipH="1">
              <a:off x="4791077" y="1562746"/>
              <a:ext cx="832975" cy="218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3FC175C0-908D-F583-2F9C-F0670029E426}"/>
                </a:ext>
              </a:extLst>
            </p:cNvPr>
            <p:cNvCxnSpPr/>
            <p:nvPr/>
          </p:nvCxnSpPr>
          <p:spPr>
            <a:xfrm flipH="1">
              <a:off x="5322105" y="1671960"/>
              <a:ext cx="478620" cy="408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6" name="Group 85">
            <a:extLst>
              <a:ext uri="{FF2B5EF4-FFF2-40B4-BE49-F238E27FC236}">
                <a16:creationId xmlns:a16="http://schemas.microsoft.com/office/drawing/2014/main" id="{A88246AA-4166-8BBC-0A05-DDC500003213}"/>
              </a:ext>
            </a:extLst>
          </p:cNvPr>
          <p:cNvGrpSpPr/>
          <p:nvPr/>
        </p:nvGrpSpPr>
        <p:grpSpPr>
          <a:xfrm>
            <a:off x="133149" y="146785"/>
            <a:ext cx="11925701" cy="6564430"/>
            <a:chOff x="133149" y="146785"/>
            <a:chExt cx="11925701" cy="6564430"/>
          </a:xfrm>
        </p:grpSpPr>
        <p:sp>
          <p:nvSpPr>
            <p:cNvPr id="87" name="Rectangle 86">
              <a:extLst>
                <a:ext uri="{FF2B5EF4-FFF2-40B4-BE49-F238E27FC236}">
                  <a16:creationId xmlns:a16="http://schemas.microsoft.com/office/drawing/2014/main" id="{5C6B4CD1-A562-DAA2-87BD-6B9A6D0678BE}"/>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8" name="Rectangle 87">
              <a:extLst>
                <a:ext uri="{FF2B5EF4-FFF2-40B4-BE49-F238E27FC236}">
                  <a16:creationId xmlns:a16="http://schemas.microsoft.com/office/drawing/2014/main" id="{F6A1C4DE-A874-7859-39DB-AACFFF3240A4}"/>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13048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9ABAC4-98A7-9432-502D-7B9BA150F086}"/>
              </a:ext>
            </a:extLst>
          </p:cNvPr>
          <p:cNvSpPr txBox="1">
            <a:spLocks/>
          </p:cNvSpPr>
          <p:nvPr/>
        </p:nvSpPr>
        <p:spPr>
          <a:xfrm>
            <a:off x="697380" y="592484"/>
            <a:ext cx="10797239" cy="1036291"/>
          </a:xfrm>
          <a:prstGeom prst="rect">
            <a:avLst/>
          </a:prstGeom>
        </p:spPr>
        <p:txBody>
          <a:bodyPr vert="horz" lIns="91440" tIns="45720" rIns="91440" bIns="45720" rtlCol="0" anchor="b">
            <a:normAutofit/>
          </a:bodyPr>
          <a:lstStyle>
            <a:lvl1pPr algn="l" defTabSz="914377"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defTabSz="914400">
              <a:lnSpc>
                <a:spcPct val="80000"/>
              </a:lnSpc>
            </a:pPr>
            <a:r>
              <a:rPr lang="en-US" sz="7200" dirty="0">
                <a:solidFill>
                  <a:schemeClr val="bg1"/>
                </a:solidFill>
              </a:rPr>
              <a:t>Components Description</a:t>
            </a:r>
          </a:p>
        </p:txBody>
      </p:sp>
      <p:sp>
        <p:nvSpPr>
          <p:cNvPr id="5" name="Rectangle 1">
            <a:extLst>
              <a:ext uri="{FF2B5EF4-FFF2-40B4-BE49-F238E27FC236}">
                <a16:creationId xmlns:a16="http://schemas.microsoft.com/office/drawing/2014/main" id="{7627A870-0474-83FB-39C0-E295CF7EE441}"/>
              </a:ext>
            </a:extLst>
          </p:cNvPr>
          <p:cNvSpPr>
            <a:spLocks noChangeArrowheads="1"/>
          </p:cNvSpPr>
          <p:nvPr/>
        </p:nvSpPr>
        <p:spPr bwMode="auto">
          <a:xfrm>
            <a:off x="697380" y="1628775"/>
            <a:ext cx="107972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1" i="0" u="none" strike="noStrike" cap="none" normalizeH="0" baseline="0" dirty="0">
                <a:ln>
                  <a:noFill/>
                </a:ln>
                <a:solidFill>
                  <a:schemeClr val="bg1"/>
                </a:solidFill>
                <a:effectLst/>
                <a:latin typeface="Trebuchet MS" panose="020B0603020202020204" pitchFamily="34" charset="0"/>
              </a:rPr>
              <a:t>DUT: </a:t>
            </a:r>
            <a:r>
              <a:rPr kumimoji="0" lang="en-IL" altLang="en-IL" sz="1600" i="0" u="none" strike="noStrike" cap="none" normalizeH="0" baseline="0" dirty="0">
                <a:ln>
                  <a:noFill/>
                </a:ln>
                <a:solidFill>
                  <a:schemeClr val="bg1"/>
                </a:solidFill>
                <a:effectLst/>
                <a:latin typeface="Trebuchet MS" panose="020B0603020202020204" pitchFamily="34" charset="0"/>
              </a:rPr>
              <a:t>Design of the frame aligner (</a:t>
            </a:r>
            <a:r>
              <a:rPr kumimoji="0" lang="en-IL" altLang="en-IL" sz="1600" i="0" u="none" strike="noStrike" cap="none" normalizeH="0" baseline="0" dirty="0" err="1">
                <a:ln>
                  <a:noFill/>
                </a:ln>
                <a:solidFill>
                  <a:schemeClr val="bg1"/>
                </a:solidFill>
                <a:effectLst/>
                <a:latin typeface="Trebuchet MS" panose="020B0603020202020204" pitchFamily="34" charset="0"/>
              </a:rPr>
              <a:t>frame_aligner.v</a:t>
            </a:r>
            <a:r>
              <a:rPr kumimoji="0" lang="en-IL" altLang="en-IL" sz="1600" i="0" u="none" strike="noStrike" cap="none" normalizeH="0" baseline="0" dirty="0">
                <a:ln>
                  <a:noFill/>
                </a:ln>
                <a:solidFill>
                  <a:schemeClr val="bg1"/>
                </a:solidFill>
                <a:effectLst/>
                <a:latin typeface="Trebuchet MS" panose="020B0603020202020204" pitchFamily="34" charset="0"/>
              </a:rPr>
              <a:t>)</a:t>
            </a:r>
            <a:endParaRPr kumimoji="0" lang="en-US" altLang="en-IL" sz="160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1600" dirty="0">
              <a:solidFill>
                <a:schemeClr val="bg1"/>
              </a:solidFill>
              <a:latin typeface="Trebuchet MS" panose="020B0603020202020204" pitchFamily="34" charset="0"/>
            </a:endParaRPr>
          </a:p>
          <a:p>
            <a:pPr defTabSz="914400" eaLnBrk="0" fontAlgn="base" hangingPunct="0">
              <a:spcBef>
                <a:spcPct val="0"/>
              </a:spcBef>
              <a:spcAft>
                <a:spcPct val="0"/>
              </a:spcAft>
            </a:pPr>
            <a:r>
              <a:rPr lang="en-GB" sz="1600" b="1" dirty="0">
                <a:solidFill>
                  <a:schemeClr val="bg1"/>
                </a:solidFill>
                <a:latin typeface="Trebuchet MS" panose="020B0603020202020204" pitchFamily="34" charset="0"/>
              </a:rPr>
              <a:t>Interface: </a:t>
            </a:r>
            <a:r>
              <a:rPr lang="en-GB" sz="1600" dirty="0">
                <a:solidFill>
                  <a:schemeClr val="bg1"/>
                </a:solidFill>
                <a:latin typeface="Trebuchet MS" panose="020B0603020202020204" pitchFamily="34" charset="0"/>
              </a:rPr>
              <a:t>Verifies the presence of proper communication between systems. Defines the connectivity direction for the input signals (</a:t>
            </a:r>
            <a:r>
              <a:rPr lang="en-GB" sz="1600" dirty="0" err="1">
                <a:solidFill>
                  <a:schemeClr val="bg1"/>
                </a:solidFill>
                <a:latin typeface="Trebuchet MS" panose="020B0603020202020204" pitchFamily="34" charset="0"/>
              </a:rPr>
              <a:t>clk</a:t>
            </a:r>
            <a:r>
              <a:rPr lang="en-GB" sz="1600" dirty="0">
                <a:solidFill>
                  <a:schemeClr val="bg1"/>
                </a:solidFill>
                <a:latin typeface="Trebuchet MS" panose="020B0603020202020204" pitchFamily="34" charset="0"/>
              </a:rPr>
              <a:t>, </a:t>
            </a:r>
            <a:r>
              <a:rPr lang="en-GB" sz="1600" dirty="0" err="1">
                <a:solidFill>
                  <a:schemeClr val="bg1"/>
                </a:solidFill>
                <a:latin typeface="Trebuchet MS" panose="020B0603020202020204" pitchFamily="34" charset="0"/>
              </a:rPr>
              <a:t>rx_data</a:t>
            </a:r>
            <a:r>
              <a:rPr lang="en-GB" sz="1600" dirty="0">
                <a:solidFill>
                  <a:schemeClr val="bg1"/>
                </a:solidFill>
                <a:latin typeface="Trebuchet MS" panose="020B0603020202020204" pitchFamily="34" charset="0"/>
              </a:rPr>
              <a:t>) and the output signals (</a:t>
            </a:r>
            <a:r>
              <a:rPr lang="en-GB" sz="1600" dirty="0" err="1">
                <a:solidFill>
                  <a:schemeClr val="bg1"/>
                </a:solidFill>
                <a:latin typeface="Trebuchet MS" panose="020B0603020202020204" pitchFamily="34" charset="0"/>
              </a:rPr>
              <a:t>frame_detect</a:t>
            </a:r>
            <a:r>
              <a:rPr lang="en-GB" sz="1600" dirty="0">
                <a:solidFill>
                  <a:schemeClr val="bg1"/>
                </a:solidFill>
                <a:latin typeface="Trebuchet MS" panose="020B0603020202020204" pitchFamily="34" charset="0"/>
              </a:rPr>
              <a:t>, </a:t>
            </a:r>
            <a:r>
              <a:rPr lang="en-GB" sz="1600" dirty="0" err="1">
                <a:solidFill>
                  <a:schemeClr val="bg1"/>
                </a:solidFill>
                <a:latin typeface="Trebuchet MS" panose="020B0603020202020204" pitchFamily="34" charset="0"/>
              </a:rPr>
              <a:t>fr_byte_position</a:t>
            </a:r>
            <a:r>
              <a:rPr lang="en-GB" sz="1600" dirty="0">
                <a:solidFill>
                  <a:schemeClr val="bg1"/>
                </a:solidFill>
                <a:latin typeface="Trebuchet MS" panose="020B0603020202020204" pitchFamily="34" charset="0"/>
              </a:rPr>
              <a:t>).</a:t>
            </a:r>
            <a:endParaRPr lang="en-IL" sz="1600" dirty="0">
              <a:solidFill>
                <a:schemeClr val="bg1"/>
              </a:solidFill>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i="0" u="none" strike="noStrike" cap="none" normalizeH="0" baseline="0" dirty="0">
                <a:ln>
                  <a:noFill/>
                </a:ln>
                <a:solidFill>
                  <a:schemeClr val="bg1"/>
                </a:solidFill>
                <a:effectLst/>
                <a:latin typeface="Trebuchet MS" panose="020B0603020202020204" pitchFamily="34" charset="0"/>
              </a:rPr>
              <a:t> </a:t>
            </a:r>
            <a:endParaRPr kumimoji="0" lang="en-US" altLang="en-IL" sz="1600" i="0" u="none" strike="noStrike" cap="none" normalizeH="0" baseline="0" dirty="0">
              <a:ln>
                <a:noFill/>
              </a:ln>
              <a:solidFill>
                <a:schemeClr val="bg1"/>
              </a:solidFill>
              <a:effectLst/>
              <a:latin typeface="Trebuchet MS" panose="020B0603020202020204" pitchFamily="34" charset="0"/>
            </a:endParaRPr>
          </a:p>
          <a:p>
            <a:pPr defTabSz="914400" eaLnBrk="0" fontAlgn="base" hangingPunct="0">
              <a:spcBef>
                <a:spcPct val="0"/>
              </a:spcBef>
              <a:spcAft>
                <a:spcPct val="0"/>
              </a:spcAft>
            </a:pPr>
            <a:r>
              <a:rPr lang="en-GB" sz="1600" b="1" dirty="0">
                <a:solidFill>
                  <a:schemeClr val="bg1"/>
                </a:solidFill>
                <a:latin typeface="Trebuchet MS" panose="020B0603020202020204" pitchFamily="34" charset="0"/>
              </a:rPr>
              <a:t>Transaction: </a:t>
            </a:r>
            <a:r>
              <a:rPr lang="en-GB" sz="1600" dirty="0">
                <a:solidFill>
                  <a:schemeClr val="bg1"/>
                </a:solidFill>
                <a:latin typeface="Trebuchet MS" panose="020B0603020202020204" pitchFamily="34" charset="0"/>
              </a:rPr>
              <a:t>represents a complete unit of communication between system components, including data and control signals. In our case, the signals are </a:t>
            </a:r>
            <a:r>
              <a:rPr lang="en-GB" sz="1600" dirty="0" err="1">
                <a:solidFill>
                  <a:schemeClr val="bg1"/>
                </a:solidFill>
                <a:latin typeface="Trebuchet MS" panose="020B0603020202020204" pitchFamily="34" charset="0"/>
              </a:rPr>
              <a:t>rx_data</a:t>
            </a:r>
            <a:r>
              <a:rPr lang="en-GB" sz="1600" dirty="0">
                <a:solidFill>
                  <a:schemeClr val="bg1"/>
                </a:solidFill>
                <a:latin typeface="Trebuchet MS" panose="020B0603020202020204" pitchFamily="34" charset="0"/>
              </a:rPr>
              <a:t>, </a:t>
            </a:r>
            <a:r>
              <a:rPr lang="en-GB" sz="1600" dirty="0" err="1">
                <a:solidFill>
                  <a:schemeClr val="bg1"/>
                </a:solidFill>
                <a:latin typeface="Trebuchet MS" panose="020B0603020202020204" pitchFamily="34" charset="0"/>
              </a:rPr>
              <a:t>fr_byte_position</a:t>
            </a:r>
            <a:r>
              <a:rPr lang="en-GB" sz="1600" dirty="0">
                <a:solidFill>
                  <a:schemeClr val="bg1"/>
                </a:solidFill>
                <a:latin typeface="Trebuchet MS" panose="020B0603020202020204" pitchFamily="34" charset="0"/>
              </a:rPr>
              <a:t>, and </a:t>
            </a:r>
            <a:r>
              <a:rPr lang="en-GB" sz="1600" dirty="0" err="1">
                <a:solidFill>
                  <a:schemeClr val="bg1"/>
                </a:solidFill>
                <a:latin typeface="Trebuchet MS" panose="020B0603020202020204" pitchFamily="34" charset="0"/>
              </a:rPr>
              <a:t>frame_detect</a:t>
            </a:r>
            <a:r>
              <a:rPr lang="en-GB" sz="1600" dirty="0">
                <a:solidFill>
                  <a:schemeClr val="bg1"/>
                </a:solidFill>
                <a:latin typeface="Trebuchet MS" panose="020B0603020202020204" pitchFamily="34" charset="0"/>
              </a:rPr>
              <a:t>.</a:t>
            </a:r>
            <a:endParaRPr lang="en-IL" sz="1600" dirty="0">
              <a:solidFill>
                <a:schemeClr val="bg1"/>
              </a:solidFill>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IL" sz="1600" i="0" u="none" strike="noStrike" cap="none" normalizeH="0" baseline="0" dirty="0">
              <a:ln>
                <a:noFill/>
              </a:ln>
              <a:solidFill>
                <a:schemeClr val="bg1"/>
              </a:solidFill>
              <a:effectLst/>
              <a:latin typeface="Trebuchet MS" panose="020B0603020202020204" pitchFamily="34" charset="0"/>
            </a:endParaRPr>
          </a:p>
          <a:p>
            <a:pPr defTabSz="914400" eaLnBrk="0" fontAlgn="base" hangingPunct="0">
              <a:spcBef>
                <a:spcPct val="0"/>
              </a:spcBef>
              <a:spcAft>
                <a:spcPct val="0"/>
              </a:spcAft>
            </a:pPr>
            <a:r>
              <a:rPr lang="en-GB" sz="1600" dirty="0" err="1">
                <a:solidFill>
                  <a:schemeClr val="bg1"/>
                </a:solidFill>
                <a:latin typeface="Trebuchet MS" panose="020B0603020202020204" pitchFamily="34" charset="0"/>
              </a:rPr>
              <a:t>frame_item</a:t>
            </a:r>
            <a:r>
              <a:rPr lang="en-GB" sz="1600" dirty="0">
                <a:solidFill>
                  <a:schemeClr val="bg1"/>
                </a:solidFill>
                <a:latin typeface="Trebuchet MS" panose="020B0603020202020204" pitchFamily="34" charset="0"/>
              </a:rPr>
              <a:t>: is a class that holds the frame content and the constraints needed to control it. It creates a random legal header (HEAD_1 and HEAD_2), which define the alignment of the frame, as well as a random illegal header. The class also generates a random size and bytes for the payload.</a:t>
            </a:r>
          </a:p>
          <a:p>
            <a:pPr defTabSz="914400" eaLnBrk="0" fontAlgn="base" hangingPunct="0">
              <a:spcBef>
                <a:spcPct val="0"/>
              </a:spcBef>
              <a:spcAft>
                <a:spcPct val="0"/>
              </a:spcAft>
            </a:pPr>
            <a:endParaRPr lang="en-GB" sz="1600" dirty="0">
              <a:solidFill>
                <a:schemeClr val="bg1"/>
              </a:solidFill>
              <a:latin typeface="Trebuchet MS" panose="020B0603020202020204" pitchFamily="34" charset="0"/>
            </a:endParaRPr>
          </a:p>
          <a:p>
            <a:pPr defTabSz="914400" eaLnBrk="0" fontAlgn="base" hangingPunct="0">
              <a:spcBef>
                <a:spcPct val="0"/>
              </a:spcBef>
              <a:spcAft>
                <a:spcPct val="0"/>
              </a:spcAft>
            </a:pPr>
            <a:r>
              <a:rPr lang="en-GB" sz="1600" b="1" dirty="0">
                <a:solidFill>
                  <a:schemeClr val="bg1"/>
                </a:solidFill>
                <a:latin typeface="Trebuchet MS" panose="020B0603020202020204" pitchFamily="34" charset="0"/>
              </a:rPr>
              <a:t>Generator: </a:t>
            </a:r>
            <a:r>
              <a:rPr lang="en-GB" sz="1600" dirty="0">
                <a:solidFill>
                  <a:schemeClr val="bg1"/>
                </a:solidFill>
                <a:latin typeface="Trebuchet MS" panose="020B0603020202020204" pitchFamily="34" charset="0"/>
              </a:rPr>
              <a:t>responsible for generating a random transaction, in this case, a random frame from the </a:t>
            </a:r>
            <a:r>
              <a:rPr lang="en-GB" sz="1600" dirty="0" err="1">
                <a:solidFill>
                  <a:schemeClr val="bg1"/>
                </a:solidFill>
                <a:latin typeface="Trebuchet MS" panose="020B0603020202020204" pitchFamily="34" charset="0"/>
              </a:rPr>
              <a:t>frame_item</a:t>
            </a:r>
            <a:r>
              <a:rPr lang="en-GB" sz="1600" dirty="0">
                <a:solidFill>
                  <a:schemeClr val="bg1"/>
                </a:solidFill>
                <a:latin typeface="Trebuchet MS" panose="020B0603020202020204" pitchFamily="34" charset="0"/>
              </a:rPr>
              <a:t> class, and then transmitting it to the transaction. In our case, the frame is divided into bytes. The generator does not contain a clock, but each time we insert the transaction and place it in the mailbox, the driver can retrieve it only when it is received from the mailbox on the negative edge of the clock (</a:t>
            </a:r>
            <a:r>
              <a:rPr lang="en-GB" sz="1600" dirty="0" err="1">
                <a:solidFill>
                  <a:schemeClr val="bg1"/>
                </a:solidFill>
                <a:latin typeface="Trebuchet MS" panose="020B0603020202020204" pitchFamily="34" charset="0"/>
              </a:rPr>
              <a:t>negedge</a:t>
            </a:r>
            <a:r>
              <a:rPr lang="en-GB" sz="1600" dirty="0">
                <a:solidFill>
                  <a:schemeClr val="bg1"/>
                </a:solidFill>
                <a:latin typeface="Trebuchet MS" panose="020B0603020202020204" pitchFamily="34" charset="0"/>
              </a:rPr>
              <a:t> </a:t>
            </a:r>
            <a:r>
              <a:rPr lang="en-GB" sz="1600" dirty="0" err="1">
                <a:solidFill>
                  <a:schemeClr val="bg1"/>
                </a:solidFill>
                <a:latin typeface="Trebuchet MS" panose="020B0603020202020204" pitchFamily="34" charset="0"/>
              </a:rPr>
              <a:t>clk</a:t>
            </a:r>
            <a:r>
              <a:rPr lang="en-GB" sz="1600" dirty="0">
                <a:solidFill>
                  <a:schemeClr val="bg1"/>
                </a:solidFill>
                <a:latin typeface="Trebuchet MS" panose="020B0603020202020204" pitchFamily="34" charset="0"/>
              </a:rPr>
              <a:t>).</a:t>
            </a:r>
            <a:endParaRPr lang="en-IL" sz="1600" dirty="0">
              <a:solidFill>
                <a:schemeClr val="bg1"/>
              </a:solidFill>
              <a:latin typeface="Trebuchet MS" panose="020B0603020202020204" pitchFamily="34" charset="0"/>
            </a:endParaRPr>
          </a:p>
          <a:p>
            <a:pPr defTabSz="914400" eaLnBrk="0" fontAlgn="base" hangingPunct="0">
              <a:spcBef>
                <a:spcPct val="0"/>
              </a:spcBef>
              <a:spcAft>
                <a:spcPct val="0"/>
              </a:spcAft>
            </a:pPr>
            <a:endParaRPr lang="en-IL" sz="1600" dirty="0">
              <a:solidFill>
                <a:schemeClr val="bg1"/>
              </a:solidFill>
              <a:latin typeface="Trebuchet MS" panose="020B0603020202020204" pitchFamily="34" charset="0"/>
            </a:endParaRPr>
          </a:p>
          <a:p>
            <a:pPr defTabSz="914400" eaLnBrk="0" fontAlgn="base" hangingPunct="0">
              <a:spcBef>
                <a:spcPct val="0"/>
              </a:spcBef>
              <a:spcAft>
                <a:spcPct val="0"/>
              </a:spcAft>
            </a:pPr>
            <a:r>
              <a:rPr lang="en-GB" sz="1600" b="1" dirty="0">
                <a:solidFill>
                  <a:schemeClr val="bg1"/>
                </a:solidFill>
                <a:latin typeface="Trebuchet MS" panose="020B0603020202020204" pitchFamily="34" charset="0"/>
              </a:rPr>
              <a:t>Driver: </a:t>
            </a:r>
            <a:r>
              <a:rPr lang="en-GB" sz="1600" dirty="0">
                <a:solidFill>
                  <a:schemeClr val="bg1"/>
                </a:solidFill>
                <a:latin typeface="Trebuchet MS" panose="020B0603020202020204" pitchFamily="34" charset="0"/>
              </a:rPr>
              <a:t>sends the generated </a:t>
            </a:r>
            <a:r>
              <a:rPr lang="en-GB" sz="1600" dirty="0" err="1">
                <a:solidFill>
                  <a:schemeClr val="bg1"/>
                </a:solidFill>
                <a:latin typeface="Trebuchet MS" panose="020B0603020202020204" pitchFamily="34" charset="0"/>
              </a:rPr>
              <a:t>rx_data</a:t>
            </a:r>
            <a:r>
              <a:rPr lang="en-GB" sz="1600" dirty="0">
                <a:solidFill>
                  <a:schemeClr val="bg1"/>
                </a:solidFill>
                <a:latin typeface="Trebuchet MS" panose="020B0603020202020204" pitchFamily="34" charset="0"/>
              </a:rPr>
              <a:t> transaction to the interface connected to the DUT. (</a:t>
            </a:r>
            <a:r>
              <a:rPr lang="en-GB" sz="1600" dirty="0" err="1">
                <a:solidFill>
                  <a:schemeClr val="bg1"/>
                </a:solidFill>
                <a:latin typeface="Trebuchet MS" panose="020B0603020202020204" pitchFamily="34" charset="0"/>
              </a:rPr>
              <a:t>negedge</a:t>
            </a:r>
            <a:r>
              <a:rPr lang="en-GB" sz="1600" dirty="0">
                <a:solidFill>
                  <a:schemeClr val="bg1"/>
                </a:solidFill>
                <a:latin typeface="Trebuchet MS" panose="020B0603020202020204" pitchFamily="34" charset="0"/>
              </a:rPr>
              <a:t> </a:t>
            </a:r>
            <a:r>
              <a:rPr lang="en-GB" sz="1600" dirty="0" err="1">
                <a:solidFill>
                  <a:schemeClr val="bg1"/>
                </a:solidFill>
                <a:latin typeface="Trebuchet MS" panose="020B0603020202020204" pitchFamily="34" charset="0"/>
              </a:rPr>
              <a:t>clk</a:t>
            </a:r>
            <a:r>
              <a:rPr lang="en-GB" sz="1600" dirty="0">
                <a:solidFill>
                  <a:schemeClr val="bg1"/>
                </a:solidFill>
                <a:latin typeface="Trebuchet MS" panose="020B0603020202020204" pitchFamily="34" charset="0"/>
              </a:rPr>
              <a:t>)</a:t>
            </a:r>
            <a:endParaRPr lang="en-IL" sz="1600" dirty="0">
              <a:solidFill>
                <a:schemeClr val="bg1"/>
              </a:solidFill>
              <a:latin typeface="Trebuchet MS" panose="020B0603020202020204" pitchFamily="34" charset="0"/>
            </a:endParaRPr>
          </a:p>
        </p:txBody>
      </p:sp>
      <p:grpSp>
        <p:nvGrpSpPr>
          <p:cNvPr id="26" name="Group 25">
            <a:extLst>
              <a:ext uri="{FF2B5EF4-FFF2-40B4-BE49-F238E27FC236}">
                <a16:creationId xmlns:a16="http://schemas.microsoft.com/office/drawing/2014/main" id="{3B3CC207-BB1D-2FE3-1503-40D25FF44087}"/>
              </a:ext>
            </a:extLst>
          </p:cNvPr>
          <p:cNvGrpSpPr/>
          <p:nvPr/>
        </p:nvGrpSpPr>
        <p:grpSpPr>
          <a:xfrm>
            <a:off x="133149" y="146785"/>
            <a:ext cx="11925701" cy="6564430"/>
            <a:chOff x="133149" y="146785"/>
            <a:chExt cx="11925701" cy="6564430"/>
          </a:xfrm>
        </p:grpSpPr>
        <p:sp>
          <p:nvSpPr>
            <p:cNvPr id="27" name="Rectangle 26">
              <a:extLst>
                <a:ext uri="{FF2B5EF4-FFF2-40B4-BE49-F238E27FC236}">
                  <a16:creationId xmlns:a16="http://schemas.microsoft.com/office/drawing/2014/main" id="{EE880DEB-DE82-0AD5-D7C3-334F5B4C8BA5}"/>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Rectangle 27">
              <a:extLst>
                <a:ext uri="{FF2B5EF4-FFF2-40B4-BE49-F238E27FC236}">
                  <a16:creationId xmlns:a16="http://schemas.microsoft.com/office/drawing/2014/main" id="{6B8C8A74-0AE2-11BC-ED2D-C43B89FED1BC}"/>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107147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B296BFE-65AD-AAEE-35F5-1281A39B0137}"/>
              </a:ext>
            </a:extLst>
          </p:cNvPr>
          <p:cNvSpPr txBox="1"/>
          <p:nvPr/>
        </p:nvSpPr>
        <p:spPr>
          <a:xfrm>
            <a:off x="695324" y="644436"/>
            <a:ext cx="10823575" cy="584775"/>
          </a:xfrm>
          <a:prstGeom prst="rect">
            <a:avLst/>
          </a:prstGeom>
          <a:noFill/>
        </p:spPr>
        <p:txBody>
          <a:bodyPr wrap="square">
            <a:spAutoFit/>
          </a:bodyPr>
          <a:lstStyle/>
          <a:p>
            <a:r>
              <a:rPr lang="en-GB" sz="1600" b="1" dirty="0">
                <a:solidFill>
                  <a:schemeClr val="bg1"/>
                </a:solidFill>
                <a:latin typeface="Trebuchet MS" panose="020B0603020202020204" pitchFamily="34" charset="0"/>
              </a:rPr>
              <a:t>monitor_in: </a:t>
            </a:r>
            <a:r>
              <a:rPr lang="en-GB" sz="1600" dirty="0">
                <a:solidFill>
                  <a:schemeClr val="bg1"/>
                </a:solidFill>
                <a:latin typeface="Trebuchet MS" panose="020B0603020202020204" pitchFamily="34" charset="0"/>
              </a:rPr>
              <a:t>sits on the interface and listens. As soon as it detects an incoming signal, it assembles it and places it in the mailbox. In our design, monitor_in samples </a:t>
            </a:r>
            <a:r>
              <a:rPr lang="en-GB" sz="1600" dirty="0" err="1">
                <a:solidFill>
                  <a:schemeClr val="bg1"/>
                </a:solidFill>
                <a:latin typeface="Trebuchet MS" panose="020B0603020202020204" pitchFamily="34" charset="0"/>
              </a:rPr>
              <a:t>rx_data</a:t>
            </a:r>
            <a:r>
              <a:rPr lang="en-GB" sz="1600" dirty="0">
                <a:solidFill>
                  <a:schemeClr val="bg1"/>
                </a:solidFill>
                <a:latin typeface="Trebuchet MS" panose="020B0603020202020204" pitchFamily="34" charset="0"/>
              </a:rPr>
              <a:t> on the negative edge of the clock (</a:t>
            </a:r>
            <a:r>
              <a:rPr lang="en-GB" sz="1600" dirty="0" err="1">
                <a:solidFill>
                  <a:schemeClr val="bg1"/>
                </a:solidFill>
                <a:latin typeface="Trebuchet MS" panose="020B0603020202020204" pitchFamily="34" charset="0"/>
              </a:rPr>
              <a:t>negedge</a:t>
            </a:r>
            <a:r>
              <a:rPr lang="en-GB" sz="1600" dirty="0">
                <a:solidFill>
                  <a:schemeClr val="bg1"/>
                </a:solidFill>
                <a:latin typeface="Trebuchet MS" panose="020B0603020202020204" pitchFamily="34" charset="0"/>
              </a:rPr>
              <a:t> </a:t>
            </a:r>
            <a:r>
              <a:rPr lang="en-GB" sz="1600" dirty="0" err="1">
                <a:solidFill>
                  <a:schemeClr val="bg1"/>
                </a:solidFill>
                <a:latin typeface="Trebuchet MS" panose="020B0603020202020204" pitchFamily="34" charset="0"/>
              </a:rPr>
              <a:t>clk</a:t>
            </a:r>
            <a:r>
              <a:rPr lang="en-GB" sz="1600" dirty="0">
                <a:solidFill>
                  <a:schemeClr val="bg1"/>
                </a:solidFill>
                <a:latin typeface="Trebuchet MS" panose="020B0603020202020204" pitchFamily="34" charset="0"/>
              </a:rPr>
              <a:t>).</a:t>
            </a:r>
            <a:endParaRPr lang="en-IL" sz="1600" dirty="0">
              <a:solidFill>
                <a:schemeClr val="bg1"/>
              </a:solidFill>
              <a:latin typeface="Trebuchet MS" panose="020B0603020202020204" pitchFamily="34" charset="0"/>
            </a:endParaRPr>
          </a:p>
        </p:txBody>
      </p:sp>
      <p:sp>
        <p:nvSpPr>
          <p:cNvPr id="12" name="TextBox 11">
            <a:extLst>
              <a:ext uri="{FF2B5EF4-FFF2-40B4-BE49-F238E27FC236}">
                <a16:creationId xmlns:a16="http://schemas.microsoft.com/office/drawing/2014/main" id="{E0816778-65A6-33EF-A1F0-D066AE0B07E4}"/>
              </a:ext>
            </a:extLst>
          </p:cNvPr>
          <p:cNvSpPr txBox="1"/>
          <p:nvPr/>
        </p:nvSpPr>
        <p:spPr>
          <a:xfrm>
            <a:off x="695324" y="1219914"/>
            <a:ext cx="10683876" cy="584775"/>
          </a:xfrm>
          <a:prstGeom prst="rect">
            <a:avLst/>
          </a:prstGeom>
          <a:noFill/>
        </p:spPr>
        <p:txBody>
          <a:bodyPr wrap="square">
            <a:spAutoFit/>
          </a:bodyPr>
          <a:lstStyle/>
          <a:p>
            <a:r>
              <a:rPr lang="en-GB" sz="1600" b="1" dirty="0">
                <a:solidFill>
                  <a:schemeClr val="bg1"/>
                </a:solidFill>
                <a:latin typeface="Trebuchet MS" panose="020B0603020202020204" pitchFamily="34" charset="0"/>
              </a:rPr>
              <a:t>monitor_out: </a:t>
            </a:r>
            <a:r>
              <a:rPr lang="en-GB" sz="1600" dirty="0">
                <a:solidFill>
                  <a:schemeClr val="bg1"/>
                </a:solidFill>
                <a:latin typeface="Trebuchet MS" panose="020B0603020202020204" pitchFamily="34" charset="0"/>
              </a:rPr>
              <a:t>samples the output signals from the DUT and places them in the mailbox. In our design, the outputs are </a:t>
            </a:r>
            <a:r>
              <a:rPr lang="en-GB" sz="1600" dirty="0" err="1">
                <a:solidFill>
                  <a:schemeClr val="bg1"/>
                </a:solidFill>
                <a:latin typeface="Trebuchet MS" panose="020B0603020202020204" pitchFamily="34" charset="0"/>
              </a:rPr>
              <a:t>fr_byte_position</a:t>
            </a:r>
            <a:r>
              <a:rPr lang="en-GB" sz="1600" dirty="0">
                <a:solidFill>
                  <a:schemeClr val="bg1"/>
                </a:solidFill>
                <a:latin typeface="Trebuchet MS" panose="020B0603020202020204" pitchFamily="34" charset="0"/>
              </a:rPr>
              <a:t> and </a:t>
            </a:r>
            <a:r>
              <a:rPr lang="en-GB" sz="1600" dirty="0" err="1">
                <a:solidFill>
                  <a:schemeClr val="bg1"/>
                </a:solidFill>
                <a:latin typeface="Trebuchet MS" panose="020B0603020202020204" pitchFamily="34" charset="0"/>
              </a:rPr>
              <a:t>frame_detect</a:t>
            </a:r>
            <a:r>
              <a:rPr lang="en-GB" sz="1600" dirty="0">
                <a:solidFill>
                  <a:schemeClr val="bg1"/>
                </a:solidFill>
                <a:latin typeface="Trebuchet MS" panose="020B0603020202020204" pitchFamily="34" charset="0"/>
              </a:rPr>
              <a:t>.</a:t>
            </a:r>
            <a:endParaRPr lang="en-IL" sz="1600" dirty="0">
              <a:solidFill>
                <a:schemeClr val="bg1"/>
              </a:solidFill>
              <a:latin typeface="Trebuchet MS" panose="020B0603020202020204" pitchFamily="34" charset="0"/>
            </a:endParaRPr>
          </a:p>
        </p:txBody>
      </p:sp>
      <p:sp>
        <p:nvSpPr>
          <p:cNvPr id="14" name="TextBox 13">
            <a:extLst>
              <a:ext uri="{FF2B5EF4-FFF2-40B4-BE49-F238E27FC236}">
                <a16:creationId xmlns:a16="http://schemas.microsoft.com/office/drawing/2014/main" id="{811A5781-DEA4-672E-CFF3-E4F6B6E46397}"/>
              </a:ext>
            </a:extLst>
          </p:cNvPr>
          <p:cNvSpPr txBox="1"/>
          <p:nvPr/>
        </p:nvSpPr>
        <p:spPr>
          <a:xfrm>
            <a:off x="684212" y="1754241"/>
            <a:ext cx="10823574" cy="830997"/>
          </a:xfrm>
          <a:prstGeom prst="rect">
            <a:avLst/>
          </a:prstGeom>
          <a:noFill/>
        </p:spPr>
        <p:txBody>
          <a:bodyPr wrap="square">
            <a:spAutoFit/>
          </a:bodyPr>
          <a:lstStyle/>
          <a:p>
            <a:r>
              <a:rPr lang="en-GB" sz="1600" b="1" dirty="0">
                <a:solidFill>
                  <a:schemeClr val="bg1"/>
                </a:solidFill>
                <a:latin typeface="Trebuchet MS" panose="020B0603020202020204" pitchFamily="34" charset="0"/>
              </a:rPr>
              <a:t>Scoreboard: </a:t>
            </a:r>
            <a:r>
              <a:rPr lang="en-GB" sz="1600" dirty="0">
                <a:solidFill>
                  <a:schemeClr val="bg1"/>
                </a:solidFill>
                <a:latin typeface="Trebuchet MS" panose="020B0603020202020204" pitchFamily="34" charset="0"/>
              </a:rPr>
              <a:t>receives </a:t>
            </a:r>
            <a:r>
              <a:rPr lang="en-GB" sz="1600" dirty="0" err="1">
                <a:solidFill>
                  <a:schemeClr val="bg1"/>
                </a:solidFill>
                <a:latin typeface="Trebuchet MS" panose="020B0603020202020204" pitchFamily="34" charset="0"/>
              </a:rPr>
              <a:t>rx_data</a:t>
            </a:r>
            <a:r>
              <a:rPr lang="en-GB" sz="1600" dirty="0">
                <a:solidFill>
                  <a:schemeClr val="bg1"/>
                </a:solidFill>
                <a:latin typeface="Trebuchet MS" panose="020B0603020202020204" pitchFamily="34" charset="0"/>
              </a:rPr>
              <a:t> from </a:t>
            </a:r>
            <a:r>
              <a:rPr lang="en-GB" sz="1600" dirty="0" err="1">
                <a:solidFill>
                  <a:schemeClr val="bg1"/>
                </a:solidFill>
                <a:latin typeface="Trebuchet MS" panose="020B0603020202020204" pitchFamily="34" charset="0"/>
              </a:rPr>
              <a:t>monitor_in</a:t>
            </a:r>
            <a:r>
              <a:rPr lang="en-GB" sz="1600" dirty="0">
                <a:solidFill>
                  <a:schemeClr val="bg1"/>
                </a:solidFill>
                <a:latin typeface="Trebuchet MS" panose="020B0603020202020204" pitchFamily="34" charset="0"/>
              </a:rPr>
              <a:t>, passes it to the reference model, and compares the signals from the reference model to those from </a:t>
            </a:r>
            <a:r>
              <a:rPr lang="en-GB" sz="1600" dirty="0" err="1">
                <a:solidFill>
                  <a:schemeClr val="bg1"/>
                </a:solidFill>
                <a:latin typeface="Trebuchet MS" panose="020B0603020202020204" pitchFamily="34" charset="0"/>
              </a:rPr>
              <a:t>monitor_out</a:t>
            </a:r>
            <a:r>
              <a:rPr lang="en-GB" sz="1600" dirty="0">
                <a:solidFill>
                  <a:schemeClr val="bg1"/>
                </a:solidFill>
                <a:latin typeface="Trebuchet MS" panose="020B0603020202020204" pitchFamily="34" charset="0"/>
              </a:rPr>
              <a:t>. The reference model is built based on the model’s description. We treat the DUT as a black box, and, according to the description, we build the reference model.</a:t>
            </a:r>
            <a:endParaRPr lang="en-IL" sz="1600" dirty="0">
              <a:solidFill>
                <a:schemeClr val="bg1"/>
              </a:solidFill>
              <a:latin typeface="Trebuchet MS" panose="020B0603020202020204" pitchFamily="34" charset="0"/>
            </a:endParaRPr>
          </a:p>
        </p:txBody>
      </p:sp>
      <p:sp>
        <p:nvSpPr>
          <p:cNvPr id="15" name="Flowchart: Connector 14">
            <a:extLst>
              <a:ext uri="{FF2B5EF4-FFF2-40B4-BE49-F238E27FC236}">
                <a16:creationId xmlns:a16="http://schemas.microsoft.com/office/drawing/2014/main" id="{60F3E61C-92D4-124A-5325-535B6722397C}"/>
              </a:ext>
            </a:extLst>
          </p:cNvPr>
          <p:cNvSpPr/>
          <p:nvPr/>
        </p:nvSpPr>
        <p:spPr>
          <a:xfrm>
            <a:off x="4824411" y="2923758"/>
            <a:ext cx="1271588" cy="1177449"/>
          </a:xfrm>
          <a:prstGeom prst="flowChartConnector">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Flowchart: Connector 16">
            <a:extLst>
              <a:ext uri="{FF2B5EF4-FFF2-40B4-BE49-F238E27FC236}">
                <a16:creationId xmlns:a16="http://schemas.microsoft.com/office/drawing/2014/main" id="{1E28DA0A-3EE7-8252-297A-6E8154D3148C}"/>
              </a:ext>
            </a:extLst>
          </p:cNvPr>
          <p:cNvSpPr/>
          <p:nvPr/>
        </p:nvSpPr>
        <p:spPr>
          <a:xfrm>
            <a:off x="2284411" y="4058204"/>
            <a:ext cx="1271588" cy="1177449"/>
          </a:xfrm>
          <a:prstGeom prst="flowChartConnector">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Flowchart: Connector 17">
            <a:extLst>
              <a:ext uri="{FF2B5EF4-FFF2-40B4-BE49-F238E27FC236}">
                <a16:creationId xmlns:a16="http://schemas.microsoft.com/office/drawing/2014/main" id="{5155DDF0-B993-D881-F959-B61BEC91C3F6}"/>
              </a:ext>
            </a:extLst>
          </p:cNvPr>
          <p:cNvSpPr/>
          <p:nvPr/>
        </p:nvSpPr>
        <p:spPr>
          <a:xfrm>
            <a:off x="4765674" y="5256936"/>
            <a:ext cx="1271588" cy="1177449"/>
          </a:xfrm>
          <a:prstGeom prst="flowChartConnector">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9" name="Flowchart: Connector 18">
            <a:extLst>
              <a:ext uri="{FF2B5EF4-FFF2-40B4-BE49-F238E27FC236}">
                <a16:creationId xmlns:a16="http://schemas.microsoft.com/office/drawing/2014/main" id="{F996EFD8-21C4-E7B8-853E-F92F2352E7A5}"/>
              </a:ext>
            </a:extLst>
          </p:cNvPr>
          <p:cNvSpPr/>
          <p:nvPr/>
        </p:nvSpPr>
        <p:spPr>
          <a:xfrm>
            <a:off x="7473484" y="4084726"/>
            <a:ext cx="1271588" cy="1177449"/>
          </a:xfrm>
          <a:prstGeom prst="flowChartConnector">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24" name="Connector: Curved 23">
            <a:extLst>
              <a:ext uri="{FF2B5EF4-FFF2-40B4-BE49-F238E27FC236}">
                <a16:creationId xmlns:a16="http://schemas.microsoft.com/office/drawing/2014/main" id="{3399AAB2-27DA-06E4-67A7-8F6A0C30DEB0}"/>
              </a:ext>
            </a:extLst>
          </p:cNvPr>
          <p:cNvCxnSpPr>
            <a:cxnSpLocks/>
            <a:endCxn id="17" idx="0"/>
          </p:cNvCxnSpPr>
          <p:nvPr/>
        </p:nvCxnSpPr>
        <p:spPr>
          <a:xfrm rot="10800000" flipV="1">
            <a:off x="2920206" y="3185974"/>
            <a:ext cx="2040473" cy="872229"/>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20" name="מחבר: מעוקל 19">
            <a:extLst>
              <a:ext uri="{FF2B5EF4-FFF2-40B4-BE49-F238E27FC236}">
                <a16:creationId xmlns:a16="http://schemas.microsoft.com/office/drawing/2014/main" id="{57282A5E-C95A-4A49-98A6-9BB162C774FF}"/>
              </a:ext>
            </a:extLst>
          </p:cNvPr>
          <p:cNvSpPr/>
          <p:nvPr/>
        </p:nvSpPr>
        <p:spPr>
          <a:xfrm rot="16200000" flipH="1">
            <a:off x="5479178" y="2602887"/>
            <a:ext cx="71341" cy="780793"/>
          </a:xfrm>
          <a:prstGeom prst="curvedConnector3">
            <a:avLst>
              <a:gd name="adj1" fmla="val -490079"/>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cxnSp>
        <p:nvCxnSpPr>
          <p:cNvPr id="41" name="Connector: Curved 40">
            <a:extLst>
              <a:ext uri="{FF2B5EF4-FFF2-40B4-BE49-F238E27FC236}">
                <a16:creationId xmlns:a16="http://schemas.microsoft.com/office/drawing/2014/main" id="{B8F646DC-9609-8EA9-494B-CB73C971576E}"/>
              </a:ext>
            </a:extLst>
          </p:cNvPr>
          <p:cNvCxnSpPr>
            <a:cxnSpLocks/>
            <a:stCxn id="17" idx="4"/>
          </p:cNvCxnSpPr>
          <p:nvPr/>
        </p:nvCxnSpPr>
        <p:spPr>
          <a:xfrm rot="16200000" flipH="1">
            <a:off x="3436704" y="4719154"/>
            <a:ext cx="871209" cy="190420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Connector: Curved 43">
            <a:extLst>
              <a:ext uri="{FF2B5EF4-FFF2-40B4-BE49-F238E27FC236}">
                <a16:creationId xmlns:a16="http://schemas.microsoft.com/office/drawing/2014/main" id="{7896AEF0-38B1-67B3-7C1B-48E03EAD0999}"/>
              </a:ext>
            </a:extLst>
          </p:cNvPr>
          <p:cNvCxnSpPr>
            <a:cxnSpLocks/>
            <a:endCxn id="15" idx="3"/>
          </p:cNvCxnSpPr>
          <p:nvPr/>
        </p:nvCxnSpPr>
        <p:spPr>
          <a:xfrm flipV="1">
            <a:off x="3405982" y="3928774"/>
            <a:ext cx="1604649" cy="388312"/>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Connector: Curved 48">
            <a:extLst>
              <a:ext uri="{FF2B5EF4-FFF2-40B4-BE49-F238E27FC236}">
                <a16:creationId xmlns:a16="http://schemas.microsoft.com/office/drawing/2014/main" id="{BEC7263E-7756-31AE-4F63-650BC28FBBF3}"/>
              </a:ext>
            </a:extLst>
          </p:cNvPr>
          <p:cNvCxnSpPr>
            <a:cxnSpLocks/>
            <a:endCxn id="19" idx="4"/>
          </p:cNvCxnSpPr>
          <p:nvPr/>
        </p:nvCxnSpPr>
        <p:spPr>
          <a:xfrm flipV="1">
            <a:off x="5905245" y="5262175"/>
            <a:ext cx="2204033" cy="951389"/>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53" name="Connector: Curved 52">
            <a:extLst>
              <a:ext uri="{FF2B5EF4-FFF2-40B4-BE49-F238E27FC236}">
                <a16:creationId xmlns:a16="http://schemas.microsoft.com/office/drawing/2014/main" id="{77B1EE1B-BD41-598B-C1A2-A694E6C4DB82}"/>
              </a:ext>
            </a:extLst>
          </p:cNvPr>
          <p:cNvCxnSpPr>
            <a:cxnSpLocks/>
            <a:stCxn id="19" idx="0"/>
          </p:cNvCxnSpPr>
          <p:nvPr/>
        </p:nvCxnSpPr>
        <p:spPr>
          <a:xfrm rot="16200000" flipV="1">
            <a:off x="6797806" y="2773253"/>
            <a:ext cx="620781" cy="2002165"/>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DFAB8AE1-6C2D-EA5B-812F-ACA2C5EB6E28}"/>
              </a:ext>
            </a:extLst>
          </p:cNvPr>
          <p:cNvSpPr txBox="1"/>
          <p:nvPr/>
        </p:nvSpPr>
        <p:spPr>
          <a:xfrm>
            <a:off x="4974430" y="3094612"/>
            <a:ext cx="971550" cy="369332"/>
          </a:xfrm>
          <a:prstGeom prst="rect">
            <a:avLst/>
          </a:prstGeom>
          <a:noFill/>
        </p:spPr>
        <p:txBody>
          <a:bodyPr wrap="square" rtlCol="0">
            <a:spAutoFit/>
          </a:bodyPr>
          <a:lstStyle/>
          <a:p>
            <a:r>
              <a:rPr lang="en-US" b="1" dirty="0" err="1">
                <a:solidFill>
                  <a:schemeClr val="bg1"/>
                </a:solidFill>
              </a:rPr>
              <a:t>ref_IDLE</a:t>
            </a:r>
            <a:endParaRPr lang="en-IL" b="1" dirty="0">
              <a:solidFill>
                <a:schemeClr val="bg1"/>
              </a:solidFill>
            </a:endParaRPr>
          </a:p>
        </p:txBody>
      </p:sp>
      <p:sp>
        <p:nvSpPr>
          <p:cNvPr id="57" name="TextBox 56">
            <a:extLst>
              <a:ext uri="{FF2B5EF4-FFF2-40B4-BE49-F238E27FC236}">
                <a16:creationId xmlns:a16="http://schemas.microsoft.com/office/drawing/2014/main" id="{B0483479-2E71-DDC4-B8A1-1AFC4301CF54}"/>
              </a:ext>
            </a:extLst>
          </p:cNvPr>
          <p:cNvSpPr txBox="1"/>
          <p:nvPr/>
        </p:nvSpPr>
        <p:spPr>
          <a:xfrm>
            <a:off x="2434430" y="4277596"/>
            <a:ext cx="971550" cy="369332"/>
          </a:xfrm>
          <a:prstGeom prst="rect">
            <a:avLst/>
          </a:prstGeom>
          <a:noFill/>
        </p:spPr>
        <p:txBody>
          <a:bodyPr wrap="square" rtlCol="0">
            <a:spAutoFit/>
          </a:bodyPr>
          <a:lstStyle/>
          <a:p>
            <a:r>
              <a:rPr lang="en-US" b="1" dirty="0" err="1">
                <a:solidFill>
                  <a:schemeClr val="bg1"/>
                </a:solidFill>
              </a:rPr>
              <a:t>ref_LSB</a:t>
            </a:r>
            <a:endParaRPr lang="en-IL" b="1" dirty="0">
              <a:solidFill>
                <a:schemeClr val="bg1"/>
              </a:solidFill>
            </a:endParaRPr>
          </a:p>
        </p:txBody>
      </p:sp>
      <p:sp>
        <p:nvSpPr>
          <p:cNvPr id="58" name="TextBox 57">
            <a:extLst>
              <a:ext uri="{FF2B5EF4-FFF2-40B4-BE49-F238E27FC236}">
                <a16:creationId xmlns:a16="http://schemas.microsoft.com/office/drawing/2014/main" id="{402E5267-5F3C-41A4-7E90-3A72E81AD1C2}"/>
              </a:ext>
            </a:extLst>
          </p:cNvPr>
          <p:cNvSpPr txBox="1"/>
          <p:nvPr/>
        </p:nvSpPr>
        <p:spPr>
          <a:xfrm>
            <a:off x="4849685" y="5515818"/>
            <a:ext cx="971550" cy="369332"/>
          </a:xfrm>
          <a:prstGeom prst="rect">
            <a:avLst/>
          </a:prstGeom>
          <a:noFill/>
        </p:spPr>
        <p:txBody>
          <a:bodyPr wrap="square" rtlCol="0">
            <a:spAutoFit/>
          </a:bodyPr>
          <a:lstStyle/>
          <a:p>
            <a:r>
              <a:rPr lang="en-US" b="1" dirty="0" err="1">
                <a:solidFill>
                  <a:schemeClr val="bg1"/>
                </a:solidFill>
              </a:rPr>
              <a:t>ref_MSB</a:t>
            </a:r>
            <a:endParaRPr lang="en-IL" b="1" dirty="0">
              <a:solidFill>
                <a:schemeClr val="bg1"/>
              </a:solidFill>
            </a:endParaRPr>
          </a:p>
        </p:txBody>
      </p:sp>
      <p:sp>
        <p:nvSpPr>
          <p:cNvPr id="59" name="TextBox 58">
            <a:extLst>
              <a:ext uri="{FF2B5EF4-FFF2-40B4-BE49-F238E27FC236}">
                <a16:creationId xmlns:a16="http://schemas.microsoft.com/office/drawing/2014/main" id="{1FAA837F-4D26-4DDF-1E0C-B14A5EFC73D8}"/>
              </a:ext>
            </a:extLst>
          </p:cNvPr>
          <p:cNvSpPr txBox="1"/>
          <p:nvPr/>
        </p:nvSpPr>
        <p:spPr>
          <a:xfrm>
            <a:off x="7623502" y="4344011"/>
            <a:ext cx="1121570" cy="369332"/>
          </a:xfrm>
          <a:prstGeom prst="rect">
            <a:avLst/>
          </a:prstGeom>
          <a:noFill/>
        </p:spPr>
        <p:txBody>
          <a:bodyPr wrap="square" rtlCol="0">
            <a:spAutoFit/>
          </a:bodyPr>
          <a:lstStyle/>
          <a:p>
            <a:r>
              <a:rPr lang="en-US" b="1" dirty="0" err="1">
                <a:solidFill>
                  <a:schemeClr val="bg1"/>
                </a:solidFill>
              </a:rPr>
              <a:t>ref_DATA</a:t>
            </a:r>
            <a:endParaRPr lang="en-IL" b="1" dirty="0">
              <a:solidFill>
                <a:schemeClr val="bg1"/>
              </a:solidFill>
            </a:endParaRPr>
          </a:p>
        </p:txBody>
      </p:sp>
      <p:sp>
        <p:nvSpPr>
          <p:cNvPr id="62" name="TextBox 61">
            <a:extLst>
              <a:ext uri="{FF2B5EF4-FFF2-40B4-BE49-F238E27FC236}">
                <a16:creationId xmlns:a16="http://schemas.microsoft.com/office/drawing/2014/main" id="{2EB7B891-2570-4747-2669-81C42C90A6E7}"/>
              </a:ext>
            </a:extLst>
          </p:cNvPr>
          <p:cNvSpPr txBox="1"/>
          <p:nvPr/>
        </p:nvSpPr>
        <p:spPr>
          <a:xfrm>
            <a:off x="5343397" y="4342650"/>
            <a:ext cx="1938479" cy="646331"/>
          </a:xfrm>
          <a:prstGeom prst="rect">
            <a:avLst/>
          </a:prstGeom>
          <a:noFill/>
        </p:spPr>
        <p:txBody>
          <a:bodyPr wrap="square" rtlCol="0">
            <a:spAutoFit/>
          </a:bodyPr>
          <a:lstStyle/>
          <a:p>
            <a:r>
              <a:rPr lang="en-US" sz="1200" dirty="0" err="1">
                <a:solidFill>
                  <a:schemeClr val="bg1"/>
                </a:solidFill>
                <a:latin typeface="Trebuchet MS" panose="020B0603020202020204" pitchFamily="34" charset="0"/>
              </a:rPr>
              <a:t>ref_fr_byte_position</a:t>
            </a:r>
            <a:r>
              <a:rPr lang="en-US" sz="1200" dirty="0">
                <a:solidFill>
                  <a:schemeClr val="bg1"/>
                </a:solidFill>
                <a:latin typeface="Trebuchet MS" panose="020B0603020202020204" pitchFamily="34" charset="0"/>
              </a:rPr>
              <a:t>=0</a:t>
            </a:r>
          </a:p>
          <a:p>
            <a:r>
              <a:rPr lang="en-US" sz="1200" dirty="0">
                <a:solidFill>
                  <a:schemeClr val="bg1"/>
                </a:solidFill>
                <a:latin typeface="Trebuchet MS" panose="020B0603020202020204" pitchFamily="34" charset="0"/>
              </a:rPr>
              <a:t>LSB_HEADER=1</a:t>
            </a:r>
          </a:p>
          <a:p>
            <a:r>
              <a:rPr lang="en-US" sz="1200" dirty="0">
                <a:solidFill>
                  <a:schemeClr val="bg1"/>
                </a:solidFill>
                <a:latin typeface="Trebuchet MS" panose="020B0603020202020204" pitchFamily="34" charset="0"/>
              </a:rPr>
              <a:t>payload =0</a:t>
            </a:r>
            <a:endParaRPr lang="en-IL" sz="1200" dirty="0">
              <a:solidFill>
                <a:schemeClr val="bg1"/>
              </a:solidFill>
              <a:latin typeface="Trebuchet MS" panose="020B0603020202020204" pitchFamily="34" charset="0"/>
            </a:endParaRPr>
          </a:p>
        </p:txBody>
      </p:sp>
      <p:cxnSp>
        <p:nvCxnSpPr>
          <p:cNvPr id="69" name="Connector: Curved 68">
            <a:extLst>
              <a:ext uri="{FF2B5EF4-FFF2-40B4-BE49-F238E27FC236}">
                <a16:creationId xmlns:a16="http://schemas.microsoft.com/office/drawing/2014/main" id="{A505D6F1-17F8-7F2F-1AB2-CBFACD61DD1B}"/>
              </a:ext>
            </a:extLst>
          </p:cNvPr>
          <p:cNvCxnSpPr>
            <a:cxnSpLocks/>
            <a:stCxn id="19" idx="2"/>
          </p:cNvCxnSpPr>
          <p:nvPr/>
        </p:nvCxnSpPr>
        <p:spPr>
          <a:xfrm rot="10800000" flipV="1">
            <a:off x="3405980" y="4673450"/>
            <a:ext cx="4067504" cy="303319"/>
          </a:xfrm>
          <a:prstGeom prst="curvedConnector3">
            <a:avLst>
              <a:gd name="adj1" fmla="val -113"/>
            </a:avLst>
          </a:prstGeom>
          <a:ln w="19050">
            <a:tailEnd type="triangle"/>
          </a:ln>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D17F9EA5-FD72-23BC-4AC5-EF54A9522D01}"/>
              </a:ext>
            </a:extLst>
          </p:cNvPr>
          <p:cNvSpPr txBox="1"/>
          <p:nvPr/>
        </p:nvSpPr>
        <p:spPr>
          <a:xfrm>
            <a:off x="3211475" y="3575634"/>
            <a:ext cx="1864267" cy="646331"/>
          </a:xfrm>
          <a:prstGeom prst="rect">
            <a:avLst/>
          </a:prstGeom>
          <a:noFill/>
        </p:spPr>
        <p:txBody>
          <a:bodyPr wrap="square">
            <a:spAutoFit/>
          </a:bodyPr>
          <a:lstStyle/>
          <a:p>
            <a:r>
              <a:rPr lang="en-US" sz="1200" dirty="0" err="1">
                <a:solidFill>
                  <a:schemeClr val="bg1"/>
                </a:solidFill>
                <a:latin typeface="Trebuchet MS" panose="020B0603020202020204" pitchFamily="34" charset="0"/>
              </a:rPr>
              <a:t>ref_fr_byte_position</a:t>
            </a:r>
            <a:r>
              <a:rPr lang="en-US" sz="1200" dirty="0">
                <a:solidFill>
                  <a:schemeClr val="bg1"/>
                </a:solidFill>
                <a:latin typeface="Trebuchet MS" panose="020B0603020202020204" pitchFamily="34" charset="0"/>
              </a:rPr>
              <a:t>=0</a:t>
            </a:r>
          </a:p>
          <a:p>
            <a:r>
              <a:rPr lang="en-US" sz="1200" dirty="0">
                <a:solidFill>
                  <a:schemeClr val="bg1"/>
                </a:solidFill>
                <a:latin typeface="Trebuchet MS" panose="020B0603020202020204" pitchFamily="34" charset="0"/>
              </a:rPr>
              <a:t>MSB_HEADER=1</a:t>
            </a:r>
          </a:p>
          <a:p>
            <a:r>
              <a:rPr lang="en-US" sz="1200" dirty="0">
                <a:solidFill>
                  <a:schemeClr val="bg1"/>
                </a:solidFill>
                <a:latin typeface="Trebuchet MS" panose="020B0603020202020204" pitchFamily="34" charset="0"/>
              </a:rPr>
              <a:t>payload </a:t>
            </a:r>
            <a:r>
              <a:rPr lang="en-US" sz="1200" dirty="0" err="1">
                <a:solidFill>
                  <a:schemeClr val="bg1"/>
                </a:solidFill>
                <a:latin typeface="Trebuchet MS" panose="020B0603020202020204" pitchFamily="34" charset="0"/>
              </a:rPr>
              <a:t>inc</a:t>
            </a:r>
            <a:endParaRPr lang="en-IL" sz="1200" dirty="0">
              <a:solidFill>
                <a:schemeClr val="bg1"/>
              </a:solidFill>
              <a:latin typeface="Trebuchet MS" panose="020B0603020202020204" pitchFamily="34" charset="0"/>
            </a:endParaRPr>
          </a:p>
        </p:txBody>
      </p:sp>
      <p:sp>
        <p:nvSpPr>
          <p:cNvPr id="78" name="TextBox 77">
            <a:extLst>
              <a:ext uri="{FF2B5EF4-FFF2-40B4-BE49-F238E27FC236}">
                <a16:creationId xmlns:a16="http://schemas.microsoft.com/office/drawing/2014/main" id="{37F0603F-E1EC-5A5D-3B00-647075772CF5}"/>
              </a:ext>
            </a:extLst>
          </p:cNvPr>
          <p:cNvSpPr txBox="1"/>
          <p:nvPr/>
        </p:nvSpPr>
        <p:spPr>
          <a:xfrm>
            <a:off x="8924925" y="4344011"/>
            <a:ext cx="1256369" cy="276999"/>
          </a:xfrm>
          <a:prstGeom prst="rect">
            <a:avLst/>
          </a:prstGeom>
          <a:noFill/>
        </p:spPr>
        <p:txBody>
          <a:bodyPr wrap="square" rtlCol="0">
            <a:spAutoFit/>
          </a:bodyPr>
          <a:lstStyle/>
          <a:p>
            <a:r>
              <a:rPr lang="en-US" sz="1200" dirty="0">
                <a:solidFill>
                  <a:schemeClr val="bg1"/>
                </a:solidFill>
                <a:latin typeface="Trebuchet MS" panose="020B0603020202020204" pitchFamily="34" charset="0"/>
              </a:rPr>
              <a:t>10 data cycles</a:t>
            </a:r>
            <a:endParaRPr lang="en-IL" sz="1200" dirty="0">
              <a:solidFill>
                <a:schemeClr val="bg1"/>
              </a:solidFill>
              <a:latin typeface="Trebuchet MS" panose="020B0603020202020204" pitchFamily="34" charset="0"/>
            </a:endParaRPr>
          </a:p>
        </p:txBody>
      </p:sp>
      <p:sp>
        <p:nvSpPr>
          <p:cNvPr id="79" name="TextBox 78">
            <a:extLst>
              <a:ext uri="{FF2B5EF4-FFF2-40B4-BE49-F238E27FC236}">
                <a16:creationId xmlns:a16="http://schemas.microsoft.com/office/drawing/2014/main" id="{42E6932F-A17B-C195-EE39-D80FD4FB38ED}"/>
              </a:ext>
            </a:extLst>
          </p:cNvPr>
          <p:cNvSpPr txBox="1"/>
          <p:nvPr/>
        </p:nvSpPr>
        <p:spPr>
          <a:xfrm>
            <a:off x="2411821" y="5845660"/>
            <a:ext cx="2548858" cy="646331"/>
          </a:xfrm>
          <a:prstGeom prst="rect">
            <a:avLst/>
          </a:prstGeom>
          <a:noFill/>
        </p:spPr>
        <p:txBody>
          <a:bodyPr wrap="square" rtlCol="0">
            <a:spAutoFit/>
          </a:bodyPr>
          <a:lstStyle/>
          <a:p>
            <a:r>
              <a:rPr lang="en-US" sz="1200" dirty="0">
                <a:solidFill>
                  <a:schemeClr val="bg1"/>
                </a:solidFill>
                <a:latin typeface="Trebuchet MS" panose="020B0603020202020204" pitchFamily="34" charset="0"/>
              </a:rPr>
              <a:t>MSB_HEADER=1</a:t>
            </a:r>
          </a:p>
          <a:p>
            <a:r>
              <a:rPr lang="en-US" sz="1200" dirty="0" err="1">
                <a:solidFill>
                  <a:schemeClr val="bg1"/>
                </a:solidFill>
                <a:latin typeface="Trebuchet MS" panose="020B0603020202020204" pitchFamily="34" charset="0"/>
              </a:rPr>
              <a:t>frame_count_inc</a:t>
            </a:r>
            <a:r>
              <a:rPr lang="en-US" sz="1200" dirty="0">
                <a:solidFill>
                  <a:schemeClr val="bg1"/>
                </a:solidFill>
                <a:latin typeface="Trebuchet MS" panose="020B0603020202020204" pitchFamily="34" charset="0"/>
              </a:rPr>
              <a:t> </a:t>
            </a:r>
          </a:p>
          <a:p>
            <a:r>
              <a:rPr lang="en-US" sz="1200" dirty="0" err="1">
                <a:solidFill>
                  <a:schemeClr val="bg1"/>
                </a:solidFill>
                <a:latin typeface="Trebuchet MS" panose="020B0603020202020204" pitchFamily="34" charset="0"/>
              </a:rPr>
              <a:t>legal_frame_cnt</a:t>
            </a:r>
            <a:r>
              <a:rPr lang="en-US" sz="1200" dirty="0">
                <a:solidFill>
                  <a:schemeClr val="bg1"/>
                </a:solidFill>
                <a:latin typeface="Trebuchet MS" panose="020B0603020202020204" pitchFamily="34" charset="0"/>
              </a:rPr>
              <a:t> </a:t>
            </a:r>
            <a:r>
              <a:rPr lang="en-US" sz="1200" dirty="0" err="1">
                <a:solidFill>
                  <a:schemeClr val="bg1"/>
                </a:solidFill>
                <a:latin typeface="Trebuchet MS" panose="020B0603020202020204" pitchFamily="34" charset="0"/>
              </a:rPr>
              <a:t>inc</a:t>
            </a:r>
            <a:endParaRPr lang="en-IL" sz="1200" dirty="0">
              <a:solidFill>
                <a:schemeClr val="bg1"/>
              </a:solidFill>
              <a:latin typeface="Trebuchet MS" panose="020B0603020202020204" pitchFamily="34" charset="0"/>
            </a:endParaRPr>
          </a:p>
        </p:txBody>
      </p:sp>
      <p:sp>
        <p:nvSpPr>
          <p:cNvPr id="80" name="TextBox 79">
            <a:extLst>
              <a:ext uri="{FF2B5EF4-FFF2-40B4-BE49-F238E27FC236}">
                <a16:creationId xmlns:a16="http://schemas.microsoft.com/office/drawing/2014/main" id="{5A42D7F9-080C-6F62-D3F1-C3D70F875A82}"/>
              </a:ext>
            </a:extLst>
          </p:cNvPr>
          <p:cNvSpPr txBox="1"/>
          <p:nvPr/>
        </p:nvSpPr>
        <p:spPr>
          <a:xfrm>
            <a:off x="7523158" y="3463944"/>
            <a:ext cx="1613366" cy="276999"/>
          </a:xfrm>
          <a:prstGeom prst="rect">
            <a:avLst/>
          </a:prstGeom>
          <a:noFill/>
        </p:spPr>
        <p:txBody>
          <a:bodyPr wrap="square" rtlCol="0">
            <a:spAutoFit/>
          </a:bodyPr>
          <a:lstStyle/>
          <a:p>
            <a:r>
              <a:rPr lang="en-US" sz="1200" dirty="0">
                <a:solidFill>
                  <a:schemeClr val="bg1"/>
                </a:solidFill>
                <a:latin typeface="Trebuchet MS" panose="020B0603020202020204" pitchFamily="34" charset="0"/>
              </a:rPr>
              <a:t>payload = 0</a:t>
            </a:r>
            <a:endParaRPr lang="en-IL" sz="1200" dirty="0">
              <a:solidFill>
                <a:schemeClr val="bg1"/>
              </a:solidFill>
              <a:latin typeface="Trebuchet MS" panose="020B0603020202020204" pitchFamily="34" charset="0"/>
            </a:endParaRPr>
          </a:p>
        </p:txBody>
      </p:sp>
      <p:sp>
        <p:nvSpPr>
          <p:cNvPr id="81" name="TextBox 80">
            <a:extLst>
              <a:ext uri="{FF2B5EF4-FFF2-40B4-BE49-F238E27FC236}">
                <a16:creationId xmlns:a16="http://schemas.microsoft.com/office/drawing/2014/main" id="{3CACE938-CAB5-EDF8-21AA-7D315F4A2001}"/>
              </a:ext>
            </a:extLst>
          </p:cNvPr>
          <p:cNvSpPr txBox="1"/>
          <p:nvPr/>
        </p:nvSpPr>
        <p:spPr>
          <a:xfrm>
            <a:off x="5945979" y="2572198"/>
            <a:ext cx="2978946" cy="461665"/>
          </a:xfrm>
          <a:prstGeom prst="rect">
            <a:avLst/>
          </a:prstGeom>
          <a:noFill/>
        </p:spPr>
        <p:txBody>
          <a:bodyPr wrap="square" rtlCol="0">
            <a:spAutoFit/>
          </a:bodyPr>
          <a:lstStyle/>
          <a:p>
            <a:r>
              <a:rPr lang="en-US" sz="1200" dirty="0">
                <a:solidFill>
                  <a:schemeClr val="bg1"/>
                </a:solidFill>
                <a:latin typeface="Trebuchet MS" panose="020B0603020202020204" pitchFamily="34" charset="0"/>
              </a:rPr>
              <a:t>LSB_HEADER=0, </a:t>
            </a:r>
            <a:r>
              <a:rPr lang="en-US" sz="1200" dirty="0" err="1">
                <a:solidFill>
                  <a:schemeClr val="bg1"/>
                </a:solidFill>
                <a:latin typeface="Trebuchet MS" panose="020B0603020202020204" pitchFamily="34" charset="0"/>
              </a:rPr>
              <a:t>legal_frame_cnt</a:t>
            </a:r>
            <a:r>
              <a:rPr lang="en-US" sz="1200" dirty="0">
                <a:solidFill>
                  <a:schemeClr val="bg1"/>
                </a:solidFill>
                <a:latin typeface="Trebuchet MS" panose="020B0603020202020204" pitchFamily="34" charset="0"/>
              </a:rPr>
              <a:t>=0</a:t>
            </a:r>
          </a:p>
          <a:p>
            <a:r>
              <a:rPr lang="en-US" sz="1200" dirty="0" err="1">
                <a:solidFill>
                  <a:schemeClr val="bg1"/>
                </a:solidFill>
                <a:latin typeface="Trebuchet MS" panose="020B0603020202020204" pitchFamily="34" charset="0"/>
              </a:rPr>
              <a:t>ref_fr_byte_position</a:t>
            </a:r>
            <a:r>
              <a:rPr lang="en-US" sz="1200" dirty="0">
                <a:solidFill>
                  <a:schemeClr val="bg1"/>
                </a:solidFill>
                <a:latin typeface="Trebuchet MS" panose="020B0603020202020204" pitchFamily="34" charset="0"/>
              </a:rPr>
              <a:t>=0, payload </a:t>
            </a:r>
            <a:r>
              <a:rPr lang="en-US" sz="1200" dirty="0" err="1">
                <a:solidFill>
                  <a:schemeClr val="bg1"/>
                </a:solidFill>
                <a:latin typeface="Trebuchet MS" panose="020B0603020202020204" pitchFamily="34" charset="0"/>
              </a:rPr>
              <a:t>inc</a:t>
            </a:r>
            <a:endParaRPr lang="en-IL" sz="1200" dirty="0">
              <a:solidFill>
                <a:schemeClr val="bg1"/>
              </a:solidFill>
              <a:latin typeface="Trebuchet MS" panose="020B0603020202020204" pitchFamily="34" charset="0"/>
            </a:endParaRPr>
          </a:p>
        </p:txBody>
      </p:sp>
      <p:grpSp>
        <p:nvGrpSpPr>
          <p:cNvPr id="82" name="Group 81">
            <a:extLst>
              <a:ext uri="{FF2B5EF4-FFF2-40B4-BE49-F238E27FC236}">
                <a16:creationId xmlns:a16="http://schemas.microsoft.com/office/drawing/2014/main" id="{60C1A328-27F5-F4C4-AAA4-E69F80352D93}"/>
              </a:ext>
            </a:extLst>
          </p:cNvPr>
          <p:cNvGrpSpPr/>
          <p:nvPr/>
        </p:nvGrpSpPr>
        <p:grpSpPr>
          <a:xfrm>
            <a:off x="133149" y="146785"/>
            <a:ext cx="11925701" cy="6564430"/>
            <a:chOff x="133149" y="146785"/>
            <a:chExt cx="11925701" cy="6564430"/>
          </a:xfrm>
        </p:grpSpPr>
        <p:sp>
          <p:nvSpPr>
            <p:cNvPr id="83" name="Rectangle 82">
              <a:extLst>
                <a:ext uri="{FF2B5EF4-FFF2-40B4-BE49-F238E27FC236}">
                  <a16:creationId xmlns:a16="http://schemas.microsoft.com/office/drawing/2014/main" id="{81632146-24F3-165A-5D5D-0B250E06D018}"/>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4" name="Rectangle 83">
              <a:extLst>
                <a:ext uri="{FF2B5EF4-FFF2-40B4-BE49-F238E27FC236}">
                  <a16:creationId xmlns:a16="http://schemas.microsoft.com/office/drawing/2014/main" id="{B42A5F84-27C7-2EE0-6251-736FE677C5EC}"/>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2" name="TextBox 1">
            <a:extLst>
              <a:ext uri="{FF2B5EF4-FFF2-40B4-BE49-F238E27FC236}">
                <a16:creationId xmlns:a16="http://schemas.microsoft.com/office/drawing/2014/main" id="{86818B8F-B961-1A2E-9CFD-0AEC94CAB68D}"/>
              </a:ext>
            </a:extLst>
          </p:cNvPr>
          <p:cNvSpPr txBox="1"/>
          <p:nvPr/>
        </p:nvSpPr>
        <p:spPr>
          <a:xfrm>
            <a:off x="1284681" y="2689348"/>
            <a:ext cx="2978946" cy="400110"/>
          </a:xfrm>
          <a:prstGeom prst="rect">
            <a:avLst/>
          </a:prstGeom>
          <a:noFill/>
        </p:spPr>
        <p:txBody>
          <a:bodyPr wrap="square" rtlCol="0">
            <a:spAutoFit/>
          </a:bodyPr>
          <a:lstStyle/>
          <a:p>
            <a:r>
              <a:rPr lang="en-US" sz="2000" b="1" dirty="0">
                <a:solidFill>
                  <a:schemeClr val="bg1"/>
                </a:solidFill>
                <a:latin typeface="Trebuchet MS" panose="020B0603020202020204" pitchFamily="34" charset="0"/>
              </a:rPr>
              <a:t>Reference model FSM:</a:t>
            </a:r>
            <a:endParaRPr lang="en-IL" sz="2000" b="1"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82126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732BF-7EE6-C9D5-122B-DA1E1DE19E5F}"/>
              </a:ext>
            </a:extLst>
          </p:cNvPr>
          <p:cNvSpPr txBox="1"/>
          <p:nvPr/>
        </p:nvSpPr>
        <p:spPr>
          <a:xfrm>
            <a:off x="695325" y="907951"/>
            <a:ext cx="10777990" cy="2308324"/>
          </a:xfrm>
          <a:prstGeom prst="rect">
            <a:avLst/>
          </a:prstGeom>
          <a:noFill/>
        </p:spPr>
        <p:txBody>
          <a:bodyPr wrap="square">
            <a:spAutoFit/>
          </a:bodyPr>
          <a:lstStyle/>
          <a:p>
            <a:r>
              <a:rPr lang="en-GB" sz="1600" b="1" dirty="0">
                <a:solidFill>
                  <a:schemeClr val="bg1"/>
                </a:solidFill>
                <a:latin typeface="Trebuchet MS" panose="020B0603020202020204" pitchFamily="34" charset="0"/>
              </a:rPr>
              <a:t>Environment</a:t>
            </a:r>
            <a:r>
              <a:rPr lang="en-GB" sz="1600" dirty="0">
                <a:solidFill>
                  <a:schemeClr val="bg1"/>
                </a:solidFill>
                <a:latin typeface="Trebuchet MS" panose="020B0603020202020204" pitchFamily="34" charset="0"/>
              </a:rPr>
              <a:t>: includes all the classes in the correct order. It defines the mailbox and passes the pointer to both the generator and the driver. (The driver receives the pointer to the interface from the top/testbench.)</a:t>
            </a:r>
          </a:p>
          <a:p>
            <a:endParaRPr lang="en-GB" sz="1600" dirty="0">
              <a:solidFill>
                <a:schemeClr val="bg1"/>
              </a:solidFill>
              <a:latin typeface="Trebuchet MS" panose="020B0603020202020204" pitchFamily="34" charset="0"/>
            </a:endParaRPr>
          </a:p>
          <a:p>
            <a:r>
              <a:rPr lang="en-GB" sz="1600" b="1" dirty="0">
                <a:solidFill>
                  <a:schemeClr val="bg1"/>
                </a:solidFill>
                <a:latin typeface="Trebuchet MS" panose="020B0603020202020204" pitchFamily="34" charset="0"/>
              </a:rPr>
              <a:t>Test</a:t>
            </a:r>
            <a:r>
              <a:rPr lang="en-GB" sz="1600" dirty="0">
                <a:solidFill>
                  <a:schemeClr val="bg1"/>
                </a:solidFill>
                <a:latin typeface="Trebuchet MS" panose="020B0603020202020204" pitchFamily="34" charset="0"/>
              </a:rPr>
              <a:t>: creates a customized environment for specific test cases. In our case, we define the repeat counts for the generated transactions</a:t>
            </a:r>
          </a:p>
          <a:p>
            <a:endParaRPr lang="en-GB" sz="1600" dirty="0">
              <a:solidFill>
                <a:schemeClr val="bg1"/>
              </a:solidFill>
              <a:latin typeface="Trebuchet MS" panose="020B0603020202020204" pitchFamily="34" charset="0"/>
            </a:endParaRPr>
          </a:p>
          <a:p>
            <a:r>
              <a:rPr lang="en-GB" sz="1600" b="1" dirty="0">
                <a:solidFill>
                  <a:schemeClr val="bg1"/>
                </a:solidFill>
                <a:latin typeface="Trebuchet MS" panose="020B0603020202020204" pitchFamily="34" charset="0"/>
              </a:rPr>
              <a:t>testbench/top: </a:t>
            </a:r>
            <a:r>
              <a:rPr lang="en-GB" sz="1600" dirty="0">
                <a:solidFill>
                  <a:schemeClr val="bg1"/>
                </a:solidFill>
                <a:latin typeface="Trebuchet MS" panose="020B0603020202020204" pitchFamily="34" charset="0"/>
              </a:rPr>
              <a:t>contains the entire verification environment, passes the interface pointer to the driver, and connects the DUT, interface, and test.</a:t>
            </a:r>
            <a:endParaRPr lang="en-IL" sz="1600" dirty="0">
              <a:solidFill>
                <a:schemeClr val="bg1"/>
              </a:solidFill>
              <a:latin typeface="Trebuchet MS" panose="020B0603020202020204" pitchFamily="34" charset="0"/>
            </a:endParaRPr>
          </a:p>
          <a:p>
            <a:endParaRPr lang="en-IL" sz="1600" dirty="0">
              <a:solidFill>
                <a:schemeClr val="bg1"/>
              </a:solidFill>
              <a:latin typeface="Trebuchet MS" panose="020B0603020202020204" pitchFamily="34" charset="0"/>
            </a:endParaRPr>
          </a:p>
        </p:txBody>
      </p:sp>
      <p:grpSp>
        <p:nvGrpSpPr>
          <p:cNvPr id="6" name="Group 5">
            <a:extLst>
              <a:ext uri="{FF2B5EF4-FFF2-40B4-BE49-F238E27FC236}">
                <a16:creationId xmlns:a16="http://schemas.microsoft.com/office/drawing/2014/main" id="{934E06F8-8966-0772-6CAE-BC2E61790114}"/>
              </a:ext>
            </a:extLst>
          </p:cNvPr>
          <p:cNvGrpSpPr/>
          <p:nvPr/>
        </p:nvGrpSpPr>
        <p:grpSpPr>
          <a:xfrm>
            <a:off x="133149" y="146785"/>
            <a:ext cx="11925701" cy="6564430"/>
            <a:chOff x="133149" y="146785"/>
            <a:chExt cx="11925701" cy="6564430"/>
          </a:xfrm>
        </p:grpSpPr>
        <p:sp>
          <p:nvSpPr>
            <p:cNvPr id="7" name="Rectangle 6">
              <a:extLst>
                <a:ext uri="{FF2B5EF4-FFF2-40B4-BE49-F238E27FC236}">
                  <a16:creationId xmlns:a16="http://schemas.microsoft.com/office/drawing/2014/main" id="{10A593D4-2E88-595A-B7EB-C957AACDB685}"/>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ectangle 8">
              <a:extLst>
                <a:ext uri="{FF2B5EF4-FFF2-40B4-BE49-F238E27FC236}">
                  <a16:creationId xmlns:a16="http://schemas.microsoft.com/office/drawing/2014/main" id="{8F1B25DE-66E2-37B9-A07B-4DF4CA67DED2}"/>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4130228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A78B-D5DC-E36A-B5EE-5A58FE234E41}"/>
              </a:ext>
            </a:extLst>
          </p:cNvPr>
          <p:cNvSpPr>
            <a:spLocks noGrp="1"/>
          </p:cNvSpPr>
          <p:nvPr>
            <p:ph type="title"/>
          </p:nvPr>
        </p:nvSpPr>
        <p:spPr>
          <a:xfrm>
            <a:off x="714014" y="443059"/>
            <a:ext cx="10782300" cy="1185715"/>
          </a:xfrm>
        </p:spPr>
        <p:txBody>
          <a:bodyPr vert="horz" lIns="91440" tIns="45720" rIns="91440" bIns="45720" rtlCol="0" anchor="b">
            <a:noAutofit/>
          </a:bodyPr>
          <a:lstStyle/>
          <a:p>
            <a:pPr algn="ctr" defTabSz="914400">
              <a:lnSpc>
                <a:spcPct val="80000"/>
              </a:lnSpc>
            </a:pPr>
            <a:r>
              <a:rPr lang="en-US" sz="7200" dirty="0">
                <a:solidFill>
                  <a:schemeClr val="bg1"/>
                </a:solidFill>
              </a:rPr>
              <a:t>Features to be Verified</a:t>
            </a:r>
          </a:p>
        </p:txBody>
      </p:sp>
      <p:grpSp>
        <p:nvGrpSpPr>
          <p:cNvPr id="4" name="Group 3">
            <a:extLst>
              <a:ext uri="{FF2B5EF4-FFF2-40B4-BE49-F238E27FC236}">
                <a16:creationId xmlns:a16="http://schemas.microsoft.com/office/drawing/2014/main" id="{A996338D-9362-8C51-9B5A-9990DF410E97}"/>
              </a:ext>
            </a:extLst>
          </p:cNvPr>
          <p:cNvGrpSpPr/>
          <p:nvPr/>
        </p:nvGrpSpPr>
        <p:grpSpPr>
          <a:xfrm>
            <a:off x="133149" y="146785"/>
            <a:ext cx="11925701" cy="6564430"/>
            <a:chOff x="133149" y="146785"/>
            <a:chExt cx="11925701" cy="6564430"/>
          </a:xfrm>
        </p:grpSpPr>
        <p:sp>
          <p:nvSpPr>
            <p:cNvPr id="5" name="Rectangle 4">
              <a:extLst>
                <a:ext uri="{FF2B5EF4-FFF2-40B4-BE49-F238E27FC236}">
                  <a16:creationId xmlns:a16="http://schemas.microsoft.com/office/drawing/2014/main" id="{3517133A-50D2-A14F-480C-DB201B94657C}"/>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CA3EA909-AEDF-9079-0F1E-35C83795B867}"/>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9" name="TextBox 8">
            <a:extLst>
              <a:ext uri="{FF2B5EF4-FFF2-40B4-BE49-F238E27FC236}">
                <a16:creationId xmlns:a16="http://schemas.microsoft.com/office/drawing/2014/main" id="{044A3EDD-CD97-7CEE-9DC4-76082AF07D4D}"/>
              </a:ext>
            </a:extLst>
          </p:cNvPr>
          <p:cNvSpPr txBox="1"/>
          <p:nvPr/>
        </p:nvSpPr>
        <p:spPr>
          <a:xfrm>
            <a:off x="695325" y="1628775"/>
            <a:ext cx="10901692" cy="4401205"/>
          </a:xfrm>
          <a:prstGeom prst="rect">
            <a:avLst/>
          </a:prstGeom>
          <a:noFill/>
        </p:spPr>
        <p:txBody>
          <a:bodyPr wrap="square">
            <a:spAutoFit/>
          </a:bodyPr>
          <a:lstStyle/>
          <a:p>
            <a:pPr marL="342900" indent="-342900">
              <a:lnSpc>
                <a:spcPct val="150000"/>
              </a:lnSpc>
              <a:buFont typeface="+mj-lt"/>
              <a:buAutoNum type="arabicPeriod"/>
            </a:pPr>
            <a:r>
              <a:rPr lang="en-GB" sz="1600" b="1" dirty="0">
                <a:solidFill>
                  <a:schemeClr val="bg1"/>
                </a:solidFill>
                <a:latin typeface="Trebuchet MS" panose="020B0603020202020204" pitchFamily="34" charset="0"/>
              </a:rPr>
              <a:t>Header Detection: </a:t>
            </a:r>
            <a:r>
              <a:rPr lang="en-GB" sz="1600" dirty="0">
                <a:solidFill>
                  <a:schemeClr val="bg1"/>
                </a:solidFill>
                <a:latin typeface="Trebuchet MS" panose="020B0603020202020204" pitchFamily="34" charset="0"/>
              </a:rPr>
              <a:t>Ensure the frame aligner correctly detects both legal headers (0xAFAA and 0xBA55) to initiate frame alignment. Verify the </a:t>
            </a:r>
            <a:r>
              <a:rPr lang="en-GB" sz="1600" dirty="0" err="1">
                <a:solidFill>
                  <a:schemeClr val="bg1"/>
                </a:solidFill>
                <a:latin typeface="Trebuchet MS" panose="020B0603020202020204" pitchFamily="34" charset="0"/>
              </a:rPr>
              <a:t>behavior</a:t>
            </a:r>
            <a:r>
              <a:rPr lang="en-GB" sz="1600" dirty="0">
                <a:solidFill>
                  <a:schemeClr val="bg1"/>
                </a:solidFill>
                <a:latin typeface="Trebuchet MS" panose="020B0603020202020204" pitchFamily="34" charset="0"/>
              </a:rPr>
              <a:t> when non-legal headers appear and check that they are correctly ignored.</a:t>
            </a:r>
          </a:p>
          <a:p>
            <a:pPr marL="342900" indent="-342900">
              <a:lnSpc>
                <a:spcPct val="150000"/>
              </a:lnSpc>
              <a:buFont typeface="+mj-lt"/>
              <a:buAutoNum type="arabicPeriod"/>
            </a:pPr>
            <a:r>
              <a:rPr lang="en-GB" sz="1600" b="1" dirty="0">
                <a:solidFill>
                  <a:schemeClr val="bg1"/>
                </a:solidFill>
                <a:latin typeface="Trebuchet MS" panose="020B0603020202020204" pitchFamily="34" charset="0"/>
              </a:rPr>
              <a:t>Output Data Integrity</a:t>
            </a:r>
            <a:r>
              <a:rPr lang="en-GB" sz="1600" dirty="0">
                <a:solidFill>
                  <a:schemeClr val="bg1"/>
                </a:solidFill>
                <a:latin typeface="Trebuchet MS" panose="020B0603020202020204" pitchFamily="34" charset="0"/>
              </a:rPr>
              <a:t>: Verify that once alignment is detected, the frame aligner outputs the exact 16-bit header and the subsequent 80-bit payload without any modifications.\</a:t>
            </a:r>
          </a:p>
          <a:p>
            <a:pPr marL="342900" indent="-342900">
              <a:lnSpc>
                <a:spcPct val="150000"/>
              </a:lnSpc>
              <a:buFont typeface="+mj-lt"/>
              <a:buAutoNum type="arabicPeriod"/>
            </a:pPr>
            <a:r>
              <a:rPr lang="en-GB" sz="1600" b="1" dirty="0">
                <a:solidFill>
                  <a:schemeClr val="bg1"/>
                </a:solidFill>
                <a:latin typeface="Trebuchet MS" panose="020B0603020202020204" pitchFamily="34" charset="0"/>
              </a:rPr>
              <a:t>Alignment State Tracking</a:t>
            </a:r>
            <a:r>
              <a:rPr lang="en-GB" sz="1600" dirty="0">
                <a:solidFill>
                  <a:schemeClr val="bg1"/>
                </a:solidFill>
                <a:latin typeface="Trebuchet MS" panose="020B0603020202020204" pitchFamily="34" charset="0"/>
              </a:rPr>
              <a:t>: Check that the </a:t>
            </a:r>
            <a:r>
              <a:rPr lang="en-GB" sz="1600" dirty="0" err="1">
                <a:solidFill>
                  <a:schemeClr val="bg1"/>
                </a:solidFill>
                <a:latin typeface="Trebuchet MS" panose="020B0603020202020204" pitchFamily="34" charset="0"/>
              </a:rPr>
              <a:t>frame_detect</a:t>
            </a:r>
            <a:r>
              <a:rPr lang="en-GB" sz="1600" dirty="0">
                <a:solidFill>
                  <a:schemeClr val="bg1"/>
                </a:solidFill>
                <a:latin typeface="Trebuchet MS" panose="020B0603020202020204" pitchFamily="34" charset="0"/>
              </a:rPr>
              <a:t> signal correctly indicates when in-frame alignment has been achieved or lost (based on three consecutive correct headers for alignment and four consecutive incorrect headers for misalignment). Ensure that the frame aligner transitions in and out of alignment accurately based on these rules.</a:t>
            </a:r>
          </a:p>
          <a:p>
            <a:pPr marL="342900" indent="-342900">
              <a:lnSpc>
                <a:spcPct val="150000"/>
              </a:lnSpc>
              <a:buFont typeface="+mj-lt"/>
              <a:buAutoNum type="arabicPeriod"/>
            </a:pPr>
            <a:r>
              <a:rPr lang="en-GB" sz="1600" b="1" dirty="0">
                <a:solidFill>
                  <a:schemeClr val="bg1"/>
                </a:solidFill>
                <a:latin typeface="Trebuchet MS" panose="020B0603020202020204" pitchFamily="34" charset="0"/>
              </a:rPr>
              <a:t>Byte Position Tracking</a:t>
            </a:r>
            <a:r>
              <a:rPr lang="en-GB" sz="1600" dirty="0">
                <a:solidFill>
                  <a:schemeClr val="bg1"/>
                </a:solidFill>
                <a:latin typeface="Trebuchet MS" panose="020B0603020202020204" pitchFamily="34" charset="0"/>
              </a:rPr>
              <a:t>: Verify the accuracy of [3:0]</a:t>
            </a:r>
            <a:r>
              <a:rPr lang="en-GB" sz="1600" dirty="0" err="1">
                <a:solidFill>
                  <a:schemeClr val="bg1"/>
                </a:solidFill>
                <a:latin typeface="Trebuchet MS" panose="020B0603020202020204" pitchFamily="34" charset="0"/>
              </a:rPr>
              <a:t>fr_byte_position</a:t>
            </a:r>
            <a:r>
              <a:rPr lang="en-GB" sz="1600" dirty="0">
                <a:solidFill>
                  <a:schemeClr val="bg1"/>
                </a:solidFill>
                <a:latin typeface="Trebuchet MS" panose="020B0603020202020204" pitchFamily="34" charset="0"/>
              </a:rPr>
              <a:t>, ensuring it correctly tracks the byte position within both the header and payload across the frame.</a:t>
            </a:r>
          </a:p>
          <a:p>
            <a:endParaRPr lang="en-IL" sz="1600"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6473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CE52E6-4A73-CA5A-BEE4-09A6650EDB5E}"/>
              </a:ext>
            </a:extLst>
          </p:cNvPr>
          <p:cNvSpPr txBox="1"/>
          <p:nvPr/>
        </p:nvSpPr>
        <p:spPr>
          <a:xfrm>
            <a:off x="704851" y="1628775"/>
            <a:ext cx="10782300" cy="1846659"/>
          </a:xfrm>
          <a:prstGeom prst="rect">
            <a:avLst/>
          </a:prstGeom>
          <a:noFill/>
        </p:spPr>
        <p:txBody>
          <a:bodyPr wrap="square">
            <a:spAutoFit/>
          </a:bodyPr>
          <a:lstStyle/>
          <a:p>
            <a:pPr marL="342900" indent="-342900">
              <a:lnSpc>
                <a:spcPct val="150000"/>
              </a:lnSpc>
              <a:buFont typeface="+mj-lt"/>
              <a:buAutoNum type="arabicPeriod" startAt="5"/>
            </a:pPr>
            <a:r>
              <a:rPr lang="en-GB" sz="1600" b="1" dirty="0">
                <a:solidFill>
                  <a:schemeClr val="bg1"/>
                </a:solidFill>
                <a:latin typeface="Trebuchet MS" panose="020B0603020202020204" pitchFamily="34" charset="0"/>
              </a:rPr>
              <a:t>Back-to-Back Frame Processing: </a:t>
            </a:r>
            <a:r>
              <a:rPr lang="en-GB" sz="1600" dirty="0">
                <a:solidFill>
                  <a:schemeClr val="bg1"/>
                </a:solidFill>
                <a:latin typeface="Trebuchet MS" panose="020B0603020202020204" pitchFamily="34" charset="0"/>
              </a:rPr>
              <a:t>Confirm that the aligner can handle back-to-back frames with no gaps in between, correctly transitioning from one frame to the next.</a:t>
            </a:r>
          </a:p>
          <a:p>
            <a:pPr marL="342900" indent="-342900">
              <a:lnSpc>
                <a:spcPct val="150000"/>
              </a:lnSpc>
              <a:buFont typeface="+mj-lt"/>
              <a:buAutoNum type="arabicPeriod" startAt="5"/>
            </a:pPr>
            <a:r>
              <a:rPr lang="en-GB" sz="1600" b="1" dirty="0">
                <a:solidFill>
                  <a:schemeClr val="bg1"/>
                </a:solidFill>
                <a:latin typeface="Trebuchet MS" panose="020B0603020202020204" pitchFamily="34" charset="0"/>
              </a:rPr>
              <a:t>Clock Synchronization: </a:t>
            </a:r>
            <a:r>
              <a:rPr lang="en-GB" sz="1600" dirty="0">
                <a:solidFill>
                  <a:schemeClr val="bg1"/>
                </a:solidFill>
                <a:latin typeface="Trebuchet MS" panose="020B0603020202020204" pitchFamily="34" charset="0"/>
              </a:rPr>
              <a:t>Since the input data stream is clocked, verify that the frame aligner’s operations are correctly synchronized to the clock signal.</a:t>
            </a:r>
          </a:p>
          <a:p>
            <a:endParaRPr lang="en-GB" sz="1800" dirty="0">
              <a:solidFill>
                <a:schemeClr val="bg1"/>
              </a:solidFill>
              <a:latin typeface="Trebuchet MS" panose="020B0603020202020204" pitchFamily="34" charset="0"/>
            </a:endParaRPr>
          </a:p>
        </p:txBody>
      </p:sp>
      <p:grpSp>
        <p:nvGrpSpPr>
          <p:cNvPr id="6" name="Group 5">
            <a:extLst>
              <a:ext uri="{FF2B5EF4-FFF2-40B4-BE49-F238E27FC236}">
                <a16:creationId xmlns:a16="http://schemas.microsoft.com/office/drawing/2014/main" id="{240BC8A9-51CC-422B-7882-B9C91CCFF997}"/>
              </a:ext>
            </a:extLst>
          </p:cNvPr>
          <p:cNvGrpSpPr/>
          <p:nvPr/>
        </p:nvGrpSpPr>
        <p:grpSpPr>
          <a:xfrm>
            <a:off x="133149" y="146785"/>
            <a:ext cx="11925701" cy="6564430"/>
            <a:chOff x="133149" y="146785"/>
            <a:chExt cx="11925701" cy="6564430"/>
          </a:xfrm>
        </p:grpSpPr>
        <p:sp>
          <p:nvSpPr>
            <p:cNvPr id="7" name="Rectangle 6">
              <a:extLst>
                <a:ext uri="{FF2B5EF4-FFF2-40B4-BE49-F238E27FC236}">
                  <a16:creationId xmlns:a16="http://schemas.microsoft.com/office/drawing/2014/main" id="{FDD7225F-B130-8A79-D586-4B5C5EE39276}"/>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ectangle 8">
              <a:extLst>
                <a:ext uri="{FF2B5EF4-FFF2-40B4-BE49-F238E27FC236}">
                  <a16:creationId xmlns:a16="http://schemas.microsoft.com/office/drawing/2014/main" id="{C6B6C81A-2CFB-E585-8E43-F9574701278E}"/>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11" name="Title 1">
            <a:extLst>
              <a:ext uri="{FF2B5EF4-FFF2-40B4-BE49-F238E27FC236}">
                <a16:creationId xmlns:a16="http://schemas.microsoft.com/office/drawing/2014/main" id="{501CD786-8908-EA78-079C-8C735A4DDFBA}"/>
              </a:ext>
            </a:extLst>
          </p:cNvPr>
          <p:cNvSpPr>
            <a:spLocks noGrp="1"/>
          </p:cNvSpPr>
          <p:nvPr>
            <p:ph type="title"/>
          </p:nvPr>
        </p:nvSpPr>
        <p:spPr>
          <a:xfrm>
            <a:off x="704850" y="770467"/>
            <a:ext cx="10782300" cy="858308"/>
          </a:xfrm>
        </p:spPr>
        <p:txBody>
          <a:bodyPr vert="horz" lIns="91440" tIns="45720" rIns="91440" bIns="45720" rtlCol="0" anchor="b">
            <a:noAutofit/>
          </a:bodyPr>
          <a:lstStyle/>
          <a:p>
            <a:pPr algn="ctr" defTabSz="914400">
              <a:lnSpc>
                <a:spcPct val="80000"/>
              </a:lnSpc>
            </a:pPr>
            <a:r>
              <a:rPr lang="en-US" sz="7200" dirty="0">
                <a:solidFill>
                  <a:schemeClr val="bg1"/>
                </a:solidFill>
              </a:rPr>
              <a:t>Features to be Verified</a:t>
            </a:r>
          </a:p>
        </p:txBody>
      </p:sp>
    </p:spTree>
    <p:extLst>
      <p:ext uri="{BB962C8B-B14F-4D97-AF65-F5344CB8AC3E}">
        <p14:creationId xmlns:p14="http://schemas.microsoft.com/office/powerpoint/2010/main" val="52437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CD64-EB63-C6D4-FFA3-E102EEAA96D3}"/>
              </a:ext>
            </a:extLst>
          </p:cNvPr>
          <p:cNvSpPr>
            <a:spLocks noGrp="1"/>
          </p:cNvSpPr>
          <p:nvPr>
            <p:ph type="title"/>
          </p:nvPr>
        </p:nvSpPr>
        <p:spPr>
          <a:xfrm>
            <a:off x="704850" y="707399"/>
            <a:ext cx="10782300" cy="921376"/>
          </a:xfrm>
        </p:spPr>
        <p:txBody>
          <a:bodyPr vert="horz" lIns="91440" tIns="45720" rIns="91440" bIns="45720" rtlCol="0" anchor="b">
            <a:noAutofit/>
          </a:bodyPr>
          <a:lstStyle/>
          <a:p>
            <a:pPr algn="ctr" defTabSz="914400">
              <a:lnSpc>
                <a:spcPct val="80000"/>
              </a:lnSpc>
            </a:pPr>
            <a:r>
              <a:rPr lang="en-US" sz="7200" dirty="0">
                <a:solidFill>
                  <a:schemeClr val="bg1"/>
                </a:solidFill>
              </a:rPr>
              <a:t>Functional Coverage</a:t>
            </a:r>
          </a:p>
        </p:txBody>
      </p:sp>
      <p:sp>
        <p:nvSpPr>
          <p:cNvPr id="5" name="TextBox 4">
            <a:extLst>
              <a:ext uri="{FF2B5EF4-FFF2-40B4-BE49-F238E27FC236}">
                <a16:creationId xmlns:a16="http://schemas.microsoft.com/office/drawing/2014/main" id="{DA045AA4-0C19-D28B-3584-DF68EBF8C215}"/>
              </a:ext>
            </a:extLst>
          </p:cNvPr>
          <p:cNvSpPr txBox="1"/>
          <p:nvPr/>
        </p:nvSpPr>
        <p:spPr>
          <a:xfrm>
            <a:off x="704850" y="1628775"/>
            <a:ext cx="10782300" cy="4479111"/>
          </a:xfrm>
          <a:prstGeom prst="rect">
            <a:avLst/>
          </a:prstGeom>
          <a:noFill/>
        </p:spPr>
        <p:txBody>
          <a:bodyPr wrap="square">
            <a:spAutoFit/>
          </a:bodyPr>
          <a:lstStyle/>
          <a:p>
            <a:pPr marL="342900" indent="-342900">
              <a:lnSpc>
                <a:spcPct val="150000"/>
              </a:lnSpc>
              <a:buAutoNum type="arabicPeriod"/>
            </a:pPr>
            <a:r>
              <a:rPr lang="en-GB" sz="1600" b="1" dirty="0">
                <a:solidFill>
                  <a:schemeClr val="bg1"/>
                </a:solidFill>
                <a:latin typeface="Trebuchet MS" panose="020B0603020202020204" pitchFamily="34" charset="0"/>
              </a:rPr>
              <a:t>Header Detection Coverage</a:t>
            </a:r>
            <a:r>
              <a:rPr lang="en-GB" sz="1600" dirty="0">
                <a:solidFill>
                  <a:schemeClr val="bg1"/>
                </a:solidFill>
                <a:latin typeface="Trebuchet MS" panose="020B0603020202020204" pitchFamily="34" charset="0"/>
              </a:rPr>
              <a:t>: Cover legal headers: Ensure both legal headers (0xAFAA and 0xBA55) are detected at least once. Cover illegal headers: Track a variety of illegal headers to ensure the aligner properly ignores them.</a:t>
            </a:r>
          </a:p>
          <a:p>
            <a:pPr marL="342900" indent="-342900">
              <a:lnSpc>
                <a:spcPct val="150000"/>
              </a:lnSpc>
              <a:buAutoNum type="arabicPeriod"/>
            </a:pPr>
            <a:r>
              <a:rPr lang="en-GB" sz="1600" b="1" dirty="0">
                <a:solidFill>
                  <a:schemeClr val="bg1"/>
                </a:solidFill>
                <a:latin typeface="Trebuchet MS" panose="020B0603020202020204" pitchFamily="34" charset="0"/>
              </a:rPr>
              <a:t>Alignment and Misalignment Coverage</a:t>
            </a:r>
            <a:r>
              <a:rPr lang="en-GB" sz="1600" dirty="0">
                <a:solidFill>
                  <a:schemeClr val="bg1"/>
                </a:solidFill>
                <a:latin typeface="Trebuchet MS" panose="020B0603020202020204" pitchFamily="34" charset="0"/>
              </a:rPr>
              <a:t>: In-frame alignment: Cover scenarios where three consecutive frames contain legal headers, confirming in-frame alignment is declared. Out-of-frame alignment: Cover scenarios where four consecutive frames have illegal headers, ensuring misalignment is declared. </a:t>
            </a:r>
            <a:br>
              <a:rPr lang="en-GB" sz="1600" dirty="0">
                <a:solidFill>
                  <a:schemeClr val="bg1"/>
                </a:solidFill>
                <a:latin typeface="Trebuchet MS" panose="020B0603020202020204" pitchFamily="34" charset="0"/>
              </a:rPr>
            </a:br>
            <a:r>
              <a:rPr lang="en-GB" sz="1600" dirty="0">
                <a:solidFill>
                  <a:schemeClr val="bg1"/>
                </a:solidFill>
                <a:latin typeface="Trebuchet MS" panose="020B0603020202020204" pitchFamily="34" charset="0"/>
              </a:rPr>
              <a:t>Transition cases: Cover transitions from in-frame to out-of-frame alignment and vice versa to ensure robustness at state boundaries.</a:t>
            </a:r>
          </a:p>
          <a:p>
            <a:pPr marL="342900" indent="-342900">
              <a:lnSpc>
                <a:spcPct val="150000"/>
              </a:lnSpc>
              <a:buAutoNum type="arabicPeriod"/>
            </a:pPr>
            <a:r>
              <a:rPr lang="en-GB" sz="1600" b="1" dirty="0">
                <a:solidFill>
                  <a:schemeClr val="bg1"/>
                </a:solidFill>
                <a:latin typeface="Trebuchet MS" panose="020B0603020202020204" pitchFamily="34" charset="0"/>
              </a:rPr>
              <a:t>Frame Position and Byte Position Tracking</a:t>
            </a:r>
            <a:r>
              <a:rPr lang="en-GB" sz="1600" dirty="0">
                <a:solidFill>
                  <a:schemeClr val="bg1"/>
                </a:solidFill>
                <a:latin typeface="Trebuchet MS" panose="020B0603020202020204" pitchFamily="34" charset="0"/>
              </a:rPr>
              <a:t>: Frame position tracking: Cover the entire frame sequence (header and payload), verifying that [3:0] </a:t>
            </a:r>
            <a:r>
              <a:rPr lang="en-GB" sz="1600" dirty="0" err="1">
                <a:solidFill>
                  <a:schemeClr val="bg1"/>
                </a:solidFill>
                <a:latin typeface="Trebuchet MS" panose="020B0603020202020204" pitchFamily="34" charset="0"/>
              </a:rPr>
              <a:t>fr_byte_positioncorrectly</a:t>
            </a:r>
            <a:r>
              <a:rPr lang="en-GB" sz="1600" dirty="0">
                <a:solidFill>
                  <a:schemeClr val="bg1"/>
                </a:solidFill>
                <a:latin typeface="Trebuchet MS" panose="020B0603020202020204" pitchFamily="34" charset="0"/>
              </a:rPr>
              <a:t> tracks each byte position within the frame (from 0 to 11 for each frame, assuming 2 header bytes + 10 payload bytes).Misaligned frame tracking: Verify </a:t>
            </a:r>
            <a:r>
              <a:rPr lang="en-GB" sz="1600" dirty="0" err="1">
                <a:solidFill>
                  <a:schemeClr val="bg1"/>
                </a:solidFill>
                <a:latin typeface="Trebuchet MS" panose="020B0603020202020204" pitchFamily="34" charset="0"/>
              </a:rPr>
              <a:t>fr_byte_position</a:t>
            </a:r>
            <a:r>
              <a:rPr lang="en-GB" sz="1600" dirty="0">
                <a:solidFill>
                  <a:schemeClr val="bg1"/>
                </a:solidFill>
                <a:latin typeface="Trebuchet MS" panose="020B0603020202020204" pitchFamily="34" charset="0"/>
              </a:rPr>
              <a:t> </a:t>
            </a:r>
            <a:r>
              <a:rPr lang="en-GB" sz="1600" dirty="0" err="1">
                <a:solidFill>
                  <a:schemeClr val="bg1"/>
                </a:solidFill>
                <a:latin typeface="Trebuchet MS" panose="020B0603020202020204" pitchFamily="34" charset="0"/>
              </a:rPr>
              <a:t>behavior</a:t>
            </a:r>
            <a:r>
              <a:rPr lang="en-GB" sz="1600" dirty="0">
                <a:solidFill>
                  <a:schemeClr val="bg1"/>
                </a:solidFill>
                <a:latin typeface="Trebuchet MS" panose="020B0603020202020204" pitchFamily="34" charset="0"/>
              </a:rPr>
              <a:t> in scenarios with consecutive incorrect headers.</a:t>
            </a:r>
          </a:p>
        </p:txBody>
      </p:sp>
      <p:grpSp>
        <p:nvGrpSpPr>
          <p:cNvPr id="6" name="Group 5">
            <a:extLst>
              <a:ext uri="{FF2B5EF4-FFF2-40B4-BE49-F238E27FC236}">
                <a16:creationId xmlns:a16="http://schemas.microsoft.com/office/drawing/2014/main" id="{3A46DC74-B73B-AACF-927A-8FFB273782B5}"/>
              </a:ext>
            </a:extLst>
          </p:cNvPr>
          <p:cNvGrpSpPr/>
          <p:nvPr/>
        </p:nvGrpSpPr>
        <p:grpSpPr>
          <a:xfrm>
            <a:off x="133149" y="146785"/>
            <a:ext cx="11925701" cy="6564430"/>
            <a:chOff x="133149" y="146785"/>
            <a:chExt cx="11925701" cy="6564430"/>
          </a:xfrm>
        </p:grpSpPr>
        <p:sp>
          <p:nvSpPr>
            <p:cNvPr id="7" name="Rectangle 6">
              <a:extLst>
                <a:ext uri="{FF2B5EF4-FFF2-40B4-BE49-F238E27FC236}">
                  <a16:creationId xmlns:a16="http://schemas.microsoft.com/office/drawing/2014/main" id="{EBFCC7CC-E65E-7CC6-6459-574659A10C13}"/>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ectangle 8">
              <a:extLst>
                <a:ext uri="{FF2B5EF4-FFF2-40B4-BE49-F238E27FC236}">
                  <a16:creationId xmlns:a16="http://schemas.microsoft.com/office/drawing/2014/main" id="{1DF85E16-CA7A-70F3-C3A3-688D2469EB37}"/>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2938224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8EEAD22-5CF7-3740-829D-471407305849}"/>
              </a:ext>
            </a:extLst>
          </p:cNvPr>
          <p:cNvGrpSpPr/>
          <p:nvPr/>
        </p:nvGrpSpPr>
        <p:grpSpPr>
          <a:xfrm>
            <a:off x="133149" y="146785"/>
            <a:ext cx="11925701" cy="6564430"/>
            <a:chOff x="133149" y="146785"/>
            <a:chExt cx="11925701" cy="6564430"/>
          </a:xfrm>
        </p:grpSpPr>
        <p:sp>
          <p:nvSpPr>
            <p:cNvPr id="5" name="Rectangle 4">
              <a:extLst>
                <a:ext uri="{FF2B5EF4-FFF2-40B4-BE49-F238E27FC236}">
                  <a16:creationId xmlns:a16="http://schemas.microsoft.com/office/drawing/2014/main" id="{4E4B6FBF-F3E7-D307-538C-52EC127191F2}"/>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9F803281-4CE8-043E-0E8E-F130064FFB4E}"/>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12" name="TextBox 11">
            <a:extLst>
              <a:ext uri="{FF2B5EF4-FFF2-40B4-BE49-F238E27FC236}">
                <a16:creationId xmlns:a16="http://schemas.microsoft.com/office/drawing/2014/main" id="{F2F38A52-CA0E-72CE-5904-1D75D4CB518B}"/>
              </a:ext>
            </a:extLst>
          </p:cNvPr>
          <p:cNvSpPr txBox="1"/>
          <p:nvPr/>
        </p:nvSpPr>
        <p:spPr>
          <a:xfrm>
            <a:off x="695325" y="1628775"/>
            <a:ext cx="10801350" cy="4479111"/>
          </a:xfrm>
          <a:prstGeom prst="rect">
            <a:avLst/>
          </a:prstGeom>
          <a:noFill/>
        </p:spPr>
        <p:txBody>
          <a:bodyPr wrap="square">
            <a:spAutoFit/>
          </a:bodyPr>
          <a:lstStyle/>
          <a:p>
            <a:pPr marL="342900" indent="-342900">
              <a:lnSpc>
                <a:spcPct val="150000"/>
              </a:lnSpc>
              <a:buFont typeface="+mj-lt"/>
              <a:buAutoNum type="arabicPeriod" startAt="4"/>
            </a:pPr>
            <a:r>
              <a:rPr lang="en-GB" sz="1600" b="1" dirty="0">
                <a:solidFill>
                  <a:schemeClr val="bg1"/>
                </a:solidFill>
                <a:latin typeface="Trebuchet MS" panose="020B0603020202020204" pitchFamily="34" charset="0"/>
              </a:rPr>
              <a:t>Output Interface Coverage</a:t>
            </a:r>
            <a:r>
              <a:rPr lang="en-GB" sz="1600" dirty="0">
                <a:solidFill>
                  <a:schemeClr val="bg1"/>
                </a:solidFill>
                <a:latin typeface="Trebuchet MS" panose="020B0603020202020204" pitchFamily="34" charset="0"/>
              </a:rPr>
              <a:t>: Output data accuracy: Cover all values of the 16-bit header and 80-bit payload and ensure they are accurately output once detected.</a:t>
            </a:r>
            <a:br>
              <a:rPr lang="en-GB" sz="1600" dirty="0">
                <a:solidFill>
                  <a:schemeClr val="bg1"/>
                </a:solidFill>
                <a:latin typeface="Trebuchet MS" panose="020B0603020202020204" pitchFamily="34" charset="0"/>
              </a:rPr>
            </a:br>
            <a:r>
              <a:rPr lang="en-GB" sz="1600" dirty="0">
                <a:solidFill>
                  <a:schemeClr val="bg1"/>
                </a:solidFill>
                <a:latin typeface="Trebuchet MS" panose="020B0603020202020204" pitchFamily="34" charset="0"/>
              </a:rPr>
              <a:t>Back-to-back frame transitions: Cover scenarios where frames are transmitted back-to-back without gaps, ensuring that the output properly transitions from one frame to the next without errors.</a:t>
            </a:r>
          </a:p>
          <a:p>
            <a:pPr marL="342900" indent="-342900">
              <a:lnSpc>
                <a:spcPct val="150000"/>
              </a:lnSpc>
              <a:buAutoNum type="arabicPeriod" startAt="4"/>
            </a:pPr>
            <a:r>
              <a:rPr lang="en-GB" sz="1600" b="1" dirty="0">
                <a:solidFill>
                  <a:schemeClr val="bg1"/>
                </a:solidFill>
                <a:latin typeface="Trebuchet MS" panose="020B0603020202020204" pitchFamily="34" charset="0"/>
              </a:rPr>
              <a:t>Payload Coverage</a:t>
            </a:r>
            <a:r>
              <a:rPr lang="en-GB" sz="1600" dirty="0">
                <a:solidFill>
                  <a:schemeClr val="bg1"/>
                </a:solidFill>
                <a:latin typeface="Trebuchet MS" panose="020B0603020202020204" pitchFamily="34" charset="0"/>
              </a:rPr>
              <a:t>: Random payload data: Ensure a broad range of payload values is generated and checked to confirm the aligner can handle varied data content.</a:t>
            </a:r>
            <a:br>
              <a:rPr lang="en-GB" sz="1600" dirty="0">
                <a:solidFill>
                  <a:schemeClr val="bg1"/>
                </a:solidFill>
                <a:latin typeface="Trebuchet MS" panose="020B0603020202020204" pitchFamily="34" charset="0"/>
              </a:rPr>
            </a:br>
            <a:r>
              <a:rPr lang="en-GB" sz="1600" dirty="0">
                <a:solidFill>
                  <a:schemeClr val="bg1"/>
                </a:solidFill>
                <a:latin typeface="Trebuchet MS" panose="020B0603020202020204" pitchFamily="34" charset="0"/>
              </a:rPr>
              <a:t>Payload consistency: Cover payload consistency by ensuring that payload data from the input matches exactly with what is output once a frame is detected.</a:t>
            </a:r>
          </a:p>
          <a:p>
            <a:pPr marL="342900" indent="-342900">
              <a:lnSpc>
                <a:spcPct val="150000"/>
              </a:lnSpc>
              <a:buAutoNum type="arabicPeriod" startAt="4"/>
            </a:pPr>
            <a:r>
              <a:rPr lang="en-GB" sz="1600" b="1" dirty="0">
                <a:solidFill>
                  <a:schemeClr val="bg1"/>
                </a:solidFill>
                <a:latin typeface="Trebuchet MS" panose="020B0603020202020204" pitchFamily="34" charset="0"/>
              </a:rPr>
              <a:t>Edge and Corner Cases</a:t>
            </a:r>
            <a:r>
              <a:rPr lang="en-GB" sz="1600" dirty="0">
                <a:solidFill>
                  <a:schemeClr val="bg1"/>
                </a:solidFill>
                <a:latin typeface="Trebuchet MS" panose="020B0603020202020204" pitchFamily="34" charset="0"/>
              </a:rPr>
              <a:t>: Boundary transitions: Cover cases where headers change from legal to illegal, or vice versa, at frame boundaries to verify proper alignment or misalignment. </a:t>
            </a:r>
            <a:br>
              <a:rPr lang="en-GB" sz="1600" dirty="0">
                <a:solidFill>
                  <a:schemeClr val="bg1"/>
                </a:solidFill>
                <a:latin typeface="Trebuchet MS" panose="020B0603020202020204" pitchFamily="34" charset="0"/>
              </a:rPr>
            </a:br>
            <a:r>
              <a:rPr lang="en-GB" sz="1600" dirty="0">
                <a:solidFill>
                  <a:schemeClr val="bg1"/>
                </a:solidFill>
                <a:latin typeface="Trebuchet MS" panose="020B0603020202020204" pitchFamily="34" charset="0"/>
              </a:rPr>
              <a:t>Minimum and maximum payload values: Ensure the aligner correctly handles both minimum and maximum payload (size and values).</a:t>
            </a:r>
            <a:endParaRPr lang="en-IL" sz="1600" dirty="0">
              <a:solidFill>
                <a:schemeClr val="bg1"/>
              </a:solidFill>
              <a:latin typeface="Trebuchet MS" panose="020B0603020202020204" pitchFamily="34" charset="0"/>
            </a:endParaRPr>
          </a:p>
        </p:txBody>
      </p:sp>
      <p:sp>
        <p:nvSpPr>
          <p:cNvPr id="13" name="Title 1">
            <a:extLst>
              <a:ext uri="{FF2B5EF4-FFF2-40B4-BE49-F238E27FC236}">
                <a16:creationId xmlns:a16="http://schemas.microsoft.com/office/drawing/2014/main" id="{C105ABAC-4313-8E14-1B6B-E9EF427EFD2B}"/>
              </a:ext>
            </a:extLst>
          </p:cNvPr>
          <p:cNvSpPr>
            <a:spLocks noGrp="1"/>
          </p:cNvSpPr>
          <p:nvPr>
            <p:ph type="title"/>
          </p:nvPr>
        </p:nvSpPr>
        <p:spPr>
          <a:xfrm>
            <a:off x="695325" y="707399"/>
            <a:ext cx="10782300" cy="921376"/>
          </a:xfrm>
        </p:spPr>
        <p:txBody>
          <a:bodyPr vert="horz" lIns="91440" tIns="45720" rIns="91440" bIns="45720" rtlCol="0" anchor="b">
            <a:noAutofit/>
          </a:bodyPr>
          <a:lstStyle/>
          <a:p>
            <a:pPr algn="ctr" defTabSz="914400">
              <a:lnSpc>
                <a:spcPct val="80000"/>
              </a:lnSpc>
            </a:pPr>
            <a:r>
              <a:rPr lang="en-US" sz="7200" dirty="0">
                <a:solidFill>
                  <a:schemeClr val="bg1"/>
                </a:solidFill>
              </a:rPr>
              <a:t>Functional Coverage</a:t>
            </a:r>
          </a:p>
        </p:txBody>
      </p:sp>
    </p:spTree>
    <p:extLst>
      <p:ext uri="{BB962C8B-B14F-4D97-AF65-F5344CB8AC3E}">
        <p14:creationId xmlns:p14="http://schemas.microsoft.com/office/powerpoint/2010/main" val="3892425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E18667-5586-6960-E5F1-1BBCAD7B082E}"/>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nvGrpSpPr>
          <p:cNvPr id="6" name="Group 5">
            <a:extLst>
              <a:ext uri="{FF2B5EF4-FFF2-40B4-BE49-F238E27FC236}">
                <a16:creationId xmlns:a16="http://schemas.microsoft.com/office/drawing/2014/main" id="{57B7FAC4-B28C-C600-0018-7394A6875106}"/>
              </a:ext>
            </a:extLst>
          </p:cNvPr>
          <p:cNvGrpSpPr/>
          <p:nvPr/>
        </p:nvGrpSpPr>
        <p:grpSpPr>
          <a:xfrm>
            <a:off x="133149" y="146785"/>
            <a:ext cx="11925701" cy="6564430"/>
            <a:chOff x="133149" y="146785"/>
            <a:chExt cx="11925701" cy="6564430"/>
          </a:xfrm>
        </p:grpSpPr>
        <p:sp>
          <p:nvSpPr>
            <p:cNvPr id="7" name="Rectangle 6">
              <a:extLst>
                <a:ext uri="{FF2B5EF4-FFF2-40B4-BE49-F238E27FC236}">
                  <a16:creationId xmlns:a16="http://schemas.microsoft.com/office/drawing/2014/main" id="{6A3E2F35-EF8D-9E17-7ADE-1396C7CD4FFB}"/>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ectangle 7">
              <a:extLst>
                <a:ext uri="{FF2B5EF4-FFF2-40B4-BE49-F238E27FC236}">
                  <a16:creationId xmlns:a16="http://schemas.microsoft.com/office/drawing/2014/main" id="{46E786AE-7B19-42FD-A890-1A03C67CB97C}"/>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2" name="Title 1">
            <a:extLst>
              <a:ext uri="{FF2B5EF4-FFF2-40B4-BE49-F238E27FC236}">
                <a16:creationId xmlns:a16="http://schemas.microsoft.com/office/drawing/2014/main" id="{BD4618F2-03CF-2F7E-FD86-826A929F090A}"/>
              </a:ext>
            </a:extLst>
          </p:cNvPr>
          <p:cNvSpPr>
            <a:spLocks noGrp="1"/>
          </p:cNvSpPr>
          <p:nvPr>
            <p:ph type="title"/>
          </p:nvPr>
        </p:nvSpPr>
        <p:spPr>
          <a:xfrm>
            <a:off x="714375" y="707399"/>
            <a:ext cx="10782300" cy="921376"/>
          </a:xfrm>
        </p:spPr>
        <p:txBody>
          <a:bodyPr vert="horz" lIns="91440" tIns="45720" rIns="91440" bIns="45720" rtlCol="0" anchor="b">
            <a:noAutofit/>
          </a:bodyPr>
          <a:lstStyle/>
          <a:p>
            <a:pPr algn="ctr" defTabSz="914400">
              <a:lnSpc>
                <a:spcPct val="80000"/>
              </a:lnSpc>
            </a:pPr>
            <a:r>
              <a:rPr lang="en-US" sz="7200" dirty="0">
                <a:solidFill>
                  <a:schemeClr val="bg1"/>
                </a:solidFill>
              </a:rPr>
              <a:t>List of Tests</a:t>
            </a:r>
          </a:p>
        </p:txBody>
      </p:sp>
      <p:graphicFrame>
        <p:nvGraphicFramePr>
          <p:cNvPr id="23" name="Table 22">
            <a:extLst>
              <a:ext uri="{FF2B5EF4-FFF2-40B4-BE49-F238E27FC236}">
                <a16:creationId xmlns:a16="http://schemas.microsoft.com/office/drawing/2014/main" id="{ED0089A9-4E45-45E2-9418-8BA6146F1D16}"/>
              </a:ext>
            </a:extLst>
          </p:cNvPr>
          <p:cNvGraphicFramePr>
            <a:graphicFrameLocks noGrp="1"/>
          </p:cNvGraphicFramePr>
          <p:nvPr>
            <p:extLst>
              <p:ext uri="{D42A27DB-BD31-4B8C-83A1-F6EECF244321}">
                <p14:modId xmlns:p14="http://schemas.microsoft.com/office/powerpoint/2010/main" val="3151927924"/>
              </p:ext>
            </p:extLst>
          </p:nvPr>
        </p:nvGraphicFramePr>
        <p:xfrm>
          <a:off x="695325" y="1628775"/>
          <a:ext cx="10801350" cy="4495994"/>
        </p:xfrm>
        <a:graphic>
          <a:graphicData uri="http://schemas.openxmlformats.org/drawingml/2006/table">
            <a:tbl>
              <a:tblPr firstRow="1" bandRow="1">
                <a:tableStyleId>{08FB837D-C827-4EFA-A057-4D05807E0F7C}</a:tableStyleId>
              </a:tblPr>
              <a:tblGrid>
                <a:gridCol w="930783">
                  <a:extLst>
                    <a:ext uri="{9D8B030D-6E8A-4147-A177-3AD203B41FA5}">
                      <a16:colId xmlns:a16="http://schemas.microsoft.com/office/drawing/2014/main" val="430489082"/>
                    </a:ext>
                  </a:extLst>
                </a:gridCol>
                <a:gridCol w="2546393">
                  <a:extLst>
                    <a:ext uri="{9D8B030D-6E8A-4147-A177-3AD203B41FA5}">
                      <a16:colId xmlns:a16="http://schemas.microsoft.com/office/drawing/2014/main" val="4036744615"/>
                    </a:ext>
                  </a:extLst>
                </a:gridCol>
                <a:gridCol w="3477543">
                  <a:extLst>
                    <a:ext uri="{9D8B030D-6E8A-4147-A177-3AD203B41FA5}">
                      <a16:colId xmlns:a16="http://schemas.microsoft.com/office/drawing/2014/main" val="1182693699"/>
                    </a:ext>
                  </a:extLst>
                </a:gridCol>
                <a:gridCol w="3846631">
                  <a:extLst>
                    <a:ext uri="{9D8B030D-6E8A-4147-A177-3AD203B41FA5}">
                      <a16:colId xmlns:a16="http://schemas.microsoft.com/office/drawing/2014/main" val="3980690404"/>
                    </a:ext>
                  </a:extLst>
                </a:gridCol>
              </a:tblGrid>
              <a:tr h="444616">
                <a:tc>
                  <a:txBody>
                    <a:bodyPr/>
                    <a:lstStyle/>
                    <a:p>
                      <a:r>
                        <a:rPr lang="en-US" dirty="0">
                          <a:solidFill>
                            <a:schemeClr val="bg1"/>
                          </a:solidFill>
                        </a:rPr>
                        <a:t>Test Number</a:t>
                      </a:r>
                      <a:endParaRPr lang="en-IL"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Test Name</a:t>
                      </a:r>
                      <a:endParaRPr lang="en-IL"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Objective</a:t>
                      </a:r>
                      <a:endParaRPr lang="en-IL"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Description</a:t>
                      </a:r>
                      <a:endParaRPr lang="en-IL"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44196838"/>
                  </a:ext>
                </a:extLst>
              </a:tr>
              <a:tr h="861157">
                <a:tc>
                  <a:txBody>
                    <a:bodyPr/>
                    <a:lstStyle/>
                    <a:p>
                      <a:pPr algn="ctr"/>
                      <a:r>
                        <a:rPr lang="en-US" sz="1600" b="0" dirty="0">
                          <a:solidFill>
                            <a:schemeClr val="bg1"/>
                          </a:solidFill>
                          <a:latin typeface="Trebuchet MS" panose="020B0603020202020204" pitchFamily="34" charset="0"/>
                        </a:rPr>
                        <a:t>1</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solidFill>
                            <a:schemeClr val="bg1"/>
                          </a:solidFill>
                          <a:latin typeface="Trebuchet MS" panose="020B0603020202020204" pitchFamily="34" charset="0"/>
                        </a:rPr>
                        <a:t>Basic Header Detection Test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solidFill>
                            <a:schemeClr val="bg1"/>
                          </a:solidFill>
                          <a:latin typeface="Trebuchet MS" panose="020B0603020202020204" pitchFamily="34" charset="0"/>
                        </a:rPr>
                        <a:t>Verify that the aligner correctly identifies both legal headers (0xAFAA and 0xBA55).</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solidFill>
                            <a:schemeClr val="bg1"/>
                          </a:solidFill>
                          <a:latin typeface="Trebuchet MS" panose="020B0603020202020204" pitchFamily="34" charset="0"/>
                        </a:rPr>
                        <a:t>Send frames with legal headers and check if the frame aligner detects each frame correctly.</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3236731"/>
                  </a:ext>
                </a:extLst>
              </a:tr>
              <a:tr h="861157">
                <a:tc>
                  <a:txBody>
                    <a:bodyPr/>
                    <a:lstStyle/>
                    <a:p>
                      <a:pPr algn="ctr"/>
                      <a:r>
                        <a:rPr lang="en-US" sz="1600" b="0" dirty="0">
                          <a:solidFill>
                            <a:schemeClr val="bg1"/>
                          </a:solidFill>
                          <a:latin typeface="Trebuchet MS" panose="020B0603020202020204" pitchFamily="34" charset="0"/>
                        </a:rPr>
                        <a:t>2</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solidFill>
                            <a:schemeClr val="bg1"/>
                          </a:solidFill>
                          <a:latin typeface="Trebuchet MS" panose="020B0603020202020204" pitchFamily="34" charset="0"/>
                        </a:rPr>
                        <a:t>Basic Misalignment Test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solidFill>
                            <a:schemeClr val="bg1"/>
                          </a:solidFill>
                          <a:latin typeface="Trebuchet MS" panose="020B0603020202020204" pitchFamily="34" charset="0"/>
                        </a:rPr>
                        <a:t>Verify misalignment </a:t>
                      </a:r>
                      <a:r>
                        <a:rPr lang="en-GB" sz="1600" dirty="0" err="1">
                          <a:solidFill>
                            <a:schemeClr val="bg1"/>
                          </a:solidFill>
                          <a:latin typeface="Trebuchet MS" panose="020B0603020202020204" pitchFamily="34" charset="0"/>
                        </a:rPr>
                        <a:t>behavior</a:t>
                      </a:r>
                      <a:r>
                        <a:rPr lang="en-GB" sz="1600" dirty="0">
                          <a:solidFill>
                            <a:schemeClr val="bg1"/>
                          </a:solidFill>
                          <a:latin typeface="Trebuchet MS" panose="020B0603020202020204" pitchFamily="34" charset="0"/>
                        </a:rPr>
                        <a:t> when receiving consecutive incorrect headers.</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solidFill>
                            <a:schemeClr val="bg1"/>
                          </a:solidFill>
                          <a:latin typeface="Trebuchet MS" panose="020B0603020202020204" pitchFamily="34" charset="0"/>
                        </a:rPr>
                        <a:t>Send four frames with illegal headers and ensure the aligner declares misalignment.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1906884"/>
                  </a:ext>
                </a:extLst>
              </a:tr>
              <a:tr h="525577">
                <a:tc>
                  <a:txBody>
                    <a:bodyPr/>
                    <a:lstStyle/>
                    <a:p>
                      <a:pPr algn="ctr"/>
                      <a:r>
                        <a:rPr lang="en-US" sz="1600" b="0" dirty="0">
                          <a:solidFill>
                            <a:schemeClr val="bg1"/>
                          </a:solidFill>
                          <a:latin typeface="Trebuchet MS" panose="020B0603020202020204" pitchFamily="34" charset="0"/>
                        </a:rPr>
                        <a:t>3</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solidFill>
                            <a:schemeClr val="bg1"/>
                          </a:solidFill>
                          <a:latin typeface="Trebuchet MS" panose="020B0603020202020204" pitchFamily="34" charset="0"/>
                        </a:rPr>
                        <a:t>Alignment Establishment Test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solidFill>
                            <a:schemeClr val="bg1"/>
                          </a:solidFill>
                          <a:latin typeface="Trebuchet MS" panose="020B0603020202020204" pitchFamily="34" charset="0"/>
                        </a:rPr>
                        <a:t>Confirm that alignment is achieved after three consecutive valid frames.</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solidFill>
                            <a:schemeClr val="bg1"/>
                          </a:solidFill>
                          <a:latin typeface="Trebuchet MS" panose="020B0603020202020204" pitchFamily="34" charset="0"/>
                        </a:rPr>
                        <a:t>Send three consecutive frames with legal headers and verify the aligner declares alignment after the third frame.</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8733651"/>
                  </a:ext>
                </a:extLst>
              </a:tr>
              <a:tr h="525577">
                <a:tc>
                  <a:txBody>
                    <a:bodyPr/>
                    <a:lstStyle/>
                    <a:p>
                      <a:pPr algn="ctr"/>
                      <a:r>
                        <a:rPr lang="en-US" sz="1600" b="0" dirty="0">
                          <a:solidFill>
                            <a:schemeClr val="bg1"/>
                          </a:solidFill>
                          <a:latin typeface="Trebuchet MS" panose="020B0603020202020204" pitchFamily="34" charset="0"/>
                        </a:rPr>
                        <a:t>4</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600" dirty="0">
                          <a:solidFill>
                            <a:schemeClr val="bg1"/>
                          </a:solidFill>
                          <a:latin typeface="Trebuchet MS" panose="020B0603020202020204" pitchFamily="34" charset="0"/>
                        </a:rPr>
                        <a:t>Misalignment Recovery Test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GB" sz="1600" dirty="0">
                          <a:solidFill>
                            <a:schemeClr val="bg1"/>
                          </a:solidFill>
                          <a:latin typeface="Trebuchet MS" panose="020B0603020202020204" pitchFamily="34" charset="0"/>
                        </a:rPr>
                        <a:t>Ensure misalignment is declared after four incorrect headers, even after achieving alignment.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GB" sz="1600" dirty="0">
                          <a:latin typeface="Trebuchet MS" panose="020B0603020202020204" pitchFamily="34" charset="0"/>
                        </a:rPr>
                        <a:t>First achieve alignment, then send four consecutive frames with incorrect headers and check if misalignment is declared.</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25250535"/>
                  </a:ext>
                </a:extLst>
              </a:tr>
            </a:tbl>
          </a:graphicData>
        </a:graphic>
      </p:graphicFrame>
    </p:spTree>
    <p:extLst>
      <p:ext uri="{BB962C8B-B14F-4D97-AF65-F5344CB8AC3E}">
        <p14:creationId xmlns:p14="http://schemas.microsoft.com/office/powerpoint/2010/main" val="1897893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BC946E-9F73-9F12-2408-A9ABA2883517}"/>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Rectangle 4">
            <a:extLst>
              <a:ext uri="{FF2B5EF4-FFF2-40B4-BE49-F238E27FC236}">
                <a16:creationId xmlns:a16="http://schemas.microsoft.com/office/drawing/2014/main" id="{16E9CCA5-E838-FCC4-0703-E552D756666E}"/>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aphicFrame>
        <p:nvGraphicFramePr>
          <p:cNvPr id="7" name="Table 6">
            <a:extLst>
              <a:ext uri="{FF2B5EF4-FFF2-40B4-BE49-F238E27FC236}">
                <a16:creationId xmlns:a16="http://schemas.microsoft.com/office/drawing/2014/main" id="{7E42364A-D440-C011-70BB-EDA742A4A6B1}"/>
              </a:ext>
            </a:extLst>
          </p:cNvPr>
          <p:cNvGraphicFramePr>
            <a:graphicFrameLocks noGrp="1"/>
          </p:cNvGraphicFramePr>
          <p:nvPr>
            <p:extLst>
              <p:ext uri="{D42A27DB-BD31-4B8C-83A1-F6EECF244321}">
                <p14:modId xmlns:p14="http://schemas.microsoft.com/office/powerpoint/2010/main" val="4052407088"/>
              </p:ext>
            </p:extLst>
          </p:nvPr>
        </p:nvGraphicFramePr>
        <p:xfrm>
          <a:off x="695325" y="544781"/>
          <a:ext cx="10805376" cy="5768437"/>
        </p:xfrm>
        <a:graphic>
          <a:graphicData uri="http://schemas.openxmlformats.org/drawingml/2006/table">
            <a:tbl>
              <a:tblPr firstRow="1" bandRow="1">
                <a:tableStyleId>{08FB837D-C827-4EFA-A057-4D05807E0F7C}</a:tableStyleId>
              </a:tblPr>
              <a:tblGrid>
                <a:gridCol w="931129">
                  <a:extLst>
                    <a:ext uri="{9D8B030D-6E8A-4147-A177-3AD203B41FA5}">
                      <a16:colId xmlns:a16="http://schemas.microsoft.com/office/drawing/2014/main" val="430489082"/>
                    </a:ext>
                  </a:extLst>
                </a:gridCol>
                <a:gridCol w="2547342">
                  <a:extLst>
                    <a:ext uri="{9D8B030D-6E8A-4147-A177-3AD203B41FA5}">
                      <a16:colId xmlns:a16="http://schemas.microsoft.com/office/drawing/2014/main" val="4036744615"/>
                    </a:ext>
                  </a:extLst>
                </a:gridCol>
                <a:gridCol w="3478840">
                  <a:extLst>
                    <a:ext uri="{9D8B030D-6E8A-4147-A177-3AD203B41FA5}">
                      <a16:colId xmlns:a16="http://schemas.microsoft.com/office/drawing/2014/main" val="1182693699"/>
                    </a:ext>
                  </a:extLst>
                </a:gridCol>
                <a:gridCol w="3848065">
                  <a:extLst>
                    <a:ext uri="{9D8B030D-6E8A-4147-A177-3AD203B41FA5}">
                      <a16:colId xmlns:a16="http://schemas.microsoft.com/office/drawing/2014/main" val="3980690404"/>
                    </a:ext>
                  </a:extLst>
                </a:gridCol>
              </a:tblGrid>
              <a:tr h="444616">
                <a:tc>
                  <a:txBody>
                    <a:bodyPr/>
                    <a:lstStyle/>
                    <a:p>
                      <a:r>
                        <a:rPr lang="en-US" dirty="0">
                          <a:solidFill>
                            <a:schemeClr val="bg1"/>
                          </a:solidFill>
                        </a:rPr>
                        <a:t>Test Number</a:t>
                      </a:r>
                      <a:endParaRPr lang="en-IL"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Test Name</a:t>
                      </a:r>
                      <a:endParaRPr lang="en-IL"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Objective</a:t>
                      </a:r>
                      <a:endParaRPr lang="en-IL"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Description</a:t>
                      </a:r>
                      <a:endParaRPr lang="en-IL"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44196838"/>
                  </a:ext>
                </a:extLst>
              </a:tr>
              <a:tr h="861157">
                <a:tc>
                  <a:txBody>
                    <a:bodyPr/>
                    <a:lstStyle/>
                    <a:p>
                      <a:pPr algn="ctr"/>
                      <a:r>
                        <a:rPr lang="en-US" sz="1600" b="0" dirty="0">
                          <a:solidFill>
                            <a:schemeClr val="bg1"/>
                          </a:solidFill>
                          <a:latin typeface="Trebuchet MS" panose="020B0603020202020204" pitchFamily="34" charset="0"/>
                        </a:rPr>
                        <a:t>5</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latin typeface="Trebuchet MS" panose="020B0603020202020204" pitchFamily="34" charset="0"/>
                        </a:rPr>
                        <a:t>Back-to-Back Frames Test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1600" dirty="0">
                          <a:latin typeface="Trebuchet MS" panose="020B0603020202020204" pitchFamily="34" charset="0"/>
                        </a:rPr>
                        <a:t>Verify handling of back-to-back frames without gaps.</a:t>
                      </a:r>
                      <a:endParaRPr lang="en-IL" sz="1600" dirty="0">
                        <a:solidFill>
                          <a:schemeClr val="bg1"/>
                        </a:solidFill>
                        <a:latin typeface="Trebuchet MS" panose="020B0603020202020204" pitchFamily="34" charset="0"/>
                      </a:endParaRPr>
                    </a:p>
                    <a:p>
                      <a:pPr algn="ct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latin typeface="Trebuchet MS" panose="020B0603020202020204" pitchFamily="34" charset="0"/>
                        </a:rPr>
                        <a:t>Send a series of consecutive frames with legal headers, without gaps, and confirm correct transitions.</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3236731"/>
                  </a:ext>
                </a:extLst>
              </a:tr>
              <a:tr h="861157">
                <a:tc>
                  <a:txBody>
                    <a:bodyPr/>
                    <a:lstStyle/>
                    <a:p>
                      <a:pPr algn="ctr"/>
                      <a:r>
                        <a:rPr lang="en-US" sz="1600" b="0" dirty="0">
                          <a:solidFill>
                            <a:schemeClr val="bg1"/>
                          </a:solidFill>
                          <a:latin typeface="Trebuchet MS" panose="020B0603020202020204" pitchFamily="34" charset="0"/>
                        </a:rPr>
                        <a:t>6</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latin typeface="Trebuchet MS" panose="020B0603020202020204" pitchFamily="34" charset="0"/>
                        </a:rPr>
                        <a:t>Frame Position Tracking Test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latin typeface="Trebuchet MS" panose="020B0603020202020204" pitchFamily="34" charset="0"/>
                        </a:rPr>
                        <a:t>Verify that [3:0]</a:t>
                      </a:r>
                      <a:r>
                        <a:rPr lang="en-GB" sz="1600" dirty="0" err="1">
                          <a:latin typeface="Trebuchet MS" panose="020B0603020202020204" pitchFamily="34" charset="0"/>
                        </a:rPr>
                        <a:t>fr_byte_positionaccurately</a:t>
                      </a:r>
                      <a:r>
                        <a:rPr lang="en-GB" sz="1600" dirty="0">
                          <a:latin typeface="Trebuchet MS" panose="020B0603020202020204" pitchFamily="34" charset="0"/>
                        </a:rPr>
                        <a:t> tracks the byte position within each frame.</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latin typeface="Trebuchet MS" panose="020B0603020202020204" pitchFamily="34" charset="0"/>
                        </a:rPr>
                        <a:t>Send frames and monitor [3:0]</a:t>
                      </a:r>
                      <a:r>
                        <a:rPr lang="en-GB" sz="1600" dirty="0" err="1">
                          <a:latin typeface="Trebuchet MS" panose="020B0603020202020204" pitchFamily="34" charset="0"/>
                        </a:rPr>
                        <a:t>fr_byte_position</a:t>
                      </a:r>
                      <a:r>
                        <a:rPr lang="en-GB" sz="1600" dirty="0">
                          <a:latin typeface="Trebuchet MS" panose="020B0603020202020204" pitchFamily="34" charset="0"/>
                        </a:rPr>
                        <a:t> to ensure it updates correctly through header and payload bytes (0 to 11).</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1906884"/>
                  </a:ext>
                </a:extLst>
              </a:tr>
              <a:tr h="525577">
                <a:tc>
                  <a:txBody>
                    <a:bodyPr/>
                    <a:lstStyle/>
                    <a:p>
                      <a:pPr algn="ctr"/>
                      <a:r>
                        <a:rPr lang="en-US" sz="1600" b="0" dirty="0">
                          <a:solidFill>
                            <a:schemeClr val="bg1"/>
                          </a:solidFill>
                          <a:latin typeface="Trebuchet MS" panose="020B0603020202020204" pitchFamily="34" charset="0"/>
                        </a:rPr>
                        <a:t>7</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latin typeface="Trebuchet MS" panose="020B0603020202020204" pitchFamily="34" charset="0"/>
                        </a:rPr>
                        <a:t>Payload Integrity Test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latin typeface="Trebuchet MS" panose="020B0603020202020204" pitchFamily="34" charset="0"/>
                        </a:rPr>
                        <a:t>Confirm that the 80-bit payload is accurately output after frame detection.</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latin typeface="Trebuchet MS" panose="020B0603020202020204" pitchFamily="34" charset="0"/>
                        </a:rPr>
                        <a:t>Send frames with known payload data and verify the detected frames output the exact payload received.</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8733651"/>
                  </a:ext>
                </a:extLst>
              </a:tr>
              <a:tr h="525577">
                <a:tc>
                  <a:txBody>
                    <a:bodyPr/>
                    <a:lstStyle/>
                    <a:p>
                      <a:pPr algn="ctr"/>
                      <a:r>
                        <a:rPr lang="en-US" sz="1600" b="0" dirty="0">
                          <a:solidFill>
                            <a:schemeClr val="bg1"/>
                          </a:solidFill>
                          <a:latin typeface="Trebuchet MS" panose="020B0603020202020204" pitchFamily="34" charset="0"/>
                        </a:rPr>
                        <a:t>8</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latin typeface="Trebuchet MS" panose="020B0603020202020204" pitchFamily="34" charset="0"/>
                        </a:rPr>
                        <a:t>Random Payload Test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latin typeface="Trebuchet MS" panose="020B0603020202020204" pitchFamily="34" charset="0"/>
                        </a:rPr>
                        <a:t>Test robustness with random payload data.</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dirty="0">
                          <a:latin typeface="Trebuchet MS" panose="020B0603020202020204" pitchFamily="34" charset="0"/>
                        </a:rPr>
                        <a:t>Generate frames with random payloads and check that each frame is detected correctly without altering payload integrity.</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25250535"/>
                  </a:ext>
                </a:extLst>
              </a:tr>
              <a:tr h="525577">
                <a:tc>
                  <a:txBody>
                    <a:bodyPr/>
                    <a:lstStyle/>
                    <a:p>
                      <a:pPr algn="ctr"/>
                      <a:r>
                        <a:rPr lang="en-US" sz="1600" b="0" dirty="0">
                          <a:solidFill>
                            <a:schemeClr val="bg1"/>
                          </a:solidFill>
                          <a:latin typeface="Trebuchet MS" panose="020B0603020202020204" pitchFamily="34" charset="0"/>
                        </a:rPr>
                        <a:t>9</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600" dirty="0">
                          <a:latin typeface="Trebuchet MS" panose="020B0603020202020204" pitchFamily="34" charset="0"/>
                        </a:rPr>
                        <a:t>Boundary Condition Test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GB" sz="1600" dirty="0">
                          <a:latin typeface="Trebuchet MS" panose="020B0603020202020204" pitchFamily="34" charset="0"/>
                        </a:rPr>
                        <a:t>Test </a:t>
                      </a:r>
                      <a:r>
                        <a:rPr lang="en-GB" sz="1600" dirty="0" err="1">
                          <a:latin typeface="Trebuchet MS" panose="020B0603020202020204" pitchFamily="34" charset="0"/>
                        </a:rPr>
                        <a:t>behavior</a:t>
                      </a:r>
                      <a:r>
                        <a:rPr lang="en-GB" sz="1600" dirty="0">
                          <a:latin typeface="Trebuchet MS" panose="020B0603020202020204" pitchFamily="34" charset="0"/>
                        </a:rPr>
                        <a:t> at boundary between valid and invalid frames.</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GB" sz="1600" dirty="0">
                          <a:latin typeface="Trebuchet MS" panose="020B0603020202020204" pitchFamily="34" charset="0"/>
                        </a:rPr>
                        <a:t>Send frames that alternate between valid and invalid headers, checking the transition between aligned and misaligned states. After 46 bytes of payload send a legal header.</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67786012"/>
                  </a:ext>
                </a:extLst>
              </a:tr>
            </a:tbl>
          </a:graphicData>
        </a:graphic>
      </p:graphicFrame>
    </p:spTree>
    <p:extLst>
      <p:ext uri="{BB962C8B-B14F-4D97-AF65-F5344CB8AC3E}">
        <p14:creationId xmlns:p14="http://schemas.microsoft.com/office/powerpoint/2010/main" val="322979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F22B-E92D-FD7C-EAE0-8D0AAF67074B}"/>
              </a:ext>
            </a:extLst>
          </p:cNvPr>
          <p:cNvSpPr>
            <a:spLocks noGrp="1"/>
          </p:cNvSpPr>
          <p:nvPr>
            <p:ph type="title"/>
          </p:nvPr>
        </p:nvSpPr>
        <p:spPr>
          <a:xfrm>
            <a:off x="704850" y="549988"/>
            <a:ext cx="10782300" cy="1064251"/>
          </a:xfrm>
        </p:spPr>
        <p:txBody>
          <a:bodyPr vert="horz" lIns="91440" tIns="45720" rIns="91440" bIns="45720" rtlCol="0" anchor="b">
            <a:normAutofit/>
          </a:bodyPr>
          <a:lstStyle/>
          <a:p>
            <a:pPr algn="ctr" defTabSz="914400">
              <a:lnSpc>
                <a:spcPct val="80000"/>
              </a:lnSpc>
            </a:pPr>
            <a:r>
              <a:rPr kumimoji="0" lang="en-IL" altLang="en-IL" sz="7200" i="0" u="none" strike="noStrike" cap="none" normalizeH="0" baseline="0" dirty="0">
                <a:ln>
                  <a:noFill/>
                </a:ln>
                <a:solidFill>
                  <a:schemeClr val="bg1"/>
                </a:solidFill>
                <a:effectLst/>
              </a:rPr>
              <a:t>Project Deliverables</a:t>
            </a:r>
            <a:endParaRPr lang="en-US" sz="7200" dirty="0">
              <a:solidFill>
                <a:schemeClr val="bg1"/>
              </a:solidFill>
            </a:endParaRPr>
          </a:p>
        </p:txBody>
      </p:sp>
      <p:sp>
        <p:nvSpPr>
          <p:cNvPr id="4" name="Rectangle 1">
            <a:extLst>
              <a:ext uri="{FF2B5EF4-FFF2-40B4-BE49-F238E27FC236}">
                <a16:creationId xmlns:a16="http://schemas.microsoft.com/office/drawing/2014/main" id="{5F8DFC25-8AE5-FC6C-9D74-529C27DD3BDE}"/>
              </a:ext>
            </a:extLst>
          </p:cNvPr>
          <p:cNvSpPr>
            <a:spLocks noChangeArrowheads="1"/>
          </p:cNvSpPr>
          <p:nvPr/>
        </p:nvSpPr>
        <p:spPr bwMode="auto">
          <a:xfrm>
            <a:off x="695324" y="1649214"/>
            <a:ext cx="107823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IL" altLang="en-IL" sz="2000" b="1" i="0" u="none" strike="noStrike" cap="none" normalizeH="0" baseline="0" dirty="0">
                <a:ln>
                  <a:noFill/>
                </a:ln>
                <a:solidFill>
                  <a:schemeClr val="bg1"/>
                </a:solidFill>
                <a:effectLst/>
                <a:latin typeface="Trebuchet MS" panose="020B0603020202020204" pitchFamily="34" charset="0"/>
              </a:rPr>
              <a:t>Specification, Assumptions, and Limitations:</a:t>
            </a:r>
            <a:br>
              <a:rPr kumimoji="0" lang="en-IL" altLang="en-IL" sz="2000" b="0" i="0" u="none" strike="noStrike" cap="none" normalizeH="0" baseline="0" dirty="0">
                <a:ln>
                  <a:noFill/>
                </a:ln>
                <a:solidFill>
                  <a:schemeClr val="bg1"/>
                </a:solidFill>
                <a:effectLst/>
                <a:latin typeface="Trebuchet MS" panose="020B0603020202020204" pitchFamily="34" charset="0"/>
              </a:rPr>
            </a:br>
            <a:r>
              <a:rPr kumimoji="0" lang="en-IL" altLang="en-IL" sz="2000" b="0" i="0" u="none" strike="noStrike" cap="none" normalizeH="0" baseline="0" dirty="0">
                <a:ln>
                  <a:noFill/>
                </a:ln>
                <a:solidFill>
                  <a:schemeClr val="bg1"/>
                </a:solidFill>
                <a:effectLst/>
                <a:latin typeface="Trebuchet MS" panose="020B0603020202020204" pitchFamily="34" charset="0"/>
              </a:rPr>
              <a:t>Document the </a:t>
            </a:r>
            <a:r>
              <a:rPr kumimoji="0" lang="en-IL" altLang="en-IL" sz="2000" b="0" i="0" u="none" strike="noStrike" cap="none" normalizeH="0" baseline="0" dirty="0" err="1">
                <a:ln>
                  <a:noFill/>
                </a:ln>
                <a:solidFill>
                  <a:schemeClr val="bg1"/>
                </a:solidFill>
                <a:effectLst/>
                <a:latin typeface="Trebuchet MS" panose="020B0603020202020204" pitchFamily="34" charset="0"/>
              </a:rPr>
              <a:t>behavior</a:t>
            </a:r>
            <a:r>
              <a:rPr kumimoji="0" lang="en-IL" altLang="en-IL" sz="2000" b="0" i="0" u="none" strike="noStrike" cap="none" normalizeH="0" baseline="0" dirty="0">
                <a:ln>
                  <a:noFill/>
                </a:ln>
                <a:solidFill>
                  <a:schemeClr val="bg1"/>
                </a:solidFill>
                <a:effectLst/>
                <a:latin typeface="Trebuchet MS" panose="020B0603020202020204" pitchFamily="34" charset="0"/>
              </a:rPr>
              <a:t> of the frame aligner block, including assumptions and limitations.</a:t>
            </a:r>
            <a:endParaRPr kumimoji="0" lang="en-US" altLang="en-IL" sz="2000"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IL" altLang="en-IL" sz="2000"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IL" altLang="en-IL" sz="2000" b="1" i="0" u="none" strike="noStrike" cap="none" normalizeH="0" baseline="0" dirty="0">
                <a:ln>
                  <a:noFill/>
                </a:ln>
                <a:solidFill>
                  <a:schemeClr val="bg1"/>
                </a:solidFill>
                <a:effectLst/>
                <a:latin typeface="Trebuchet MS" panose="020B0603020202020204" pitchFamily="34" charset="0"/>
              </a:rPr>
              <a:t>Functional Verification Plan:</a:t>
            </a:r>
            <a:br>
              <a:rPr kumimoji="0" lang="en-IL" altLang="en-IL" sz="2000" b="0" i="0" u="none" strike="noStrike" cap="none" normalizeH="0" baseline="0" dirty="0">
                <a:ln>
                  <a:noFill/>
                </a:ln>
                <a:solidFill>
                  <a:schemeClr val="bg1"/>
                </a:solidFill>
                <a:effectLst/>
                <a:latin typeface="Trebuchet MS" panose="020B0603020202020204" pitchFamily="34" charset="0"/>
              </a:rPr>
            </a:br>
            <a:r>
              <a:rPr kumimoji="0" lang="en-IL" altLang="en-IL" sz="2000" b="0" i="0" u="none" strike="noStrike" cap="none" normalizeH="0" baseline="0" dirty="0">
                <a:ln>
                  <a:noFill/>
                </a:ln>
                <a:solidFill>
                  <a:schemeClr val="bg1"/>
                </a:solidFill>
                <a:effectLst/>
                <a:latin typeface="Trebuchet MS" panose="020B0603020202020204" pitchFamily="34" charset="0"/>
              </a:rPr>
              <a:t>Outline the approach to test all functional aspects, including the detection of aligned and misaligned frames.</a:t>
            </a:r>
            <a:endParaRPr kumimoji="0" lang="en-US" altLang="en-IL" sz="2000"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IL" altLang="en-IL" sz="2000"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IL" altLang="en-IL" sz="2000" b="1" i="0" u="none" strike="noStrike" cap="none" normalizeH="0" baseline="0" dirty="0">
                <a:ln>
                  <a:noFill/>
                </a:ln>
                <a:solidFill>
                  <a:schemeClr val="bg1"/>
                </a:solidFill>
                <a:effectLst/>
                <a:latin typeface="Trebuchet MS" panose="020B0603020202020204" pitchFamily="34" charset="0"/>
              </a:rPr>
              <a:t>Coverage Plan:</a:t>
            </a:r>
            <a:br>
              <a:rPr kumimoji="0" lang="en-IL" altLang="en-IL" sz="2000" b="0" i="0" u="none" strike="noStrike" cap="none" normalizeH="0" baseline="0" dirty="0">
                <a:ln>
                  <a:noFill/>
                </a:ln>
                <a:solidFill>
                  <a:schemeClr val="bg1"/>
                </a:solidFill>
                <a:effectLst/>
                <a:latin typeface="Trebuchet MS" panose="020B0603020202020204" pitchFamily="34" charset="0"/>
              </a:rPr>
            </a:br>
            <a:r>
              <a:rPr kumimoji="0" lang="en-IL" altLang="en-IL" sz="2000" b="0" i="0" u="none" strike="noStrike" cap="none" normalizeH="0" baseline="0" dirty="0">
                <a:ln>
                  <a:noFill/>
                </a:ln>
                <a:solidFill>
                  <a:schemeClr val="bg1"/>
                </a:solidFill>
                <a:effectLst/>
                <a:latin typeface="Trebuchet MS" panose="020B0603020202020204" pitchFamily="34" charset="0"/>
              </a:rPr>
              <a:t>Define the strategy to achieve coverage for all possible scenarios, such as correct/incorrect headers and payload lengths.</a:t>
            </a:r>
            <a:endParaRPr kumimoji="0" lang="en-US" altLang="en-IL" sz="2000"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IL" altLang="en-IL" sz="2000"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IL" altLang="en-IL" sz="2000" b="1" i="0" u="none" strike="noStrike" cap="none" normalizeH="0" baseline="0" dirty="0">
                <a:ln>
                  <a:noFill/>
                </a:ln>
                <a:solidFill>
                  <a:schemeClr val="bg1"/>
                </a:solidFill>
                <a:effectLst/>
                <a:latin typeface="Trebuchet MS" panose="020B0603020202020204" pitchFamily="34" charset="0"/>
              </a:rPr>
              <a:t>Test Plan:</a:t>
            </a:r>
            <a:br>
              <a:rPr kumimoji="0" lang="en-IL" altLang="en-IL" sz="2000" b="0" i="0" u="none" strike="noStrike" cap="none" normalizeH="0" baseline="0" dirty="0">
                <a:ln>
                  <a:noFill/>
                </a:ln>
                <a:solidFill>
                  <a:schemeClr val="bg1"/>
                </a:solidFill>
                <a:effectLst/>
                <a:latin typeface="Trebuchet MS" panose="020B0603020202020204" pitchFamily="34" charset="0"/>
              </a:rPr>
            </a:br>
            <a:r>
              <a:rPr kumimoji="0" lang="en-IL" altLang="en-IL" sz="2000" b="0" i="0" u="none" strike="noStrike" cap="none" normalizeH="0" baseline="0" dirty="0">
                <a:ln>
                  <a:noFill/>
                </a:ln>
                <a:solidFill>
                  <a:schemeClr val="bg1"/>
                </a:solidFill>
                <a:effectLst/>
                <a:latin typeface="Trebuchet MS" panose="020B0603020202020204" pitchFamily="34" charset="0"/>
              </a:rPr>
              <a:t>Specify the test cases to be executed to verify the frame aligner's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lang="en-IL" altLang="en-IL" dirty="0"/>
          </a:p>
        </p:txBody>
      </p:sp>
      <p:sp>
        <p:nvSpPr>
          <p:cNvPr id="6" name="Rectangle 5">
            <a:extLst>
              <a:ext uri="{FF2B5EF4-FFF2-40B4-BE49-F238E27FC236}">
                <a16:creationId xmlns:a16="http://schemas.microsoft.com/office/drawing/2014/main" id="{2FA2152E-D212-AB19-D869-78A13527084C}"/>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5DE00F08-6894-654A-2285-6FB9434AA9B7}"/>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7181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2C69ED-0C6A-5625-85C5-570140DCA673}"/>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Rectangle 4">
            <a:extLst>
              <a:ext uri="{FF2B5EF4-FFF2-40B4-BE49-F238E27FC236}">
                <a16:creationId xmlns:a16="http://schemas.microsoft.com/office/drawing/2014/main" id="{8EE629DB-21D1-6350-39E7-CB8C4202EC30}"/>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aphicFrame>
        <p:nvGraphicFramePr>
          <p:cNvPr id="6" name="Table 5">
            <a:extLst>
              <a:ext uri="{FF2B5EF4-FFF2-40B4-BE49-F238E27FC236}">
                <a16:creationId xmlns:a16="http://schemas.microsoft.com/office/drawing/2014/main" id="{F4B2EC42-C360-E4C6-8717-13CF01C9A452}"/>
              </a:ext>
            </a:extLst>
          </p:cNvPr>
          <p:cNvGraphicFramePr>
            <a:graphicFrameLocks noGrp="1"/>
          </p:cNvGraphicFramePr>
          <p:nvPr>
            <p:extLst>
              <p:ext uri="{D42A27DB-BD31-4B8C-83A1-F6EECF244321}">
                <p14:modId xmlns:p14="http://schemas.microsoft.com/office/powerpoint/2010/main" val="760486406"/>
              </p:ext>
            </p:extLst>
          </p:nvPr>
        </p:nvGraphicFramePr>
        <p:xfrm>
          <a:off x="695325" y="479963"/>
          <a:ext cx="10795950" cy="5898074"/>
        </p:xfrm>
        <a:graphic>
          <a:graphicData uri="http://schemas.openxmlformats.org/drawingml/2006/table">
            <a:tbl>
              <a:tblPr firstRow="1" bandRow="1">
                <a:tableStyleId>{08FB837D-C827-4EFA-A057-4D05807E0F7C}</a:tableStyleId>
              </a:tblPr>
              <a:tblGrid>
                <a:gridCol w="930317">
                  <a:extLst>
                    <a:ext uri="{9D8B030D-6E8A-4147-A177-3AD203B41FA5}">
                      <a16:colId xmlns:a16="http://schemas.microsoft.com/office/drawing/2014/main" val="430489082"/>
                    </a:ext>
                  </a:extLst>
                </a:gridCol>
                <a:gridCol w="2545120">
                  <a:extLst>
                    <a:ext uri="{9D8B030D-6E8A-4147-A177-3AD203B41FA5}">
                      <a16:colId xmlns:a16="http://schemas.microsoft.com/office/drawing/2014/main" val="4036744615"/>
                    </a:ext>
                  </a:extLst>
                </a:gridCol>
                <a:gridCol w="3475805">
                  <a:extLst>
                    <a:ext uri="{9D8B030D-6E8A-4147-A177-3AD203B41FA5}">
                      <a16:colId xmlns:a16="http://schemas.microsoft.com/office/drawing/2014/main" val="1182693699"/>
                    </a:ext>
                  </a:extLst>
                </a:gridCol>
                <a:gridCol w="3844708">
                  <a:extLst>
                    <a:ext uri="{9D8B030D-6E8A-4147-A177-3AD203B41FA5}">
                      <a16:colId xmlns:a16="http://schemas.microsoft.com/office/drawing/2014/main" val="3980690404"/>
                    </a:ext>
                  </a:extLst>
                </a:gridCol>
              </a:tblGrid>
              <a:tr h="444616">
                <a:tc>
                  <a:txBody>
                    <a:bodyPr/>
                    <a:lstStyle/>
                    <a:p>
                      <a:r>
                        <a:rPr lang="en-US" dirty="0">
                          <a:solidFill>
                            <a:schemeClr val="bg1"/>
                          </a:solidFill>
                        </a:rPr>
                        <a:t>Test Number</a:t>
                      </a:r>
                      <a:endParaRPr lang="en-IL"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Test Name</a:t>
                      </a:r>
                      <a:endParaRPr lang="en-IL"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Objective</a:t>
                      </a:r>
                      <a:endParaRPr lang="en-IL"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Description</a:t>
                      </a:r>
                      <a:endParaRPr lang="en-IL"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44196838"/>
                  </a:ext>
                </a:extLst>
              </a:tr>
              <a:tr h="861157">
                <a:tc>
                  <a:txBody>
                    <a:bodyPr/>
                    <a:lstStyle/>
                    <a:p>
                      <a:pPr algn="ctr"/>
                      <a:r>
                        <a:rPr lang="en-US" sz="1600" b="0" dirty="0">
                          <a:solidFill>
                            <a:schemeClr val="bg1"/>
                          </a:solidFill>
                          <a:latin typeface="Trebuchet MS" panose="020B0603020202020204" pitchFamily="34" charset="0"/>
                        </a:rPr>
                        <a:t>10</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0" dirty="0">
                          <a:latin typeface="Trebuchet MS" panose="020B0603020202020204" pitchFamily="34" charset="0"/>
                        </a:rPr>
                        <a:t>Max/Min Payload Test</a:t>
                      </a:r>
                      <a:endParaRPr lang="en-IL" sz="1600" b="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b="0" dirty="0">
                          <a:latin typeface="Trebuchet MS" panose="020B0603020202020204" pitchFamily="34" charset="0"/>
                        </a:rPr>
                        <a:t>Verify aligner’s handling of all-zeroes and all-ones payload data.</a:t>
                      </a:r>
                      <a:endParaRPr lang="en-IL" sz="1600" b="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600" b="0" dirty="0">
                          <a:latin typeface="Trebuchet MS" panose="020B0603020202020204" pitchFamily="34" charset="0"/>
                        </a:rPr>
                        <a:t>Send frames with all-zeroes and all-ones payloads, confirming that extreme values are handled correctly.</a:t>
                      </a:r>
                      <a:endParaRPr lang="en-IL" sz="1600" b="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3236731"/>
                  </a:ext>
                </a:extLst>
              </a:tr>
              <a:tr h="861157">
                <a:tc>
                  <a:txBody>
                    <a:bodyPr/>
                    <a:lstStyle/>
                    <a:p>
                      <a:pPr algn="ctr"/>
                      <a:r>
                        <a:rPr lang="en-US" sz="1600" b="0" dirty="0">
                          <a:solidFill>
                            <a:schemeClr val="bg1"/>
                          </a:solidFill>
                          <a:latin typeface="Trebuchet MS" panose="020B0603020202020204" pitchFamily="34" charset="0"/>
                        </a:rPr>
                        <a:t>11</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b="0" dirty="0">
                          <a:latin typeface="Trebuchet MS" panose="020B0603020202020204" pitchFamily="34" charset="0"/>
                        </a:rPr>
                        <a:t>Edge Case Header Test</a:t>
                      </a:r>
                      <a:endParaRPr lang="en-IL" sz="1600" b="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1600" b="0" dirty="0">
                          <a:latin typeface="Trebuchet MS" panose="020B0603020202020204" pitchFamily="34" charset="0"/>
                        </a:rPr>
                        <a:t>Verify response to an LSB of a header at the end of a 47-byte-long payload.</a:t>
                      </a:r>
                      <a:endParaRPr lang="en-IL" sz="1600" b="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1600" b="0" dirty="0">
                          <a:latin typeface="Trebuchet MS" panose="020B0603020202020204" pitchFamily="34" charset="0"/>
                        </a:rPr>
                        <a:t>While </a:t>
                      </a:r>
                      <a:r>
                        <a:rPr lang="en-GB" sz="1600" b="0" dirty="0" err="1">
                          <a:latin typeface="Trebuchet MS" panose="020B0603020202020204" pitchFamily="34" charset="0"/>
                        </a:rPr>
                        <a:t>frame_detect</a:t>
                      </a:r>
                      <a:r>
                        <a:rPr lang="en-GB" sz="1600" b="0" dirty="0">
                          <a:latin typeface="Trebuchet MS" panose="020B0603020202020204" pitchFamily="34" charset="0"/>
                        </a:rPr>
                        <a:t> = 1, send 47 bytes of payload, then send 1 byte of the LSB from a legal header.</a:t>
                      </a:r>
                      <a:endParaRPr lang="en-IL" sz="1600" b="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1906884"/>
                  </a:ext>
                </a:extLst>
              </a:tr>
              <a:tr h="525577">
                <a:tc>
                  <a:txBody>
                    <a:bodyPr/>
                    <a:lstStyle/>
                    <a:p>
                      <a:pPr algn="ctr"/>
                      <a:r>
                        <a:rPr lang="en-US" sz="1600" b="0" dirty="0">
                          <a:solidFill>
                            <a:schemeClr val="bg1"/>
                          </a:solidFill>
                          <a:latin typeface="Trebuchet MS" panose="020B0603020202020204" pitchFamily="34" charset="0"/>
                        </a:rPr>
                        <a:t>12</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0" dirty="0">
                          <a:solidFill>
                            <a:schemeClr val="bg1"/>
                          </a:solidFill>
                          <a:latin typeface="Trebuchet MS" panose="020B0603020202020204" pitchFamily="34" charset="0"/>
                        </a:rPr>
                        <a:t>All header combination</a:t>
                      </a:r>
                      <a:endParaRPr lang="en-IL" sz="1600" b="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0" dirty="0">
                          <a:solidFill>
                            <a:schemeClr val="bg1"/>
                          </a:solidFill>
                          <a:latin typeface="Trebuchet MS" panose="020B0603020202020204" pitchFamily="34" charset="0"/>
                        </a:rPr>
                        <a:t>Verify 2^3 legal headers combination.</a:t>
                      </a:r>
                      <a:endParaRPr lang="en-IL" sz="1600" b="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0" dirty="0">
                          <a:solidFill>
                            <a:schemeClr val="bg1"/>
                          </a:solidFill>
                          <a:latin typeface="Trebuchet MS" panose="020B0603020202020204" pitchFamily="34" charset="0"/>
                        </a:rPr>
                        <a:t>While </a:t>
                      </a:r>
                      <a:r>
                        <a:rPr lang="en-US" sz="1600" b="0" dirty="0" err="1">
                          <a:solidFill>
                            <a:schemeClr val="bg1"/>
                          </a:solidFill>
                          <a:latin typeface="Trebuchet MS" panose="020B0603020202020204" pitchFamily="34" charset="0"/>
                        </a:rPr>
                        <a:t>frame_detect</a:t>
                      </a:r>
                      <a:r>
                        <a:rPr lang="en-US" sz="1600" b="0" dirty="0">
                          <a:solidFill>
                            <a:schemeClr val="bg1"/>
                          </a:solidFill>
                          <a:latin typeface="Trebuchet MS" panose="020B0603020202020204" pitchFamily="34" charset="0"/>
                        </a:rPr>
                        <a:t>=0 send all the possible combination of HEAD_1 and HEAD_2 and 3 times to verify </a:t>
                      </a:r>
                      <a:r>
                        <a:rPr lang="en-US" sz="1600" b="0" dirty="0" err="1">
                          <a:solidFill>
                            <a:schemeClr val="bg1"/>
                          </a:solidFill>
                          <a:latin typeface="Trebuchet MS" panose="020B0603020202020204" pitchFamily="34" charset="0"/>
                        </a:rPr>
                        <a:t>frame_detect</a:t>
                      </a:r>
                      <a:r>
                        <a:rPr lang="en-US" sz="1600" b="0" dirty="0">
                          <a:solidFill>
                            <a:schemeClr val="bg1"/>
                          </a:solidFill>
                          <a:latin typeface="Trebuchet MS" panose="020B0603020202020204" pitchFamily="34" charset="0"/>
                        </a:rPr>
                        <a:t> rising.</a:t>
                      </a:r>
                      <a:endParaRPr lang="en-IL" sz="1600" b="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8733651"/>
                  </a:ext>
                </a:extLst>
              </a:tr>
              <a:tr h="525577">
                <a:tc>
                  <a:txBody>
                    <a:bodyPr/>
                    <a:lstStyle/>
                    <a:p>
                      <a:pPr algn="ctr"/>
                      <a:r>
                        <a:rPr lang="en-US" sz="1600" b="0" dirty="0">
                          <a:solidFill>
                            <a:schemeClr val="bg1"/>
                          </a:solidFill>
                          <a:latin typeface="Trebuchet MS" panose="020B0603020202020204" pitchFamily="34" charset="0"/>
                        </a:rPr>
                        <a:t>13</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solidFill>
                            <a:schemeClr val="bg1"/>
                          </a:solidFill>
                          <a:latin typeface="Trebuchet MS" panose="020B0603020202020204" pitchFamily="34" charset="0"/>
                        </a:rPr>
                        <a:t>Corner Case </a:t>
                      </a:r>
                      <a:r>
                        <a:rPr lang="en-US" sz="1600" dirty="0" err="1">
                          <a:solidFill>
                            <a:schemeClr val="bg1"/>
                          </a:solidFill>
                          <a:latin typeface="Trebuchet MS" panose="020B0603020202020204" pitchFamily="34" charset="0"/>
                        </a:rPr>
                        <a:t>frame_detect</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solidFill>
                            <a:schemeClr val="bg1"/>
                          </a:solidFill>
                          <a:latin typeface="Trebuchet MS" panose="020B0603020202020204" pitchFamily="34" charset="0"/>
                        </a:rPr>
                        <a:t>Verify the if the </a:t>
                      </a:r>
                      <a:r>
                        <a:rPr lang="en-US" sz="1600" dirty="0" err="1">
                          <a:solidFill>
                            <a:schemeClr val="bg1"/>
                          </a:solidFill>
                          <a:latin typeface="Trebuchet MS" panose="020B0603020202020204" pitchFamily="34" charset="0"/>
                        </a:rPr>
                        <a:t>frame_detect</a:t>
                      </a:r>
                      <a:r>
                        <a:rPr lang="en-US" sz="1600" dirty="0">
                          <a:solidFill>
                            <a:schemeClr val="bg1"/>
                          </a:solidFill>
                          <a:latin typeface="Trebuchet MS" panose="020B0603020202020204" pitchFamily="34" charset="0"/>
                        </a:rPr>
                        <a:t> don’t change after 46 payload bytes and 1 legal header.</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solidFill>
                            <a:schemeClr val="bg1"/>
                          </a:solidFill>
                          <a:latin typeface="Trebuchet MS" panose="020B0603020202020204" pitchFamily="34" charset="0"/>
                        </a:rPr>
                        <a:t>While </a:t>
                      </a:r>
                      <a:r>
                        <a:rPr lang="en-US" sz="1600" dirty="0" err="1">
                          <a:solidFill>
                            <a:schemeClr val="bg1"/>
                          </a:solidFill>
                          <a:latin typeface="Trebuchet MS" panose="020B0603020202020204" pitchFamily="34" charset="0"/>
                        </a:rPr>
                        <a:t>frame_detect</a:t>
                      </a:r>
                      <a:r>
                        <a:rPr lang="en-US" sz="1600" dirty="0">
                          <a:solidFill>
                            <a:schemeClr val="bg1"/>
                          </a:solidFill>
                          <a:latin typeface="Trebuchet MS" panose="020B0603020202020204" pitchFamily="34" charset="0"/>
                        </a:rPr>
                        <a:t>=1 and 46 bytes of payload send legal header to check if </a:t>
                      </a:r>
                      <a:r>
                        <a:rPr lang="en-US" sz="1600" dirty="0" err="1">
                          <a:solidFill>
                            <a:schemeClr val="bg1"/>
                          </a:solidFill>
                          <a:latin typeface="Trebuchet MS" panose="020B0603020202020204" pitchFamily="34" charset="0"/>
                        </a:rPr>
                        <a:t>frame_detect</a:t>
                      </a:r>
                      <a:r>
                        <a:rPr lang="en-US" sz="1600" dirty="0">
                          <a:solidFill>
                            <a:schemeClr val="bg1"/>
                          </a:solidFill>
                          <a:latin typeface="Trebuchet MS" panose="020B0603020202020204" pitchFamily="34" charset="0"/>
                        </a:rPr>
                        <a:t> doesn’t fall.</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25250535"/>
                  </a:ext>
                </a:extLst>
              </a:tr>
              <a:tr h="525577">
                <a:tc>
                  <a:txBody>
                    <a:bodyPr/>
                    <a:lstStyle/>
                    <a:p>
                      <a:pPr algn="ctr"/>
                      <a:r>
                        <a:rPr lang="en-US" sz="1600" b="0" dirty="0">
                          <a:solidFill>
                            <a:schemeClr val="bg1"/>
                          </a:solidFill>
                          <a:latin typeface="Trebuchet MS" panose="020B0603020202020204" pitchFamily="34" charset="0"/>
                        </a:rPr>
                        <a:t>14</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Trebuchet MS" panose="020B0603020202020204" pitchFamily="34" charset="0"/>
                        </a:rPr>
                        <a:t>Corner Case </a:t>
                      </a:r>
                      <a:r>
                        <a:rPr lang="en-US" sz="1600" dirty="0" err="1">
                          <a:solidFill>
                            <a:schemeClr val="bg1"/>
                          </a:solidFill>
                          <a:latin typeface="Trebuchet MS" panose="020B0603020202020204" pitchFamily="34" charset="0"/>
                        </a:rPr>
                        <a:t>fr_byte_position</a:t>
                      </a:r>
                      <a:endParaRPr lang="en-IL" sz="1600" dirty="0">
                        <a:solidFill>
                          <a:schemeClr val="bg1"/>
                        </a:solidFill>
                        <a:latin typeface="Trebuchet MS" panose="020B0603020202020204" pitchFamily="34" charset="0"/>
                      </a:endParaRPr>
                    </a:p>
                    <a:p>
                      <a:pPr algn="ct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Trebuchet MS" panose="020B0603020202020204" pitchFamily="34" charset="0"/>
                        </a:rPr>
                        <a:t>Verify for a 3</a:t>
                      </a:r>
                      <a:r>
                        <a:rPr lang="en-US" sz="1600" baseline="30000" dirty="0">
                          <a:solidFill>
                            <a:schemeClr val="bg1"/>
                          </a:solidFill>
                          <a:latin typeface="Trebuchet MS" panose="020B0603020202020204" pitchFamily="34" charset="0"/>
                        </a:rPr>
                        <a:t>rd</a:t>
                      </a:r>
                      <a:r>
                        <a:rPr lang="en-US" sz="1600" dirty="0">
                          <a:solidFill>
                            <a:schemeClr val="bg1"/>
                          </a:solidFill>
                          <a:latin typeface="Trebuchet MS" panose="020B0603020202020204" pitchFamily="34" charset="0"/>
                        </a:rPr>
                        <a:t> LSB byte the </a:t>
                      </a:r>
                      <a:r>
                        <a:rPr lang="en-US" sz="1600" dirty="0" err="1">
                          <a:solidFill>
                            <a:schemeClr val="bg1"/>
                          </a:solidFill>
                          <a:latin typeface="Trebuchet MS" panose="020B0603020202020204" pitchFamily="34" charset="0"/>
                        </a:rPr>
                        <a:t>fr_byte_position</a:t>
                      </a:r>
                      <a:r>
                        <a:rPr lang="en-US" sz="1600" dirty="0">
                          <a:solidFill>
                            <a:schemeClr val="bg1"/>
                          </a:solidFill>
                          <a:latin typeface="Trebuchet MS" panose="020B0603020202020204" pitchFamily="34" charset="0"/>
                        </a:rPr>
                        <a:t> don’t become 0.</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dirty="0">
                          <a:solidFill>
                            <a:schemeClr val="bg1"/>
                          </a:solidFill>
                          <a:latin typeface="Trebuchet MS" panose="020B0603020202020204" pitchFamily="34" charset="0"/>
                        </a:rPr>
                        <a:t>Send a legal header a right after an a legal LSB.</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7786012"/>
                  </a:ext>
                </a:extLst>
              </a:tr>
              <a:tr h="525577">
                <a:tc>
                  <a:txBody>
                    <a:bodyPr/>
                    <a:lstStyle/>
                    <a:p>
                      <a:pPr algn="ctr"/>
                      <a:r>
                        <a:rPr lang="en-US" sz="1600" b="0" dirty="0">
                          <a:solidFill>
                            <a:schemeClr val="bg1"/>
                          </a:solidFill>
                          <a:latin typeface="Trebuchet MS" panose="020B0603020202020204" pitchFamily="34" charset="0"/>
                        </a:rPr>
                        <a:t>15</a:t>
                      </a:r>
                      <a:endParaRPr lang="en-IL" sz="1600" b="0" dirty="0">
                        <a:solidFill>
                          <a:schemeClr val="bg1"/>
                        </a:solidFill>
                        <a:latin typeface="Trebuchet MS" panose="020B0603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600" dirty="0">
                          <a:solidFill>
                            <a:schemeClr val="bg1"/>
                          </a:solidFill>
                          <a:latin typeface="Trebuchet MS" panose="020B0603020202020204" pitchFamily="34" charset="0"/>
                        </a:rPr>
                        <a:t>Payload with LSB</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Trebuchet MS" panose="020B0603020202020204" pitchFamily="34" charset="0"/>
                        </a:rPr>
                        <a:t>Verify a scenario when a last byte of payload I LSB and then legal header received</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600" dirty="0">
                          <a:solidFill>
                            <a:schemeClr val="bg1"/>
                          </a:solidFill>
                          <a:latin typeface="Trebuchet MS" panose="020B0603020202020204" pitchFamily="34" charset="0"/>
                        </a:rPr>
                        <a:t>Send LSB </a:t>
                      </a:r>
                      <a:r>
                        <a:rPr lang="en-US" sz="1600" dirty="0" err="1">
                          <a:solidFill>
                            <a:schemeClr val="bg1"/>
                          </a:solidFill>
                          <a:latin typeface="Trebuchet MS" panose="020B0603020202020204" pitchFamily="34" charset="0"/>
                        </a:rPr>
                        <a:t>LSB</a:t>
                      </a:r>
                      <a:r>
                        <a:rPr lang="en-US" sz="1600" dirty="0">
                          <a:solidFill>
                            <a:schemeClr val="bg1"/>
                          </a:solidFill>
                          <a:latin typeface="Trebuchet MS" panose="020B0603020202020204" pitchFamily="34" charset="0"/>
                        </a:rPr>
                        <a:t> MSB and verify if </a:t>
                      </a:r>
                      <a:r>
                        <a:rPr lang="en-US" sz="1600" dirty="0" err="1">
                          <a:solidFill>
                            <a:schemeClr val="bg1"/>
                          </a:solidFill>
                          <a:latin typeface="Trebuchet MS" panose="020B0603020202020204" pitchFamily="34" charset="0"/>
                        </a:rPr>
                        <a:t>na_byte_position</a:t>
                      </a:r>
                      <a:r>
                        <a:rPr lang="en-US" sz="1600" dirty="0">
                          <a:solidFill>
                            <a:schemeClr val="bg1"/>
                          </a:solidFill>
                          <a:latin typeface="Trebuchet MS" panose="020B0603020202020204" pitchFamily="34" charset="0"/>
                        </a:rPr>
                        <a:t> increasing.</a:t>
                      </a:r>
                      <a:endParaRPr lang="en-IL" sz="1600" dirty="0">
                        <a:solidFill>
                          <a:schemeClr val="bg1"/>
                        </a:solidFill>
                        <a:latin typeface="Trebuchet MS" panose="020B0603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78060448"/>
                  </a:ext>
                </a:extLst>
              </a:tr>
            </a:tbl>
          </a:graphicData>
        </a:graphic>
      </p:graphicFrame>
    </p:spTree>
    <p:extLst>
      <p:ext uri="{BB962C8B-B14F-4D97-AF65-F5344CB8AC3E}">
        <p14:creationId xmlns:p14="http://schemas.microsoft.com/office/powerpoint/2010/main" val="1094026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4470BB-66DB-3B62-B5DD-9521C0854CCE}"/>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Rectangle 4">
            <a:extLst>
              <a:ext uri="{FF2B5EF4-FFF2-40B4-BE49-F238E27FC236}">
                <a16:creationId xmlns:a16="http://schemas.microsoft.com/office/drawing/2014/main" id="{7472C049-5B0E-9AE3-A6B3-05BD26A8BA3E}"/>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Title 1">
            <a:extLst>
              <a:ext uri="{FF2B5EF4-FFF2-40B4-BE49-F238E27FC236}">
                <a16:creationId xmlns:a16="http://schemas.microsoft.com/office/drawing/2014/main" id="{DF2B4D2A-61CE-2001-F611-5D36743E7139}"/>
              </a:ext>
            </a:extLst>
          </p:cNvPr>
          <p:cNvSpPr>
            <a:spLocks noGrp="1"/>
          </p:cNvSpPr>
          <p:nvPr>
            <p:ph type="title"/>
          </p:nvPr>
        </p:nvSpPr>
        <p:spPr>
          <a:xfrm>
            <a:off x="695324" y="693174"/>
            <a:ext cx="10782300" cy="921376"/>
          </a:xfrm>
        </p:spPr>
        <p:txBody>
          <a:bodyPr vert="horz" lIns="91440" tIns="45720" rIns="91440" bIns="45720" rtlCol="0" anchor="b">
            <a:noAutofit/>
          </a:bodyPr>
          <a:lstStyle/>
          <a:p>
            <a:pPr algn="ctr" defTabSz="914400">
              <a:lnSpc>
                <a:spcPct val="80000"/>
              </a:lnSpc>
            </a:pPr>
            <a:r>
              <a:rPr lang="en-US" sz="7200" dirty="0">
                <a:solidFill>
                  <a:schemeClr val="bg1"/>
                </a:solidFill>
              </a:rPr>
              <a:t>Bug Report</a:t>
            </a:r>
          </a:p>
        </p:txBody>
      </p:sp>
      <p:sp>
        <p:nvSpPr>
          <p:cNvPr id="10" name="TextBox 9">
            <a:extLst>
              <a:ext uri="{FF2B5EF4-FFF2-40B4-BE49-F238E27FC236}">
                <a16:creationId xmlns:a16="http://schemas.microsoft.com/office/drawing/2014/main" id="{238FB89D-C6C1-FDD2-696B-40DAF83666D2}"/>
              </a:ext>
            </a:extLst>
          </p:cNvPr>
          <p:cNvSpPr txBox="1"/>
          <p:nvPr/>
        </p:nvSpPr>
        <p:spPr>
          <a:xfrm>
            <a:off x="695324" y="1628775"/>
            <a:ext cx="11116461" cy="1754326"/>
          </a:xfrm>
          <a:prstGeom prst="rect">
            <a:avLst/>
          </a:prstGeom>
          <a:noFill/>
        </p:spPr>
        <p:txBody>
          <a:bodyPr wrap="square">
            <a:spAutoFit/>
          </a:bodyPr>
          <a:lstStyle/>
          <a:p>
            <a:r>
              <a:rPr lang="en-GB" dirty="0">
                <a:solidFill>
                  <a:schemeClr val="bg1"/>
                </a:solidFill>
                <a:latin typeface="Trebuchet MS" panose="020B0603020202020204" pitchFamily="34" charset="0"/>
              </a:rPr>
              <a:t>During rigorous testing, three unique bugs were detected that directly impact frame alignment functionality:</a:t>
            </a:r>
          </a:p>
          <a:p>
            <a:r>
              <a:rPr lang="en-GB" dirty="0">
                <a:solidFill>
                  <a:schemeClr val="bg1"/>
                </a:solidFill>
                <a:latin typeface="Trebuchet MS" panose="020B0603020202020204" pitchFamily="34" charset="0"/>
              </a:rPr>
              <a:t>1. After receiving the first byte of the header, known as the LSB, fr_byte_position is set to 1, in contrast to what was shown in the design waveforms.</a:t>
            </a:r>
            <a:br>
              <a:rPr lang="en-GB" dirty="0">
                <a:solidFill>
                  <a:schemeClr val="bg1"/>
                </a:solidFill>
                <a:latin typeface="Trebuchet MS" panose="020B0603020202020204" pitchFamily="34" charset="0"/>
              </a:rPr>
            </a:br>
            <a:br>
              <a:rPr lang="en-GB" dirty="0">
                <a:solidFill>
                  <a:schemeClr val="bg1"/>
                </a:solidFill>
                <a:latin typeface="Trebuchet MS" panose="020B0603020202020204" pitchFamily="34" charset="0"/>
              </a:rPr>
            </a:br>
            <a:endParaRPr lang="en-IL" dirty="0">
              <a:solidFill>
                <a:schemeClr val="bg1"/>
              </a:solidFill>
              <a:latin typeface="Trebuchet MS" panose="020B0603020202020204" pitchFamily="34" charset="0"/>
            </a:endParaRPr>
          </a:p>
        </p:txBody>
      </p:sp>
      <p:pic>
        <p:nvPicPr>
          <p:cNvPr id="15" name="Picture 14">
            <a:extLst>
              <a:ext uri="{FF2B5EF4-FFF2-40B4-BE49-F238E27FC236}">
                <a16:creationId xmlns:a16="http://schemas.microsoft.com/office/drawing/2014/main" id="{80924B13-1FB1-A5C3-930C-AAF5DA8FBE06}"/>
              </a:ext>
            </a:extLst>
          </p:cNvPr>
          <p:cNvPicPr>
            <a:picLocks noChangeAspect="1"/>
          </p:cNvPicPr>
          <p:nvPr/>
        </p:nvPicPr>
        <p:blipFill>
          <a:blip r:embed="rId2"/>
          <a:stretch>
            <a:fillRect/>
          </a:stretch>
        </p:blipFill>
        <p:spPr>
          <a:xfrm>
            <a:off x="6281067" y="2756945"/>
            <a:ext cx="5107947" cy="2970236"/>
          </a:xfrm>
          <a:prstGeom prst="rect">
            <a:avLst/>
          </a:prstGeom>
          <a:ln w="28575">
            <a:solidFill>
              <a:schemeClr val="bg1"/>
            </a:solidFill>
          </a:ln>
        </p:spPr>
      </p:pic>
      <p:cxnSp>
        <p:nvCxnSpPr>
          <p:cNvPr id="18" name="Straight Connector 17">
            <a:extLst>
              <a:ext uri="{FF2B5EF4-FFF2-40B4-BE49-F238E27FC236}">
                <a16:creationId xmlns:a16="http://schemas.microsoft.com/office/drawing/2014/main" id="{C95450F0-066E-D94B-4C2A-88490E496BD8}"/>
              </a:ext>
            </a:extLst>
          </p:cNvPr>
          <p:cNvCxnSpPr>
            <a:cxnSpLocks/>
          </p:cNvCxnSpPr>
          <p:nvPr/>
        </p:nvCxnSpPr>
        <p:spPr>
          <a:xfrm>
            <a:off x="10086680" y="3978111"/>
            <a:ext cx="461914" cy="0"/>
          </a:xfrm>
          <a:prstGeom prst="line">
            <a:avLst/>
          </a:prstGeom>
          <a:ln w="38100">
            <a:solidFill>
              <a:srgbClr val="51F79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0968B57-32B4-1435-6DB5-376530F2B82C}"/>
              </a:ext>
            </a:extLst>
          </p:cNvPr>
          <p:cNvCxnSpPr>
            <a:cxnSpLocks/>
          </p:cNvCxnSpPr>
          <p:nvPr/>
        </p:nvCxnSpPr>
        <p:spPr>
          <a:xfrm>
            <a:off x="10437043" y="4846949"/>
            <a:ext cx="461914" cy="0"/>
          </a:xfrm>
          <a:prstGeom prst="line">
            <a:avLst/>
          </a:prstGeom>
          <a:ln w="38100">
            <a:solidFill>
              <a:srgbClr val="51F794"/>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2F0E8E57-AB65-8412-607A-99A64CA5959B}"/>
              </a:ext>
            </a:extLst>
          </p:cNvPr>
          <p:cNvPicPr>
            <a:picLocks noChangeAspect="1"/>
          </p:cNvPicPr>
          <p:nvPr/>
        </p:nvPicPr>
        <p:blipFill>
          <a:blip r:embed="rId3"/>
          <a:stretch>
            <a:fillRect/>
          </a:stretch>
        </p:blipFill>
        <p:spPr>
          <a:xfrm>
            <a:off x="695324" y="2902931"/>
            <a:ext cx="5447760" cy="1047646"/>
          </a:xfrm>
          <a:prstGeom prst="rect">
            <a:avLst/>
          </a:prstGeom>
          <a:ln w="28575">
            <a:solidFill>
              <a:schemeClr val="bg1"/>
            </a:solidFill>
          </a:ln>
        </p:spPr>
      </p:pic>
      <p:sp>
        <p:nvSpPr>
          <p:cNvPr id="23" name="TextBox 22">
            <a:extLst>
              <a:ext uri="{FF2B5EF4-FFF2-40B4-BE49-F238E27FC236}">
                <a16:creationId xmlns:a16="http://schemas.microsoft.com/office/drawing/2014/main" id="{A7260399-1D4A-C9A9-3A18-7C405305FCDB}"/>
              </a:ext>
            </a:extLst>
          </p:cNvPr>
          <p:cNvSpPr txBox="1"/>
          <p:nvPr/>
        </p:nvSpPr>
        <p:spPr>
          <a:xfrm>
            <a:off x="704850" y="4163872"/>
            <a:ext cx="4811921" cy="1107996"/>
          </a:xfrm>
          <a:prstGeom prst="rect">
            <a:avLst/>
          </a:prstGeom>
          <a:noFill/>
        </p:spPr>
        <p:txBody>
          <a:bodyPr wrap="square" rtlCol="0">
            <a:spAutoFit/>
          </a:bodyPr>
          <a:lstStyle/>
          <a:p>
            <a:r>
              <a:rPr kumimoji="0" lang="en-IL" altLang="en-IL" sz="1600" b="0" i="0" u="none" strike="noStrike" cap="none" normalizeH="0" baseline="0" dirty="0">
                <a:ln>
                  <a:noFill/>
                </a:ln>
                <a:solidFill>
                  <a:schemeClr val="bg1"/>
                </a:solidFill>
                <a:effectLst/>
                <a:latin typeface="Trebuchet MS" panose="020B0603020202020204" pitchFamily="34" charset="0"/>
              </a:rPr>
              <a:t>Here we can see the byte 0x55, which is the LSB of a header, rising, and </a:t>
            </a:r>
            <a:r>
              <a:rPr kumimoji="0" lang="en-IL" altLang="en-IL" sz="1600" b="0" i="0" u="none" strike="noStrike" cap="none" normalizeH="0" baseline="0" dirty="0" err="1">
                <a:ln>
                  <a:noFill/>
                </a:ln>
                <a:solidFill>
                  <a:schemeClr val="bg1"/>
                </a:solidFill>
                <a:effectLst/>
                <a:latin typeface="Trebuchet MS" panose="020B0603020202020204" pitchFamily="34" charset="0"/>
              </a:rPr>
              <a:t>fr_byte_position</a:t>
            </a:r>
            <a:r>
              <a:rPr kumimoji="0" lang="en-IL" altLang="en-IL" sz="1600" b="0" i="0" u="none" strike="noStrike" cap="none" normalizeH="0" baseline="0" dirty="0">
                <a:ln>
                  <a:noFill/>
                </a:ln>
                <a:solidFill>
                  <a:schemeClr val="bg1"/>
                </a:solidFill>
                <a:effectLst/>
                <a:latin typeface="Trebuchet MS" panose="020B0603020202020204" pitchFamily="34" charset="0"/>
              </a:rPr>
              <a:t> increases even though there is no MSB following it. </a:t>
            </a:r>
          </a:p>
          <a:p>
            <a:endParaRPr lang="en-IL" dirty="0"/>
          </a:p>
        </p:txBody>
      </p:sp>
      <p:pic>
        <p:nvPicPr>
          <p:cNvPr id="26" name="Picture 25">
            <a:extLst>
              <a:ext uri="{FF2B5EF4-FFF2-40B4-BE49-F238E27FC236}">
                <a16:creationId xmlns:a16="http://schemas.microsoft.com/office/drawing/2014/main" id="{EC031664-CF7E-240B-F5CB-4C9096EA639A}"/>
              </a:ext>
            </a:extLst>
          </p:cNvPr>
          <p:cNvPicPr>
            <a:picLocks noChangeAspect="1"/>
          </p:cNvPicPr>
          <p:nvPr/>
        </p:nvPicPr>
        <p:blipFill>
          <a:blip r:embed="rId4"/>
          <a:stretch>
            <a:fillRect/>
          </a:stretch>
        </p:blipFill>
        <p:spPr>
          <a:xfrm>
            <a:off x="704850" y="5224733"/>
            <a:ext cx="5304040" cy="365362"/>
          </a:xfrm>
          <a:prstGeom prst="rect">
            <a:avLst/>
          </a:prstGeom>
          <a:ln w="28575">
            <a:solidFill>
              <a:schemeClr val="bg1"/>
            </a:solidFill>
          </a:ln>
        </p:spPr>
      </p:pic>
    </p:spTree>
    <p:extLst>
      <p:ext uri="{BB962C8B-B14F-4D97-AF65-F5344CB8AC3E}">
        <p14:creationId xmlns:p14="http://schemas.microsoft.com/office/powerpoint/2010/main" val="2255963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C1757-F783-EB42-4111-376CE478E8B2}"/>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Rectangle 4">
            <a:extLst>
              <a:ext uri="{FF2B5EF4-FFF2-40B4-BE49-F238E27FC236}">
                <a16:creationId xmlns:a16="http://schemas.microsoft.com/office/drawing/2014/main" id="{A73F1F8F-CF8B-E900-AA91-FB598A507D16}"/>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TextBox 6">
            <a:extLst>
              <a:ext uri="{FF2B5EF4-FFF2-40B4-BE49-F238E27FC236}">
                <a16:creationId xmlns:a16="http://schemas.microsoft.com/office/drawing/2014/main" id="{3E5C0C1F-1090-AABA-A44F-3DFC983811F8}"/>
              </a:ext>
            </a:extLst>
          </p:cNvPr>
          <p:cNvSpPr txBox="1"/>
          <p:nvPr/>
        </p:nvSpPr>
        <p:spPr>
          <a:xfrm>
            <a:off x="695325" y="392552"/>
            <a:ext cx="11088180" cy="830997"/>
          </a:xfrm>
          <a:prstGeom prst="rect">
            <a:avLst/>
          </a:prstGeom>
          <a:noFill/>
        </p:spPr>
        <p:txBody>
          <a:bodyPr wrap="square">
            <a:spAutoFit/>
          </a:bodyPr>
          <a:lstStyle/>
          <a:p>
            <a:r>
              <a:rPr lang="en-GB" sz="1600" dirty="0">
                <a:solidFill>
                  <a:schemeClr val="bg1"/>
                </a:solidFill>
                <a:latin typeface="Trebuchet MS" panose="020B0603020202020204" pitchFamily="34" charset="0"/>
              </a:rPr>
              <a:t>2. The second bug occurs when </a:t>
            </a:r>
            <a:r>
              <a:rPr lang="en-GB" sz="1600" dirty="0" err="1">
                <a:solidFill>
                  <a:schemeClr val="bg1"/>
                </a:solidFill>
                <a:latin typeface="Trebuchet MS" panose="020B0603020202020204" pitchFamily="34" charset="0"/>
              </a:rPr>
              <a:t>frame_detect</a:t>
            </a:r>
            <a:r>
              <a:rPr lang="en-GB" sz="1600" dirty="0">
                <a:solidFill>
                  <a:schemeClr val="bg1"/>
                </a:solidFill>
                <a:latin typeface="Trebuchet MS" panose="020B0603020202020204" pitchFamily="34" charset="0"/>
              </a:rPr>
              <a:t> is 1, and we have 46 bytes of payload followed by a legal header. According to the specifications, this should reset the illegal bytes counter and keep </a:t>
            </a:r>
            <a:r>
              <a:rPr lang="en-GB" sz="1600" dirty="0" err="1">
                <a:solidFill>
                  <a:schemeClr val="bg1"/>
                </a:solidFill>
                <a:latin typeface="Trebuchet MS" panose="020B0603020202020204" pitchFamily="34" charset="0"/>
              </a:rPr>
              <a:t>frame_detect</a:t>
            </a:r>
            <a:r>
              <a:rPr lang="en-GB" sz="1600" dirty="0">
                <a:solidFill>
                  <a:schemeClr val="bg1"/>
                </a:solidFill>
                <a:latin typeface="Trebuchet MS" panose="020B0603020202020204" pitchFamily="34" charset="0"/>
              </a:rPr>
              <a:t> at 1. However, as shown here, the opposite happens, and </a:t>
            </a:r>
            <a:r>
              <a:rPr lang="en-GB" sz="1600" dirty="0" err="1">
                <a:solidFill>
                  <a:schemeClr val="bg1"/>
                </a:solidFill>
                <a:latin typeface="Trebuchet MS" panose="020B0603020202020204" pitchFamily="34" charset="0"/>
              </a:rPr>
              <a:t>frame_detect</a:t>
            </a:r>
            <a:r>
              <a:rPr lang="en-GB" sz="1600" dirty="0">
                <a:solidFill>
                  <a:schemeClr val="bg1"/>
                </a:solidFill>
                <a:latin typeface="Trebuchet MS" panose="020B0603020202020204" pitchFamily="34" charset="0"/>
              </a:rPr>
              <a:t> decreases to 0.</a:t>
            </a:r>
            <a:endParaRPr lang="en-IL" sz="1600" dirty="0">
              <a:solidFill>
                <a:schemeClr val="bg1"/>
              </a:solidFill>
              <a:latin typeface="Trebuchet MS" panose="020B0603020202020204" pitchFamily="34" charset="0"/>
            </a:endParaRPr>
          </a:p>
        </p:txBody>
      </p:sp>
      <p:pic>
        <p:nvPicPr>
          <p:cNvPr id="11" name="Picture 10">
            <a:extLst>
              <a:ext uri="{FF2B5EF4-FFF2-40B4-BE49-F238E27FC236}">
                <a16:creationId xmlns:a16="http://schemas.microsoft.com/office/drawing/2014/main" id="{539FE321-6BBD-860E-6563-9E279951F4CE}"/>
              </a:ext>
            </a:extLst>
          </p:cNvPr>
          <p:cNvPicPr>
            <a:picLocks noChangeAspect="1"/>
          </p:cNvPicPr>
          <p:nvPr/>
        </p:nvPicPr>
        <p:blipFill>
          <a:blip r:embed="rId2"/>
          <a:srcRect l="1488" t="26048" r="1476"/>
          <a:stretch/>
        </p:blipFill>
        <p:spPr>
          <a:xfrm>
            <a:off x="695325" y="1628775"/>
            <a:ext cx="10721793" cy="1800225"/>
          </a:xfrm>
          <a:prstGeom prst="rect">
            <a:avLst/>
          </a:prstGeom>
          <a:ln w="28575">
            <a:solidFill>
              <a:schemeClr val="bg1"/>
            </a:solidFill>
          </a:ln>
        </p:spPr>
      </p:pic>
      <p:pic>
        <p:nvPicPr>
          <p:cNvPr id="13" name="Picture 12">
            <a:extLst>
              <a:ext uri="{FF2B5EF4-FFF2-40B4-BE49-F238E27FC236}">
                <a16:creationId xmlns:a16="http://schemas.microsoft.com/office/drawing/2014/main" id="{AA089874-B672-471E-C3B8-99D7E9F03EBE}"/>
              </a:ext>
            </a:extLst>
          </p:cNvPr>
          <p:cNvPicPr>
            <a:picLocks noChangeAspect="1"/>
          </p:cNvPicPr>
          <p:nvPr/>
        </p:nvPicPr>
        <p:blipFill>
          <a:blip r:embed="rId3"/>
          <a:stretch>
            <a:fillRect/>
          </a:stretch>
        </p:blipFill>
        <p:spPr>
          <a:xfrm>
            <a:off x="695325" y="3531838"/>
            <a:ext cx="3972479" cy="314369"/>
          </a:xfrm>
          <a:prstGeom prst="rect">
            <a:avLst/>
          </a:prstGeom>
          <a:ln w="28575">
            <a:solidFill>
              <a:schemeClr val="bg1"/>
            </a:solidFill>
          </a:ln>
        </p:spPr>
      </p:pic>
      <p:sp>
        <p:nvSpPr>
          <p:cNvPr id="14" name="TextBox 13">
            <a:extLst>
              <a:ext uri="{FF2B5EF4-FFF2-40B4-BE49-F238E27FC236}">
                <a16:creationId xmlns:a16="http://schemas.microsoft.com/office/drawing/2014/main" id="{8EF9D53E-567F-BA1C-4745-907F45897400}"/>
              </a:ext>
            </a:extLst>
          </p:cNvPr>
          <p:cNvSpPr txBox="1"/>
          <p:nvPr/>
        </p:nvSpPr>
        <p:spPr>
          <a:xfrm>
            <a:off x="695325" y="4120000"/>
            <a:ext cx="11088180" cy="646331"/>
          </a:xfrm>
          <a:prstGeom prst="rect">
            <a:avLst/>
          </a:prstGeom>
          <a:noFill/>
        </p:spPr>
        <p:txBody>
          <a:bodyPr wrap="square" rtlCol="0">
            <a:spAutoFit/>
          </a:bodyPr>
          <a:lstStyle/>
          <a:p>
            <a:r>
              <a:rPr lang="en-GB" dirty="0">
                <a:solidFill>
                  <a:schemeClr val="bg1"/>
                </a:solidFill>
                <a:latin typeface="Trebuchet MS" panose="020B0603020202020204" pitchFamily="34" charset="0"/>
              </a:rPr>
              <a:t>3. When we have a sequence of LSB, LSB, MSB arriving in this order, the design fails to recognize the legal header. An additional transition from LSB to LSB may need to be added in </a:t>
            </a:r>
            <a:r>
              <a:rPr lang="en-GB">
                <a:solidFill>
                  <a:schemeClr val="bg1"/>
                </a:solidFill>
                <a:latin typeface="Trebuchet MS" panose="020B0603020202020204" pitchFamily="34" charset="0"/>
              </a:rPr>
              <a:t>the FSM.</a:t>
            </a:r>
            <a:endParaRPr lang="en-IL"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5924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EE042C-6A86-9AE0-9241-DA92B25EDD11}"/>
              </a:ext>
            </a:extLst>
          </p:cNvPr>
          <p:cNvSpPr txBox="1"/>
          <p:nvPr/>
        </p:nvSpPr>
        <p:spPr>
          <a:xfrm>
            <a:off x="708918" y="1699062"/>
            <a:ext cx="10813622" cy="1600438"/>
          </a:xfrm>
          <a:prstGeom prst="rect">
            <a:avLst/>
          </a:prstGeom>
          <a:noFill/>
        </p:spPr>
        <p:txBody>
          <a:bodyPr wrap="square" rtlCol="0">
            <a:spAutoFit/>
          </a:bodyPr>
          <a:lstStyle/>
          <a:p>
            <a:r>
              <a:rPr lang="en-GB" sz="2000" dirty="0">
                <a:solidFill>
                  <a:schemeClr val="bg1"/>
                </a:solidFill>
                <a:latin typeface="Trebuchet MS" panose="020B0603020202020204" pitchFamily="34" charset="0"/>
              </a:rPr>
              <a:t>Brief overview of the design: A frame aligner is a component in communication systems, often used in data transmission protocols, that synchronizes incoming data by detecting patterns marking the start of each data frame. In this project, each frame has a header indicating its start and a payload containing the transmitted data.</a:t>
            </a:r>
          </a:p>
          <a:p>
            <a:endParaRPr lang="en-IL" dirty="0">
              <a:solidFill>
                <a:schemeClr val="bg1"/>
              </a:solidFill>
              <a:latin typeface="Trebuchet MS" panose="020B0603020202020204" pitchFamily="34" charset="0"/>
            </a:endParaRPr>
          </a:p>
        </p:txBody>
      </p:sp>
      <p:grpSp>
        <p:nvGrpSpPr>
          <p:cNvPr id="18" name="Group 17">
            <a:extLst>
              <a:ext uri="{FF2B5EF4-FFF2-40B4-BE49-F238E27FC236}">
                <a16:creationId xmlns:a16="http://schemas.microsoft.com/office/drawing/2014/main" id="{6CA73129-DC0C-C949-6D17-9269748DE94B}"/>
              </a:ext>
            </a:extLst>
          </p:cNvPr>
          <p:cNvGrpSpPr/>
          <p:nvPr/>
        </p:nvGrpSpPr>
        <p:grpSpPr>
          <a:xfrm>
            <a:off x="2152098" y="3357112"/>
            <a:ext cx="7887801" cy="2923998"/>
            <a:chOff x="2152098" y="3357112"/>
            <a:chExt cx="7887801" cy="2923998"/>
          </a:xfrm>
        </p:grpSpPr>
        <p:pic>
          <p:nvPicPr>
            <p:cNvPr id="15" name="Picture 14">
              <a:extLst>
                <a:ext uri="{FF2B5EF4-FFF2-40B4-BE49-F238E27FC236}">
                  <a16:creationId xmlns:a16="http://schemas.microsoft.com/office/drawing/2014/main" id="{09148B38-0FC6-3B5F-304B-E46DA19884D7}"/>
                </a:ext>
              </a:extLst>
            </p:cNvPr>
            <p:cNvPicPr>
              <a:picLocks noChangeAspect="1"/>
            </p:cNvPicPr>
            <p:nvPr/>
          </p:nvPicPr>
          <p:blipFill>
            <a:blip r:embed="rId2"/>
            <a:stretch>
              <a:fillRect/>
            </a:stretch>
          </p:blipFill>
          <p:spPr>
            <a:xfrm>
              <a:off x="2152098" y="4004317"/>
              <a:ext cx="7887801" cy="2276793"/>
            </a:xfrm>
            <a:prstGeom prst="rect">
              <a:avLst/>
            </a:prstGeom>
            <a:ln w="28575">
              <a:solidFill>
                <a:schemeClr val="bg1"/>
              </a:solidFill>
            </a:ln>
          </p:spPr>
        </p:pic>
        <p:sp>
          <p:nvSpPr>
            <p:cNvPr id="16" name="TextBox 15">
              <a:extLst>
                <a:ext uri="{FF2B5EF4-FFF2-40B4-BE49-F238E27FC236}">
                  <a16:creationId xmlns:a16="http://schemas.microsoft.com/office/drawing/2014/main" id="{921CA562-17A6-4970-25A3-346D9DA8CADD}"/>
                </a:ext>
              </a:extLst>
            </p:cNvPr>
            <p:cNvSpPr txBox="1"/>
            <p:nvPr/>
          </p:nvSpPr>
          <p:spPr>
            <a:xfrm>
              <a:off x="4864726" y="3357112"/>
              <a:ext cx="2462543" cy="461665"/>
            </a:xfrm>
            <a:prstGeom prst="rect">
              <a:avLst/>
            </a:prstGeom>
            <a:noFill/>
          </p:spPr>
          <p:txBody>
            <a:bodyPr wrap="square" rtlCol="0">
              <a:spAutoFit/>
            </a:bodyPr>
            <a:lstStyle/>
            <a:p>
              <a:pPr algn="ctr"/>
              <a:r>
                <a:rPr lang="en-US" sz="2400" dirty="0">
                  <a:solidFill>
                    <a:schemeClr val="bg1"/>
                  </a:solidFill>
                  <a:latin typeface="Trebuchet MS" panose="020B0603020202020204" pitchFamily="34" charset="0"/>
                </a:rPr>
                <a:t>Block Diagram</a:t>
              </a:r>
              <a:endParaRPr lang="en-IL" sz="2400" dirty="0">
                <a:solidFill>
                  <a:schemeClr val="bg1"/>
                </a:solidFill>
                <a:latin typeface="Trebuchet MS" panose="020B0603020202020204" pitchFamily="34" charset="0"/>
              </a:endParaRPr>
            </a:p>
          </p:txBody>
        </p:sp>
      </p:grpSp>
      <p:sp>
        <p:nvSpPr>
          <p:cNvPr id="17" name="Title 1">
            <a:extLst>
              <a:ext uri="{FF2B5EF4-FFF2-40B4-BE49-F238E27FC236}">
                <a16:creationId xmlns:a16="http://schemas.microsoft.com/office/drawing/2014/main" id="{1092E386-C842-3056-D8DE-3A8E6F07F70F}"/>
              </a:ext>
            </a:extLst>
          </p:cNvPr>
          <p:cNvSpPr txBox="1">
            <a:spLocks/>
          </p:cNvSpPr>
          <p:nvPr/>
        </p:nvSpPr>
        <p:spPr>
          <a:xfrm>
            <a:off x="708918" y="710380"/>
            <a:ext cx="10813622" cy="895912"/>
          </a:xfrm>
          <a:prstGeom prst="rect">
            <a:avLst/>
          </a:prstGeom>
        </p:spPr>
        <p:txBody>
          <a:bodyPr vert="horz" lIns="91440" tIns="45720" rIns="91440" bIns="45720" rtlCol="0" anchor="b">
            <a:noAutofit/>
          </a:bodyPr>
          <a:lstStyle>
            <a:lvl1pPr algn="l" defTabSz="914377"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a:lstStyle>
          <a:p>
            <a:pPr algn="ctr">
              <a:lnSpc>
                <a:spcPct val="80000"/>
              </a:lnSpc>
            </a:pPr>
            <a:r>
              <a:rPr lang="en-US" sz="7200" dirty="0">
                <a:solidFill>
                  <a:schemeClr val="bg1"/>
                </a:solidFill>
              </a:rPr>
              <a:t>Design Introduction</a:t>
            </a:r>
          </a:p>
        </p:txBody>
      </p:sp>
      <p:grpSp>
        <p:nvGrpSpPr>
          <p:cNvPr id="23" name="Group 22">
            <a:extLst>
              <a:ext uri="{FF2B5EF4-FFF2-40B4-BE49-F238E27FC236}">
                <a16:creationId xmlns:a16="http://schemas.microsoft.com/office/drawing/2014/main" id="{22A56800-13BC-FA9C-C8DA-0B1E7825F3F6}"/>
              </a:ext>
            </a:extLst>
          </p:cNvPr>
          <p:cNvGrpSpPr/>
          <p:nvPr/>
        </p:nvGrpSpPr>
        <p:grpSpPr>
          <a:xfrm>
            <a:off x="133149" y="146785"/>
            <a:ext cx="11925701" cy="6564430"/>
            <a:chOff x="133149" y="146785"/>
            <a:chExt cx="11925701" cy="6564430"/>
          </a:xfrm>
        </p:grpSpPr>
        <p:sp>
          <p:nvSpPr>
            <p:cNvPr id="20" name="Rectangle 19">
              <a:extLst>
                <a:ext uri="{FF2B5EF4-FFF2-40B4-BE49-F238E27FC236}">
                  <a16:creationId xmlns:a16="http://schemas.microsoft.com/office/drawing/2014/main" id="{72950AD3-7D8A-7284-5BA7-9D8A8FFEC889}"/>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Rectangle 21">
              <a:extLst>
                <a:ext uri="{FF2B5EF4-FFF2-40B4-BE49-F238E27FC236}">
                  <a16:creationId xmlns:a16="http://schemas.microsoft.com/office/drawing/2014/main" id="{2DC06C4A-71E9-B6B7-E6A9-157C4A8AB289}"/>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111603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a:extLst>
              <a:ext uri="{FF2B5EF4-FFF2-40B4-BE49-F238E27FC236}">
                <a16:creationId xmlns:a16="http://schemas.microsoft.com/office/drawing/2014/main" id="{D48FC3C3-BA4C-352B-B160-BD8693AD8877}"/>
              </a:ext>
            </a:extLst>
          </p:cNvPr>
          <p:cNvSpPr>
            <a:spLocks noChangeArrowheads="1"/>
          </p:cNvSpPr>
          <p:nvPr/>
        </p:nvSpPr>
        <p:spPr bwMode="auto">
          <a:xfrm>
            <a:off x="704223" y="2573165"/>
            <a:ext cx="1079796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1" i="0" u="none" strike="noStrike" cap="none" normalizeH="0" baseline="0" dirty="0">
                <a:ln>
                  <a:noFill/>
                </a:ln>
                <a:solidFill>
                  <a:schemeClr val="bg1"/>
                </a:solidFill>
                <a:effectLst/>
                <a:latin typeface="Trebuchet MS" panose="020B0603020202020204" pitchFamily="34" charset="0"/>
              </a:rPr>
              <a:t>Input Interface:</a:t>
            </a:r>
            <a:br>
              <a:rPr kumimoji="0" lang="en-IL" altLang="en-IL" b="0" i="0" u="none" strike="noStrike" cap="none" normalizeH="0" baseline="0" dirty="0">
                <a:ln>
                  <a:noFill/>
                </a:ln>
                <a:solidFill>
                  <a:schemeClr val="bg1"/>
                </a:solidFill>
                <a:effectLst/>
                <a:latin typeface="Trebuchet MS" panose="020B0603020202020204" pitchFamily="34" charset="0"/>
              </a:rPr>
            </a:br>
            <a:r>
              <a:rPr kumimoji="0" lang="en-IL" altLang="en-IL" b="0" i="0" u="none" strike="noStrike" cap="none" normalizeH="0" baseline="0" dirty="0">
                <a:ln>
                  <a:noFill/>
                </a:ln>
                <a:solidFill>
                  <a:schemeClr val="bg1"/>
                </a:solidFill>
                <a:effectLst/>
                <a:latin typeface="Trebuchet MS" panose="020B0603020202020204" pitchFamily="34" charset="0"/>
              </a:rPr>
              <a:t>The design has two inputs: an 8-bit data stream (</a:t>
            </a:r>
            <a:r>
              <a:rPr kumimoji="0" lang="en-IL" altLang="en-IL" b="0" i="0" u="none" strike="noStrike" cap="none" normalizeH="0" baseline="0" dirty="0" err="1">
                <a:ln>
                  <a:noFill/>
                </a:ln>
                <a:solidFill>
                  <a:schemeClr val="bg1"/>
                </a:solidFill>
                <a:effectLst/>
                <a:latin typeface="Trebuchet MS" panose="020B0603020202020204" pitchFamily="34" charset="0"/>
              </a:rPr>
              <a:t>rx_data</a:t>
            </a:r>
            <a:r>
              <a:rPr kumimoji="0" lang="en-IL" altLang="en-IL" b="0" i="0" u="none" strike="noStrike" cap="none" normalizeH="0" baseline="0" dirty="0">
                <a:ln>
                  <a:noFill/>
                </a:ln>
                <a:solidFill>
                  <a:schemeClr val="bg1"/>
                </a:solidFill>
                <a:effectLst/>
                <a:latin typeface="Trebuchet MS" panose="020B0603020202020204" pitchFamily="34" charset="0"/>
              </a:rPr>
              <a:t>[7:0]) from the PHY </a:t>
            </a:r>
            <a:endParaRPr kumimoji="0" lang="en-US" altLang="en-IL"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bg1"/>
                </a:solidFill>
                <a:effectLst/>
                <a:latin typeface="Trebuchet MS" panose="020B0603020202020204" pitchFamily="34" charset="0"/>
              </a:rPr>
              <a:t>(Physical Layer) and a clock signal (</a:t>
            </a:r>
            <a:r>
              <a:rPr kumimoji="0" lang="en-IL" altLang="en-IL" b="0" i="0" u="none" strike="noStrike" cap="none" normalizeH="0" baseline="0" dirty="0" err="1">
                <a:ln>
                  <a:noFill/>
                </a:ln>
                <a:solidFill>
                  <a:schemeClr val="bg1"/>
                </a:solidFill>
                <a:effectLst/>
                <a:latin typeface="Trebuchet MS" panose="020B0603020202020204" pitchFamily="34" charset="0"/>
              </a:rPr>
              <a:t>clk</a:t>
            </a:r>
            <a:r>
              <a:rPr kumimoji="0" lang="en-IL" altLang="en-IL" b="0" i="0" u="none" strike="noStrike" cap="none" normalizeH="0" baseline="0" dirty="0">
                <a:ln>
                  <a:noFill/>
                </a:ln>
                <a:solidFill>
                  <a:schemeClr val="bg1"/>
                </a:solidFill>
                <a:effectLst/>
                <a:latin typeface="Trebuchet MS" panose="020B0603020202020204" pitchFamily="34" charset="0"/>
              </a:rPr>
              <a:t>). </a:t>
            </a:r>
            <a:endParaRPr kumimoji="0" lang="en-US" altLang="en-IL"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bg1"/>
                </a:solidFill>
                <a:effectLst/>
                <a:latin typeface="Trebuchet MS" panose="020B0603020202020204" pitchFamily="34" charset="0"/>
              </a:rPr>
              <a:t>The frame aligner uses these inputs to process the incoming data stream. </a:t>
            </a:r>
            <a:endParaRPr kumimoji="0" lang="en-US" altLang="en-IL"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dirty="0">
              <a:solidFill>
                <a:schemeClr val="bg1"/>
              </a:solidFill>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1" i="0" u="none" strike="noStrike" cap="none" normalizeH="0" baseline="0" dirty="0">
                <a:ln>
                  <a:noFill/>
                </a:ln>
                <a:solidFill>
                  <a:schemeClr val="bg1"/>
                </a:solidFill>
                <a:effectLst/>
                <a:latin typeface="Trebuchet MS" panose="020B0603020202020204" pitchFamily="34" charset="0"/>
              </a:rPr>
              <a:t>Frame Aligner Unit:</a:t>
            </a:r>
            <a:br>
              <a:rPr kumimoji="0" lang="en-IL" altLang="en-IL" b="0" i="0" u="none" strike="noStrike" cap="none" normalizeH="0" baseline="0" dirty="0">
                <a:ln>
                  <a:noFill/>
                </a:ln>
                <a:solidFill>
                  <a:schemeClr val="bg1"/>
                </a:solidFill>
                <a:effectLst/>
                <a:latin typeface="Trebuchet MS" panose="020B0603020202020204" pitchFamily="34" charset="0"/>
              </a:rPr>
            </a:br>
            <a:r>
              <a:rPr kumimoji="0" lang="en-IL" altLang="en-IL" b="0" i="0" u="none" strike="noStrike" cap="none" normalizeH="0" baseline="0" dirty="0">
                <a:ln>
                  <a:noFill/>
                </a:ln>
                <a:solidFill>
                  <a:schemeClr val="bg1"/>
                </a:solidFill>
                <a:effectLst/>
                <a:latin typeface="Trebuchet MS" panose="020B0603020202020204" pitchFamily="34" charset="0"/>
              </a:rPr>
              <a:t>The frame aligner unit organizes incoming data into frames, each consisting of a 16-bit header and an </a:t>
            </a:r>
            <a:endParaRPr kumimoji="0" lang="en-US" altLang="en-IL"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bg1"/>
                </a:solidFill>
                <a:effectLst/>
                <a:latin typeface="Trebuchet MS" panose="020B0603020202020204" pitchFamily="34" charset="0"/>
              </a:rPr>
              <a:t>80-bit payload.</a:t>
            </a:r>
            <a:r>
              <a:rPr lang="en-US" altLang="en-IL" dirty="0">
                <a:solidFill>
                  <a:schemeClr val="bg1"/>
                </a:solidFill>
                <a:latin typeface="Trebuchet MS" panose="020B0603020202020204" pitchFamily="34" charset="0"/>
              </a:rPr>
              <a:t> </a:t>
            </a:r>
            <a:r>
              <a:rPr kumimoji="0" lang="en-IL" altLang="en-IL" b="0" i="0" u="none" strike="noStrike" cap="none" normalizeH="0" baseline="0" dirty="0">
                <a:ln>
                  <a:noFill/>
                </a:ln>
                <a:solidFill>
                  <a:schemeClr val="bg1"/>
                </a:solidFill>
                <a:effectLst/>
                <a:latin typeface="Trebuchet MS" panose="020B0603020202020204" pitchFamily="34" charset="0"/>
              </a:rPr>
              <a:t>The header contains a fixed pattern, either 0xAFAA or 0xBA55, marking the start of the </a:t>
            </a:r>
            <a:endParaRPr kumimoji="0" lang="en-US" altLang="en-IL" b="0" i="0" u="none" strike="noStrike" cap="none" normalizeH="0" baseline="0" dirty="0">
              <a:ln>
                <a:noFill/>
              </a:ln>
              <a:solidFill>
                <a:schemeClr val="bg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bg1"/>
                </a:solidFill>
                <a:effectLst/>
                <a:latin typeface="Trebuchet MS" panose="020B0603020202020204" pitchFamily="34" charset="0"/>
              </a:rPr>
              <a:t>frame, while the payload is random data. Frames are transmitted continuously without gaps.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IL" b="0" i="0" u="none" strike="noStrike" cap="none" normalizeH="0" baseline="0" dirty="0">
              <a:ln>
                <a:noFill/>
              </a:ln>
              <a:solidFill>
                <a:schemeClr val="bg1"/>
              </a:solidFill>
              <a:effectLst/>
              <a:latin typeface="Trebuchet MS" panose="020B0603020202020204" pitchFamily="34" charset="0"/>
            </a:endParaRPr>
          </a:p>
          <a:p>
            <a:r>
              <a:rPr lang="en-GB" b="1" dirty="0">
                <a:solidFill>
                  <a:schemeClr val="bg1"/>
                </a:solidFill>
                <a:latin typeface="Trebuchet MS" panose="020B0603020202020204" pitchFamily="34" charset="0"/>
              </a:rPr>
              <a:t>Output Interface:</a:t>
            </a:r>
            <a:br>
              <a:rPr lang="en-GB" dirty="0">
                <a:solidFill>
                  <a:schemeClr val="bg1"/>
                </a:solidFill>
                <a:latin typeface="Trebuchet MS" panose="020B0603020202020204" pitchFamily="34" charset="0"/>
              </a:rPr>
            </a:br>
            <a:r>
              <a:rPr lang="en-GB" dirty="0">
                <a:solidFill>
                  <a:schemeClr val="bg1"/>
                </a:solidFill>
                <a:latin typeface="Trebuchet MS" panose="020B0603020202020204" pitchFamily="34" charset="0"/>
              </a:rPr>
              <a:t>When the frame aligner detects a header, it outputs the 16-bit header followed by the 80-bit payload, </a:t>
            </a:r>
          </a:p>
          <a:p>
            <a:r>
              <a:rPr lang="en-GB" dirty="0">
                <a:solidFill>
                  <a:schemeClr val="bg1"/>
                </a:solidFill>
                <a:latin typeface="Trebuchet MS" panose="020B0603020202020204" pitchFamily="34" charset="0"/>
              </a:rPr>
              <a:t>ready for further processing.</a:t>
            </a:r>
            <a:endParaRPr lang="en-IL" dirty="0">
              <a:solidFill>
                <a:schemeClr val="bg1"/>
              </a:solidFill>
              <a:latin typeface="Trebuchet MS" panose="020B0603020202020204" pitchFamily="34" charset="0"/>
            </a:endParaRPr>
          </a:p>
        </p:txBody>
      </p:sp>
      <p:pic>
        <p:nvPicPr>
          <p:cNvPr id="32" name="Picture 31">
            <a:extLst>
              <a:ext uri="{FF2B5EF4-FFF2-40B4-BE49-F238E27FC236}">
                <a16:creationId xmlns:a16="http://schemas.microsoft.com/office/drawing/2014/main" id="{8CF81CCD-722E-680E-E754-1C120DCD66B3}"/>
              </a:ext>
            </a:extLst>
          </p:cNvPr>
          <p:cNvPicPr>
            <a:picLocks noChangeAspect="1"/>
          </p:cNvPicPr>
          <p:nvPr/>
        </p:nvPicPr>
        <p:blipFill>
          <a:blip r:embed="rId2"/>
          <a:stretch>
            <a:fillRect/>
          </a:stretch>
        </p:blipFill>
        <p:spPr>
          <a:xfrm>
            <a:off x="3683141" y="589957"/>
            <a:ext cx="4825716" cy="1670440"/>
          </a:xfrm>
          <a:prstGeom prst="rect">
            <a:avLst/>
          </a:prstGeom>
          <a:ln w="28575">
            <a:solidFill>
              <a:schemeClr val="bg1"/>
            </a:solidFill>
          </a:ln>
        </p:spPr>
      </p:pic>
      <p:grpSp>
        <p:nvGrpSpPr>
          <p:cNvPr id="33" name="Group 32">
            <a:extLst>
              <a:ext uri="{FF2B5EF4-FFF2-40B4-BE49-F238E27FC236}">
                <a16:creationId xmlns:a16="http://schemas.microsoft.com/office/drawing/2014/main" id="{3D62CA0B-E429-EB58-5E85-01A814F064FC}"/>
              </a:ext>
            </a:extLst>
          </p:cNvPr>
          <p:cNvGrpSpPr/>
          <p:nvPr/>
        </p:nvGrpSpPr>
        <p:grpSpPr>
          <a:xfrm>
            <a:off x="133149" y="146785"/>
            <a:ext cx="11925701" cy="6564430"/>
            <a:chOff x="133149" y="146785"/>
            <a:chExt cx="11925701" cy="6564430"/>
          </a:xfrm>
        </p:grpSpPr>
        <p:sp>
          <p:nvSpPr>
            <p:cNvPr id="34" name="Rectangle 33">
              <a:extLst>
                <a:ext uri="{FF2B5EF4-FFF2-40B4-BE49-F238E27FC236}">
                  <a16:creationId xmlns:a16="http://schemas.microsoft.com/office/drawing/2014/main" id="{2B0F7861-9FEC-AF14-C656-B6D9C076FE13}"/>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5" name="Rectangle 34">
              <a:extLst>
                <a:ext uri="{FF2B5EF4-FFF2-40B4-BE49-F238E27FC236}">
                  <a16:creationId xmlns:a16="http://schemas.microsoft.com/office/drawing/2014/main" id="{CDB2064B-6A29-24A8-3517-5B71051E290A}"/>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33229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10CB-381D-4CF0-EB48-3C4B65D7335A}"/>
              </a:ext>
            </a:extLst>
          </p:cNvPr>
          <p:cNvSpPr>
            <a:spLocks noGrp="1"/>
          </p:cNvSpPr>
          <p:nvPr>
            <p:ph type="title"/>
          </p:nvPr>
        </p:nvSpPr>
        <p:spPr>
          <a:xfrm>
            <a:off x="695325" y="545474"/>
            <a:ext cx="10782300" cy="1083301"/>
          </a:xfrm>
        </p:spPr>
        <p:txBody>
          <a:bodyPr vert="horz" lIns="91440" tIns="45720" rIns="91440" bIns="45720" rtlCol="0" anchor="b">
            <a:normAutofit/>
          </a:bodyPr>
          <a:lstStyle/>
          <a:p>
            <a:pPr algn="ctr" defTabSz="914400">
              <a:lnSpc>
                <a:spcPct val="80000"/>
              </a:lnSpc>
            </a:pPr>
            <a:r>
              <a:rPr lang="en-US" sz="7200" dirty="0">
                <a:solidFill>
                  <a:schemeClr val="bg1"/>
                </a:solidFill>
              </a:rPr>
              <a:t>Frame Aligner Functionality</a:t>
            </a:r>
          </a:p>
        </p:txBody>
      </p:sp>
      <p:sp>
        <p:nvSpPr>
          <p:cNvPr id="5" name="TextBox 4">
            <a:extLst>
              <a:ext uri="{FF2B5EF4-FFF2-40B4-BE49-F238E27FC236}">
                <a16:creationId xmlns:a16="http://schemas.microsoft.com/office/drawing/2014/main" id="{96D74E2F-EAF9-68E1-8B2B-2D411FDF3C63}"/>
              </a:ext>
            </a:extLst>
          </p:cNvPr>
          <p:cNvSpPr txBox="1"/>
          <p:nvPr/>
        </p:nvSpPr>
        <p:spPr>
          <a:xfrm>
            <a:off x="695325" y="1926989"/>
            <a:ext cx="10782300" cy="3477875"/>
          </a:xfrm>
          <a:prstGeom prst="rect">
            <a:avLst/>
          </a:prstGeom>
          <a:noFill/>
        </p:spPr>
        <p:txBody>
          <a:bodyPr wrap="square">
            <a:spAutoFit/>
          </a:bodyPr>
          <a:lstStyle/>
          <a:p>
            <a:r>
              <a:rPr lang="en-US" sz="2000" b="1" dirty="0">
                <a:solidFill>
                  <a:schemeClr val="bg1"/>
                </a:solidFill>
                <a:latin typeface="Trebuchet MS" panose="020B0603020202020204" pitchFamily="34" charset="0"/>
              </a:rPr>
              <a:t>Frame Detection: </a:t>
            </a:r>
            <a:r>
              <a:rPr lang="en-US" sz="2000" dirty="0">
                <a:solidFill>
                  <a:schemeClr val="bg1"/>
                </a:solidFill>
                <a:latin typeface="Trebuchet MS" panose="020B0603020202020204" pitchFamily="34" charset="0"/>
              </a:rPr>
              <a:t>The aligner monitors frame alignment status, signaling successful alignment with </a:t>
            </a:r>
            <a:r>
              <a:rPr lang="en-US" sz="2000" dirty="0" err="1">
                <a:solidFill>
                  <a:schemeClr val="bg1"/>
                </a:solidFill>
                <a:latin typeface="Trebuchet MS" panose="020B0603020202020204" pitchFamily="34" charset="0"/>
              </a:rPr>
              <a:t>frame_detect</a:t>
            </a:r>
            <a:r>
              <a:rPr lang="en-US" sz="2000" dirty="0">
                <a:solidFill>
                  <a:schemeClr val="bg1"/>
                </a:solidFill>
                <a:latin typeface="Trebuchet MS" panose="020B0603020202020204" pitchFamily="34" charset="0"/>
              </a:rPr>
              <a:t>.</a:t>
            </a:r>
          </a:p>
          <a:p>
            <a:endParaRPr lang="en-US" sz="2000" dirty="0">
              <a:solidFill>
                <a:schemeClr val="bg1"/>
              </a:solidFill>
              <a:latin typeface="Trebuchet MS" panose="020B0603020202020204" pitchFamily="34" charset="0"/>
            </a:endParaRPr>
          </a:p>
          <a:p>
            <a:r>
              <a:rPr lang="en-US" sz="2000" b="1" dirty="0">
                <a:solidFill>
                  <a:schemeClr val="bg1"/>
                </a:solidFill>
                <a:latin typeface="Trebuchet MS" panose="020B0603020202020204" pitchFamily="34" charset="0"/>
              </a:rPr>
              <a:t>Byte Position Tracking: </a:t>
            </a:r>
            <a:r>
              <a:rPr lang="en-US" sz="2000" dirty="0">
                <a:solidFill>
                  <a:schemeClr val="bg1"/>
                </a:solidFill>
                <a:latin typeface="Trebuchet MS" panose="020B0603020202020204" pitchFamily="34" charset="0"/>
              </a:rPr>
              <a:t>Tracks the current byte position within each frame (header and payload) using </a:t>
            </a:r>
            <a:r>
              <a:rPr lang="en-US" sz="2000" dirty="0" err="1">
                <a:solidFill>
                  <a:schemeClr val="bg1"/>
                </a:solidFill>
                <a:latin typeface="Trebuchet MS" panose="020B0603020202020204" pitchFamily="34" charset="0"/>
              </a:rPr>
              <a:t>fr_byte_position</a:t>
            </a:r>
            <a:r>
              <a:rPr lang="en-US" sz="2000" dirty="0">
                <a:solidFill>
                  <a:schemeClr val="bg1"/>
                </a:solidFill>
                <a:latin typeface="Trebuchet MS" panose="020B0603020202020204" pitchFamily="34" charset="0"/>
              </a:rPr>
              <a:t>[3:0].</a:t>
            </a:r>
          </a:p>
          <a:p>
            <a:endParaRPr lang="en-US" sz="2000" dirty="0">
              <a:solidFill>
                <a:schemeClr val="bg1"/>
              </a:solidFill>
              <a:latin typeface="Trebuchet MS" panose="020B0603020202020204" pitchFamily="34" charset="0"/>
            </a:endParaRPr>
          </a:p>
          <a:p>
            <a:r>
              <a:rPr lang="en-US" sz="2000" b="1" dirty="0">
                <a:solidFill>
                  <a:schemeClr val="bg1"/>
                </a:solidFill>
                <a:latin typeface="Trebuchet MS" panose="020B0603020202020204" pitchFamily="34" charset="0"/>
              </a:rPr>
              <a:t>Alignment Algorithm: </a:t>
            </a:r>
            <a:r>
              <a:rPr lang="en-US" sz="2000" dirty="0">
                <a:solidFill>
                  <a:schemeClr val="bg1"/>
                </a:solidFill>
                <a:latin typeface="Trebuchet MS" panose="020B0603020202020204" pitchFamily="34" charset="0"/>
              </a:rPr>
              <a:t>In-Frame Alignment: Achieved when three consecutive frames contain the correct header pattern.</a:t>
            </a:r>
          </a:p>
          <a:p>
            <a:endParaRPr lang="en-US" sz="2000" dirty="0">
              <a:solidFill>
                <a:schemeClr val="bg1"/>
              </a:solidFill>
              <a:latin typeface="Trebuchet MS" panose="020B0603020202020204" pitchFamily="34" charset="0"/>
            </a:endParaRPr>
          </a:p>
          <a:p>
            <a:r>
              <a:rPr lang="en-US" sz="2000" b="1" dirty="0">
                <a:solidFill>
                  <a:schemeClr val="bg1"/>
                </a:solidFill>
                <a:latin typeface="Trebuchet MS" panose="020B0603020202020204" pitchFamily="34" charset="0"/>
              </a:rPr>
              <a:t>Out-of-Frame Alignment</a:t>
            </a:r>
            <a:r>
              <a:rPr lang="en-US" sz="2000" dirty="0">
                <a:solidFill>
                  <a:schemeClr val="bg1"/>
                </a:solidFill>
                <a:latin typeface="Trebuchet MS" panose="020B0603020202020204" pitchFamily="34" charset="0"/>
              </a:rPr>
              <a:t>: Declared when four consecutive frames have incorrect headers. This algorithm ensures reliable synchronization with incoming data frames.</a:t>
            </a:r>
            <a:endParaRPr lang="en-IL" sz="2000" dirty="0">
              <a:solidFill>
                <a:schemeClr val="bg1"/>
              </a:solidFill>
              <a:latin typeface="Trebuchet MS" panose="020B0603020202020204" pitchFamily="34" charset="0"/>
            </a:endParaRPr>
          </a:p>
        </p:txBody>
      </p:sp>
      <p:grpSp>
        <p:nvGrpSpPr>
          <p:cNvPr id="6" name="Group 5">
            <a:extLst>
              <a:ext uri="{FF2B5EF4-FFF2-40B4-BE49-F238E27FC236}">
                <a16:creationId xmlns:a16="http://schemas.microsoft.com/office/drawing/2014/main" id="{29E23947-F454-395C-4475-F4228CA2FFEF}"/>
              </a:ext>
            </a:extLst>
          </p:cNvPr>
          <p:cNvGrpSpPr/>
          <p:nvPr/>
        </p:nvGrpSpPr>
        <p:grpSpPr>
          <a:xfrm>
            <a:off x="133149" y="146785"/>
            <a:ext cx="11925701" cy="6564430"/>
            <a:chOff x="133149" y="146785"/>
            <a:chExt cx="11925701" cy="6564430"/>
          </a:xfrm>
        </p:grpSpPr>
        <p:sp>
          <p:nvSpPr>
            <p:cNvPr id="7" name="Rectangle 6">
              <a:extLst>
                <a:ext uri="{FF2B5EF4-FFF2-40B4-BE49-F238E27FC236}">
                  <a16:creationId xmlns:a16="http://schemas.microsoft.com/office/drawing/2014/main" id="{57693173-2EF9-A9A8-EF09-350C5CFE4899}"/>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ectangle 8">
              <a:extLst>
                <a:ext uri="{FF2B5EF4-FFF2-40B4-BE49-F238E27FC236}">
                  <a16:creationId xmlns:a16="http://schemas.microsoft.com/office/drawing/2014/main" id="{F23295CC-8F77-3C67-F2B5-8872B06F7AF6}"/>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274393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1C7AE7-4DEC-F11D-A58F-49D1D9AAA278}"/>
              </a:ext>
            </a:extLst>
          </p:cNvPr>
          <p:cNvPicPr>
            <a:picLocks noChangeAspect="1"/>
          </p:cNvPicPr>
          <p:nvPr/>
        </p:nvPicPr>
        <p:blipFill>
          <a:blip r:embed="rId3"/>
          <a:stretch>
            <a:fillRect/>
          </a:stretch>
        </p:blipFill>
        <p:spPr>
          <a:xfrm>
            <a:off x="834791" y="1675734"/>
            <a:ext cx="10522417" cy="4705835"/>
          </a:xfrm>
          <a:prstGeom prst="rect">
            <a:avLst/>
          </a:prstGeom>
          <a:ln w="28575">
            <a:solidFill>
              <a:schemeClr val="bg1"/>
            </a:solidFill>
          </a:ln>
        </p:spPr>
      </p:pic>
      <p:sp>
        <p:nvSpPr>
          <p:cNvPr id="6" name="TextBox 5">
            <a:extLst>
              <a:ext uri="{FF2B5EF4-FFF2-40B4-BE49-F238E27FC236}">
                <a16:creationId xmlns:a16="http://schemas.microsoft.com/office/drawing/2014/main" id="{7B7B640C-CC10-30C4-FF94-20512A0A9E3E}"/>
              </a:ext>
            </a:extLst>
          </p:cNvPr>
          <p:cNvSpPr txBox="1"/>
          <p:nvPr/>
        </p:nvSpPr>
        <p:spPr>
          <a:xfrm>
            <a:off x="695325" y="491417"/>
            <a:ext cx="10806864" cy="1015663"/>
          </a:xfrm>
          <a:prstGeom prst="rect">
            <a:avLst/>
          </a:prstGeom>
          <a:noFill/>
        </p:spPr>
        <p:txBody>
          <a:bodyPr wrap="square" rtlCol="0">
            <a:spAutoFit/>
          </a:bodyPr>
          <a:lstStyle/>
          <a:p>
            <a:r>
              <a:rPr lang="en-GB" sz="2000" dirty="0">
                <a:solidFill>
                  <a:schemeClr val="bg1"/>
                </a:solidFill>
                <a:latin typeface="Trebuchet MS" panose="020B0603020202020204" pitchFamily="34" charset="0"/>
              </a:rPr>
              <a:t>An example of a waveform showing three consecutive frames containing the correct header pattern. The </a:t>
            </a:r>
            <a:r>
              <a:rPr lang="en-GB" sz="2000" dirty="0" err="1">
                <a:solidFill>
                  <a:schemeClr val="bg1"/>
                </a:solidFill>
                <a:latin typeface="Trebuchet MS" panose="020B0603020202020204" pitchFamily="34" charset="0"/>
              </a:rPr>
              <a:t>Frame_detect</a:t>
            </a:r>
            <a:r>
              <a:rPr lang="en-GB" sz="2000" dirty="0">
                <a:solidFill>
                  <a:schemeClr val="bg1"/>
                </a:solidFill>
                <a:latin typeface="Trebuchet MS" panose="020B0603020202020204" pitchFamily="34" charset="0"/>
              </a:rPr>
              <a:t> signal rises to 1. HEAD_1 and HEAD_2 are defined as the bytes of a legal header.</a:t>
            </a:r>
            <a:endParaRPr lang="en-IL" sz="2000" dirty="0">
              <a:solidFill>
                <a:schemeClr val="bg1"/>
              </a:solidFill>
              <a:latin typeface="Trebuchet MS" panose="020B0603020202020204" pitchFamily="34" charset="0"/>
            </a:endParaRPr>
          </a:p>
        </p:txBody>
      </p:sp>
      <p:sp>
        <p:nvSpPr>
          <p:cNvPr id="9" name="Rectangle 8">
            <a:extLst>
              <a:ext uri="{FF2B5EF4-FFF2-40B4-BE49-F238E27FC236}">
                <a16:creationId xmlns:a16="http://schemas.microsoft.com/office/drawing/2014/main" id="{A6780EBE-46E9-7230-B1FE-37361CA68333}"/>
              </a:ext>
            </a:extLst>
          </p:cNvPr>
          <p:cNvSpPr/>
          <p:nvPr/>
        </p:nvSpPr>
        <p:spPr>
          <a:xfrm>
            <a:off x="1000125" y="1924050"/>
            <a:ext cx="1162050" cy="904875"/>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TextBox 10">
            <a:extLst>
              <a:ext uri="{FF2B5EF4-FFF2-40B4-BE49-F238E27FC236}">
                <a16:creationId xmlns:a16="http://schemas.microsoft.com/office/drawing/2014/main" id="{2A0E4738-ABEF-9815-FD1B-CAD135E412CA}"/>
              </a:ext>
            </a:extLst>
          </p:cNvPr>
          <p:cNvSpPr txBox="1"/>
          <p:nvPr/>
        </p:nvSpPr>
        <p:spPr>
          <a:xfrm>
            <a:off x="1000124" y="1924050"/>
            <a:ext cx="828675" cy="276999"/>
          </a:xfrm>
          <a:prstGeom prst="rect">
            <a:avLst/>
          </a:prstGeom>
          <a:noFill/>
        </p:spPr>
        <p:txBody>
          <a:bodyPr wrap="square" rtlCol="0">
            <a:spAutoFit/>
          </a:bodyPr>
          <a:lstStyle/>
          <a:p>
            <a:r>
              <a:rPr lang="en-US" sz="1200" b="1" dirty="0">
                <a:solidFill>
                  <a:srgbClr val="0070C0"/>
                </a:solidFill>
              </a:rPr>
              <a:t>Inputs</a:t>
            </a:r>
            <a:r>
              <a:rPr lang="en-US" sz="1200" b="1" dirty="0">
                <a:solidFill>
                  <a:schemeClr val="bg1"/>
                </a:solidFill>
              </a:rPr>
              <a:t>:</a:t>
            </a:r>
            <a:endParaRPr lang="en-IL" sz="1200" b="1" dirty="0">
              <a:solidFill>
                <a:schemeClr val="bg1"/>
              </a:solidFill>
            </a:endParaRPr>
          </a:p>
        </p:txBody>
      </p:sp>
      <p:sp>
        <p:nvSpPr>
          <p:cNvPr id="12" name="Rectangle 11">
            <a:extLst>
              <a:ext uri="{FF2B5EF4-FFF2-40B4-BE49-F238E27FC236}">
                <a16:creationId xmlns:a16="http://schemas.microsoft.com/office/drawing/2014/main" id="{3494019F-BF54-2887-E93C-7FF1BABCAE92}"/>
              </a:ext>
            </a:extLst>
          </p:cNvPr>
          <p:cNvSpPr/>
          <p:nvPr/>
        </p:nvSpPr>
        <p:spPr>
          <a:xfrm>
            <a:off x="2438400" y="2447925"/>
            <a:ext cx="1162050" cy="304800"/>
          </a:xfrm>
          <a:prstGeom prst="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Rectangle 12">
            <a:extLst>
              <a:ext uri="{FF2B5EF4-FFF2-40B4-BE49-F238E27FC236}">
                <a16:creationId xmlns:a16="http://schemas.microsoft.com/office/drawing/2014/main" id="{2CA3DD65-C4CB-4C23-6263-4EE6758FB752}"/>
              </a:ext>
            </a:extLst>
          </p:cNvPr>
          <p:cNvSpPr/>
          <p:nvPr/>
        </p:nvSpPr>
        <p:spPr>
          <a:xfrm>
            <a:off x="5450004" y="2447925"/>
            <a:ext cx="1162050" cy="304800"/>
          </a:xfrm>
          <a:prstGeom prst="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4" name="Rectangle 13">
            <a:extLst>
              <a:ext uri="{FF2B5EF4-FFF2-40B4-BE49-F238E27FC236}">
                <a16:creationId xmlns:a16="http://schemas.microsoft.com/office/drawing/2014/main" id="{FAA4CA34-14BE-CBE6-D8B0-02FD82F33F9F}"/>
              </a:ext>
            </a:extLst>
          </p:cNvPr>
          <p:cNvSpPr/>
          <p:nvPr/>
        </p:nvSpPr>
        <p:spPr>
          <a:xfrm>
            <a:off x="8413131" y="2447925"/>
            <a:ext cx="1162050" cy="304800"/>
          </a:xfrm>
          <a:prstGeom prst="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5" name="Rectangle 14">
            <a:extLst>
              <a:ext uri="{FF2B5EF4-FFF2-40B4-BE49-F238E27FC236}">
                <a16:creationId xmlns:a16="http://schemas.microsoft.com/office/drawing/2014/main" id="{4A9B8319-7A0E-8419-7610-B42291EE41E8}"/>
              </a:ext>
            </a:extLst>
          </p:cNvPr>
          <p:cNvSpPr/>
          <p:nvPr/>
        </p:nvSpPr>
        <p:spPr>
          <a:xfrm>
            <a:off x="834791" y="4395309"/>
            <a:ext cx="1413109" cy="523875"/>
          </a:xfrm>
          <a:prstGeom prst="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6" name="Rectangle 15">
            <a:extLst>
              <a:ext uri="{FF2B5EF4-FFF2-40B4-BE49-F238E27FC236}">
                <a16:creationId xmlns:a16="http://schemas.microsoft.com/office/drawing/2014/main" id="{DFE7A267-EE09-214B-0ECD-998B7F24B4B7}"/>
              </a:ext>
            </a:extLst>
          </p:cNvPr>
          <p:cNvSpPr/>
          <p:nvPr/>
        </p:nvSpPr>
        <p:spPr>
          <a:xfrm>
            <a:off x="834791" y="5400675"/>
            <a:ext cx="1413109" cy="523875"/>
          </a:xfrm>
          <a:prstGeom prst="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TextBox 17">
            <a:extLst>
              <a:ext uri="{FF2B5EF4-FFF2-40B4-BE49-F238E27FC236}">
                <a16:creationId xmlns:a16="http://schemas.microsoft.com/office/drawing/2014/main" id="{F5009947-1B21-0439-F5CB-50E6C2765721}"/>
              </a:ext>
            </a:extLst>
          </p:cNvPr>
          <p:cNvSpPr txBox="1"/>
          <p:nvPr/>
        </p:nvSpPr>
        <p:spPr>
          <a:xfrm>
            <a:off x="914399" y="4371202"/>
            <a:ext cx="914400" cy="276999"/>
          </a:xfrm>
          <a:prstGeom prst="rect">
            <a:avLst/>
          </a:prstGeom>
          <a:noFill/>
        </p:spPr>
        <p:txBody>
          <a:bodyPr wrap="square" rtlCol="0">
            <a:spAutoFit/>
          </a:bodyPr>
          <a:lstStyle/>
          <a:p>
            <a:r>
              <a:rPr lang="en-US" sz="1200" b="1" dirty="0">
                <a:solidFill>
                  <a:srgbClr val="0070C0"/>
                </a:solidFill>
              </a:rPr>
              <a:t>output</a:t>
            </a:r>
            <a:endParaRPr lang="en-IL" sz="1200" b="1" dirty="0">
              <a:solidFill>
                <a:srgbClr val="0070C0"/>
              </a:solidFill>
            </a:endParaRPr>
          </a:p>
        </p:txBody>
      </p:sp>
      <p:sp>
        <p:nvSpPr>
          <p:cNvPr id="19" name="TextBox 18">
            <a:extLst>
              <a:ext uri="{FF2B5EF4-FFF2-40B4-BE49-F238E27FC236}">
                <a16:creationId xmlns:a16="http://schemas.microsoft.com/office/drawing/2014/main" id="{6846CD1F-C961-3940-244E-583009D16A69}"/>
              </a:ext>
            </a:extLst>
          </p:cNvPr>
          <p:cNvSpPr txBox="1"/>
          <p:nvPr/>
        </p:nvSpPr>
        <p:spPr>
          <a:xfrm>
            <a:off x="914399" y="5410000"/>
            <a:ext cx="914400" cy="276999"/>
          </a:xfrm>
          <a:prstGeom prst="rect">
            <a:avLst/>
          </a:prstGeom>
          <a:noFill/>
        </p:spPr>
        <p:txBody>
          <a:bodyPr wrap="square" rtlCol="0">
            <a:spAutoFit/>
          </a:bodyPr>
          <a:lstStyle/>
          <a:p>
            <a:r>
              <a:rPr lang="en-US" sz="1200" b="1" dirty="0">
                <a:solidFill>
                  <a:srgbClr val="0070C0"/>
                </a:solidFill>
              </a:rPr>
              <a:t>output</a:t>
            </a:r>
            <a:endParaRPr lang="en-IL" sz="1200" b="1" dirty="0">
              <a:solidFill>
                <a:srgbClr val="0070C0"/>
              </a:solidFill>
            </a:endParaRPr>
          </a:p>
        </p:txBody>
      </p:sp>
      <p:sp>
        <p:nvSpPr>
          <p:cNvPr id="20" name="Rectangle 19">
            <a:extLst>
              <a:ext uri="{FF2B5EF4-FFF2-40B4-BE49-F238E27FC236}">
                <a16:creationId xmlns:a16="http://schemas.microsoft.com/office/drawing/2014/main" id="{2CD3F188-840D-06D7-F471-74A811D51672}"/>
              </a:ext>
            </a:extLst>
          </p:cNvPr>
          <p:cNvSpPr/>
          <p:nvPr/>
        </p:nvSpPr>
        <p:spPr>
          <a:xfrm>
            <a:off x="3026004" y="4576374"/>
            <a:ext cx="3003321" cy="304800"/>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TextBox 20">
            <a:extLst>
              <a:ext uri="{FF2B5EF4-FFF2-40B4-BE49-F238E27FC236}">
                <a16:creationId xmlns:a16="http://schemas.microsoft.com/office/drawing/2014/main" id="{9BEA84BA-4CA1-CB98-F1AB-9ED2672554FC}"/>
              </a:ext>
            </a:extLst>
          </p:cNvPr>
          <p:cNvSpPr txBox="1"/>
          <p:nvPr/>
        </p:nvSpPr>
        <p:spPr>
          <a:xfrm>
            <a:off x="3700462" y="4296540"/>
            <a:ext cx="1211379" cy="276999"/>
          </a:xfrm>
          <a:prstGeom prst="rect">
            <a:avLst/>
          </a:prstGeom>
          <a:noFill/>
        </p:spPr>
        <p:txBody>
          <a:bodyPr wrap="square" rtlCol="0">
            <a:spAutoFit/>
          </a:bodyPr>
          <a:lstStyle/>
          <a:p>
            <a:r>
              <a:rPr lang="en-US" sz="1200" b="1" dirty="0">
                <a:solidFill>
                  <a:schemeClr val="bg1"/>
                </a:solidFill>
              </a:rPr>
              <a:t>12 Bytes Frame</a:t>
            </a:r>
            <a:endParaRPr lang="en-IL" sz="1200" b="1" dirty="0">
              <a:solidFill>
                <a:schemeClr val="bg1"/>
              </a:solidFill>
            </a:endParaRPr>
          </a:p>
        </p:txBody>
      </p:sp>
      <p:sp>
        <p:nvSpPr>
          <p:cNvPr id="22" name="Parallelogram 21">
            <a:extLst>
              <a:ext uri="{FF2B5EF4-FFF2-40B4-BE49-F238E27FC236}">
                <a16:creationId xmlns:a16="http://schemas.microsoft.com/office/drawing/2014/main" id="{E97DD74D-9A0B-135D-9D2D-C295EB7370EA}"/>
              </a:ext>
            </a:extLst>
          </p:cNvPr>
          <p:cNvSpPr/>
          <p:nvPr/>
        </p:nvSpPr>
        <p:spPr>
          <a:xfrm>
            <a:off x="10077450" y="5548499"/>
            <a:ext cx="368066" cy="452251"/>
          </a:xfrm>
          <a:prstGeom prst="parallelogram">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nvGrpSpPr>
          <p:cNvPr id="23" name="Group 22">
            <a:extLst>
              <a:ext uri="{FF2B5EF4-FFF2-40B4-BE49-F238E27FC236}">
                <a16:creationId xmlns:a16="http://schemas.microsoft.com/office/drawing/2014/main" id="{CEF1404B-735D-F144-74BD-056D4D5AA130}"/>
              </a:ext>
            </a:extLst>
          </p:cNvPr>
          <p:cNvGrpSpPr/>
          <p:nvPr/>
        </p:nvGrpSpPr>
        <p:grpSpPr>
          <a:xfrm>
            <a:off x="133149" y="146785"/>
            <a:ext cx="11925701" cy="6564430"/>
            <a:chOff x="133149" y="146785"/>
            <a:chExt cx="11925701" cy="6564430"/>
          </a:xfrm>
        </p:grpSpPr>
        <p:sp>
          <p:nvSpPr>
            <p:cNvPr id="24" name="Rectangle 23">
              <a:extLst>
                <a:ext uri="{FF2B5EF4-FFF2-40B4-BE49-F238E27FC236}">
                  <a16:creationId xmlns:a16="http://schemas.microsoft.com/office/drawing/2014/main" id="{E48B9242-0AB6-AB24-AA19-64FA2EDFB5D3}"/>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5" name="Rectangle 24">
              <a:extLst>
                <a:ext uri="{FF2B5EF4-FFF2-40B4-BE49-F238E27FC236}">
                  <a16:creationId xmlns:a16="http://schemas.microsoft.com/office/drawing/2014/main" id="{96A05D32-4F46-9E20-D413-038DDA6D23ED}"/>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361128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9FEC-9764-71B9-B456-66CF1772B240}"/>
              </a:ext>
            </a:extLst>
          </p:cNvPr>
          <p:cNvSpPr>
            <a:spLocks noGrp="1"/>
          </p:cNvSpPr>
          <p:nvPr>
            <p:ph type="title"/>
          </p:nvPr>
        </p:nvSpPr>
        <p:spPr>
          <a:xfrm>
            <a:off x="704850" y="770467"/>
            <a:ext cx="10782300" cy="3294159"/>
          </a:xfrm>
        </p:spPr>
        <p:txBody>
          <a:bodyPr vert="horz" lIns="91440" tIns="45720" rIns="91440" bIns="45720" rtlCol="0" anchor="b">
            <a:normAutofit/>
          </a:bodyPr>
          <a:lstStyle/>
          <a:p>
            <a:pPr algn="ctr" defTabSz="914400">
              <a:lnSpc>
                <a:spcPct val="80000"/>
              </a:lnSpc>
            </a:pPr>
            <a:endParaRPr lang="en-US" sz="6600" dirty="0">
              <a:solidFill>
                <a:srgbClr val="FFFFFF"/>
              </a:solidFill>
            </a:endParaRPr>
          </a:p>
        </p:txBody>
      </p:sp>
      <p:pic>
        <p:nvPicPr>
          <p:cNvPr id="5" name="Picture 4">
            <a:extLst>
              <a:ext uri="{FF2B5EF4-FFF2-40B4-BE49-F238E27FC236}">
                <a16:creationId xmlns:a16="http://schemas.microsoft.com/office/drawing/2014/main" id="{8739598E-20FE-C04C-25BE-AEC6C68F16F7}"/>
              </a:ext>
            </a:extLst>
          </p:cNvPr>
          <p:cNvPicPr>
            <a:picLocks noChangeAspect="1"/>
          </p:cNvPicPr>
          <p:nvPr/>
        </p:nvPicPr>
        <p:blipFill>
          <a:blip r:embed="rId2"/>
          <a:stretch>
            <a:fillRect/>
          </a:stretch>
        </p:blipFill>
        <p:spPr>
          <a:xfrm>
            <a:off x="834600" y="1710170"/>
            <a:ext cx="10522800" cy="4708911"/>
          </a:xfrm>
          <a:prstGeom prst="rect">
            <a:avLst/>
          </a:prstGeom>
          <a:ln w="28575">
            <a:solidFill>
              <a:schemeClr val="bg1"/>
            </a:solidFill>
          </a:ln>
        </p:spPr>
      </p:pic>
      <p:sp>
        <p:nvSpPr>
          <p:cNvPr id="7" name="TextBox 6">
            <a:extLst>
              <a:ext uri="{FF2B5EF4-FFF2-40B4-BE49-F238E27FC236}">
                <a16:creationId xmlns:a16="http://schemas.microsoft.com/office/drawing/2014/main" id="{83275419-26C7-3F07-3ACB-24871ECE1225}"/>
              </a:ext>
            </a:extLst>
          </p:cNvPr>
          <p:cNvSpPr txBox="1"/>
          <p:nvPr/>
        </p:nvSpPr>
        <p:spPr>
          <a:xfrm>
            <a:off x="704850" y="491417"/>
            <a:ext cx="10782300" cy="707886"/>
          </a:xfrm>
          <a:prstGeom prst="rect">
            <a:avLst/>
          </a:prstGeom>
          <a:noFill/>
        </p:spPr>
        <p:txBody>
          <a:bodyPr wrap="square" rtlCol="0">
            <a:spAutoFit/>
          </a:bodyPr>
          <a:lstStyle/>
          <a:p>
            <a:r>
              <a:rPr lang="en-GB" sz="2000" dirty="0">
                <a:solidFill>
                  <a:schemeClr val="bg1"/>
                </a:solidFill>
                <a:latin typeface="Trebuchet MS" panose="020B0603020202020204" pitchFamily="34" charset="0"/>
              </a:rPr>
              <a:t>An example of a waveform with 48 bytes that do not contain a legal header pattern. The </a:t>
            </a:r>
            <a:r>
              <a:rPr lang="en-GB" sz="2000" dirty="0" err="1">
                <a:solidFill>
                  <a:schemeClr val="bg1"/>
                </a:solidFill>
                <a:latin typeface="Trebuchet MS" panose="020B0603020202020204" pitchFamily="34" charset="0"/>
              </a:rPr>
              <a:t>frame_detect</a:t>
            </a:r>
            <a:r>
              <a:rPr lang="en-GB" sz="2000" dirty="0">
                <a:solidFill>
                  <a:schemeClr val="bg1"/>
                </a:solidFill>
                <a:latin typeface="Trebuchet MS" panose="020B0603020202020204" pitchFamily="34" charset="0"/>
              </a:rPr>
              <a:t> signal becomes 0.</a:t>
            </a:r>
            <a:endParaRPr lang="en-IL" sz="2000" dirty="0">
              <a:solidFill>
                <a:schemeClr val="bg1"/>
              </a:solidFill>
              <a:latin typeface="Trebuchet MS" panose="020B0603020202020204" pitchFamily="34" charset="0"/>
            </a:endParaRPr>
          </a:p>
        </p:txBody>
      </p:sp>
      <p:sp>
        <p:nvSpPr>
          <p:cNvPr id="9" name="Parallelogram 8">
            <a:extLst>
              <a:ext uri="{FF2B5EF4-FFF2-40B4-BE49-F238E27FC236}">
                <a16:creationId xmlns:a16="http://schemas.microsoft.com/office/drawing/2014/main" id="{3C0F202F-A307-C0AD-19D2-6C58FD6B4003}"/>
              </a:ext>
            </a:extLst>
          </p:cNvPr>
          <p:cNvSpPr/>
          <p:nvPr/>
        </p:nvSpPr>
        <p:spPr>
          <a:xfrm flipV="1">
            <a:off x="10658475" y="5867399"/>
            <a:ext cx="342900" cy="333376"/>
          </a:xfrm>
          <a:prstGeom prst="parallelogram">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Rectangle 11">
            <a:extLst>
              <a:ext uri="{FF2B5EF4-FFF2-40B4-BE49-F238E27FC236}">
                <a16:creationId xmlns:a16="http://schemas.microsoft.com/office/drawing/2014/main" id="{2357FD33-3A76-549A-36B2-29DE4078CCE5}"/>
              </a:ext>
            </a:extLst>
          </p:cNvPr>
          <p:cNvSpPr/>
          <p:nvPr/>
        </p:nvSpPr>
        <p:spPr>
          <a:xfrm>
            <a:off x="1000125" y="1895475"/>
            <a:ext cx="1162050" cy="904875"/>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TextBox 12">
            <a:extLst>
              <a:ext uri="{FF2B5EF4-FFF2-40B4-BE49-F238E27FC236}">
                <a16:creationId xmlns:a16="http://schemas.microsoft.com/office/drawing/2014/main" id="{B1C6C0F7-5721-8AAE-AE5C-E2D93BA5F120}"/>
              </a:ext>
            </a:extLst>
          </p:cNvPr>
          <p:cNvSpPr txBox="1"/>
          <p:nvPr/>
        </p:nvSpPr>
        <p:spPr>
          <a:xfrm>
            <a:off x="1000124" y="1924050"/>
            <a:ext cx="828675" cy="276999"/>
          </a:xfrm>
          <a:prstGeom prst="rect">
            <a:avLst/>
          </a:prstGeom>
          <a:noFill/>
        </p:spPr>
        <p:txBody>
          <a:bodyPr wrap="square" rtlCol="0">
            <a:spAutoFit/>
          </a:bodyPr>
          <a:lstStyle/>
          <a:p>
            <a:r>
              <a:rPr lang="en-US" sz="1200" b="1" dirty="0">
                <a:solidFill>
                  <a:srgbClr val="0070C0"/>
                </a:solidFill>
              </a:rPr>
              <a:t>Inputs</a:t>
            </a:r>
            <a:r>
              <a:rPr lang="en-US" sz="1200" b="1" dirty="0">
                <a:solidFill>
                  <a:schemeClr val="bg1"/>
                </a:solidFill>
              </a:rPr>
              <a:t>:</a:t>
            </a:r>
            <a:endParaRPr lang="en-IL" sz="1200" b="1" dirty="0">
              <a:solidFill>
                <a:schemeClr val="bg1"/>
              </a:solidFill>
            </a:endParaRPr>
          </a:p>
        </p:txBody>
      </p:sp>
      <p:sp>
        <p:nvSpPr>
          <p:cNvPr id="14" name="Rectangle 13">
            <a:extLst>
              <a:ext uri="{FF2B5EF4-FFF2-40B4-BE49-F238E27FC236}">
                <a16:creationId xmlns:a16="http://schemas.microsoft.com/office/drawing/2014/main" id="{D71E4F4E-71F6-0A7F-F0D0-2B8DC95CDB2A}"/>
              </a:ext>
            </a:extLst>
          </p:cNvPr>
          <p:cNvSpPr/>
          <p:nvPr/>
        </p:nvSpPr>
        <p:spPr>
          <a:xfrm>
            <a:off x="834791" y="4807575"/>
            <a:ext cx="1413109" cy="473559"/>
          </a:xfrm>
          <a:prstGeom prst="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5" name="Rectangle 14">
            <a:extLst>
              <a:ext uri="{FF2B5EF4-FFF2-40B4-BE49-F238E27FC236}">
                <a16:creationId xmlns:a16="http://schemas.microsoft.com/office/drawing/2014/main" id="{F7EF3345-35AB-6C7E-CF91-D73F45D622C3}"/>
              </a:ext>
            </a:extLst>
          </p:cNvPr>
          <p:cNvSpPr/>
          <p:nvPr/>
        </p:nvSpPr>
        <p:spPr>
          <a:xfrm>
            <a:off x="834791" y="5762626"/>
            <a:ext cx="1413109" cy="438150"/>
          </a:xfrm>
          <a:prstGeom prst="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6" name="TextBox 15">
            <a:extLst>
              <a:ext uri="{FF2B5EF4-FFF2-40B4-BE49-F238E27FC236}">
                <a16:creationId xmlns:a16="http://schemas.microsoft.com/office/drawing/2014/main" id="{BF6FD2F9-99CA-9E79-B6AD-64EBA34C478A}"/>
              </a:ext>
            </a:extLst>
          </p:cNvPr>
          <p:cNvSpPr txBox="1"/>
          <p:nvPr/>
        </p:nvSpPr>
        <p:spPr>
          <a:xfrm>
            <a:off x="876299" y="4742677"/>
            <a:ext cx="914400" cy="276999"/>
          </a:xfrm>
          <a:prstGeom prst="rect">
            <a:avLst/>
          </a:prstGeom>
          <a:noFill/>
        </p:spPr>
        <p:txBody>
          <a:bodyPr wrap="square" rtlCol="0">
            <a:spAutoFit/>
          </a:bodyPr>
          <a:lstStyle/>
          <a:p>
            <a:r>
              <a:rPr lang="en-US" sz="1200" b="1" dirty="0">
                <a:solidFill>
                  <a:srgbClr val="0070C0"/>
                </a:solidFill>
              </a:rPr>
              <a:t>output</a:t>
            </a:r>
            <a:endParaRPr lang="en-IL" sz="1200" b="1" dirty="0">
              <a:solidFill>
                <a:srgbClr val="0070C0"/>
              </a:solidFill>
            </a:endParaRPr>
          </a:p>
        </p:txBody>
      </p:sp>
      <p:sp>
        <p:nvSpPr>
          <p:cNvPr id="17" name="TextBox 16">
            <a:extLst>
              <a:ext uri="{FF2B5EF4-FFF2-40B4-BE49-F238E27FC236}">
                <a16:creationId xmlns:a16="http://schemas.microsoft.com/office/drawing/2014/main" id="{66D44267-BF99-FF0E-C024-ABEBDB32467A}"/>
              </a:ext>
            </a:extLst>
          </p:cNvPr>
          <p:cNvSpPr txBox="1"/>
          <p:nvPr/>
        </p:nvSpPr>
        <p:spPr>
          <a:xfrm>
            <a:off x="847724" y="5714800"/>
            <a:ext cx="914400" cy="276999"/>
          </a:xfrm>
          <a:prstGeom prst="rect">
            <a:avLst/>
          </a:prstGeom>
          <a:noFill/>
        </p:spPr>
        <p:txBody>
          <a:bodyPr wrap="square" rtlCol="0">
            <a:spAutoFit/>
          </a:bodyPr>
          <a:lstStyle/>
          <a:p>
            <a:r>
              <a:rPr lang="en-US" sz="1200" b="1" dirty="0">
                <a:solidFill>
                  <a:srgbClr val="0070C0"/>
                </a:solidFill>
              </a:rPr>
              <a:t>output</a:t>
            </a:r>
            <a:endParaRPr lang="en-IL" sz="1200" b="1" dirty="0">
              <a:solidFill>
                <a:srgbClr val="0070C0"/>
              </a:solidFill>
            </a:endParaRPr>
          </a:p>
        </p:txBody>
      </p:sp>
      <p:sp>
        <p:nvSpPr>
          <p:cNvPr id="18" name="Rectangle 17">
            <a:extLst>
              <a:ext uri="{FF2B5EF4-FFF2-40B4-BE49-F238E27FC236}">
                <a16:creationId xmlns:a16="http://schemas.microsoft.com/office/drawing/2014/main" id="{B21A5FD6-F95F-C452-F1F2-EE81D16B7757}"/>
              </a:ext>
            </a:extLst>
          </p:cNvPr>
          <p:cNvSpPr/>
          <p:nvPr/>
        </p:nvSpPr>
        <p:spPr>
          <a:xfrm>
            <a:off x="3609975" y="4486275"/>
            <a:ext cx="7219950" cy="400050"/>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9" name="TextBox 18">
            <a:extLst>
              <a:ext uri="{FF2B5EF4-FFF2-40B4-BE49-F238E27FC236}">
                <a16:creationId xmlns:a16="http://schemas.microsoft.com/office/drawing/2014/main" id="{DCE4D913-A738-6496-542B-BCBEDCB0FF13}"/>
              </a:ext>
            </a:extLst>
          </p:cNvPr>
          <p:cNvSpPr txBox="1"/>
          <p:nvPr/>
        </p:nvSpPr>
        <p:spPr>
          <a:xfrm>
            <a:off x="4851188" y="4209276"/>
            <a:ext cx="4029075" cy="276999"/>
          </a:xfrm>
          <a:prstGeom prst="rect">
            <a:avLst/>
          </a:prstGeom>
          <a:noFill/>
        </p:spPr>
        <p:txBody>
          <a:bodyPr wrap="square" rtlCol="0">
            <a:spAutoFit/>
          </a:bodyPr>
          <a:lstStyle/>
          <a:p>
            <a:r>
              <a:rPr lang="en-US" sz="1200" b="1" dirty="0">
                <a:solidFill>
                  <a:schemeClr val="bg1"/>
                </a:solidFill>
              </a:rPr>
              <a:t>48 bytes without legal header pattern</a:t>
            </a:r>
            <a:endParaRPr lang="en-IL" sz="1200" b="1" dirty="0">
              <a:solidFill>
                <a:schemeClr val="bg1"/>
              </a:solidFill>
            </a:endParaRPr>
          </a:p>
        </p:txBody>
      </p:sp>
      <p:grpSp>
        <p:nvGrpSpPr>
          <p:cNvPr id="20" name="Group 19">
            <a:extLst>
              <a:ext uri="{FF2B5EF4-FFF2-40B4-BE49-F238E27FC236}">
                <a16:creationId xmlns:a16="http://schemas.microsoft.com/office/drawing/2014/main" id="{746958E4-07E8-1E81-9F02-CA9735380BC5}"/>
              </a:ext>
            </a:extLst>
          </p:cNvPr>
          <p:cNvGrpSpPr/>
          <p:nvPr/>
        </p:nvGrpSpPr>
        <p:grpSpPr>
          <a:xfrm>
            <a:off x="133149" y="146785"/>
            <a:ext cx="11925701" cy="6564430"/>
            <a:chOff x="133149" y="146785"/>
            <a:chExt cx="11925701" cy="6564430"/>
          </a:xfrm>
        </p:grpSpPr>
        <p:sp>
          <p:nvSpPr>
            <p:cNvPr id="21" name="Rectangle 20">
              <a:extLst>
                <a:ext uri="{FF2B5EF4-FFF2-40B4-BE49-F238E27FC236}">
                  <a16:creationId xmlns:a16="http://schemas.microsoft.com/office/drawing/2014/main" id="{2926C2C7-C11C-FE48-4385-17A31B2454F5}"/>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Rectangle 21">
              <a:extLst>
                <a:ext uri="{FF2B5EF4-FFF2-40B4-BE49-F238E27FC236}">
                  <a16:creationId xmlns:a16="http://schemas.microsoft.com/office/drawing/2014/main" id="{D34BC45B-8A24-6907-0D61-6EDC172E5399}"/>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236853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693A73-4C75-75BF-74B2-852F9DD71430}"/>
              </a:ext>
            </a:extLst>
          </p:cNvPr>
          <p:cNvSpPr txBox="1"/>
          <p:nvPr/>
        </p:nvSpPr>
        <p:spPr>
          <a:xfrm>
            <a:off x="695324" y="2305615"/>
            <a:ext cx="10797237" cy="2246769"/>
          </a:xfrm>
          <a:prstGeom prst="rect">
            <a:avLst/>
          </a:prstGeom>
          <a:noFill/>
        </p:spPr>
        <p:txBody>
          <a:bodyPr wrap="square" rtlCol="0">
            <a:spAutoFit/>
          </a:bodyPr>
          <a:lstStyle/>
          <a:p>
            <a:r>
              <a:rPr lang="en-GB" sz="2000" dirty="0">
                <a:solidFill>
                  <a:schemeClr val="bg1"/>
                </a:solidFill>
                <a:latin typeface="Trebuchet MS" panose="020B0603020202020204" pitchFamily="34" charset="0"/>
              </a:rPr>
              <a:t>In this section, we outline the plan to test the design early in the project, enabling prompt detection and correction of errors. </a:t>
            </a:r>
          </a:p>
          <a:p>
            <a:br>
              <a:rPr lang="en-GB" sz="2000" dirty="0">
                <a:solidFill>
                  <a:schemeClr val="bg1"/>
                </a:solidFill>
                <a:latin typeface="Trebuchet MS" panose="020B0603020202020204" pitchFamily="34" charset="0"/>
              </a:rPr>
            </a:br>
            <a:r>
              <a:rPr lang="en-GB" sz="2000" dirty="0">
                <a:solidFill>
                  <a:schemeClr val="bg1"/>
                </a:solidFill>
                <a:latin typeface="Trebuchet MS" panose="020B0603020202020204" pitchFamily="34" charset="0"/>
              </a:rPr>
              <a:t>This also confirms the clarity and precision of the initial requirements. </a:t>
            </a:r>
          </a:p>
          <a:p>
            <a:br>
              <a:rPr lang="en-GB" sz="2000" dirty="0">
                <a:solidFill>
                  <a:schemeClr val="bg1"/>
                </a:solidFill>
                <a:latin typeface="Trebuchet MS" panose="020B0603020202020204" pitchFamily="34" charset="0"/>
              </a:rPr>
            </a:br>
            <a:r>
              <a:rPr lang="en-GB" sz="2000" dirty="0">
                <a:solidFill>
                  <a:schemeClr val="bg1"/>
                </a:solidFill>
                <a:latin typeface="Trebuchet MS" panose="020B0603020202020204" pitchFamily="34" charset="0"/>
              </a:rPr>
              <a:t>The effectiveness of the testbench architecture is directly influenced by the quality of verification plan.</a:t>
            </a:r>
            <a:endParaRPr lang="en-IL" sz="2000" dirty="0">
              <a:solidFill>
                <a:schemeClr val="bg1"/>
              </a:solidFill>
              <a:latin typeface="Trebuchet MS" panose="020B0603020202020204" pitchFamily="34" charset="0"/>
            </a:endParaRPr>
          </a:p>
        </p:txBody>
      </p:sp>
      <p:sp>
        <p:nvSpPr>
          <p:cNvPr id="6" name="Title 1">
            <a:extLst>
              <a:ext uri="{FF2B5EF4-FFF2-40B4-BE49-F238E27FC236}">
                <a16:creationId xmlns:a16="http://schemas.microsoft.com/office/drawing/2014/main" id="{47372972-DC6C-E30D-684B-11AE6B6A347A}"/>
              </a:ext>
            </a:extLst>
          </p:cNvPr>
          <p:cNvSpPr>
            <a:spLocks noGrp="1"/>
          </p:cNvSpPr>
          <p:nvPr>
            <p:ph type="title"/>
          </p:nvPr>
        </p:nvSpPr>
        <p:spPr>
          <a:xfrm>
            <a:off x="697380" y="490230"/>
            <a:ext cx="10797239" cy="1138545"/>
          </a:xfrm>
        </p:spPr>
        <p:txBody>
          <a:bodyPr vert="horz" lIns="91440" tIns="45720" rIns="91440" bIns="45720" rtlCol="0" anchor="b">
            <a:normAutofit/>
          </a:bodyPr>
          <a:lstStyle/>
          <a:p>
            <a:pPr algn="ctr">
              <a:lnSpc>
                <a:spcPct val="80000"/>
              </a:lnSpc>
            </a:pPr>
            <a:r>
              <a:rPr lang="en-US" sz="7200" dirty="0">
                <a:solidFill>
                  <a:schemeClr val="bg1"/>
                </a:solidFill>
              </a:rPr>
              <a:t>Verification Plan</a:t>
            </a:r>
          </a:p>
        </p:txBody>
      </p:sp>
      <p:grpSp>
        <p:nvGrpSpPr>
          <p:cNvPr id="7" name="Group 6">
            <a:extLst>
              <a:ext uri="{FF2B5EF4-FFF2-40B4-BE49-F238E27FC236}">
                <a16:creationId xmlns:a16="http://schemas.microsoft.com/office/drawing/2014/main" id="{DBE91102-6844-C3A1-4849-CDD6E9FAB4B7}"/>
              </a:ext>
            </a:extLst>
          </p:cNvPr>
          <p:cNvGrpSpPr/>
          <p:nvPr/>
        </p:nvGrpSpPr>
        <p:grpSpPr>
          <a:xfrm>
            <a:off x="133149" y="146785"/>
            <a:ext cx="11925701" cy="6564430"/>
            <a:chOff x="133149" y="146785"/>
            <a:chExt cx="11925701" cy="6564430"/>
          </a:xfrm>
        </p:grpSpPr>
        <p:sp>
          <p:nvSpPr>
            <p:cNvPr id="8" name="Rectangle 7">
              <a:extLst>
                <a:ext uri="{FF2B5EF4-FFF2-40B4-BE49-F238E27FC236}">
                  <a16:creationId xmlns:a16="http://schemas.microsoft.com/office/drawing/2014/main" id="{5A1C632C-D529-92E5-D136-604D85A6D64C}"/>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0" name="Rectangle 9">
              <a:extLst>
                <a:ext uri="{FF2B5EF4-FFF2-40B4-BE49-F238E27FC236}">
                  <a16:creationId xmlns:a16="http://schemas.microsoft.com/office/drawing/2014/main" id="{2F5F298C-C40D-250B-9C69-703DFC9D0D31}"/>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7570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0E41-D509-E4A2-BC9F-4FE75C913761}"/>
              </a:ext>
            </a:extLst>
          </p:cNvPr>
          <p:cNvSpPr>
            <a:spLocks noGrp="1"/>
          </p:cNvSpPr>
          <p:nvPr>
            <p:ph type="title"/>
          </p:nvPr>
        </p:nvSpPr>
        <p:spPr>
          <a:xfrm>
            <a:off x="687754" y="607496"/>
            <a:ext cx="10816490" cy="1017588"/>
          </a:xfrm>
        </p:spPr>
        <p:txBody>
          <a:bodyPr vert="horz" lIns="91440" tIns="45720" rIns="91440" bIns="45720" rtlCol="0" anchor="b">
            <a:normAutofit/>
          </a:bodyPr>
          <a:lstStyle/>
          <a:p>
            <a:pPr algn="ctr" defTabSz="914400">
              <a:lnSpc>
                <a:spcPct val="80000"/>
              </a:lnSpc>
            </a:pPr>
            <a:r>
              <a:rPr lang="en-US" sz="7200" dirty="0">
                <a:solidFill>
                  <a:schemeClr val="bg1"/>
                </a:solidFill>
              </a:rPr>
              <a:t>Data Item</a:t>
            </a:r>
          </a:p>
        </p:txBody>
      </p:sp>
      <p:sp>
        <p:nvSpPr>
          <p:cNvPr id="9" name="TextBox 8">
            <a:extLst>
              <a:ext uri="{FF2B5EF4-FFF2-40B4-BE49-F238E27FC236}">
                <a16:creationId xmlns:a16="http://schemas.microsoft.com/office/drawing/2014/main" id="{EA8FA673-DD5D-E145-2219-EE00AA3ED762}"/>
              </a:ext>
            </a:extLst>
          </p:cNvPr>
          <p:cNvSpPr txBox="1"/>
          <p:nvPr/>
        </p:nvSpPr>
        <p:spPr>
          <a:xfrm>
            <a:off x="695326" y="1641232"/>
            <a:ext cx="10816490" cy="707886"/>
          </a:xfrm>
          <a:prstGeom prst="rect">
            <a:avLst/>
          </a:prstGeom>
          <a:noFill/>
        </p:spPr>
        <p:txBody>
          <a:bodyPr wrap="square">
            <a:spAutoFit/>
          </a:bodyPr>
          <a:lstStyle/>
          <a:p>
            <a:r>
              <a:rPr lang="en-GB" sz="2000" dirty="0">
                <a:solidFill>
                  <a:schemeClr val="bg1"/>
                </a:solidFill>
                <a:latin typeface="Trebuchet MS" panose="020B0603020202020204" pitchFamily="34" charset="0"/>
              </a:rPr>
              <a:t>To ensure correct frame structure, a </a:t>
            </a:r>
            <a:r>
              <a:rPr lang="en-GB" sz="2000" dirty="0" err="1">
                <a:solidFill>
                  <a:schemeClr val="bg1"/>
                </a:solidFill>
                <a:latin typeface="Trebuchet MS" panose="020B0603020202020204" pitchFamily="34" charset="0"/>
              </a:rPr>
              <a:t>frame_item</a:t>
            </a:r>
            <a:r>
              <a:rPr lang="en-GB" sz="2000" dirty="0">
                <a:solidFill>
                  <a:schemeClr val="bg1"/>
                </a:solidFill>
                <a:latin typeface="Trebuchet MS" panose="020B0603020202020204" pitchFamily="34" charset="0"/>
              </a:rPr>
              <a:t> class is defined to hold the frame content and the necessary constraints for control.</a:t>
            </a:r>
            <a:endParaRPr lang="en-IL" sz="2000" dirty="0">
              <a:solidFill>
                <a:schemeClr val="bg1"/>
              </a:solidFill>
              <a:latin typeface="Trebuchet MS" panose="020B0603020202020204" pitchFamily="34" charset="0"/>
            </a:endParaRPr>
          </a:p>
        </p:txBody>
      </p:sp>
      <p:pic>
        <p:nvPicPr>
          <p:cNvPr id="16" name="Picture 15">
            <a:extLst>
              <a:ext uri="{FF2B5EF4-FFF2-40B4-BE49-F238E27FC236}">
                <a16:creationId xmlns:a16="http://schemas.microsoft.com/office/drawing/2014/main" id="{E54684E4-B126-E2A8-AE20-0E5A83B4FD49}"/>
              </a:ext>
            </a:extLst>
          </p:cNvPr>
          <p:cNvPicPr>
            <a:picLocks noChangeAspect="1"/>
          </p:cNvPicPr>
          <p:nvPr/>
        </p:nvPicPr>
        <p:blipFill>
          <a:blip r:embed="rId3"/>
          <a:stretch>
            <a:fillRect/>
          </a:stretch>
        </p:blipFill>
        <p:spPr>
          <a:xfrm>
            <a:off x="695326" y="2542150"/>
            <a:ext cx="6321492" cy="3929861"/>
          </a:xfrm>
          <a:prstGeom prst="rect">
            <a:avLst/>
          </a:prstGeom>
          <a:ln w="28575">
            <a:solidFill>
              <a:schemeClr val="bg1"/>
            </a:solidFill>
          </a:ln>
        </p:spPr>
      </p:pic>
      <p:pic>
        <p:nvPicPr>
          <p:cNvPr id="18" name="Picture 17">
            <a:extLst>
              <a:ext uri="{FF2B5EF4-FFF2-40B4-BE49-F238E27FC236}">
                <a16:creationId xmlns:a16="http://schemas.microsoft.com/office/drawing/2014/main" id="{542FB4EB-061B-B664-0575-A41BB310A629}"/>
              </a:ext>
            </a:extLst>
          </p:cNvPr>
          <p:cNvPicPr>
            <a:picLocks noChangeAspect="1"/>
          </p:cNvPicPr>
          <p:nvPr/>
        </p:nvPicPr>
        <p:blipFill>
          <a:blip r:embed="rId4"/>
          <a:stretch>
            <a:fillRect/>
          </a:stretch>
        </p:blipFill>
        <p:spPr>
          <a:xfrm>
            <a:off x="5942581" y="3266184"/>
            <a:ext cx="5569234" cy="2326502"/>
          </a:xfrm>
          <a:prstGeom prst="rect">
            <a:avLst/>
          </a:prstGeom>
          <a:ln w="28575">
            <a:solidFill>
              <a:schemeClr val="bg1"/>
            </a:solidFill>
          </a:ln>
        </p:spPr>
      </p:pic>
      <p:grpSp>
        <p:nvGrpSpPr>
          <p:cNvPr id="19" name="Group 18">
            <a:extLst>
              <a:ext uri="{FF2B5EF4-FFF2-40B4-BE49-F238E27FC236}">
                <a16:creationId xmlns:a16="http://schemas.microsoft.com/office/drawing/2014/main" id="{882F8149-6DB3-DF5E-D941-24408BBCD273}"/>
              </a:ext>
            </a:extLst>
          </p:cNvPr>
          <p:cNvGrpSpPr/>
          <p:nvPr/>
        </p:nvGrpSpPr>
        <p:grpSpPr>
          <a:xfrm>
            <a:off x="133149" y="146785"/>
            <a:ext cx="11925701" cy="6564430"/>
            <a:chOff x="133149" y="146785"/>
            <a:chExt cx="11925701" cy="6564430"/>
          </a:xfrm>
        </p:grpSpPr>
        <p:sp>
          <p:nvSpPr>
            <p:cNvPr id="20" name="Rectangle 19">
              <a:extLst>
                <a:ext uri="{FF2B5EF4-FFF2-40B4-BE49-F238E27FC236}">
                  <a16:creationId xmlns:a16="http://schemas.microsoft.com/office/drawing/2014/main" id="{DB895889-9669-DD3F-22F1-176BB818A012}"/>
                </a:ext>
              </a:extLst>
            </p:cNvPr>
            <p:cNvSpPr/>
            <p:nvPr/>
          </p:nvSpPr>
          <p:spPr>
            <a:xfrm>
              <a:off x="133149" y="146785"/>
              <a:ext cx="11925701" cy="656443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Rectangle 20">
              <a:extLst>
                <a:ext uri="{FF2B5EF4-FFF2-40B4-BE49-F238E27FC236}">
                  <a16:creationId xmlns:a16="http://schemas.microsoft.com/office/drawing/2014/main" id="{A8B66D3C-EC32-1C08-ED9D-2A4AD37311D7}"/>
                </a:ext>
              </a:extLst>
            </p:cNvPr>
            <p:cNvSpPr/>
            <p:nvPr/>
          </p:nvSpPr>
          <p:spPr>
            <a:xfrm>
              <a:off x="271132" y="277188"/>
              <a:ext cx="11649735" cy="6303625"/>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164173096"/>
      </p:ext>
    </p:extLst>
  </p:cSld>
  <p:clrMapOvr>
    <a:masterClrMapping/>
  </p:clrMapOvr>
</p:sld>
</file>

<file path=ppt/theme/theme1.xml><?xml version="1.0" encoding="utf-8"?>
<a:theme xmlns:a="http://schemas.openxmlformats.org/drawingml/2006/main" name="Metropolita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803</TotalTime>
  <Words>2597</Words>
  <Application>Microsoft Office PowerPoint</Application>
  <PresentationFormat>Widescreen</PresentationFormat>
  <Paragraphs>206</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Calibri Light</vt:lpstr>
      <vt:lpstr>Trebuchet MS</vt:lpstr>
      <vt:lpstr>Metropolitan</vt:lpstr>
      <vt:lpstr>Frame Aligner Verification Project</vt:lpstr>
      <vt:lpstr>Project Deliverables</vt:lpstr>
      <vt:lpstr>PowerPoint Presentation</vt:lpstr>
      <vt:lpstr>PowerPoint Presentation</vt:lpstr>
      <vt:lpstr>Frame Aligner Functionality</vt:lpstr>
      <vt:lpstr>PowerPoint Presentation</vt:lpstr>
      <vt:lpstr>PowerPoint Presentation</vt:lpstr>
      <vt:lpstr>Verification Plan</vt:lpstr>
      <vt:lpstr>Data Item</vt:lpstr>
      <vt:lpstr>Verification Environment</vt:lpstr>
      <vt:lpstr>PowerPoint Presentation</vt:lpstr>
      <vt:lpstr>PowerPoint Presentation</vt:lpstr>
      <vt:lpstr>PowerPoint Presentation</vt:lpstr>
      <vt:lpstr>Features to be Verified</vt:lpstr>
      <vt:lpstr>Features to be Verified</vt:lpstr>
      <vt:lpstr>Functional Coverage</vt:lpstr>
      <vt:lpstr>Functional Coverage</vt:lpstr>
      <vt:lpstr>List of Tests</vt:lpstr>
      <vt:lpstr>PowerPoint Presentation</vt:lpstr>
      <vt:lpstr>PowerPoint Presentation</vt:lpstr>
      <vt:lpstr>Bug 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Vladimir Kostetsky</dc:creator>
  <cp:lastModifiedBy>Vladimir Kostetsky</cp:lastModifiedBy>
  <cp:revision>12</cp:revision>
  <dcterms:created xsi:type="dcterms:W3CDTF">2024-11-14T08:29:40Z</dcterms:created>
  <dcterms:modified xsi:type="dcterms:W3CDTF">2024-11-18T15:06:16Z</dcterms:modified>
</cp:coreProperties>
</file>