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Livvic Bold" charset="1" panose="00000000000000000000"/>
      <p:regular r:id="rId23"/>
    </p:embeddedFont>
    <p:embeddedFont>
      <p:font typeface="Poppins Medium" charset="1" panose="00000600000000000000"/>
      <p:regular r:id="rId24"/>
    </p:embeddedFont>
    <p:embeddedFont>
      <p:font typeface="Livvic" charset="1" panose="00000000000000000000"/>
      <p:regular r:id="rId25"/>
    </p:embeddedFont>
    <p:embeddedFont>
      <p:font typeface="Livvic Medium" charset="1" panose="000000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6.png" Type="http://schemas.openxmlformats.org/officeDocument/2006/relationships/image"/><Relationship Id="rId6" Target="../media/image23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6.png" Type="http://schemas.openxmlformats.org/officeDocument/2006/relationships/image"/><Relationship Id="rId6" Target="../media/image2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6.pn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6.pn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6.png" Type="http://schemas.openxmlformats.org/officeDocument/2006/relationships/image"/><Relationship Id="rId6" Target="../media/image2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6.pn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4.png" Type="http://schemas.openxmlformats.org/officeDocument/2006/relationships/image"/><Relationship Id="rId9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6.pn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6.pn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6.pn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6.pn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25529" y="3404967"/>
            <a:ext cx="18939059" cy="1464829"/>
            <a:chOff x="0" y="0"/>
            <a:chExt cx="4988065" cy="385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88065" cy="385799"/>
            </a:xfrm>
            <a:custGeom>
              <a:avLst/>
              <a:gdLst/>
              <a:ahLst/>
              <a:cxnLst/>
              <a:rect r="r" b="b" t="t" l="l"/>
              <a:pathLst>
                <a:path h="385799" w="4988065">
                  <a:moveTo>
                    <a:pt x="0" y="0"/>
                  </a:moveTo>
                  <a:lnTo>
                    <a:pt x="4988065" y="0"/>
                  </a:lnTo>
                  <a:lnTo>
                    <a:pt x="498806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4988065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394226" y="1431741"/>
            <a:ext cx="6379233" cy="8140553"/>
          </a:xfrm>
          <a:custGeom>
            <a:avLst/>
            <a:gdLst/>
            <a:ahLst/>
            <a:cxnLst/>
            <a:rect r="r" b="b" t="t" l="l"/>
            <a:pathLst>
              <a:path h="8140553" w="6379233">
                <a:moveTo>
                  <a:pt x="0" y="0"/>
                </a:moveTo>
                <a:lnTo>
                  <a:pt x="6379233" y="0"/>
                </a:lnTo>
                <a:lnTo>
                  <a:pt x="6379233" y="8140553"/>
                </a:lnTo>
                <a:lnTo>
                  <a:pt x="0" y="81405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010810" y="-155024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0" y="0"/>
                </a:moveTo>
                <a:lnTo>
                  <a:pt x="6775868" y="0"/>
                </a:lnTo>
                <a:lnTo>
                  <a:pt x="6775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2417225" y="6172200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677586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9" y="0"/>
                </a:lnTo>
                <a:lnTo>
                  <a:pt x="6775869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660616" y="3597597"/>
            <a:ext cx="6483384" cy="1285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24"/>
              </a:lnSpc>
              <a:spcBef>
                <a:spcPct val="0"/>
              </a:spcBef>
            </a:pPr>
            <a:r>
              <a:rPr lang="en-US" b="true" sz="9350">
                <a:solidFill>
                  <a:srgbClr val="F4F4F4"/>
                </a:solidFill>
                <a:latin typeface="Livvic Bold"/>
                <a:ea typeface="Livvic Bold"/>
                <a:cs typeface="Livvic Bold"/>
                <a:sym typeface="Livvic Bold"/>
              </a:rPr>
              <a:t>Stable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9263774" y="-842039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0" y="0"/>
                </a:moveTo>
                <a:lnTo>
                  <a:pt x="6775868" y="0"/>
                </a:lnTo>
                <a:lnTo>
                  <a:pt x="6775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856933" y="3174284"/>
            <a:ext cx="3083622" cy="3126612"/>
          </a:xfrm>
          <a:custGeom>
            <a:avLst/>
            <a:gdLst/>
            <a:ahLst/>
            <a:cxnLst/>
            <a:rect r="r" b="b" t="t" l="l"/>
            <a:pathLst>
              <a:path h="3126612" w="3083622">
                <a:moveTo>
                  <a:pt x="0" y="0"/>
                </a:moveTo>
                <a:lnTo>
                  <a:pt x="3083622" y="0"/>
                </a:lnTo>
                <a:lnTo>
                  <a:pt x="3083622" y="3126613"/>
                </a:lnTo>
                <a:lnTo>
                  <a:pt x="0" y="312661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246058" y="1259935"/>
            <a:ext cx="2549517" cy="2585062"/>
          </a:xfrm>
          <a:custGeom>
            <a:avLst/>
            <a:gdLst/>
            <a:ahLst/>
            <a:cxnLst/>
            <a:rect r="r" b="b" t="t" l="l"/>
            <a:pathLst>
              <a:path h="2585062" w="2549517">
                <a:moveTo>
                  <a:pt x="0" y="0"/>
                </a:moveTo>
                <a:lnTo>
                  <a:pt x="2549516" y="0"/>
                </a:lnTo>
                <a:lnTo>
                  <a:pt x="2549516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660616" y="1268208"/>
            <a:ext cx="527662" cy="527662"/>
          </a:xfrm>
          <a:custGeom>
            <a:avLst/>
            <a:gdLst/>
            <a:ahLst/>
            <a:cxnLst/>
            <a:rect r="r" b="b" t="t" l="l"/>
            <a:pathLst>
              <a:path h="527662" w="527662">
                <a:moveTo>
                  <a:pt x="0" y="0"/>
                </a:moveTo>
                <a:lnTo>
                  <a:pt x="527661" y="0"/>
                </a:lnTo>
                <a:lnTo>
                  <a:pt x="527661" y="527661"/>
                </a:lnTo>
                <a:lnTo>
                  <a:pt x="0" y="5276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540702" y="1393764"/>
            <a:ext cx="1838863" cy="295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2097" b="true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Nhóm 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660616" y="5003146"/>
            <a:ext cx="8497325" cy="1285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24"/>
              </a:lnSpc>
              <a:spcBef>
                <a:spcPct val="0"/>
              </a:spcBef>
            </a:pPr>
            <a:r>
              <a:rPr lang="en-US" b="true" sz="9350">
                <a:solidFill>
                  <a:srgbClr val="063050"/>
                </a:solidFill>
                <a:latin typeface="Livvic Bold"/>
                <a:ea typeface="Livvic Bold"/>
                <a:cs typeface="Livvic Bold"/>
                <a:sym typeface="Livvic Bold"/>
              </a:rPr>
              <a:t>Difusion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25987" y="2077255"/>
            <a:ext cx="4685085" cy="7556589"/>
          </a:xfrm>
          <a:custGeom>
            <a:avLst/>
            <a:gdLst/>
            <a:ahLst/>
            <a:cxnLst/>
            <a:rect r="r" b="b" t="t" l="l"/>
            <a:pathLst>
              <a:path h="7556589" w="4685085">
                <a:moveTo>
                  <a:pt x="4685086" y="0"/>
                </a:moveTo>
                <a:lnTo>
                  <a:pt x="0" y="0"/>
                </a:lnTo>
                <a:lnTo>
                  <a:pt x="0" y="7556589"/>
                </a:lnTo>
                <a:lnTo>
                  <a:pt x="4685086" y="7556589"/>
                </a:lnTo>
                <a:lnTo>
                  <a:pt x="468508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60616" y="1268208"/>
            <a:ext cx="527662" cy="527662"/>
          </a:xfrm>
          <a:custGeom>
            <a:avLst/>
            <a:gdLst/>
            <a:ahLst/>
            <a:cxnLst/>
            <a:rect r="r" b="b" t="t" l="l"/>
            <a:pathLst>
              <a:path h="527662" w="527662">
                <a:moveTo>
                  <a:pt x="0" y="0"/>
                </a:moveTo>
                <a:lnTo>
                  <a:pt x="527661" y="0"/>
                </a:lnTo>
                <a:lnTo>
                  <a:pt x="527661" y="527661"/>
                </a:lnTo>
                <a:lnTo>
                  <a:pt x="0" y="5276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540702" y="1393764"/>
            <a:ext cx="1838863" cy="295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2097" b="true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Nhóm 3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705897" y="1234299"/>
            <a:ext cx="2232436" cy="2263560"/>
          </a:xfrm>
          <a:custGeom>
            <a:avLst/>
            <a:gdLst/>
            <a:ahLst/>
            <a:cxnLst/>
            <a:rect r="r" b="b" t="t" l="l"/>
            <a:pathLst>
              <a:path h="2263560" w="2232436">
                <a:moveTo>
                  <a:pt x="0" y="0"/>
                </a:moveTo>
                <a:lnTo>
                  <a:pt x="2232435" y="0"/>
                </a:lnTo>
                <a:lnTo>
                  <a:pt x="2232435" y="2263560"/>
                </a:lnTo>
                <a:lnTo>
                  <a:pt x="0" y="22635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111073" y="3678671"/>
            <a:ext cx="12163340" cy="1464829"/>
            <a:chOff x="0" y="0"/>
            <a:chExt cx="3203513" cy="38579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03513" cy="385799"/>
            </a:xfrm>
            <a:custGeom>
              <a:avLst/>
              <a:gdLst/>
              <a:ahLst/>
              <a:cxnLst/>
              <a:rect r="r" b="b" t="t" l="l"/>
              <a:pathLst>
                <a:path h="385799" w="3203513">
                  <a:moveTo>
                    <a:pt x="0" y="0"/>
                  </a:moveTo>
                  <a:lnTo>
                    <a:pt x="3203513" y="0"/>
                  </a:lnTo>
                  <a:lnTo>
                    <a:pt x="3203513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28575"/>
              <a:ext cx="3203513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8256750" y="3858123"/>
            <a:ext cx="8449147" cy="1285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24"/>
              </a:lnSpc>
              <a:spcBef>
                <a:spcPct val="0"/>
              </a:spcBef>
            </a:pPr>
            <a:r>
              <a:rPr lang="en-US" b="true" sz="9350">
                <a:solidFill>
                  <a:srgbClr val="F4F4F4"/>
                </a:solidFill>
                <a:latin typeface="Livvic Bold"/>
                <a:ea typeface="Livvic Bold"/>
                <a:cs typeface="Livvic Bold"/>
                <a:sym typeface="Livvic Bold"/>
              </a:rPr>
              <a:t>Sampler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86510" y="633016"/>
            <a:ext cx="527662" cy="527662"/>
          </a:xfrm>
          <a:custGeom>
            <a:avLst/>
            <a:gdLst/>
            <a:ahLst/>
            <a:cxnLst/>
            <a:rect r="r" b="b" t="t" l="l"/>
            <a:pathLst>
              <a:path h="527662" w="527662">
                <a:moveTo>
                  <a:pt x="0" y="0"/>
                </a:moveTo>
                <a:lnTo>
                  <a:pt x="527661" y="0"/>
                </a:lnTo>
                <a:lnTo>
                  <a:pt x="527661" y="527662"/>
                </a:lnTo>
                <a:lnTo>
                  <a:pt x="0" y="5276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91022" y="1332965"/>
            <a:ext cx="2232436" cy="2263560"/>
          </a:xfrm>
          <a:custGeom>
            <a:avLst/>
            <a:gdLst/>
            <a:ahLst/>
            <a:cxnLst/>
            <a:rect r="r" b="b" t="t" l="l"/>
            <a:pathLst>
              <a:path h="2263560" w="2232436">
                <a:moveTo>
                  <a:pt x="0" y="0"/>
                </a:moveTo>
                <a:lnTo>
                  <a:pt x="2232436" y="0"/>
                </a:lnTo>
                <a:lnTo>
                  <a:pt x="2232436" y="2263559"/>
                </a:lnTo>
                <a:lnTo>
                  <a:pt x="0" y="22635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157493" y="6777497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4" y="0"/>
                </a:lnTo>
                <a:lnTo>
                  <a:pt x="4313284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906066" y="6478896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851" y="0"/>
            <a:ext cx="18288851" cy="10287479"/>
          </a:xfrm>
          <a:custGeom>
            <a:avLst/>
            <a:gdLst/>
            <a:ahLst/>
            <a:cxnLst/>
            <a:rect r="r" b="b" t="t" l="l"/>
            <a:pathLst>
              <a:path h="10287479" w="18288851">
                <a:moveTo>
                  <a:pt x="0" y="0"/>
                </a:moveTo>
                <a:lnTo>
                  <a:pt x="18288851" y="0"/>
                </a:lnTo>
                <a:lnTo>
                  <a:pt x="18288851" y="10287479"/>
                </a:lnTo>
                <a:lnTo>
                  <a:pt x="0" y="102874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47283" y="982572"/>
            <a:ext cx="16347241" cy="1420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32"/>
              </a:lnSpc>
            </a:pPr>
            <a:r>
              <a:rPr lang="en-US" sz="5319" b="true">
                <a:solidFill>
                  <a:srgbClr val="EBF5FE"/>
                </a:solidFill>
                <a:latin typeface="Livvic Bold"/>
                <a:ea typeface="Livvic Bold"/>
                <a:cs typeface="Livvic Bold"/>
                <a:sym typeface="Livvic Bold"/>
              </a:rPr>
              <a:t>DDPM (Denoising Diffusion Probabilistic Models)</a:t>
            </a:r>
          </a:p>
          <a:p>
            <a:pPr algn="l">
              <a:lnSpc>
                <a:spcPts val="553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86510" y="633016"/>
            <a:ext cx="527662" cy="527662"/>
          </a:xfrm>
          <a:custGeom>
            <a:avLst/>
            <a:gdLst/>
            <a:ahLst/>
            <a:cxnLst/>
            <a:rect r="r" b="b" t="t" l="l"/>
            <a:pathLst>
              <a:path h="527662" w="527662">
                <a:moveTo>
                  <a:pt x="0" y="0"/>
                </a:moveTo>
                <a:lnTo>
                  <a:pt x="527661" y="0"/>
                </a:lnTo>
                <a:lnTo>
                  <a:pt x="527661" y="527662"/>
                </a:lnTo>
                <a:lnTo>
                  <a:pt x="0" y="5276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91022" y="1332965"/>
            <a:ext cx="2232436" cy="2263560"/>
          </a:xfrm>
          <a:custGeom>
            <a:avLst/>
            <a:gdLst/>
            <a:ahLst/>
            <a:cxnLst/>
            <a:rect r="r" b="b" t="t" l="l"/>
            <a:pathLst>
              <a:path h="2263560" w="2232436">
                <a:moveTo>
                  <a:pt x="0" y="0"/>
                </a:moveTo>
                <a:lnTo>
                  <a:pt x="2232436" y="0"/>
                </a:lnTo>
                <a:lnTo>
                  <a:pt x="2232436" y="2263559"/>
                </a:lnTo>
                <a:lnTo>
                  <a:pt x="0" y="22635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157493" y="6777497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4" y="0"/>
                </a:lnTo>
                <a:lnTo>
                  <a:pt x="4313284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906066" y="6478896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50473" y="733102"/>
            <a:ext cx="1838863" cy="295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2097" b="true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Nhóm 3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851" y="0"/>
            <a:ext cx="15906917" cy="10287000"/>
          </a:xfrm>
          <a:custGeom>
            <a:avLst/>
            <a:gdLst/>
            <a:ahLst/>
            <a:cxnLst/>
            <a:rect r="r" b="b" t="t" l="l"/>
            <a:pathLst>
              <a:path h="10287000" w="15906917">
                <a:moveTo>
                  <a:pt x="0" y="0"/>
                </a:moveTo>
                <a:lnTo>
                  <a:pt x="15906917" y="0"/>
                </a:lnTo>
                <a:lnTo>
                  <a:pt x="1590691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022" r="-3096" b="-2022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5906066" y="0"/>
            <a:ext cx="2381934" cy="10287000"/>
            <a:chOff x="0" y="0"/>
            <a:chExt cx="627341" cy="27093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7341" cy="2709333"/>
            </a:xfrm>
            <a:custGeom>
              <a:avLst/>
              <a:gdLst/>
              <a:ahLst/>
              <a:cxnLst/>
              <a:rect r="r" b="b" t="t" l="l"/>
              <a:pathLst>
                <a:path h="2709333" w="627341">
                  <a:moveTo>
                    <a:pt x="0" y="0"/>
                  </a:moveTo>
                  <a:lnTo>
                    <a:pt x="627341" y="0"/>
                  </a:lnTo>
                  <a:lnTo>
                    <a:pt x="6273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28575"/>
              <a:ext cx="627341" cy="26807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036179" y="9762490"/>
            <a:ext cx="7747842" cy="5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Livvic"/>
                <a:ea typeface="Livvic"/>
                <a:cs typeface="Livvic"/>
                <a:sym typeface="Livvic"/>
              </a:rPr>
              <a:t>DDPM Implementation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86510" y="633016"/>
            <a:ext cx="527662" cy="527662"/>
          </a:xfrm>
          <a:custGeom>
            <a:avLst/>
            <a:gdLst/>
            <a:ahLst/>
            <a:cxnLst/>
            <a:rect r="r" b="b" t="t" l="l"/>
            <a:pathLst>
              <a:path h="527662" w="527662">
                <a:moveTo>
                  <a:pt x="0" y="0"/>
                </a:moveTo>
                <a:lnTo>
                  <a:pt x="527661" y="0"/>
                </a:lnTo>
                <a:lnTo>
                  <a:pt x="527661" y="527662"/>
                </a:lnTo>
                <a:lnTo>
                  <a:pt x="0" y="5276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91022" y="1332965"/>
            <a:ext cx="2232436" cy="2263560"/>
          </a:xfrm>
          <a:custGeom>
            <a:avLst/>
            <a:gdLst/>
            <a:ahLst/>
            <a:cxnLst/>
            <a:rect r="r" b="b" t="t" l="l"/>
            <a:pathLst>
              <a:path h="2263560" w="2232436">
                <a:moveTo>
                  <a:pt x="0" y="0"/>
                </a:moveTo>
                <a:lnTo>
                  <a:pt x="2232436" y="0"/>
                </a:lnTo>
                <a:lnTo>
                  <a:pt x="2232436" y="2263559"/>
                </a:lnTo>
                <a:lnTo>
                  <a:pt x="0" y="22635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157493" y="6777497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4" y="0"/>
                </a:lnTo>
                <a:lnTo>
                  <a:pt x="4313284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906066" y="6478896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98844" y="865079"/>
            <a:ext cx="1838863" cy="295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2097" b="true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Nhóm 3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851" y="0"/>
            <a:ext cx="18288851" cy="10287000"/>
          </a:xfrm>
          <a:custGeom>
            <a:avLst/>
            <a:gdLst/>
            <a:ahLst/>
            <a:cxnLst/>
            <a:rect r="r" b="b" t="t" l="l"/>
            <a:pathLst>
              <a:path h="10287000" w="18288851">
                <a:moveTo>
                  <a:pt x="0" y="0"/>
                </a:moveTo>
                <a:lnTo>
                  <a:pt x="18288851" y="0"/>
                </a:lnTo>
                <a:lnTo>
                  <a:pt x="1828885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4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87811" y="9141522"/>
            <a:ext cx="16911527" cy="1710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35"/>
              </a:lnSpc>
            </a:pPr>
            <a:r>
              <a:rPr lang="en-US" sz="6380" b="true">
                <a:solidFill>
                  <a:srgbClr val="FFFFFF"/>
                </a:solidFill>
                <a:latin typeface="Livvic Bold"/>
                <a:ea typeface="Livvic Bold"/>
                <a:cs typeface="Livvic Bold"/>
                <a:sym typeface="Livvic Bold"/>
              </a:rPr>
              <a:t>DDIM(Denoising Diffusion Implicit Models)</a:t>
            </a:r>
          </a:p>
          <a:p>
            <a:pPr algn="l">
              <a:lnSpc>
                <a:spcPts val="663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86510" y="633016"/>
            <a:ext cx="527662" cy="527662"/>
          </a:xfrm>
          <a:custGeom>
            <a:avLst/>
            <a:gdLst/>
            <a:ahLst/>
            <a:cxnLst/>
            <a:rect r="r" b="b" t="t" l="l"/>
            <a:pathLst>
              <a:path h="527662" w="527662">
                <a:moveTo>
                  <a:pt x="0" y="0"/>
                </a:moveTo>
                <a:lnTo>
                  <a:pt x="527661" y="0"/>
                </a:lnTo>
                <a:lnTo>
                  <a:pt x="527661" y="527662"/>
                </a:lnTo>
                <a:lnTo>
                  <a:pt x="0" y="5276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91022" y="1332965"/>
            <a:ext cx="2232436" cy="2263560"/>
          </a:xfrm>
          <a:custGeom>
            <a:avLst/>
            <a:gdLst/>
            <a:ahLst/>
            <a:cxnLst/>
            <a:rect r="r" b="b" t="t" l="l"/>
            <a:pathLst>
              <a:path h="2263560" w="2232436">
                <a:moveTo>
                  <a:pt x="0" y="0"/>
                </a:moveTo>
                <a:lnTo>
                  <a:pt x="2232436" y="0"/>
                </a:lnTo>
                <a:lnTo>
                  <a:pt x="2232436" y="2263559"/>
                </a:lnTo>
                <a:lnTo>
                  <a:pt x="0" y="22635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157493" y="6777497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4" y="0"/>
                </a:lnTo>
                <a:lnTo>
                  <a:pt x="4313284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906066" y="6478896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851" y="0"/>
            <a:ext cx="18288851" cy="10287000"/>
          </a:xfrm>
          <a:custGeom>
            <a:avLst/>
            <a:gdLst/>
            <a:ahLst/>
            <a:cxnLst/>
            <a:rect r="r" b="b" t="t" l="l"/>
            <a:pathLst>
              <a:path h="10287000" w="18288851">
                <a:moveTo>
                  <a:pt x="0" y="0"/>
                </a:moveTo>
                <a:lnTo>
                  <a:pt x="18288851" y="0"/>
                </a:lnTo>
                <a:lnTo>
                  <a:pt x="1828885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095" t="-323" r="-6127" b="-2117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266596" y="733102"/>
            <a:ext cx="1838863" cy="295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2097" b="true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Nhóm 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4405" y="8245296"/>
            <a:ext cx="5549400" cy="1430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0"/>
              </a:lnSpc>
              <a:spcBef>
                <a:spcPct val="0"/>
              </a:spcBef>
            </a:pPr>
            <a:r>
              <a:rPr lang="en-US" b="true" sz="5356">
                <a:solidFill>
                  <a:srgbClr val="FFFFFF"/>
                </a:solidFill>
                <a:latin typeface="Livvic Bold"/>
                <a:ea typeface="Livvic Bold"/>
                <a:cs typeface="Livvic Bold"/>
                <a:sym typeface="Livvic Bold"/>
              </a:rPr>
              <a:t>DDIM Implementation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5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4816593" cy="26807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44635" y="2678755"/>
            <a:ext cx="10118425" cy="2464745"/>
          </a:xfrm>
          <a:custGeom>
            <a:avLst/>
            <a:gdLst/>
            <a:ahLst/>
            <a:cxnLst/>
            <a:rect r="r" b="b" t="t" l="l"/>
            <a:pathLst>
              <a:path h="2464745" w="10118425">
                <a:moveTo>
                  <a:pt x="0" y="0"/>
                </a:moveTo>
                <a:lnTo>
                  <a:pt x="10118425" y="0"/>
                </a:lnTo>
                <a:lnTo>
                  <a:pt x="10118425" y="2464745"/>
                </a:lnTo>
                <a:lnTo>
                  <a:pt x="0" y="24647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10645" y="5727167"/>
            <a:ext cx="6586405" cy="2714178"/>
          </a:xfrm>
          <a:custGeom>
            <a:avLst/>
            <a:gdLst/>
            <a:ahLst/>
            <a:cxnLst/>
            <a:rect r="r" b="b" t="t" l="l"/>
            <a:pathLst>
              <a:path h="2714178" w="6586405">
                <a:moveTo>
                  <a:pt x="0" y="0"/>
                </a:moveTo>
                <a:lnTo>
                  <a:pt x="6586405" y="0"/>
                </a:lnTo>
                <a:lnTo>
                  <a:pt x="6586405" y="2714178"/>
                </a:lnTo>
                <a:lnTo>
                  <a:pt x="0" y="27141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763060" y="5812892"/>
            <a:ext cx="5549400" cy="726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0"/>
              </a:lnSpc>
              <a:spcBef>
                <a:spcPct val="0"/>
              </a:spcBef>
            </a:pPr>
            <a:r>
              <a:rPr lang="en-US" b="true" sz="5356">
                <a:solidFill>
                  <a:srgbClr val="F4F4F4"/>
                </a:solidFill>
                <a:latin typeface="Livvic Bold"/>
                <a:ea typeface="Livvic Bold"/>
                <a:cs typeface="Livvic Bold"/>
                <a:sym typeface="Livvic Bold"/>
              </a:rPr>
              <a:t>Euler sampler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86510" y="633016"/>
            <a:ext cx="527662" cy="527662"/>
          </a:xfrm>
          <a:custGeom>
            <a:avLst/>
            <a:gdLst/>
            <a:ahLst/>
            <a:cxnLst/>
            <a:rect r="r" b="b" t="t" l="l"/>
            <a:pathLst>
              <a:path h="527662" w="527662">
                <a:moveTo>
                  <a:pt x="0" y="0"/>
                </a:moveTo>
                <a:lnTo>
                  <a:pt x="527661" y="0"/>
                </a:lnTo>
                <a:lnTo>
                  <a:pt x="527661" y="527662"/>
                </a:lnTo>
                <a:lnTo>
                  <a:pt x="0" y="5276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91022" y="1332965"/>
            <a:ext cx="2232436" cy="2263560"/>
          </a:xfrm>
          <a:custGeom>
            <a:avLst/>
            <a:gdLst/>
            <a:ahLst/>
            <a:cxnLst/>
            <a:rect r="r" b="b" t="t" l="l"/>
            <a:pathLst>
              <a:path h="2263560" w="2232436">
                <a:moveTo>
                  <a:pt x="0" y="0"/>
                </a:moveTo>
                <a:lnTo>
                  <a:pt x="2232436" y="0"/>
                </a:lnTo>
                <a:lnTo>
                  <a:pt x="2232436" y="2263559"/>
                </a:lnTo>
                <a:lnTo>
                  <a:pt x="0" y="22635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157493" y="6777497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4" y="0"/>
                </a:lnTo>
                <a:lnTo>
                  <a:pt x="4313284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906066" y="6478896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0"/>
            <a:ext cx="13331567" cy="10287000"/>
          </a:xfrm>
          <a:custGeom>
            <a:avLst/>
            <a:gdLst/>
            <a:ahLst/>
            <a:cxnLst/>
            <a:rect r="r" b="b" t="t" l="l"/>
            <a:pathLst>
              <a:path h="10287000" w="13331567">
                <a:moveTo>
                  <a:pt x="0" y="0"/>
                </a:moveTo>
                <a:lnTo>
                  <a:pt x="13331567" y="0"/>
                </a:lnTo>
                <a:lnTo>
                  <a:pt x="1333156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1326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3331567" y="0"/>
            <a:ext cx="4956433" cy="10287000"/>
            <a:chOff x="0" y="0"/>
            <a:chExt cx="1305398" cy="27093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0539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05398">
                  <a:moveTo>
                    <a:pt x="0" y="0"/>
                  </a:moveTo>
                  <a:lnTo>
                    <a:pt x="1305398" y="0"/>
                  </a:lnTo>
                  <a:lnTo>
                    <a:pt x="13053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2111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28575"/>
              <a:ext cx="1305398" cy="26807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2738600" y="224387"/>
            <a:ext cx="5549400" cy="1430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0"/>
              </a:lnSpc>
              <a:spcBef>
                <a:spcPct val="0"/>
              </a:spcBef>
            </a:pPr>
            <a:r>
              <a:rPr lang="en-US" b="true" sz="5356">
                <a:solidFill>
                  <a:srgbClr val="FFFFFF"/>
                </a:solidFill>
                <a:latin typeface="Livvic Bold"/>
                <a:ea typeface="Livvic Bold"/>
                <a:cs typeface="Livvic Bold"/>
                <a:sym typeface="Livvic Bold"/>
              </a:rPr>
              <a:t>Euler implementation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25529" y="3404967"/>
            <a:ext cx="18939059" cy="1464829"/>
            <a:chOff x="0" y="0"/>
            <a:chExt cx="4988065" cy="385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88065" cy="385799"/>
            </a:xfrm>
            <a:custGeom>
              <a:avLst/>
              <a:gdLst/>
              <a:ahLst/>
              <a:cxnLst/>
              <a:rect r="r" b="b" t="t" l="l"/>
              <a:pathLst>
                <a:path h="385799" w="4988065">
                  <a:moveTo>
                    <a:pt x="0" y="0"/>
                  </a:moveTo>
                  <a:lnTo>
                    <a:pt x="4988065" y="0"/>
                  </a:lnTo>
                  <a:lnTo>
                    <a:pt x="498806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4988065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326993" y="4137382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1588548"/>
            <a:ext cx="2549517" cy="2585062"/>
          </a:xfrm>
          <a:custGeom>
            <a:avLst/>
            <a:gdLst/>
            <a:ahLst/>
            <a:cxnLst/>
            <a:rect r="r" b="b" t="t" l="l"/>
            <a:pathLst>
              <a:path h="2585062" w="2549517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543611" y="3404967"/>
            <a:ext cx="2549517" cy="2585062"/>
          </a:xfrm>
          <a:custGeom>
            <a:avLst/>
            <a:gdLst/>
            <a:ahLst/>
            <a:cxnLst/>
            <a:rect r="r" b="b" t="t" l="l"/>
            <a:pathLst>
              <a:path h="2585062" w="2549517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660616" y="1374714"/>
            <a:ext cx="527662" cy="527662"/>
          </a:xfrm>
          <a:custGeom>
            <a:avLst/>
            <a:gdLst/>
            <a:ahLst/>
            <a:cxnLst/>
            <a:rect r="r" b="b" t="t" l="l"/>
            <a:pathLst>
              <a:path h="527662" w="527662">
                <a:moveTo>
                  <a:pt x="0" y="0"/>
                </a:moveTo>
                <a:lnTo>
                  <a:pt x="527661" y="0"/>
                </a:lnTo>
                <a:lnTo>
                  <a:pt x="527661" y="527662"/>
                </a:lnTo>
                <a:lnTo>
                  <a:pt x="0" y="5276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660616" y="3597597"/>
            <a:ext cx="8449147" cy="1285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24"/>
              </a:lnSpc>
              <a:spcBef>
                <a:spcPct val="0"/>
              </a:spcBef>
            </a:pPr>
            <a:r>
              <a:rPr lang="en-US" b="true" sz="9350">
                <a:solidFill>
                  <a:srgbClr val="F4F4F4"/>
                </a:solidFill>
                <a:latin typeface="Livvic Bold"/>
                <a:ea typeface="Livvic Bold"/>
                <a:cs typeface="Livvic Bold"/>
                <a:sym typeface="Livvic Bold"/>
              </a:rPr>
              <a:t>Demo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540702" y="1500271"/>
            <a:ext cx="1838863" cy="295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2097" b="true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Nhóm 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545100" y="2587308"/>
            <a:ext cx="21311029" cy="1464829"/>
            <a:chOff x="0" y="0"/>
            <a:chExt cx="5612781" cy="385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612781" cy="385799"/>
            </a:xfrm>
            <a:custGeom>
              <a:avLst/>
              <a:gdLst/>
              <a:ahLst/>
              <a:cxnLst/>
              <a:rect r="r" b="b" t="t" l="l"/>
              <a:pathLst>
                <a:path h="385799" w="5612781">
                  <a:moveTo>
                    <a:pt x="0" y="0"/>
                  </a:moveTo>
                  <a:lnTo>
                    <a:pt x="5612781" y="0"/>
                  </a:lnTo>
                  <a:lnTo>
                    <a:pt x="5612781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5612781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513111" y="8073403"/>
            <a:ext cx="3083622" cy="3126612"/>
          </a:xfrm>
          <a:custGeom>
            <a:avLst/>
            <a:gdLst/>
            <a:ahLst/>
            <a:cxnLst/>
            <a:rect r="r" b="b" t="t" l="l"/>
            <a:pathLst>
              <a:path h="3126612" w="3083622">
                <a:moveTo>
                  <a:pt x="0" y="0"/>
                </a:moveTo>
                <a:lnTo>
                  <a:pt x="3083622" y="0"/>
                </a:lnTo>
                <a:lnTo>
                  <a:pt x="3083622" y="3126613"/>
                </a:lnTo>
                <a:lnTo>
                  <a:pt x="0" y="31266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52793" y="1268208"/>
            <a:ext cx="527662" cy="527662"/>
          </a:xfrm>
          <a:custGeom>
            <a:avLst/>
            <a:gdLst/>
            <a:ahLst/>
            <a:cxnLst/>
            <a:rect r="r" b="b" t="t" l="l"/>
            <a:pathLst>
              <a:path h="527662" w="527662">
                <a:moveTo>
                  <a:pt x="0" y="0"/>
                </a:moveTo>
                <a:lnTo>
                  <a:pt x="527662" y="0"/>
                </a:lnTo>
                <a:lnTo>
                  <a:pt x="527662" y="527661"/>
                </a:lnTo>
                <a:lnTo>
                  <a:pt x="0" y="5276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390846" y="4500537"/>
            <a:ext cx="357065" cy="357065"/>
            <a:chOff x="0" y="0"/>
            <a:chExt cx="94042" cy="940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4042" cy="94042"/>
            </a:xfrm>
            <a:custGeom>
              <a:avLst/>
              <a:gdLst/>
              <a:ahLst/>
              <a:cxnLst/>
              <a:rect r="r" b="b" t="t" l="l"/>
              <a:pathLst>
                <a:path h="94042" w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4F9FF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90846" y="7359855"/>
            <a:ext cx="357065" cy="357065"/>
            <a:chOff x="0" y="0"/>
            <a:chExt cx="94042" cy="9404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4042" cy="94042"/>
            </a:xfrm>
            <a:custGeom>
              <a:avLst/>
              <a:gdLst/>
              <a:ahLst/>
              <a:cxnLst/>
              <a:rect r="r" b="b" t="t" l="l"/>
              <a:pathLst>
                <a:path h="94042" w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4F9FF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65232" y="4498212"/>
            <a:ext cx="357065" cy="357065"/>
            <a:chOff x="0" y="0"/>
            <a:chExt cx="94042" cy="9404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4042" cy="94042"/>
            </a:xfrm>
            <a:custGeom>
              <a:avLst/>
              <a:gdLst/>
              <a:ahLst/>
              <a:cxnLst/>
              <a:rect r="r" b="b" t="t" l="l"/>
              <a:pathLst>
                <a:path h="94042" w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4F9FF5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265232" y="7359855"/>
            <a:ext cx="357065" cy="357065"/>
            <a:chOff x="0" y="0"/>
            <a:chExt cx="94042" cy="9404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4042" cy="94042"/>
            </a:xfrm>
            <a:custGeom>
              <a:avLst/>
              <a:gdLst/>
              <a:ahLst/>
              <a:cxnLst/>
              <a:rect r="r" b="b" t="t" l="l"/>
              <a:pathLst>
                <a:path h="94042" w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4F9FF5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1610988" y="-62663"/>
            <a:ext cx="5234594" cy="4114800"/>
          </a:xfrm>
          <a:custGeom>
            <a:avLst/>
            <a:gdLst/>
            <a:ahLst/>
            <a:cxnLst/>
            <a:rect r="r" b="b" t="t" l="l"/>
            <a:pathLst>
              <a:path h="4114800" w="5234594">
                <a:moveTo>
                  <a:pt x="0" y="0"/>
                </a:moveTo>
                <a:lnTo>
                  <a:pt x="5234594" y="0"/>
                </a:lnTo>
                <a:lnTo>
                  <a:pt x="52345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873728" y="2979437"/>
            <a:ext cx="10140805" cy="874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32"/>
              </a:lnSpc>
              <a:spcBef>
                <a:spcPct val="0"/>
              </a:spcBef>
            </a:pPr>
            <a:r>
              <a:rPr lang="en-US" b="true" sz="6377">
                <a:solidFill>
                  <a:srgbClr val="F0F7FE"/>
                </a:solidFill>
                <a:latin typeface="Livvic Bold"/>
                <a:ea typeface="Livvic Bold"/>
                <a:cs typeface="Livvic Bold"/>
                <a:sym typeface="Livvic Bold"/>
              </a:rPr>
              <a:t>Quá trình phát triển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540702" y="1393764"/>
            <a:ext cx="1838863" cy="295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2097" b="true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Nhóm 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121697" y="4482798"/>
            <a:ext cx="4676875" cy="374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4"/>
              </a:lnSpc>
            </a:pPr>
            <a:r>
              <a:rPr lang="en-US" sz="2381" b="true">
                <a:solidFill>
                  <a:srgbClr val="063050"/>
                </a:solidFill>
                <a:latin typeface="Livvic Bold"/>
                <a:ea typeface="Livvic Bold"/>
                <a:cs typeface="Livvic Bold"/>
                <a:sym typeface="Livvic Bold"/>
              </a:rPr>
              <a:t>Tuần 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121697" y="7341968"/>
            <a:ext cx="4676875" cy="374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4"/>
              </a:lnSpc>
            </a:pPr>
            <a:r>
              <a:rPr lang="en-US" sz="2381" b="true">
                <a:solidFill>
                  <a:srgbClr val="063050"/>
                </a:solidFill>
                <a:latin typeface="Livvic Bold"/>
                <a:ea typeface="Livvic Bold"/>
                <a:cs typeface="Livvic Bold"/>
                <a:sym typeface="Livvic Bold"/>
              </a:rPr>
              <a:t>Tuần 2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121697" y="5133975"/>
            <a:ext cx="6165532" cy="365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66"/>
              </a:lnSpc>
            </a:pPr>
            <a:r>
              <a:rPr lang="en-US" sz="2349">
                <a:solidFill>
                  <a:srgbClr val="063050"/>
                </a:solidFill>
                <a:latin typeface="Livvic"/>
                <a:ea typeface="Livvic"/>
                <a:cs typeface="Livvic"/>
                <a:sym typeface="Livvic"/>
              </a:rPr>
              <a:t>Giới thiệu chủ đề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121697" y="7974095"/>
            <a:ext cx="7212464" cy="1903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4"/>
              </a:lnSpc>
            </a:pPr>
            <a:r>
              <a:rPr lang="en-US" sz="2349">
                <a:solidFill>
                  <a:srgbClr val="063050"/>
                </a:solidFill>
                <a:latin typeface="Livvic"/>
                <a:ea typeface="Livvic"/>
                <a:cs typeface="Livvic"/>
                <a:sym typeface="Livvic"/>
              </a:rPr>
              <a:t>Tìm hiểu các chủ đề liên quan tới Stable Diffusion như:</a:t>
            </a:r>
          </a:p>
          <a:p>
            <a:pPr algn="l" marL="507364" indent="-253682" lvl="1">
              <a:lnSpc>
                <a:spcPts val="3054"/>
              </a:lnSpc>
              <a:buFont typeface="Arial"/>
              <a:buChar char="•"/>
            </a:pPr>
            <a:r>
              <a:rPr lang="en-US" sz="2349">
                <a:solidFill>
                  <a:srgbClr val="063050"/>
                </a:solidFill>
                <a:latin typeface="Livvic"/>
                <a:ea typeface="Livvic"/>
                <a:cs typeface="Livvic"/>
                <a:sym typeface="Livvic"/>
              </a:rPr>
              <a:t>Kiến thức chung về AI</a:t>
            </a:r>
          </a:p>
          <a:p>
            <a:pPr algn="l" marL="507364" indent="-253682" lvl="1">
              <a:lnSpc>
                <a:spcPts val="3054"/>
              </a:lnSpc>
              <a:buFont typeface="Arial"/>
              <a:buChar char="•"/>
            </a:pPr>
            <a:r>
              <a:rPr lang="en-US" sz="2349">
                <a:solidFill>
                  <a:srgbClr val="063050"/>
                </a:solidFill>
                <a:latin typeface="Livvic"/>
                <a:ea typeface="Livvic"/>
                <a:cs typeface="Livvic"/>
                <a:sym typeface="Livvic"/>
              </a:rPr>
              <a:t>Cơ sở toán học</a:t>
            </a:r>
          </a:p>
          <a:p>
            <a:pPr algn="l" marL="507364" indent="-253682" lvl="1">
              <a:lnSpc>
                <a:spcPts val="3054"/>
              </a:lnSpc>
              <a:buFont typeface="Arial"/>
              <a:buChar char="•"/>
            </a:pPr>
            <a:r>
              <a:rPr lang="en-US" sz="2349">
                <a:solidFill>
                  <a:srgbClr val="063050"/>
                </a:solidFill>
                <a:latin typeface="Livvic"/>
                <a:ea typeface="Livvic"/>
                <a:cs typeface="Livvic"/>
                <a:sym typeface="Livvic"/>
              </a:rPr>
              <a:t>Mô hình sinh</a:t>
            </a:r>
          </a:p>
          <a:p>
            <a:pPr algn="l" marL="507364" indent="-253682" lvl="1">
              <a:lnSpc>
                <a:spcPts val="3054"/>
              </a:lnSpc>
              <a:buFont typeface="Arial"/>
              <a:buChar char="•"/>
            </a:pPr>
            <a:r>
              <a:rPr lang="en-US" sz="2349">
                <a:solidFill>
                  <a:srgbClr val="063050"/>
                </a:solidFill>
                <a:latin typeface="Livvic"/>
                <a:ea typeface="Livvic"/>
                <a:cs typeface="Livvic"/>
                <a:sym typeface="Livvic"/>
              </a:rPr>
              <a:t>Mô hình diffusion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919712" y="4480325"/>
            <a:ext cx="4676875" cy="374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4"/>
              </a:lnSpc>
            </a:pPr>
            <a:r>
              <a:rPr lang="en-US" sz="2381" b="true">
                <a:solidFill>
                  <a:srgbClr val="063050"/>
                </a:solidFill>
                <a:latin typeface="Livvic Bold"/>
                <a:ea typeface="Livvic Bold"/>
                <a:cs typeface="Livvic Bold"/>
                <a:sym typeface="Livvic Bold"/>
              </a:rPr>
              <a:t>Tuần 3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946147" y="7340805"/>
            <a:ext cx="4676875" cy="374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4"/>
              </a:lnSpc>
            </a:pPr>
            <a:r>
              <a:rPr lang="en-US" sz="2381" b="true">
                <a:solidFill>
                  <a:srgbClr val="063050"/>
                </a:solidFill>
                <a:latin typeface="Livvic Bold"/>
                <a:ea typeface="Livvic Bold"/>
                <a:cs typeface="Livvic Bold"/>
                <a:sym typeface="Livvic Bold"/>
              </a:rPr>
              <a:t>Tuần 4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919712" y="4936903"/>
            <a:ext cx="7368288" cy="2284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4"/>
              </a:lnSpc>
            </a:pPr>
            <a:r>
              <a:rPr lang="en-US" sz="2349">
                <a:solidFill>
                  <a:srgbClr val="063050"/>
                </a:solidFill>
                <a:latin typeface="Livvic"/>
                <a:ea typeface="Livvic"/>
                <a:cs typeface="Livvic"/>
                <a:sym typeface="Livvic"/>
              </a:rPr>
              <a:t>Tìm hiểu các thành phần chính cấu tạo nên mô hình Stable Difusion như:</a:t>
            </a:r>
          </a:p>
          <a:p>
            <a:pPr algn="l" marL="507364" indent="-253682" lvl="1">
              <a:lnSpc>
                <a:spcPts val="3054"/>
              </a:lnSpc>
              <a:buFont typeface="Arial"/>
              <a:buChar char="•"/>
            </a:pPr>
            <a:r>
              <a:rPr lang="en-US" sz="2349">
                <a:solidFill>
                  <a:srgbClr val="063050"/>
                </a:solidFill>
                <a:latin typeface="Livvic"/>
                <a:ea typeface="Livvic"/>
                <a:cs typeface="Livvic"/>
                <a:sym typeface="Livvic"/>
              </a:rPr>
              <a:t>Attention Mechanism</a:t>
            </a:r>
          </a:p>
          <a:p>
            <a:pPr algn="l" marL="507364" indent="-253682" lvl="1">
              <a:lnSpc>
                <a:spcPts val="3054"/>
              </a:lnSpc>
              <a:buFont typeface="Arial"/>
              <a:buChar char="•"/>
            </a:pPr>
            <a:r>
              <a:rPr lang="en-US" sz="2349">
                <a:solidFill>
                  <a:srgbClr val="063050"/>
                </a:solidFill>
                <a:latin typeface="Livvic"/>
                <a:ea typeface="Livvic"/>
                <a:cs typeface="Livvic"/>
                <a:sym typeface="Livvic"/>
              </a:rPr>
              <a:t>CLIP</a:t>
            </a:r>
          </a:p>
          <a:p>
            <a:pPr algn="l" marL="507364" indent="-253682" lvl="1">
              <a:lnSpc>
                <a:spcPts val="3054"/>
              </a:lnSpc>
              <a:buFont typeface="Arial"/>
              <a:buChar char="•"/>
            </a:pPr>
            <a:r>
              <a:rPr lang="en-US" sz="2349">
                <a:solidFill>
                  <a:srgbClr val="063050"/>
                </a:solidFill>
                <a:latin typeface="Livvic"/>
                <a:ea typeface="Livvic"/>
                <a:cs typeface="Livvic"/>
                <a:sym typeface="Livvic"/>
              </a:rPr>
              <a:t>U-net</a:t>
            </a:r>
          </a:p>
          <a:p>
            <a:pPr algn="l" marL="507364" indent="-253682" lvl="1">
              <a:lnSpc>
                <a:spcPts val="3054"/>
              </a:lnSpc>
              <a:buFont typeface="Arial"/>
              <a:buChar char="•"/>
            </a:pPr>
            <a:r>
              <a:rPr lang="en-US" sz="2349">
                <a:solidFill>
                  <a:srgbClr val="063050"/>
                </a:solidFill>
                <a:latin typeface="Livvic"/>
                <a:ea typeface="Livvic"/>
                <a:cs typeface="Livvic"/>
                <a:sym typeface="Livvic"/>
              </a:rPr>
              <a:t>VAE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919712" y="7993145"/>
            <a:ext cx="6165532" cy="365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66"/>
              </a:lnSpc>
            </a:pPr>
            <a:r>
              <a:rPr lang="en-US" sz="2349">
                <a:solidFill>
                  <a:srgbClr val="063050"/>
                </a:solidFill>
                <a:latin typeface="Livvic"/>
                <a:ea typeface="Livvic"/>
                <a:cs typeface="Livvic"/>
                <a:sym typeface="Livvic"/>
              </a:rPr>
              <a:t>Chạy demo mô hình Text to Image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71229" y="1268208"/>
            <a:ext cx="527662" cy="527662"/>
          </a:xfrm>
          <a:custGeom>
            <a:avLst/>
            <a:gdLst/>
            <a:ahLst/>
            <a:cxnLst/>
            <a:rect r="r" b="b" t="t" l="l"/>
            <a:pathLst>
              <a:path h="527662" w="527662">
                <a:moveTo>
                  <a:pt x="0" y="0"/>
                </a:moveTo>
                <a:lnTo>
                  <a:pt x="527661" y="0"/>
                </a:lnTo>
                <a:lnTo>
                  <a:pt x="527661" y="527661"/>
                </a:lnTo>
                <a:lnTo>
                  <a:pt x="0" y="5276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887720" y="-811995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885508" y="2445749"/>
            <a:ext cx="14728021" cy="1464829"/>
            <a:chOff x="0" y="0"/>
            <a:chExt cx="3878985" cy="38579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78985" cy="385799"/>
            </a:xfrm>
            <a:custGeom>
              <a:avLst/>
              <a:gdLst/>
              <a:ahLst/>
              <a:cxnLst/>
              <a:rect r="r" b="b" t="t" l="l"/>
              <a:pathLst>
                <a:path h="385799" w="3878985">
                  <a:moveTo>
                    <a:pt x="0" y="0"/>
                  </a:moveTo>
                  <a:lnTo>
                    <a:pt x="3878985" y="0"/>
                  </a:lnTo>
                  <a:lnTo>
                    <a:pt x="387898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28575"/>
              <a:ext cx="3878985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76799" y="2336074"/>
            <a:ext cx="6217418" cy="6922226"/>
          </a:xfrm>
          <a:custGeom>
            <a:avLst/>
            <a:gdLst/>
            <a:ahLst/>
            <a:cxnLst/>
            <a:rect r="r" b="b" t="t" l="l"/>
            <a:pathLst>
              <a:path h="6922226" w="6217418">
                <a:moveTo>
                  <a:pt x="0" y="0"/>
                </a:moveTo>
                <a:lnTo>
                  <a:pt x="6217418" y="0"/>
                </a:lnTo>
                <a:lnTo>
                  <a:pt x="6217418" y="6922226"/>
                </a:lnTo>
                <a:lnTo>
                  <a:pt x="0" y="69222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72581" y="5777357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540702" y="1393764"/>
            <a:ext cx="1838863" cy="295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2097" b="true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Nhóm 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598104" y="2800628"/>
            <a:ext cx="9446257" cy="872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35"/>
              </a:lnSpc>
              <a:spcBef>
                <a:spcPct val="0"/>
              </a:spcBef>
            </a:pPr>
            <a:r>
              <a:rPr lang="en-US" b="true" sz="6380">
                <a:solidFill>
                  <a:srgbClr val="F0F7FE"/>
                </a:solidFill>
                <a:latin typeface="Livvic Bold"/>
                <a:ea typeface="Livvic Bold"/>
                <a:cs typeface="Livvic Bold"/>
                <a:sym typeface="Livvic Bold"/>
              </a:rPr>
              <a:t>Các tính năng mới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693336" y="4278007"/>
            <a:ext cx="10351026" cy="3143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185" b="true">
                <a:solidFill>
                  <a:srgbClr val="063050"/>
                </a:solidFill>
                <a:latin typeface="Livvic Medium"/>
                <a:ea typeface="Livvic Medium"/>
                <a:cs typeface="Livvic Medium"/>
                <a:sym typeface="Livvic Medium"/>
              </a:rPr>
              <a:t>So với bản demo đầu tiên thì mô hình có thêm các tính năng mới gồm:</a:t>
            </a:r>
          </a:p>
          <a:p>
            <a:pPr algn="l" marL="687763" indent="-343882" lvl="1">
              <a:lnSpc>
                <a:spcPts val="5096"/>
              </a:lnSpc>
              <a:buFont typeface="Arial"/>
              <a:buChar char="•"/>
            </a:pPr>
            <a:r>
              <a:rPr lang="en-US" b="true" sz="3185">
                <a:solidFill>
                  <a:srgbClr val="063050"/>
                </a:solidFill>
                <a:latin typeface="Livvic Medium"/>
                <a:ea typeface="Livvic Medium"/>
                <a:cs typeface="Livvic Medium"/>
                <a:sym typeface="Livvic Medium"/>
              </a:rPr>
              <a:t>Image to Image</a:t>
            </a:r>
          </a:p>
          <a:p>
            <a:pPr algn="l" marL="687763" indent="-343882" lvl="1">
              <a:lnSpc>
                <a:spcPts val="5096"/>
              </a:lnSpc>
              <a:buFont typeface="Arial"/>
              <a:buChar char="•"/>
            </a:pPr>
            <a:r>
              <a:rPr lang="en-US" b="true" sz="3185">
                <a:solidFill>
                  <a:srgbClr val="063050"/>
                </a:solidFill>
                <a:latin typeface="Livvic Medium"/>
                <a:ea typeface="Livvic Medium"/>
                <a:cs typeface="Livvic Medium"/>
                <a:sym typeface="Livvic Medium"/>
              </a:rPr>
              <a:t>In-painting</a:t>
            </a:r>
          </a:p>
          <a:p>
            <a:pPr algn="l" marL="687763" indent="-343882" lvl="1">
              <a:lnSpc>
                <a:spcPts val="5096"/>
              </a:lnSpc>
              <a:buFont typeface="Arial"/>
              <a:buChar char="•"/>
            </a:pPr>
            <a:r>
              <a:rPr lang="en-US" b="true" sz="3185">
                <a:solidFill>
                  <a:srgbClr val="063050"/>
                </a:solidFill>
                <a:latin typeface="Livvic Medium"/>
                <a:ea typeface="Livvic Medium"/>
                <a:cs typeface="Livvic Medium"/>
                <a:sym typeface="Livvic Medium"/>
              </a:rPr>
              <a:t>Sử dụng sampler khác</a:t>
            </a:r>
          </a:p>
        </p:txBody>
      </p:sp>
      <p:sp>
        <p:nvSpPr>
          <p:cNvPr name="Freeform 13" id="13"/>
          <p:cNvSpPr/>
          <p:nvPr/>
        </p:nvSpPr>
        <p:spPr>
          <a:xfrm flipH="true" flipV="true" rot="0">
            <a:off x="14158001" y="6463808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677586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8" y="0"/>
                </a:lnTo>
                <a:lnTo>
                  <a:pt x="6775868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60616" y="1268208"/>
            <a:ext cx="527662" cy="527662"/>
          </a:xfrm>
          <a:custGeom>
            <a:avLst/>
            <a:gdLst/>
            <a:ahLst/>
            <a:cxnLst/>
            <a:rect r="r" b="b" t="t" l="l"/>
            <a:pathLst>
              <a:path h="527662" w="527662">
                <a:moveTo>
                  <a:pt x="0" y="0"/>
                </a:moveTo>
                <a:lnTo>
                  <a:pt x="527661" y="0"/>
                </a:lnTo>
                <a:lnTo>
                  <a:pt x="527661" y="527661"/>
                </a:lnTo>
                <a:lnTo>
                  <a:pt x="0" y="5276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540702" y="1393764"/>
            <a:ext cx="1838863" cy="295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2097" b="true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Nhóm 3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705897" y="1234299"/>
            <a:ext cx="2232436" cy="2263560"/>
          </a:xfrm>
          <a:custGeom>
            <a:avLst/>
            <a:gdLst/>
            <a:ahLst/>
            <a:cxnLst/>
            <a:rect r="r" b="b" t="t" l="l"/>
            <a:pathLst>
              <a:path h="2263560" w="2232436">
                <a:moveTo>
                  <a:pt x="0" y="0"/>
                </a:moveTo>
                <a:lnTo>
                  <a:pt x="2232435" y="0"/>
                </a:lnTo>
                <a:lnTo>
                  <a:pt x="2232435" y="2263560"/>
                </a:lnTo>
                <a:lnTo>
                  <a:pt x="0" y="22635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3992074"/>
            <a:ext cx="13186061" cy="1464829"/>
            <a:chOff x="0" y="0"/>
            <a:chExt cx="3472872" cy="38579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472872" cy="385799"/>
            </a:xfrm>
            <a:custGeom>
              <a:avLst/>
              <a:gdLst/>
              <a:ahLst/>
              <a:cxnLst/>
              <a:rect r="r" b="b" t="t" l="l"/>
              <a:pathLst>
                <a:path h="385799" w="3472872">
                  <a:moveTo>
                    <a:pt x="0" y="0"/>
                  </a:moveTo>
                  <a:lnTo>
                    <a:pt x="3472872" y="0"/>
                  </a:lnTo>
                  <a:lnTo>
                    <a:pt x="3472872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28575"/>
              <a:ext cx="3472872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4171527"/>
            <a:ext cx="9794937" cy="1285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24"/>
              </a:lnSpc>
              <a:spcBef>
                <a:spcPct val="0"/>
              </a:spcBef>
            </a:pPr>
            <a:r>
              <a:rPr lang="en-US" b="true" sz="9350">
                <a:solidFill>
                  <a:srgbClr val="F4F4F4"/>
                </a:solidFill>
                <a:latin typeface="Livvic Bold"/>
                <a:ea typeface="Livvic Bold"/>
                <a:cs typeface="Livvic Bold"/>
                <a:sym typeface="Livvic Bold"/>
              </a:rPr>
              <a:t>Image to image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3186061" y="1906482"/>
            <a:ext cx="4525411" cy="7729739"/>
          </a:xfrm>
          <a:custGeom>
            <a:avLst/>
            <a:gdLst/>
            <a:ahLst/>
            <a:cxnLst/>
            <a:rect r="r" b="b" t="t" l="l"/>
            <a:pathLst>
              <a:path h="7729739" w="4525411">
                <a:moveTo>
                  <a:pt x="4525411" y="0"/>
                </a:moveTo>
                <a:lnTo>
                  <a:pt x="0" y="0"/>
                </a:lnTo>
                <a:lnTo>
                  <a:pt x="0" y="7729740"/>
                </a:lnTo>
                <a:lnTo>
                  <a:pt x="4525411" y="7729740"/>
                </a:lnTo>
                <a:lnTo>
                  <a:pt x="452541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73471" y="374267"/>
            <a:ext cx="527662" cy="527662"/>
          </a:xfrm>
          <a:custGeom>
            <a:avLst/>
            <a:gdLst/>
            <a:ahLst/>
            <a:cxnLst/>
            <a:rect r="r" b="b" t="t" l="l"/>
            <a:pathLst>
              <a:path h="527662" w="527662">
                <a:moveTo>
                  <a:pt x="0" y="0"/>
                </a:moveTo>
                <a:lnTo>
                  <a:pt x="527661" y="0"/>
                </a:lnTo>
                <a:lnTo>
                  <a:pt x="527661" y="527662"/>
                </a:lnTo>
                <a:lnTo>
                  <a:pt x="0" y="5276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395590" y="5254128"/>
            <a:ext cx="3083622" cy="3126612"/>
          </a:xfrm>
          <a:custGeom>
            <a:avLst/>
            <a:gdLst/>
            <a:ahLst/>
            <a:cxnLst/>
            <a:rect r="r" b="b" t="t" l="l"/>
            <a:pathLst>
              <a:path h="3126612" w="3083622">
                <a:moveTo>
                  <a:pt x="0" y="0"/>
                </a:moveTo>
                <a:lnTo>
                  <a:pt x="3083622" y="0"/>
                </a:lnTo>
                <a:lnTo>
                  <a:pt x="3083622" y="3126612"/>
                </a:lnTo>
                <a:lnTo>
                  <a:pt x="0" y="31266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259604" y="499824"/>
            <a:ext cx="1838863" cy="295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2097" b="true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Nhóm 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990482" y="406751"/>
            <a:ext cx="6483384" cy="872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35"/>
              </a:lnSpc>
              <a:spcBef>
                <a:spcPct val="0"/>
              </a:spcBef>
            </a:pPr>
            <a:r>
              <a:rPr lang="en-US" b="true" sz="6380">
                <a:solidFill>
                  <a:srgbClr val="063050"/>
                </a:solidFill>
                <a:latin typeface="Livvic Bold"/>
                <a:ea typeface="Livvic Bold"/>
                <a:cs typeface="Livvic Bold"/>
                <a:sym typeface="Livvic Bold"/>
              </a:rPr>
              <a:t>Image to Image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431989" y="1955371"/>
            <a:ext cx="12956511" cy="7919667"/>
          </a:xfrm>
          <a:custGeom>
            <a:avLst/>
            <a:gdLst/>
            <a:ahLst/>
            <a:cxnLst/>
            <a:rect r="r" b="b" t="t" l="l"/>
            <a:pathLst>
              <a:path h="7919667" w="12956511">
                <a:moveTo>
                  <a:pt x="0" y="0"/>
                </a:moveTo>
                <a:lnTo>
                  <a:pt x="12956511" y="0"/>
                </a:lnTo>
                <a:lnTo>
                  <a:pt x="12956511" y="7919667"/>
                </a:lnTo>
                <a:lnTo>
                  <a:pt x="0" y="79196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73471" y="374267"/>
            <a:ext cx="527662" cy="527662"/>
          </a:xfrm>
          <a:custGeom>
            <a:avLst/>
            <a:gdLst/>
            <a:ahLst/>
            <a:cxnLst/>
            <a:rect r="r" b="b" t="t" l="l"/>
            <a:pathLst>
              <a:path h="527662" w="527662">
                <a:moveTo>
                  <a:pt x="0" y="0"/>
                </a:moveTo>
                <a:lnTo>
                  <a:pt x="527661" y="0"/>
                </a:lnTo>
                <a:lnTo>
                  <a:pt x="527661" y="527662"/>
                </a:lnTo>
                <a:lnTo>
                  <a:pt x="0" y="5276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395590" y="5254128"/>
            <a:ext cx="3083622" cy="3126612"/>
          </a:xfrm>
          <a:custGeom>
            <a:avLst/>
            <a:gdLst/>
            <a:ahLst/>
            <a:cxnLst/>
            <a:rect r="r" b="b" t="t" l="l"/>
            <a:pathLst>
              <a:path h="3126612" w="3083622">
                <a:moveTo>
                  <a:pt x="0" y="0"/>
                </a:moveTo>
                <a:lnTo>
                  <a:pt x="3083622" y="0"/>
                </a:lnTo>
                <a:lnTo>
                  <a:pt x="3083622" y="3126612"/>
                </a:lnTo>
                <a:lnTo>
                  <a:pt x="0" y="31266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249906" y="499824"/>
            <a:ext cx="1838863" cy="295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2097" b="true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Nhóm 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990482" y="406751"/>
            <a:ext cx="6483384" cy="872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35"/>
              </a:lnSpc>
              <a:spcBef>
                <a:spcPct val="0"/>
              </a:spcBef>
            </a:pPr>
            <a:r>
              <a:rPr lang="en-US" b="true" sz="6380">
                <a:solidFill>
                  <a:srgbClr val="063050"/>
                </a:solidFill>
                <a:latin typeface="Livvic Bold"/>
                <a:ea typeface="Livvic Bold"/>
                <a:cs typeface="Livvic Bold"/>
                <a:sym typeface="Livvic Bold"/>
              </a:rPr>
              <a:t>Image to Image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49906" y="2597515"/>
            <a:ext cx="9982268" cy="440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6"/>
              </a:lnSpc>
            </a:pPr>
            <a:r>
              <a:rPr lang="en-US" sz="2906">
                <a:solidFill>
                  <a:srgbClr val="063050"/>
                </a:solidFill>
                <a:latin typeface="Livvic"/>
                <a:ea typeface="Livvic"/>
                <a:cs typeface="Livvic"/>
                <a:sym typeface="Livvic"/>
              </a:rPr>
              <a:t>Ảnh chuyển thành tensor, chuẩn hóa về [-1,1]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40381" y="3534570"/>
            <a:ext cx="7998245" cy="441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3"/>
              </a:lnSpc>
            </a:pPr>
            <a:r>
              <a:rPr lang="en-US" sz="2912">
                <a:solidFill>
                  <a:srgbClr val="063050"/>
                </a:solidFill>
                <a:latin typeface="Livvic"/>
                <a:ea typeface="Livvic"/>
                <a:cs typeface="Livvic"/>
                <a:sym typeface="Livvic"/>
              </a:rPr>
              <a:t>VAE Encoder mã hóa ảnh thành latent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49906" y="4473104"/>
            <a:ext cx="7430638" cy="440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0"/>
              </a:lnSpc>
            </a:pPr>
            <a:r>
              <a:rPr lang="en-US" sz="2910">
                <a:solidFill>
                  <a:srgbClr val="063050"/>
                </a:solidFill>
                <a:latin typeface="Livvic"/>
                <a:ea typeface="Livvic"/>
                <a:cs typeface="Livvic"/>
                <a:sym typeface="Livvic"/>
              </a:rPr>
              <a:t>Thêm nhiễu vào latent theo strength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249906" y="5411194"/>
            <a:ext cx="7430638" cy="440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0"/>
              </a:lnSpc>
            </a:pPr>
            <a:r>
              <a:rPr lang="en-US" sz="2910">
                <a:solidFill>
                  <a:srgbClr val="063050"/>
                </a:solidFill>
                <a:latin typeface="Livvic"/>
                <a:ea typeface="Livvic"/>
                <a:cs typeface="Livvic"/>
                <a:sym typeface="Livvic"/>
              </a:rPr>
              <a:t>Mã hóa prompt bằng CLIP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249906" y="6373455"/>
            <a:ext cx="7516594" cy="887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0"/>
              </a:lnSpc>
            </a:pPr>
            <a:r>
              <a:rPr lang="en-US" sz="2910">
                <a:solidFill>
                  <a:srgbClr val="063050"/>
                </a:solidFill>
                <a:latin typeface="Livvic"/>
                <a:ea typeface="Livvic"/>
                <a:cs typeface="Livvic"/>
                <a:sym typeface="Livvic"/>
              </a:rPr>
              <a:t>Vòng lặp khử nhiễu, trong đó mỗi bước sẽ dự đoán và loại bỏ nhiễu khỏi latent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249906" y="7758611"/>
            <a:ext cx="7516594" cy="440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0"/>
              </a:lnSpc>
            </a:pPr>
            <a:r>
              <a:rPr lang="en-US" sz="2910">
                <a:solidFill>
                  <a:srgbClr val="063050"/>
                </a:solidFill>
                <a:latin typeface="Livvic"/>
                <a:ea typeface="Livvic"/>
                <a:cs typeface="Livvic"/>
                <a:sym typeface="Livvic"/>
              </a:rPr>
              <a:t>Giải mã latent thành hình ảnh RGB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249906" y="8759803"/>
            <a:ext cx="8281858" cy="440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0"/>
              </a:lnSpc>
            </a:pPr>
            <a:r>
              <a:rPr lang="en-US" sz="2910">
                <a:solidFill>
                  <a:srgbClr val="063050"/>
                </a:solidFill>
                <a:latin typeface="Livvic"/>
                <a:ea typeface="Livvic"/>
                <a:cs typeface="Livvic"/>
                <a:sym typeface="Livvic"/>
              </a:rPr>
              <a:t>Trả về ảnh kết quả (numpy aray)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688032" y="2639146"/>
            <a:ext cx="357065" cy="357065"/>
            <a:chOff x="0" y="0"/>
            <a:chExt cx="94042" cy="9404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4042" cy="94042"/>
            </a:xfrm>
            <a:custGeom>
              <a:avLst/>
              <a:gdLst/>
              <a:ahLst/>
              <a:cxnLst/>
              <a:rect r="r" b="b" t="t" l="l"/>
              <a:pathLst>
                <a:path h="94042" w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4F9FF5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688032" y="3576624"/>
            <a:ext cx="357065" cy="357065"/>
            <a:chOff x="0" y="0"/>
            <a:chExt cx="94042" cy="9404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4042" cy="94042"/>
            </a:xfrm>
            <a:custGeom>
              <a:avLst/>
              <a:gdLst/>
              <a:ahLst/>
              <a:cxnLst/>
              <a:rect r="r" b="b" t="t" l="l"/>
              <a:pathLst>
                <a:path h="94042" w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4F9FF5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688032" y="4514714"/>
            <a:ext cx="357065" cy="357065"/>
            <a:chOff x="0" y="0"/>
            <a:chExt cx="94042" cy="9404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042" cy="94042"/>
            </a:xfrm>
            <a:custGeom>
              <a:avLst/>
              <a:gdLst/>
              <a:ahLst/>
              <a:cxnLst/>
              <a:rect r="r" b="b" t="t" l="l"/>
              <a:pathLst>
                <a:path h="94042" w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4F9FF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688032" y="5452804"/>
            <a:ext cx="357065" cy="357065"/>
            <a:chOff x="0" y="0"/>
            <a:chExt cx="94042" cy="9404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4042" cy="94042"/>
            </a:xfrm>
            <a:custGeom>
              <a:avLst/>
              <a:gdLst/>
              <a:ahLst/>
              <a:cxnLst/>
              <a:rect r="r" b="b" t="t" l="l"/>
              <a:pathLst>
                <a:path h="94042" w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4F9FF5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688032" y="6390893"/>
            <a:ext cx="357065" cy="357065"/>
            <a:chOff x="0" y="0"/>
            <a:chExt cx="94042" cy="9404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94042" cy="94042"/>
            </a:xfrm>
            <a:custGeom>
              <a:avLst/>
              <a:gdLst/>
              <a:ahLst/>
              <a:cxnLst/>
              <a:rect r="r" b="b" t="t" l="l"/>
              <a:pathLst>
                <a:path h="94042" w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4F9FF5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688032" y="7800221"/>
            <a:ext cx="357065" cy="357065"/>
            <a:chOff x="0" y="0"/>
            <a:chExt cx="94042" cy="94042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4042" cy="94042"/>
            </a:xfrm>
            <a:custGeom>
              <a:avLst/>
              <a:gdLst/>
              <a:ahLst/>
              <a:cxnLst/>
              <a:rect r="r" b="b" t="t" l="l"/>
              <a:pathLst>
                <a:path h="94042" w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4F9FF5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688032" y="8759803"/>
            <a:ext cx="357065" cy="357065"/>
            <a:chOff x="0" y="0"/>
            <a:chExt cx="94042" cy="94042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94042" cy="94042"/>
            </a:xfrm>
            <a:custGeom>
              <a:avLst/>
              <a:gdLst/>
              <a:ahLst/>
              <a:cxnLst/>
              <a:rect r="r" b="b" t="t" l="l"/>
              <a:pathLst>
                <a:path h="94042" w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4F9FF5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688032" y="1634872"/>
            <a:ext cx="9982268" cy="534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8"/>
              </a:lnSpc>
            </a:pPr>
            <a:r>
              <a:rPr lang="en-US" sz="3506" b="true">
                <a:solidFill>
                  <a:srgbClr val="063050"/>
                </a:solidFill>
                <a:latin typeface="Livvic Bold"/>
                <a:ea typeface="Livvic Bold"/>
                <a:cs typeface="Livvic Bold"/>
                <a:sym typeface="Livvic Bold"/>
              </a:rPr>
              <a:t>Các bước Image to Image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60616" y="1268208"/>
            <a:ext cx="527662" cy="527662"/>
          </a:xfrm>
          <a:custGeom>
            <a:avLst/>
            <a:gdLst/>
            <a:ahLst/>
            <a:cxnLst/>
            <a:rect r="r" b="b" t="t" l="l"/>
            <a:pathLst>
              <a:path h="527662" w="527662">
                <a:moveTo>
                  <a:pt x="0" y="0"/>
                </a:moveTo>
                <a:lnTo>
                  <a:pt x="527661" y="0"/>
                </a:lnTo>
                <a:lnTo>
                  <a:pt x="527661" y="527661"/>
                </a:lnTo>
                <a:lnTo>
                  <a:pt x="0" y="5276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540702" y="1393764"/>
            <a:ext cx="1838863" cy="295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2097" b="true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Nhóm 3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705897" y="1234299"/>
            <a:ext cx="2232436" cy="2263560"/>
          </a:xfrm>
          <a:custGeom>
            <a:avLst/>
            <a:gdLst/>
            <a:ahLst/>
            <a:cxnLst/>
            <a:rect r="r" b="b" t="t" l="l"/>
            <a:pathLst>
              <a:path h="2263560" w="2232436">
                <a:moveTo>
                  <a:pt x="0" y="0"/>
                </a:moveTo>
                <a:lnTo>
                  <a:pt x="2232435" y="0"/>
                </a:lnTo>
                <a:lnTo>
                  <a:pt x="2232435" y="2263560"/>
                </a:lnTo>
                <a:lnTo>
                  <a:pt x="0" y="22635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008215" y="6904881"/>
            <a:ext cx="16279785" cy="1464829"/>
            <a:chOff x="0" y="0"/>
            <a:chExt cx="4287680" cy="38579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87680" cy="385799"/>
            </a:xfrm>
            <a:custGeom>
              <a:avLst/>
              <a:gdLst/>
              <a:ahLst/>
              <a:cxnLst/>
              <a:rect r="r" b="b" t="t" l="l"/>
              <a:pathLst>
                <a:path h="385799" w="4287680">
                  <a:moveTo>
                    <a:pt x="0" y="0"/>
                  </a:moveTo>
                  <a:lnTo>
                    <a:pt x="4287680" y="0"/>
                  </a:lnTo>
                  <a:lnTo>
                    <a:pt x="4287680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28575"/>
              <a:ext cx="4287680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773537" y="7038231"/>
            <a:ext cx="9794937" cy="1285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24"/>
              </a:lnSpc>
              <a:spcBef>
                <a:spcPct val="0"/>
              </a:spcBef>
            </a:pPr>
            <a:r>
              <a:rPr lang="en-US" b="true" sz="9350">
                <a:solidFill>
                  <a:srgbClr val="F4F4F4"/>
                </a:solidFill>
                <a:latin typeface="Livvic Bold"/>
                <a:ea typeface="Livvic Bold"/>
                <a:cs typeface="Livvic Bold"/>
                <a:sym typeface="Livvic Bold"/>
              </a:rPr>
              <a:t>In-painting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763802" y="2605912"/>
            <a:ext cx="3793627" cy="5763798"/>
          </a:xfrm>
          <a:custGeom>
            <a:avLst/>
            <a:gdLst/>
            <a:ahLst/>
            <a:cxnLst/>
            <a:rect r="r" b="b" t="t" l="l"/>
            <a:pathLst>
              <a:path h="5763798" w="3793627">
                <a:moveTo>
                  <a:pt x="0" y="0"/>
                </a:moveTo>
                <a:lnTo>
                  <a:pt x="3793627" y="0"/>
                </a:lnTo>
                <a:lnTo>
                  <a:pt x="3793627" y="5763798"/>
                </a:lnTo>
                <a:lnTo>
                  <a:pt x="0" y="57637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73471" y="374267"/>
            <a:ext cx="527662" cy="527662"/>
          </a:xfrm>
          <a:custGeom>
            <a:avLst/>
            <a:gdLst/>
            <a:ahLst/>
            <a:cxnLst/>
            <a:rect r="r" b="b" t="t" l="l"/>
            <a:pathLst>
              <a:path h="527662" w="527662">
                <a:moveTo>
                  <a:pt x="0" y="0"/>
                </a:moveTo>
                <a:lnTo>
                  <a:pt x="527661" y="0"/>
                </a:lnTo>
                <a:lnTo>
                  <a:pt x="527661" y="527662"/>
                </a:lnTo>
                <a:lnTo>
                  <a:pt x="0" y="5276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395590" y="5254128"/>
            <a:ext cx="3083622" cy="3126612"/>
          </a:xfrm>
          <a:custGeom>
            <a:avLst/>
            <a:gdLst/>
            <a:ahLst/>
            <a:cxnLst/>
            <a:rect r="r" b="b" t="t" l="l"/>
            <a:pathLst>
              <a:path h="3126612" w="3083622">
                <a:moveTo>
                  <a:pt x="0" y="0"/>
                </a:moveTo>
                <a:lnTo>
                  <a:pt x="3083622" y="0"/>
                </a:lnTo>
                <a:lnTo>
                  <a:pt x="3083622" y="3126612"/>
                </a:lnTo>
                <a:lnTo>
                  <a:pt x="0" y="31266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31957" y="1655968"/>
            <a:ext cx="16670033" cy="7899411"/>
          </a:xfrm>
          <a:custGeom>
            <a:avLst/>
            <a:gdLst/>
            <a:ahLst/>
            <a:cxnLst/>
            <a:rect r="r" b="b" t="t" l="l"/>
            <a:pathLst>
              <a:path h="7899411" w="16670033">
                <a:moveTo>
                  <a:pt x="0" y="0"/>
                </a:moveTo>
                <a:lnTo>
                  <a:pt x="16670033" y="0"/>
                </a:lnTo>
                <a:lnTo>
                  <a:pt x="16670033" y="7899411"/>
                </a:lnTo>
                <a:lnTo>
                  <a:pt x="0" y="78994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11" t="0" r="-411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75728" y="499824"/>
            <a:ext cx="1838863" cy="295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2097" b="true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Nhóm 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10245" y="524393"/>
            <a:ext cx="6483384" cy="872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35"/>
              </a:lnSpc>
              <a:spcBef>
                <a:spcPct val="0"/>
              </a:spcBef>
            </a:pPr>
            <a:r>
              <a:rPr lang="en-US" b="true" sz="6380">
                <a:solidFill>
                  <a:srgbClr val="063050"/>
                </a:solidFill>
                <a:latin typeface="Livvic Bold"/>
                <a:ea typeface="Livvic Bold"/>
                <a:cs typeface="Livvic Bold"/>
                <a:sym typeface="Livvic Bold"/>
              </a:rPr>
              <a:t>In-painting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73471" y="374267"/>
            <a:ext cx="527662" cy="527662"/>
          </a:xfrm>
          <a:custGeom>
            <a:avLst/>
            <a:gdLst/>
            <a:ahLst/>
            <a:cxnLst/>
            <a:rect r="r" b="b" t="t" l="l"/>
            <a:pathLst>
              <a:path h="527662" w="527662">
                <a:moveTo>
                  <a:pt x="0" y="0"/>
                </a:moveTo>
                <a:lnTo>
                  <a:pt x="527661" y="0"/>
                </a:lnTo>
                <a:lnTo>
                  <a:pt x="527661" y="527662"/>
                </a:lnTo>
                <a:lnTo>
                  <a:pt x="0" y="5276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395590" y="5254128"/>
            <a:ext cx="3083622" cy="3126612"/>
          </a:xfrm>
          <a:custGeom>
            <a:avLst/>
            <a:gdLst/>
            <a:ahLst/>
            <a:cxnLst/>
            <a:rect r="r" b="b" t="t" l="l"/>
            <a:pathLst>
              <a:path h="3126612" w="3083622">
                <a:moveTo>
                  <a:pt x="0" y="0"/>
                </a:moveTo>
                <a:lnTo>
                  <a:pt x="3083622" y="0"/>
                </a:lnTo>
                <a:lnTo>
                  <a:pt x="3083622" y="3126612"/>
                </a:lnTo>
                <a:lnTo>
                  <a:pt x="0" y="31266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249906" y="499824"/>
            <a:ext cx="1838863" cy="295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2097" b="true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Nhóm 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990482" y="406751"/>
            <a:ext cx="6483384" cy="872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35"/>
              </a:lnSpc>
              <a:spcBef>
                <a:spcPct val="0"/>
              </a:spcBef>
            </a:pPr>
            <a:r>
              <a:rPr lang="en-US" b="true" sz="6380">
                <a:solidFill>
                  <a:srgbClr val="063050"/>
                </a:solidFill>
                <a:latin typeface="Livvic Bold"/>
                <a:ea typeface="Livvic Bold"/>
                <a:cs typeface="Livvic Bold"/>
                <a:sym typeface="Livvic Bold"/>
              </a:rPr>
              <a:t>In-painting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49906" y="2195127"/>
            <a:ext cx="9982268" cy="888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6"/>
              </a:lnSpc>
            </a:pPr>
            <a:r>
              <a:rPr lang="en-US" sz="2906">
                <a:solidFill>
                  <a:srgbClr val="063050"/>
                </a:solidFill>
                <a:latin typeface="Livvic"/>
                <a:ea typeface="Livvic"/>
                <a:cs typeface="Livvic"/>
                <a:sym typeface="Livvic"/>
              </a:rPr>
              <a:t>Nhập liệu: Ảnh gốc, mask (vùng cần sửa), prompt mô tả nội dung.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49906" y="3310284"/>
            <a:ext cx="7998245" cy="889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3"/>
              </a:lnSpc>
            </a:pPr>
            <a:r>
              <a:rPr lang="en-US" sz="2912">
                <a:solidFill>
                  <a:srgbClr val="063050"/>
                </a:solidFill>
                <a:latin typeface="Livvic"/>
                <a:ea typeface="Livvic"/>
                <a:cs typeface="Livvic"/>
                <a:sym typeface="Livvic"/>
              </a:rPr>
              <a:t>Chuẩn bị ảnh &amp; mask: Resize và chuyển đổi sang tensor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49906" y="4475683"/>
            <a:ext cx="7430638" cy="1335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0"/>
              </a:lnSpc>
            </a:pPr>
            <a:r>
              <a:rPr lang="en-US" sz="2910">
                <a:solidFill>
                  <a:srgbClr val="063050"/>
                </a:solidFill>
                <a:latin typeface="Livvic"/>
                <a:ea typeface="Livvic"/>
                <a:cs typeface="Livvic"/>
                <a:sym typeface="Livvic"/>
              </a:rPr>
              <a:t>Mã hóa latent: Mã hóa ảnh bị che vào latent space.</a:t>
            </a:r>
          </a:p>
          <a:p>
            <a:pPr algn="l">
              <a:lnSpc>
                <a:spcPts val="355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249906" y="5498295"/>
            <a:ext cx="7516594" cy="887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0"/>
              </a:lnSpc>
            </a:pPr>
            <a:r>
              <a:rPr lang="en-US" sz="2910">
                <a:solidFill>
                  <a:srgbClr val="063050"/>
                </a:solidFill>
                <a:latin typeface="Livvic"/>
                <a:ea typeface="Livvic"/>
                <a:cs typeface="Livvic"/>
                <a:sym typeface="Livvic"/>
              </a:rPr>
              <a:t>Xử lý prompt: Mã hóa prompt bằng CLIP, tạo context (có/không có điều kiện).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249906" y="6597432"/>
            <a:ext cx="10047091" cy="1783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0"/>
              </a:lnSpc>
            </a:pPr>
            <a:r>
              <a:rPr lang="en-US" sz="2910">
                <a:solidFill>
                  <a:srgbClr val="063050"/>
                </a:solidFill>
                <a:latin typeface="Livvic"/>
                <a:ea typeface="Livvic"/>
                <a:cs typeface="Livvic"/>
                <a:sym typeface="Livvic"/>
              </a:rPr>
              <a:t>Tạo noise và khử nhiễu:</a:t>
            </a:r>
          </a:p>
          <a:p>
            <a:pPr algn="l" marL="628269" indent="-314134" lvl="1">
              <a:lnSpc>
                <a:spcPts val="3550"/>
              </a:lnSpc>
              <a:buFont typeface="Arial"/>
              <a:buChar char="•"/>
            </a:pPr>
            <a:r>
              <a:rPr lang="en-US" sz="2910">
                <a:solidFill>
                  <a:srgbClr val="063050"/>
                </a:solidFill>
                <a:latin typeface="Livvic"/>
                <a:ea typeface="Livvic"/>
                <a:cs typeface="Livvic"/>
                <a:sym typeface="Livvic"/>
              </a:rPr>
              <a:t>Tạo noise</a:t>
            </a:r>
          </a:p>
          <a:p>
            <a:pPr algn="l" marL="628269" indent="-314134" lvl="1">
              <a:lnSpc>
                <a:spcPts val="3550"/>
              </a:lnSpc>
              <a:buFont typeface="Arial"/>
              <a:buChar char="•"/>
            </a:pPr>
            <a:r>
              <a:rPr lang="en-US" sz="2910">
                <a:solidFill>
                  <a:srgbClr val="063050"/>
                </a:solidFill>
                <a:latin typeface="Livvic"/>
                <a:ea typeface="Livvic"/>
                <a:cs typeface="Livvic"/>
                <a:sym typeface="Livvic"/>
              </a:rPr>
              <a:t>Denoising nhiều bước có hướng dẫn từ prompt.</a:t>
            </a:r>
          </a:p>
          <a:p>
            <a:pPr algn="l">
              <a:lnSpc>
                <a:spcPts val="355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3249906" y="8225213"/>
            <a:ext cx="8281858" cy="1783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0"/>
              </a:lnSpc>
            </a:pPr>
            <a:r>
              <a:rPr lang="en-US" sz="2910">
                <a:solidFill>
                  <a:srgbClr val="063050"/>
                </a:solidFill>
                <a:latin typeface="Livvic"/>
                <a:ea typeface="Livvic"/>
                <a:cs typeface="Livvic"/>
                <a:sym typeface="Livvic"/>
              </a:rPr>
              <a:t>Trộn latent:</a:t>
            </a:r>
          </a:p>
          <a:p>
            <a:pPr algn="l" marL="628269" indent="-314134" lvl="1">
              <a:lnSpc>
                <a:spcPts val="3550"/>
              </a:lnSpc>
              <a:buFont typeface="Arial"/>
              <a:buChar char="•"/>
            </a:pPr>
            <a:r>
              <a:rPr lang="en-US" sz="2910">
                <a:solidFill>
                  <a:srgbClr val="063050"/>
                </a:solidFill>
                <a:latin typeface="Livvic"/>
                <a:ea typeface="Livvic"/>
                <a:cs typeface="Livvic"/>
                <a:sym typeface="Livvic"/>
              </a:rPr>
              <a:t>Giữ nguyên vùng không mask.</a:t>
            </a:r>
          </a:p>
          <a:p>
            <a:pPr algn="l" marL="628269" indent="-314134" lvl="1">
              <a:lnSpc>
                <a:spcPts val="3550"/>
              </a:lnSpc>
              <a:buFont typeface="Arial"/>
              <a:buChar char="•"/>
            </a:pPr>
            <a:r>
              <a:rPr lang="en-US" sz="2910">
                <a:solidFill>
                  <a:srgbClr val="063050"/>
                </a:solidFill>
                <a:latin typeface="Livvic"/>
                <a:ea typeface="Livvic"/>
                <a:cs typeface="Livvic"/>
                <a:sym typeface="Livvic"/>
              </a:rPr>
              <a:t>Thay thế vùng mask bằng latent đã khử nhiễu.</a:t>
            </a:r>
          </a:p>
          <a:p>
            <a:pPr algn="l">
              <a:lnSpc>
                <a:spcPts val="3550"/>
              </a:lnSpc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1688032" y="2282082"/>
            <a:ext cx="357065" cy="357065"/>
            <a:chOff x="0" y="0"/>
            <a:chExt cx="94042" cy="9404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4042" cy="94042"/>
            </a:xfrm>
            <a:custGeom>
              <a:avLst/>
              <a:gdLst/>
              <a:ahLst/>
              <a:cxnLst/>
              <a:rect r="r" b="b" t="t" l="l"/>
              <a:pathLst>
                <a:path h="94042" w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4F9FF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688032" y="3443274"/>
            <a:ext cx="357065" cy="357065"/>
            <a:chOff x="0" y="0"/>
            <a:chExt cx="94042" cy="9404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4042" cy="94042"/>
            </a:xfrm>
            <a:custGeom>
              <a:avLst/>
              <a:gdLst/>
              <a:ahLst/>
              <a:cxnLst/>
              <a:rect r="r" b="b" t="t" l="l"/>
              <a:pathLst>
                <a:path h="94042" w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4F9FF5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688032" y="4514714"/>
            <a:ext cx="357065" cy="357065"/>
            <a:chOff x="0" y="0"/>
            <a:chExt cx="94042" cy="9404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4042" cy="94042"/>
            </a:xfrm>
            <a:custGeom>
              <a:avLst/>
              <a:gdLst/>
              <a:ahLst/>
              <a:cxnLst/>
              <a:rect r="r" b="b" t="t" l="l"/>
              <a:pathLst>
                <a:path h="94042" w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4F9FF5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688032" y="5697155"/>
            <a:ext cx="357065" cy="361704"/>
            <a:chOff x="0" y="0"/>
            <a:chExt cx="94042" cy="9526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4042" cy="95264"/>
            </a:xfrm>
            <a:custGeom>
              <a:avLst/>
              <a:gdLst/>
              <a:ahLst/>
              <a:cxnLst/>
              <a:rect r="r" b="b" t="t" l="l"/>
              <a:pathLst>
                <a:path h="95264" w="94042">
                  <a:moveTo>
                    <a:pt x="0" y="0"/>
                  </a:moveTo>
                  <a:lnTo>
                    <a:pt x="94042" y="0"/>
                  </a:lnTo>
                  <a:lnTo>
                    <a:pt x="94042" y="95264"/>
                  </a:lnTo>
                  <a:lnTo>
                    <a:pt x="0" y="95264"/>
                  </a:lnTo>
                  <a:close/>
                </a:path>
              </a:pathLst>
            </a:custGeom>
            <a:solidFill>
              <a:srgbClr val="4F9FF5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28575"/>
              <a:ext cx="94042" cy="666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688032" y="6773234"/>
            <a:ext cx="357065" cy="357065"/>
            <a:chOff x="0" y="0"/>
            <a:chExt cx="94042" cy="9404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94042" cy="94042"/>
            </a:xfrm>
            <a:custGeom>
              <a:avLst/>
              <a:gdLst/>
              <a:ahLst/>
              <a:cxnLst/>
              <a:rect r="r" b="b" t="t" l="l"/>
              <a:pathLst>
                <a:path h="94042" w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4F9FF5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688032" y="8380740"/>
            <a:ext cx="357065" cy="357065"/>
            <a:chOff x="0" y="0"/>
            <a:chExt cx="94042" cy="94042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4042" cy="94042"/>
            </a:xfrm>
            <a:custGeom>
              <a:avLst/>
              <a:gdLst/>
              <a:ahLst/>
              <a:cxnLst/>
              <a:rect r="r" b="b" t="t" l="l"/>
              <a:pathLst>
                <a:path h="94042" w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4F9FF5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1688032" y="1330072"/>
            <a:ext cx="9982268" cy="534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8"/>
              </a:lnSpc>
            </a:pPr>
            <a:r>
              <a:rPr lang="en-US" sz="3506" b="true">
                <a:solidFill>
                  <a:srgbClr val="063050"/>
                </a:solidFill>
                <a:latin typeface="Livvic Bold"/>
                <a:ea typeface="Livvic Bold"/>
                <a:cs typeface="Livvic Bold"/>
                <a:sym typeface="Livvic Bold"/>
              </a:rPr>
              <a:t>Các bước In-painting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1688032" y="9788380"/>
            <a:ext cx="357065" cy="357065"/>
            <a:chOff x="0" y="0"/>
            <a:chExt cx="94042" cy="94042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94042" cy="94042"/>
            </a:xfrm>
            <a:custGeom>
              <a:avLst/>
              <a:gdLst/>
              <a:ahLst/>
              <a:cxnLst/>
              <a:rect r="r" b="b" t="t" l="l"/>
              <a:pathLst>
                <a:path h="94042" w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4F9FF5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3249906" y="9788380"/>
            <a:ext cx="7648694" cy="440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0"/>
              </a:lnSpc>
              <a:spcBef>
                <a:spcPct val="0"/>
              </a:spcBef>
            </a:pPr>
            <a:r>
              <a:rPr lang="en-US" sz="291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Giả</a:t>
            </a:r>
            <a:r>
              <a:rPr lang="en-US" sz="2910">
                <a:solidFill>
                  <a:srgbClr val="000000"/>
                </a:solidFill>
                <a:latin typeface="Livvic"/>
                <a:ea typeface="Livvic"/>
                <a:cs typeface="Livvic"/>
                <a:sym typeface="Livvic"/>
              </a:rPr>
              <a:t>i mã ảnh: Decode latent → ảnh RGB đầu ra.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DAGvXhWvg2M</dc:identifier>
  <dcterms:modified xsi:type="dcterms:W3CDTF">2011-08-01T06:04:30Z</dcterms:modified>
  <cp:revision>1</cp:revision>
  <dc:title>Blue Gradient Modern Illustration Computer Presentation</dc:title>
</cp:coreProperties>
</file>