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5" r:id="rId4"/>
    <p:sldId id="258" r:id="rId5"/>
    <p:sldId id="259" r:id="rId6"/>
    <p:sldId id="260" r:id="rId7"/>
    <p:sldId id="263" r:id="rId8"/>
    <p:sldId id="266" r:id="rId9"/>
    <p:sldId id="268" r:id="rId10"/>
    <p:sldId id="262" r:id="rId11"/>
    <p:sldId id="271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єктно-орієнтаційне</a:t>
            </a:r>
            <a:r>
              <a:rPr lang="uk-UA" dirty="0" smtClean="0"/>
              <a:t> відображення </a:t>
            </a:r>
            <a:r>
              <a:rPr lang="en-US" dirty="0" smtClean="0"/>
              <a:t>ORM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ADO.NET Entity Framework &amp; Hibernate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Hibernate: </a:t>
            </a:r>
            <a:r>
              <a:rPr lang="uk-UA" dirty="0" smtClean="0"/>
              <a:t>схоже з </a:t>
            </a:r>
            <a:r>
              <a:rPr lang="en-US" dirty="0" smtClean="0"/>
              <a:t>ADO.NET</a:t>
            </a:r>
            <a:r>
              <a:rPr lang="uk-UA" dirty="0" smtClean="0"/>
              <a:t> 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19256" cy="3721968"/>
          </a:xfrm>
        </p:spPr>
        <p:txBody>
          <a:bodyPr>
            <a:normAutofit fontScale="85000" lnSpcReduction="20000"/>
          </a:bodyPr>
          <a:lstStyle/>
          <a:p>
            <a:r>
              <a:rPr lang="uk-UA" sz="2800" b="1" dirty="0"/>
              <a:t>Підтримка </a:t>
            </a:r>
            <a:r>
              <a:rPr lang="en-US" sz="2800" b="1" dirty="0" smtClean="0"/>
              <a:t>XML</a:t>
            </a:r>
            <a:r>
              <a:rPr lang="ru-RU" sz="2800" b="1" dirty="0" smtClean="0"/>
              <a:t> </a:t>
            </a:r>
            <a:r>
              <a:rPr lang="ru-RU" sz="2800" dirty="0" smtClean="0"/>
              <a:t>(</a:t>
            </a:r>
            <a:r>
              <a:rPr lang="ru-RU" sz="2800" dirty="0" err="1" smtClean="0"/>
              <a:t>хоча</a:t>
            </a:r>
            <a:r>
              <a:rPr lang="ru-RU" sz="2800" dirty="0" smtClean="0"/>
              <a:t> б</a:t>
            </a:r>
            <a:r>
              <a:rPr lang="uk-UA" sz="2800" dirty="0" smtClean="0"/>
              <a:t>і</a:t>
            </a:r>
            <a:r>
              <a:rPr lang="ru-RU" sz="2800" dirty="0" err="1" smtClean="0"/>
              <a:t>льш</a:t>
            </a:r>
            <a:r>
              <a:rPr lang="ru-RU" sz="2800" dirty="0" smtClean="0"/>
              <a:t> </a:t>
            </a:r>
            <a:r>
              <a:rPr lang="ru-RU" sz="2800" dirty="0" err="1" smtClean="0"/>
              <a:t>оптимальним</a:t>
            </a:r>
            <a:r>
              <a:rPr lang="ru-RU" sz="2800" dirty="0" smtClean="0"/>
              <a:t> є </a:t>
            </a:r>
            <a:r>
              <a:rPr lang="ru-RU" sz="2800" dirty="0" err="1" smtClean="0"/>
              <a:t>використання</a:t>
            </a:r>
            <a:r>
              <a:rPr lang="ru-RU" sz="2800" dirty="0" smtClean="0"/>
              <a:t> </a:t>
            </a:r>
            <a:r>
              <a:rPr lang="en-US" sz="2800" dirty="0" smtClean="0"/>
              <a:t>Java-</a:t>
            </a:r>
            <a:r>
              <a:rPr lang="ru-RU" sz="2800" dirty="0" err="1" smtClean="0"/>
              <a:t>анотацій</a:t>
            </a:r>
            <a:r>
              <a:rPr lang="ru-RU" sz="2800" dirty="0" smtClean="0"/>
              <a:t>)</a:t>
            </a:r>
            <a:r>
              <a:rPr lang="uk-UA" dirty="0" smtClean="0">
                <a:solidFill>
                  <a:srgbClr val="FFFF00"/>
                </a:solidFill>
              </a:rPr>
              <a:t> </a:t>
            </a:r>
          </a:p>
          <a:p>
            <a:r>
              <a:rPr lang="uk-UA" sz="2800" b="1" dirty="0" smtClean="0"/>
              <a:t>Зручність</a:t>
            </a:r>
            <a:r>
              <a:rPr lang="en-US" sz="2800" b="1" dirty="0" smtClean="0"/>
              <a:t> </a:t>
            </a:r>
            <a:r>
              <a:rPr lang="uk-UA" sz="2800" b="1" dirty="0" smtClean="0"/>
              <a:t>проектування структур даних та синхронізації їх інтерфейсів з </a:t>
            </a:r>
            <a:r>
              <a:rPr lang="en-US" sz="2800" b="1" dirty="0" smtClean="0"/>
              <a:t>SQL-</a:t>
            </a:r>
            <a:r>
              <a:rPr lang="uk-UA" sz="2800" b="1" dirty="0" smtClean="0"/>
              <a:t>подібними БД </a:t>
            </a:r>
            <a:r>
              <a:rPr lang="uk-UA" sz="2400" dirty="0" smtClean="0"/>
              <a:t>(можливо завдяки </a:t>
            </a:r>
            <a:r>
              <a:rPr lang="uk-UA" sz="2400" dirty="0" err="1" smtClean="0"/>
              <a:t>мепінгу</a:t>
            </a:r>
            <a:r>
              <a:rPr lang="uk-UA" sz="2400" dirty="0" smtClean="0"/>
              <a:t> (</a:t>
            </a:r>
            <a:r>
              <a:rPr lang="en-US" sz="2400" dirty="0" smtClean="0"/>
              <a:t>mapping – </a:t>
            </a:r>
            <a:r>
              <a:rPr lang="uk-UA" sz="2400" dirty="0" smtClean="0"/>
              <a:t>зіставлення, картування)</a:t>
            </a:r>
            <a:r>
              <a:rPr lang="en-US" sz="2400" dirty="0" smtClean="0"/>
              <a:t> </a:t>
            </a:r>
            <a:r>
              <a:rPr lang="uk-UA" sz="2400" dirty="0" smtClean="0"/>
              <a:t>таблиць баз даних з класами </a:t>
            </a:r>
            <a:r>
              <a:rPr lang="en-US" sz="2400" dirty="0" smtClean="0"/>
              <a:t>Java</a:t>
            </a:r>
            <a:r>
              <a:rPr lang="uk-UA" sz="2400" dirty="0" smtClean="0"/>
              <a:t>, що реалізується з допомогою</a:t>
            </a:r>
            <a:r>
              <a:rPr lang="en-US" sz="2400" dirty="0" smtClean="0"/>
              <a:t> </a:t>
            </a:r>
            <a:r>
              <a:rPr lang="uk-UA" sz="2400" dirty="0" smtClean="0"/>
              <a:t>конфігураційних </a:t>
            </a:r>
            <a:r>
              <a:rPr lang="en-US" sz="2400" dirty="0" smtClean="0"/>
              <a:t>XML-</a:t>
            </a:r>
            <a:r>
              <a:rPr lang="uk-UA" sz="2400" dirty="0" smtClean="0"/>
              <a:t>файлів або </a:t>
            </a:r>
            <a:r>
              <a:rPr lang="en-US" sz="2400" dirty="0" smtClean="0"/>
              <a:t>Java-</a:t>
            </a:r>
            <a:r>
              <a:rPr lang="uk-UA" sz="2400" dirty="0" smtClean="0"/>
              <a:t>анотацій)</a:t>
            </a:r>
            <a:endParaRPr lang="uk-UA" dirty="0"/>
          </a:p>
          <a:p>
            <a:r>
              <a:rPr lang="uk-UA" sz="2800" b="1" dirty="0" err="1" smtClean="0"/>
              <a:t>Персистентність</a:t>
            </a:r>
            <a:r>
              <a:rPr lang="uk-UA" sz="2800" b="1" dirty="0" smtClean="0"/>
              <a:t> </a:t>
            </a:r>
            <a:r>
              <a:rPr lang="uk-UA" sz="2400" dirty="0" smtClean="0"/>
              <a:t>(забезпечується прозоре збереження </a:t>
            </a:r>
            <a:r>
              <a:rPr lang="en-US" sz="2400" dirty="0" smtClean="0"/>
              <a:t>POJO (Plain Old Java Objects), </a:t>
            </a:r>
            <a:r>
              <a:rPr lang="uk-UA" sz="2400" dirty="0" smtClean="0"/>
              <a:t>колекцій, </a:t>
            </a:r>
            <a:r>
              <a:rPr lang="en-US" sz="2400" dirty="0" smtClean="0"/>
              <a:t>Generics</a:t>
            </a:r>
            <a:r>
              <a:rPr lang="uk-UA" sz="2400" dirty="0" smtClean="0"/>
              <a:t> за однієї вимоги: </a:t>
            </a:r>
            <a:r>
              <a:rPr lang="en-US" sz="2400" dirty="0" smtClean="0"/>
              <a:t>POJO </a:t>
            </a:r>
            <a:r>
              <a:rPr lang="uk-UA" sz="2400" dirty="0" smtClean="0"/>
              <a:t>мають включати конструктор за замовчуванням</a:t>
            </a:r>
            <a:r>
              <a:rPr lang="uk-UA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r>
              <a:rPr lang="uk-UA" sz="2800" b="1" dirty="0" smtClean="0"/>
              <a:t>Висновок: функціонально різниця досить незначна</a:t>
            </a:r>
            <a:r>
              <a:rPr lang="en-US" sz="2800" b="1" dirty="0" smtClean="0"/>
              <a:t>, </a:t>
            </a:r>
            <a:r>
              <a:rPr lang="uk-UA" sz="2800" b="1" dirty="0" smtClean="0"/>
              <a:t>АЛЕ </a:t>
            </a:r>
            <a:br>
              <a:rPr lang="uk-UA" sz="2800" b="1" dirty="0" smtClean="0"/>
            </a:br>
            <a:r>
              <a:rPr lang="uk-UA" sz="2800" b="1" dirty="0" smtClean="0"/>
              <a:t>все ж вона є</a:t>
            </a:r>
            <a:r>
              <a:rPr lang="en-US" sz="2800" b="1" dirty="0" smtClean="0"/>
              <a:t>!</a:t>
            </a:r>
            <a:endParaRPr lang="uk-UA" sz="2400" b="1" dirty="0"/>
          </a:p>
        </p:txBody>
      </p:sp>
      <p:pic>
        <p:nvPicPr>
          <p:cNvPr id="4" name="Picture 2" descr="https://d1dlalugb0z2hd.cloudfront.net/features/v11/java_object_persistence_with_hibern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41168"/>
            <a:ext cx="37528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tutorialspoint.com/hibernate/images/hibernate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904656" cy="54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Hibernate:</a:t>
            </a:r>
            <a:r>
              <a:rPr lang="uk-UA" dirty="0" smtClean="0"/>
              <a:t> куди інтегрується?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18856" cy="4937760"/>
          </a:xfrm>
        </p:spPr>
        <p:txBody>
          <a:bodyPr>
            <a:normAutofit fontScale="85000" lnSpcReduction="10000"/>
          </a:bodyPr>
          <a:lstStyle/>
          <a:p>
            <a:r>
              <a:rPr lang="uk-UA" sz="2800" b="1" dirty="0" smtClean="0"/>
              <a:t>Самостійні програми </a:t>
            </a:r>
            <a:r>
              <a:rPr lang="en-US" sz="2800" b="1" dirty="0" smtClean="0"/>
              <a:t>Java</a:t>
            </a:r>
            <a:r>
              <a:rPr lang="ru-RU" sz="2800" b="1" dirty="0" smtClean="0"/>
              <a:t> </a:t>
            </a:r>
            <a:r>
              <a:rPr lang="ru-RU" sz="2800" dirty="0"/>
              <a:t>(</a:t>
            </a:r>
            <a:r>
              <a:rPr lang="ru-RU" sz="2800" dirty="0" err="1"/>
              <a:t>хоча</a:t>
            </a:r>
            <a:r>
              <a:rPr lang="ru-RU" sz="2800" dirty="0"/>
              <a:t> б</a:t>
            </a:r>
            <a:r>
              <a:rPr lang="uk-UA" sz="2800" dirty="0"/>
              <a:t>і</a:t>
            </a:r>
            <a:r>
              <a:rPr lang="ru-RU" sz="2800" dirty="0" err="1"/>
              <a:t>льш</a:t>
            </a:r>
            <a:r>
              <a:rPr lang="ru-RU" sz="2800" dirty="0"/>
              <a:t> </a:t>
            </a:r>
            <a:r>
              <a:rPr lang="ru-RU" sz="2800" dirty="0" err="1"/>
              <a:t>оптимальним</a:t>
            </a:r>
            <a:r>
              <a:rPr lang="ru-RU" sz="2800" dirty="0"/>
              <a:t> є </a:t>
            </a:r>
            <a:r>
              <a:rPr lang="ru-RU" sz="2800" dirty="0" err="1"/>
              <a:t>використання</a:t>
            </a:r>
            <a:r>
              <a:rPr lang="ru-RU" sz="2800" dirty="0"/>
              <a:t> </a:t>
            </a:r>
            <a:r>
              <a:rPr lang="en-US" sz="2800" dirty="0"/>
              <a:t>Java-</a:t>
            </a:r>
            <a:r>
              <a:rPr lang="ru-RU" sz="2800" dirty="0" err="1"/>
              <a:t>анотацій</a:t>
            </a:r>
            <a:r>
              <a:rPr lang="ru-RU" sz="2800" dirty="0" smtClean="0"/>
              <a:t>)</a:t>
            </a:r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sz="2800" b="1" dirty="0" smtClean="0"/>
              <a:t>Java EE </a:t>
            </a:r>
            <a:r>
              <a:rPr lang="en-US" sz="2800" dirty="0" smtClean="0"/>
              <a:t>(</a:t>
            </a:r>
            <a:r>
              <a:rPr lang="uk-UA" sz="2800" dirty="0" err="1" smtClean="0"/>
              <a:t>сервплети</a:t>
            </a:r>
            <a:r>
              <a:rPr lang="uk-UA" sz="2800" dirty="0" smtClean="0"/>
              <a:t>, </a:t>
            </a:r>
            <a:r>
              <a:rPr lang="en-US" sz="2800" dirty="0" smtClean="0"/>
              <a:t>EJB session beans)</a:t>
            </a:r>
          </a:p>
          <a:p>
            <a:r>
              <a:rPr lang="uk-UA" sz="2800" b="1" dirty="0" smtClean="0"/>
              <a:t>Додаткова можливість до інших мов </a:t>
            </a:r>
            <a:r>
              <a:rPr lang="uk-UA" sz="2800" b="1" dirty="0" err="1" smtClean="0"/>
              <a:t>прорамування</a:t>
            </a:r>
            <a:r>
              <a:rPr lang="en-US" sz="2800" b="1" dirty="0" smtClean="0"/>
              <a:t> </a:t>
            </a:r>
            <a:r>
              <a:rPr lang="en-US" sz="2800" dirty="0" smtClean="0"/>
              <a:t>(</a:t>
            </a:r>
            <a:r>
              <a:rPr lang="uk-UA" sz="2800" dirty="0" smtClean="0"/>
              <a:t>наприклад: </a:t>
            </a:r>
            <a:r>
              <a:rPr lang="en-US" sz="2800" dirty="0" smtClean="0"/>
              <a:t>Adobe</a:t>
            </a:r>
            <a:r>
              <a:rPr lang="uk-UA" sz="2800" dirty="0" smtClean="0"/>
              <a:t> </a:t>
            </a:r>
            <a:r>
              <a:rPr lang="en-US" sz="2800" dirty="0" smtClean="0"/>
              <a:t>ColdFusion)</a:t>
            </a:r>
          </a:p>
          <a:p>
            <a:r>
              <a:rPr lang="uk-UA" sz="2800" b="1" dirty="0" smtClean="0"/>
              <a:t>Не забудьмо про платформо-незалежність! </a:t>
            </a:r>
            <a:r>
              <a:rPr lang="en-US" sz="2800" dirty="0" smtClean="0"/>
              <a:t>(</a:t>
            </a:r>
            <a:r>
              <a:rPr lang="uk-UA" sz="2800" dirty="0" smtClean="0"/>
              <a:t>тепер потреба у </a:t>
            </a:r>
            <a:r>
              <a:rPr lang="uk-UA" sz="2800" dirty="0" smtClean="0"/>
              <a:t>кардинальних </a:t>
            </a:r>
            <a:r>
              <a:rPr lang="uk-UA" sz="2800" dirty="0" smtClean="0"/>
              <a:t>змінах архітектури продукту при зміні платформи </a:t>
            </a:r>
            <a:r>
              <a:rPr lang="uk-UA" sz="2800" dirty="0" smtClean="0"/>
              <a:t>залишається у минулому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4" descr="https://www.kv.by/sites/default/files/pictures/userpictures/2016/09/2359/1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22" y="1556792"/>
            <a:ext cx="3577963" cy="29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Hibernate:</a:t>
            </a:r>
            <a:r>
              <a:rPr lang="uk-UA" dirty="0" smtClean="0"/>
              <a:t> «родзинки» чи просто своєрідності?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410944" cy="4937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/>
              <a:t>О</a:t>
            </a:r>
            <a:r>
              <a:rPr lang="uk-UA" dirty="0" smtClean="0"/>
              <a:t>собливістю даного </a:t>
            </a:r>
            <a:r>
              <a:rPr lang="uk-UA" dirty="0" err="1" smtClean="0"/>
              <a:t>фреймворк</a:t>
            </a:r>
            <a:r>
              <a:rPr lang="uk-UA" dirty="0" err="1"/>
              <a:t>у</a:t>
            </a:r>
            <a:r>
              <a:rPr lang="uk-UA" dirty="0" smtClean="0"/>
              <a:t> </a:t>
            </a:r>
            <a:r>
              <a:rPr lang="uk-UA" dirty="0" smtClean="0"/>
              <a:t>є власна мова запитів – </a:t>
            </a:r>
            <a:r>
              <a:rPr lang="en-US" dirty="0" smtClean="0"/>
              <a:t>HQL (Hibernate Query Language). </a:t>
            </a:r>
            <a:r>
              <a:rPr lang="uk-UA" dirty="0" smtClean="0"/>
              <a:t>Вона дозволяє виконувати </a:t>
            </a:r>
            <a:r>
              <a:rPr lang="en-US" dirty="0" smtClean="0"/>
              <a:t>SQL-</a:t>
            </a:r>
            <a:r>
              <a:rPr lang="uk-UA" dirty="0" smtClean="0"/>
              <a:t>подібні запити, записані поряд з об’єктами даних </a:t>
            </a:r>
            <a:r>
              <a:rPr lang="en-US" dirty="0" smtClean="0"/>
              <a:t>Hibernate. </a:t>
            </a:r>
            <a:r>
              <a:rPr lang="uk-UA" dirty="0" smtClean="0"/>
              <a:t>Запити ж критеріїв надаються як об’єктно-орієнтована альтернатива до </a:t>
            </a:r>
            <a:r>
              <a:rPr lang="en-US" dirty="0" smtClean="0"/>
              <a:t>HQL.</a:t>
            </a: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Крім того, даний</a:t>
            </a:r>
            <a:r>
              <a:rPr lang="en-US" dirty="0" smtClean="0"/>
              <a:t> </a:t>
            </a:r>
            <a:r>
              <a:rPr lang="uk-UA" dirty="0" err="1" smtClean="0"/>
              <a:t>фреймворк</a:t>
            </a:r>
            <a:r>
              <a:rPr lang="uk-UA" dirty="0" smtClean="0"/>
              <a:t> надає можливість та відповідні засоби для автоматичної побудови запитів і вилучення даних з БД, що власне і надає продукту такі властивості, як </a:t>
            </a:r>
            <a:r>
              <a:rPr lang="uk-UA" dirty="0" err="1" smtClean="0"/>
              <a:t>портовність</a:t>
            </a:r>
            <a:r>
              <a:rPr lang="uk-UA" dirty="0" smtClean="0"/>
              <a:t> в усі </a:t>
            </a:r>
            <a:r>
              <a:rPr lang="en-US" dirty="0" smtClean="0"/>
              <a:t>SQL </a:t>
            </a:r>
            <a:r>
              <a:rPr lang="uk-UA" dirty="0" smtClean="0"/>
              <a:t>БД практично без змін у коді і зменшена вартість (за рахунок економії «</a:t>
            </a:r>
            <a:r>
              <a:rPr lang="uk-UA" dirty="0" err="1" smtClean="0"/>
              <a:t>трудогодин</a:t>
            </a:r>
            <a:r>
              <a:rPr lang="uk-UA" dirty="0" smtClean="0"/>
              <a:t>» програмістів на написанні </a:t>
            </a:r>
            <a:r>
              <a:rPr lang="en-US" dirty="0" smtClean="0"/>
              <a:t>SQL </a:t>
            </a:r>
            <a:r>
              <a:rPr lang="uk-UA" dirty="0" smtClean="0"/>
              <a:t>та </a:t>
            </a:r>
            <a:r>
              <a:rPr lang="en-US" dirty="0" smtClean="0"/>
              <a:t>JDBC </a:t>
            </a:r>
            <a:r>
              <a:rPr lang="uk-UA" dirty="0" smtClean="0"/>
              <a:t>коду)!</a:t>
            </a:r>
            <a:endParaRPr lang="uk-UA" dirty="0"/>
          </a:p>
        </p:txBody>
      </p:sp>
      <p:pic>
        <p:nvPicPr>
          <p:cNvPr id="1026" name="Picture 2" descr="https://softserve.ua/wp-content/uploads/2014/02/java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6792"/>
            <a:ext cx="2095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38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flacom.com/content/uploads/2013/10/JPAHiberna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1196752"/>
            <a:ext cx="808732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ORM</a:t>
            </a:r>
            <a:r>
              <a:rPr lang="en-US" dirty="0" smtClean="0"/>
              <a:t> (</a:t>
            </a:r>
            <a:r>
              <a:rPr lang="en-US" i="1" dirty="0" smtClean="0"/>
              <a:t>Object-relational mapping</a:t>
            </a:r>
            <a:r>
              <a:rPr lang="uk-UA" dirty="0" smtClean="0"/>
              <a:t>) — технологія програмування, яка зв'язує бази даних з концепціями об'єктно-орієнтованих мов програмування, створюючи «віртуальну об'єктну базу даних».</a:t>
            </a:r>
            <a:endParaRPr lang="en-US" dirty="0" smtClean="0"/>
          </a:p>
          <a:p>
            <a:r>
              <a:rPr lang="uk-UA" dirty="0" smtClean="0"/>
              <a:t>Суть проблеми полягає в перетворенні таких об'єктів у форму, в якій вони можуть бути збережені у файлах або базах даних, і які легко можуть бути витягнуті в подальшому, зі збереженням властивостей об'єктів і відносин між ними. Ці об'єкти називають «постійними» (англ. </a:t>
            </a:r>
            <a:r>
              <a:rPr lang="en-US" i="1" dirty="0" smtClean="0"/>
              <a:t>persistent</a:t>
            </a:r>
            <a:r>
              <a:rPr lang="en-US" dirty="0" smtClean="0"/>
              <a:t>).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3 підходи до генерації </a:t>
            </a:r>
            <a:r>
              <a:rPr lang="en-US" dirty="0" smtClean="0"/>
              <a:t>ORM-</a:t>
            </a:r>
            <a:r>
              <a:rPr lang="uk-UA" dirty="0" smtClean="0"/>
              <a:t>класів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Програміст пише класи повністю вручну, і поля з примітивними типами даних, и </a:t>
            </a:r>
            <a:r>
              <a:rPr lang="uk-UA" dirty="0" err="1" smtClean="0">
                <a:solidFill>
                  <a:srgbClr val="FF0000"/>
                </a:solidFill>
              </a:rPr>
              <a:t>ссылочные</a:t>
            </a:r>
            <a:r>
              <a:rPr lang="uk-UA" dirty="0" smtClean="0"/>
              <a:t>. Потім </a:t>
            </a:r>
            <a:r>
              <a:rPr lang="uk-UA" dirty="0" err="1" smtClean="0"/>
              <a:t>налаштовує—</a:t>
            </a:r>
            <a:r>
              <a:rPr lang="uk-UA" dirty="0" smtClean="0"/>
              <a:t> вказує, що клас </a:t>
            </a:r>
            <a:r>
              <a:rPr lang="uk-UA" dirty="0" err="1" smtClean="0"/>
              <a:t>Client</a:t>
            </a:r>
            <a:r>
              <a:rPr lang="uk-UA" dirty="0" smtClean="0"/>
              <a:t> </a:t>
            </a:r>
            <a:r>
              <a:rPr lang="uk-UA" dirty="0" err="1" smtClean="0"/>
              <a:t>співставлений</a:t>
            </a:r>
            <a:r>
              <a:rPr lang="uk-UA" dirty="0" smtClean="0"/>
              <a:t> з таблицею TBL_CLIENTS, а поле </a:t>
            </a:r>
            <a:r>
              <a:rPr lang="uk-UA" dirty="0" err="1" smtClean="0"/>
              <a:t>Client</a:t>
            </a:r>
            <a:r>
              <a:rPr lang="uk-UA" dirty="0" smtClean="0"/>
              <a:t> в класі </a:t>
            </a:r>
            <a:r>
              <a:rPr lang="uk-UA" dirty="0" err="1" smtClean="0"/>
              <a:t>Order</a:t>
            </a:r>
            <a:r>
              <a:rPr lang="uk-UA" dirty="0" smtClean="0"/>
              <a:t> відповідає запису в таблиці TBL_CLIENTS, яка загружається по значенню із стовпця CLIENT_ID таблиці TBL_ORDERS.</a:t>
            </a:r>
            <a:br>
              <a:rPr lang="uk-UA" dirty="0" smtClean="0"/>
            </a:br>
            <a:r>
              <a:rPr lang="uk-UA" dirty="0" smtClean="0"/>
              <a:t>Можуть бути і зворотні </a:t>
            </a: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uk-UA" dirty="0" err="1" smtClean="0"/>
              <a:t>язки</a:t>
            </a:r>
            <a:r>
              <a:rPr lang="uk-UA" dirty="0" smtClean="0"/>
              <a:t>: наприклад, колекція </a:t>
            </a:r>
            <a:r>
              <a:rPr lang="uk-UA" dirty="0" err="1" smtClean="0"/>
              <a:t>Orders</a:t>
            </a:r>
            <a:r>
              <a:rPr lang="uk-UA" dirty="0" smtClean="0"/>
              <a:t> в класі </a:t>
            </a:r>
            <a:r>
              <a:rPr lang="uk-UA" dirty="0" err="1" smtClean="0"/>
              <a:t>Client</a:t>
            </a:r>
            <a:r>
              <a:rPr lang="uk-UA" dirty="0" smtClean="0"/>
              <a:t> </a:t>
            </a:r>
            <a:r>
              <a:rPr lang="uk-UA" dirty="0" err="1" smtClean="0"/>
              <a:t>збираєтся</a:t>
            </a:r>
            <a:r>
              <a:rPr lang="uk-UA" dirty="0" smtClean="0"/>
              <a:t> по посиланням на цей запис в TBL_CLIENTS із поля CLIENT_ID таблиці TBL_ORDERS. Тобто, в таблиці TBL_CLIENTS немає ніяких згадок про замовлення, але в класі </a:t>
            </a:r>
            <a:r>
              <a:rPr lang="uk-UA" dirty="0" err="1" smtClean="0"/>
              <a:t>Client</a:t>
            </a:r>
            <a:r>
              <a:rPr lang="uk-UA" dirty="0" smtClean="0"/>
              <a:t> є колекція замовлень даного клієнта.</a:t>
            </a:r>
            <a:br>
              <a:rPr lang="uk-UA" dirty="0" smtClean="0"/>
            </a:br>
            <a:r>
              <a:rPr lang="uk-UA" dirty="0" smtClean="0"/>
              <a:t>По написаному коду можна згенерувати базу даних.</a:t>
            </a:r>
          </a:p>
          <a:p>
            <a:r>
              <a:rPr lang="uk-UA" dirty="0" smtClean="0"/>
              <a:t>Програміст малює UML-модель (сутності и </a:t>
            </a: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uk-UA" dirty="0" err="1" smtClean="0"/>
              <a:t>язки</a:t>
            </a:r>
            <a:r>
              <a:rPr lang="uk-UA" dirty="0" smtClean="0"/>
              <a:t> між ними), ORM по моделі генерує класи и БД</a:t>
            </a:r>
          </a:p>
          <a:p>
            <a:r>
              <a:rPr lang="uk-UA" dirty="0" smtClean="0"/>
              <a:t>Програміст </a:t>
            </a:r>
            <a:r>
              <a:rPr lang="en-US" dirty="0" smtClean="0"/>
              <a:t>“</a:t>
            </a:r>
            <a:r>
              <a:rPr lang="uk-UA" dirty="0" err="1" smtClean="0"/>
              <a:t>натравлює</a:t>
            </a:r>
            <a:r>
              <a:rPr lang="en-US" dirty="0" smtClean="0"/>
              <a:t>”</a:t>
            </a:r>
            <a:r>
              <a:rPr lang="uk-UA" dirty="0" smtClean="0"/>
              <a:t> ORM на існуючу базу, вона генерує </a:t>
            </a:r>
            <a:r>
              <a:rPr lang="uk-UA" dirty="0" err="1" smtClean="0"/>
              <a:t>проксі-класи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Деякі ORM підтримують всі 3 підходи, деякі — тільки 1-й або 3-й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C # код для доставки </a:t>
            </a:r>
            <a:r>
              <a:rPr lang="ru-RU" dirty="0" err="1" smtClean="0"/>
              <a:t>запиту</a:t>
            </a:r>
            <a:r>
              <a:rPr lang="ru-RU" dirty="0" smtClean="0"/>
              <a:t>, написан</a:t>
            </a:r>
            <a:r>
              <a:rPr lang="uk-UA" dirty="0" err="1" smtClean="0"/>
              <a:t>ого</a:t>
            </a:r>
            <a:r>
              <a:rPr lang="ru-RU" dirty="0" smtClean="0"/>
              <a:t> на SQL, в ядро </a:t>
            </a:r>
            <a:r>
              <a:rPr lang="ru-RU" dirty="0" err="1" smtClean="0"/>
              <a:t>бази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І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en-US" dirty="0" smtClean="0"/>
              <a:t>ORM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2132856"/>
            <a:ext cx="6192688" cy="1148007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sql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"SELECT ... FROM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persons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 WHERE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 = 10"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DbCommand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cmd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new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DbCommand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connection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sql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Result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cmd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Execute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[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0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][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"FIRST_NAME"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];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4941168"/>
            <a:ext cx="4317207" cy="587853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400" dirty="0" smtClean="0">
                <a:latin typeface="Arial" pitchFamily="34" charset="0"/>
              </a:rPr>
              <a:t>Person p = </a:t>
            </a:r>
            <a:r>
              <a:rPr lang="en-US" sz="1400" dirty="0" err="1" smtClean="0">
                <a:latin typeface="Arial" pitchFamily="34" charset="0"/>
              </a:rPr>
              <a:t>Person.Get</a:t>
            </a:r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Person.Properties.Id</a:t>
            </a:r>
            <a:r>
              <a:rPr lang="en-US" sz="1400" dirty="0" smtClean="0">
                <a:latin typeface="Arial" pitchFamily="34" charset="0"/>
              </a:rPr>
              <a:t> == 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getFirstName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1619672" y="3356992"/>
            <a:ext cx="144016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44"/>
          </a:xfrm>
        </p:spPr>
        <p:txBody>
          <a:bodyPr/>
          <a:lstStyle/>
          <a:p>
            <a:r>
              <a:rPr lang="uk-UA" dirty="0" smtClean="0"/>
              <a:t>Список </a:t>
            </a:r>
            <a:r>
              <a:rPr lang="en-US" dirty="0" smtClean="0"/>
              <a:t>ORM-</a:t>
            </a:r>
            <a:r>
              <a:rPr lang="uk-UA" dirty="0" smtClean="0"/>
              <a:t>бібліотек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err="1" smtClean="0"/>
              <a:t>LiteSQL</a:t>
            </a:r>
            <a:endParaRPr lang="en-US" dirty="0" smtClean="0"/>
          </a:p>
          <a:p>
            <a:pPr lvl="1"/>
            <a:r>
              <a:rPr lang="en-US" dirty="0" smtClean="0"/>
              <a:t>ODB</a:t>
            </a:r>
          </a:p>
          <a:p>
            <a:pPr lvl="1"/>
            <a:r>
              <a:rPr lang="en-US" dirty="0" err="1" smtClean="0"/>
              <a:t>QxORM</a:t>
            </a:r>
            <a:endParaRPr lang="en-US" dirty="0" smtClean="0"/>
          </a:p>
          <a:p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ADO.NET Entity Framework (</a:t>
            </a:r>
            <a:r>
              <a:rPr lang="uk-UA" dirty="0" smtClean="0"/>
              <a:t>.</a:t>
            </a:r>
            <a:r>
              <a:rPr lang="en-US" dirty="0" smtClean="0"/>
              <a:t>NET Framework 3.5 SP1)</a:t>
            </a:r>
          </a:p>
          <a:p>
            <a:pPr lvl="1"/>
            <a:r>
              <a:rPr lang="en-US" dirty="0" smtClean="0"/>
              <a:t>LINQ to SQL (</a:t>
            </a:r>
            <a:r>
              <a:rPr lang="uk-UA" dirty="0" smtClean="0"/>
              <a:t>.</a:t>
            </a:r>
            <a:r>
              <a:rPr lang="en-US" dirty="0" smtClean="0"/>
              <a:t>NET Framework 3.5)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(</a:t>
            </a:r>
            <a:r>
              <a:rPr lang="uk-UA" dirty="0" err="1" smtClean="0"/>
              <a:t>Портована</a:t>
            </a:r>
            <a:r>
              <a:rPr lang="uk-UA" dirty="0" smtClean="0"/>
              <a:t> з </a:t>
            </a:r>
            <a:r>
              <a:rPr lang="en-US" dirty="0" smtClean="0"/>
              <a:t>Java)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Java Persistence API</a:t>
            </a:r>
          </a:p>
          <a:p>
            <a:pPr lvl="1"/>
            <a:r>
              <a:rPr lang="en-US" dirty="0" err="1" smtClean="0"/>
              <a:t>EclipseLink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Entity Framework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uk-UA" sz="2900" b="1" dirty="0" smtClean="0"/>
              <a:t>Підтримка </a:t>
            </a:r>
            <a:r>
              <a:rPr lang="en-US" sz="2900" b="1" dirty="0" smtClean="0"/>
              <a:t>XML</a:t>
            </a:r>
            <a:endParaRPr lang="uk-UA" dirty="0" smtClean="0">
              <a:solidFill>
                <a:srgbClr val="FFFF00"/>
              </a:solidFill>
            </a:endParaRPr>
          </a:p>
          <a:p>
            <a:r>
              <a:rPr lang="uk-UA" sz="2900" b="1" dirty="0" smtClean="0"/>
              <a:t>Можливість модифікації</a:t>
            </a:r>
            <a:endParaRPr lang="uk-UA" dirty="0" smtClean="0">
              <a:solidFill>
                <a:srgbClr val="FFFF00"/>
              </a:solidFill>
            </a:endParaRPr>
          </a:p>
          <a:p>
            <a:r>
              <a:rPr lang="uk-UA" sz="2900" b="1" dirty="0" smtClean="0"/>
              <a:t>Простота програмування</a:t>
            </a:r>
            <a:r>
              <a:rPr lang="uk-UA" sz="2800" dirty="0" smtClean="0"/>
              <a:t>(Компоненти даних </a:t>
            </a:r>
            <a:r>
              <a:rPr lang="en-US" sz="2800" dirty="0" smtClean="0"/>
              <a:t>ADO.NET </a:t>
            </a:r>
            <a:r>
              <a:rPr lang="uk-UA" sz="2800" dirty="0" err="1" smtClean="0"/>
              <a:t>інкапсулюють</a:t>
            </a:r>
            <a:r>
              <a:rPr lang="uk-UA" sz="2800" dirty="0" smtClean="0"/>
              <a:t> функціональні можливості доступу)</a:t>
            </a:r>
            <a:endParaRPr lang="uk-UA" dirty="0" smtClean="0"/>
          </a:p>
          <a:p>
            <a:r>
              <a:rPr lang="uk-UA" sz="2900" b="1" dirty="0" smtClean="0"/>
              <a:t>Продуктивність </a:t>
            </a:r>
            <a:r>
              <a:rPr lang="uk-UA" sz="2800" dirty="0" smtClean="0"/>
              <a:t>(</a:t>
            </a:r>
            <a:r>
              <a:rPr lang="ru-RU" sz="2800" dirty="0" smtClean="0"/>
              <a:t>Для </a:t>
            </a:r>
            <a:r>
              <a:rPr lang="ru-RU" sz="2800" dirty="0" err="1" smtClean="0"/>
              <a:t>непідключених</a:t>
            </a:r>
            <a:r>
              <a:rPr lang="ru-RU" sz="2800" dirty="0" smtClean="0"/>
              <a:t> </a:t>
            </a:r>
            <a:r>
              <a:rPr lang="ru-RU" sz="2800" dirty="0" err="1" smtClean="0"/>
              <a:t>застосунків</a:t>
            </a:r>
            <a:r>
              <a:rPr lang="ru-RU" sz="2800" dirty="0" smtClean="0"/>
              <a:t> 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ru-RU" sz="2800" dirty="0" err="1" smtClean="0"/>
              <a:t>набори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даних</a:t>
            </a:r>
            <a:r>
              <a:rPr lang="ru-RU" sz="2800" dirty="0" smtClean="0"/>
              <a:t> ADO.NET </a:t>
            </a:r>
            <a:r>
              <a:rPr lang="ru-RU" sz="2800" dirty="0" err="1" smtClean="0"/>
              <a:t>дають</a:t>
            </a:r>
            <a:r>
              <a:rPr lang="ru-RU" sz="2800" dirty="0" smtClean="0"/>
              <a:t> </a:t>
            </a:r>
            <a:r>
              <a:rPr lang="ru-RU" sz="2800" dirty="0" err="1" smtClean="0"/>
              <a:t>виграш</a:t>
            </a:r>
            <a:r>
              <a:rPr lang="ru-RU" sz="2800" dirty="0" smtClean="0"/>
              <a:t> в </a:t>
            </a:r>
            <a:r>
              <a:rPr lang="ru-RU" sz="2800" dirty="0" err="1" smtClean="0"/>
              <a:t>продуктивності</a:t>
            </a:r>
            <a:r>
              <a:rPr lang="ru-RU" sz="2800" dirty="0" smtClean="0"/>
              <a:t>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r>
              <a:rPr lang="ru-RU" sz="2800" dirty="0" err="1" smtClean="0"/>
              <a:t>порівнянні</a:t>
            </a:r>
            <a:r>
              <a:rPr lang="ru-RU" sz="2800" dirty="0" smtClean="0"/>
              <a:t> </a:t>
            </a:r>
            <a:r>
              <a:rPr lang="ru-RU" sz="2800" dirty="0" err="1" smtClean="0"/>
              <a:t>з</a:t>
            </a:r>
            <a:r>
              <a:rPr lang="ru-RU" sz="2800" dirty="0" smtClean="0"/>
              <a:t> </a:t>
            </a:r>
            <a:r>
              <a:rPr lang="ru-RU" sz="2800" dirty="0" err="1" smtClean="0"/>
              <a:t>непідключеними</a:t>
            </a:r>
            <a:r>
              <a:rPr lang="ru-RU" sz="2800" dirty="0" smtClean="0"/>
              <a:t> наборами </a:t>
            </a:r>
            <a:r>
              <a:rPr lang="ru-RU" sz="2800" dirty="0" err="1" smtClean="0"/>
              <a:t>записів</a:t>
            </a:r>
            <a:r>
              <a:rPr lang="ru-RU" sz="2800" dirty="0" smtClean="0"/>
              <a:t> ADO</a:t>
            </a:r>
            <a:r>
              <a:rPr lang="uk-UA" sz="2800" dirty="0" smtClean="0"/>
              <a:t>)</a:t>
            </a:r>
            <a:endParaRPr lang="en-US" sz="2900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ADO.NET Entity Framework </a:t>
            </a:r>
            <a:r>
              <a:rPr lang="uk-UA" smtClean="0"/>
              <a:t>в составе </a:t>
            </a:r>
            <a:r>
              <a:rPr lang="uk-UA" dirty="0" smtClean="0"/>
              <a:t>.</a:t>
            </a:r>
            <a:r>
              <a:rPr lang="en-US" dirty="0" smtClean="0"/>
              <a:t>NET Framework</a:t>
            </a:r>
            <a:endParaRPr lang="uk-UA" dirty="0"/>
          </a:p>
        </p:txBody>
      </p:sp>
      <p:pic>
        <p:nvPicPr>
          <p:cNvPr id="4" name="Picture 2" descr="https://upload.wikimedia.org/wikipedia/ru/b/bd/Dotnet_3.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079" y="1196752"/>
            <a:ext cx="7026313" cy="5112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Entity Framework stack</a:t>
            </a:r>
            <a:endParaRPr lang="uk-UA" dirty="0"/>
          </a:p>
        </p:txBody>
      </p:sp>
      <p:pic>
        <p:nvPicPr>
          <p:cNvPr id="33794" name="Picture 2" descr="ADO.NET_Entity_Framework_stack.png (395×58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95840"/>
            <a:ext cx="3482456" cy="5113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953200" cy="1066800"/>
          </a:xfrm>
        </p:spPr>
        <p:txBody>
          <a:bodyPr/>
          <a:lstStyle/>
          <a:p>
            <a:r>
              <a:rPr lang="en-US" dirty="0" smtClean="0"/>
              <a:t>Hibernate (Java ORM Framework)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J</a:t>
            </a:r>
            <a:r>
              <a:rPr lang="uk-UA" dirty="0" err="1" smtClean="0"/>
              <a:t>-ти</a:t>
            </a:r>
            <a:r>
              <a:rPr lang="en-US" dirty="0" smtClean="0"/>
              <a:t> </a:t>
            </a:r>
            <a:r>
              <a:rPr lang="uk-UA" dirty="0" smtClean="0"/>
              <a:t>по-новому!», </a:t>
            </a:r>
            <a:r>
              <a:rPr lang="ru-RU" dirty="0" smtClean="0"/>
              <a:t>«</a:t>
            </a:r>
            <a:r>
              <a:rPr lang="en-US" dirty="0" smtClean="0"/>
              <a:t>Make Java Great </a:t>
            </a:r>
            <a:r>
              <a:rPr lang="en-US" dirty="0"/>
              <a:t>A</a:t>
            </a:r>
            <a:r>
              <a:rPr lang="en-US" dirty="0" smtClean="0"/>
              <a:t>gain</a:t>
            </a:r>
            <a:r>
              <a:rPr lang="uk-UA" dirty="0" smtClean="0"/>
              <a:t>!</a:t>
            </a:r>
            <a:r>
              <a:rPr lang="ru-RU" dirty="0" smtClean="0"/>
              <a:t>» </a:t>
            </a:r>
            <a:r>
              <a:rPr lang="uk-UA" dirty="0" smtClean="0"/>
              <a:t>і «</a:t>
            </a:r>
            <a:r>
              <a:rPr lang="en-US" dirty="0" smtClean="0"/>
              <a:t>SQL </a:t>
            </a:r>
            <a:r>
              <a:rPr lang="uk-UA" dirty="0" smtClean="0"/>
              <a:t>без </a:t>
            </a:r>
            <a:r>
              <a:rPr lang="en-US" dirty="0" smtClean="0"/>
              <a:t>SQL</a:t>
            </a:r>
            <a:r>
              <a:rPr lang="uk-UA" dirty="0" smtClean="0"/>
              <a:t>»</a:t>
            </a:r>
            <a:endParaRPr lang="ru-RU" dirty="0"/>
          </a:p>
        </p:txBody>
      </p:sp>
      <p:pic>
        <p:nvPicPr>
          <p:cNvPr id="2054" name="Picture 6" descr="http://yusufcakmak.com/wp-content/uploads/2015/07/Hibernate-Logo-700x300-750x250_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40"/>
            <a:ext cx="5673158" cy="1891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6665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261</TotalTime>
  <Words>488</Words>
  <Application>Microsoft Office PowerPoint</Application>
  <PresentationFormat>Экран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Начальная</vt:lpstr>
      <vt:lpstr>Об’єктно-орієнтаційне відображення ORM</vt:lpstr>
      <vt:lpstr>Презентация PowerPoint</vt:lpstr>
      <vt:lpstr>3 підходи до генерації ORM-класів</vt:lpstr>
      <vt:lpstr>Презентация PowerPoint</vt:lpstr>
      <vt:lpstr>Список ORM-бібліотек</vt:lpstr>
      <vt:lpstr>ADO.NET Entity Framework</vt:lpstr>
      <vt:lpstr>ADO.NET Entity Framework в составе .NET Framework</vt:lpstr>
      <vt:lpstr>ADO.NET Entity Framework stack</vt:lpstr>
      <vt:lpstr>Hibernate (Java ORM Framework)</vt:lpstr>
      <vt:lpstr>Hibernate: схоже з ADO.NET ?</vt:lpstr>
      <vt:lpstr>Презентация PowerPoint</vt:lpstr>
      <vt:lpstr>Hibernate: куди інтегрується? </vt:lpstr>
      <vt:lpstr>Hibernate: «родзинки» чи просто своєрідності?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Об’єктно-орієнтаційне відображення ORM</dc:title>
  <dc:creator>Vitaliy</dc:creator>
  <cp:lastModifiedBy>Alexey_O</cp:lastModifiedBy>
  <cp:revision>44</cp:revision>
  <dcterms:created xsi:type="dcterms:W3CDTF">2017-05-11T07:27:54Z</dcterms:created>
  <dcterms:modified xsi:type="dcterms:W3CDTF">2017-05-29T20:17:14Z</dcterms:modified>
</cp:coreProperties>
</file>