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5" r:id="rId4"/>
    <p:sldId id="258" r:id="rId5"/>
    <p:sldId id="259" r:id="rId6"/>
    <p:sldId id="260" r:id="rId7"/>
    <p:sldId id="263" r:id="rId8"/>
    <p:sldId id="266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єктно-орієнтаційне</a:t>
            </a:r>
            <a:r>
              <a:rPr lang="uk-UA" dirty="0" smtClean="0"/>
              <a:t> відображення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ADO.NET Entity Framework &amp; Hibernate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ORM</a:t>
            </a:r>
            <a:r>
              <a:rPr lang="en-US" dirty="0" smtClean="0"/>
              <a:t> (</a:t>
            </a:r>
            <a:r>
              <a:rPr lang="en-US" i="1" dirty="0" smtClean="0"/>
              <a:t>Object-relational mapping</a:t>
            </a:r>
            <a:r>
              <a:rPr lang="uk-UA" dirty="0" smtClean="0"/>
              <a:t>) — технологія програмування, яка зв'язує бази даних з концепціями об'єктно-орієнтованих мов програмування, створюючи «віртуальну об'єктну базу даних».</a:t>
            </a:r>
            <a:endParaRPr lang="en-US" dirty="0" smtClean="0"/>
          </a:p>
          <a:p>
            <a:r>
              <a:rPr lang="uk-UA" dirty="0" smtClean="0"/>
              <a:t>Суть проблеми полягає в перетворенні таких об'єктів у форму, в якій вони можуть бути збережені у файлах або базах даних, і які легко можуть бути витягнуті в подальшому, зі збереженням властивостей об'єктів і відносин між ними. Ці об'єкти називають «постійними» (англ. </a:t>
            </a:r>
            <a:r>
              <a:rPr lang="en-US" i="1" dirty="0" smtClean="0"/>
              <a:t>persistent</a:t>
            </a:r>
            <a:r>
              <a:rPr lang="en-US" dirty="0" smtClean="0"/>
              <a:t>).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 підходи до генерації </a:t>
            </a:r>
            <a:r>
              <a:rPr lang="en-US" dirty="0" smtClean="0"/>
              <a:t>ORM-</a:t>
            </a:r>
            <a:r>
              <a:rPr lang="uk-UA" dirty="0" smtClean="0"/>
              <a:t>класів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Програміст пише класи повністю вручну, і поля з примітивними типами даних, и </a:t>
            </a:r>
            <a:r>
              <a:rPr lang="uk-UA" dirty="0" err="1" smtClean="0">
                <a:solidFill>
                  <a:srgbClr val="FF0000"/>
                </a:solidFill>
              </a:rPr>
              <a:t>ссылочные</a:t>
            </a:r>
            <a:r>
              <a:rPr lang="uk-UA" dirty="0" smtClean="0"/>
              <a:t>. Потім </a:t>
            </a:r>
            <a:r>
              <a:rPr lang="uk-UA" dirty="0" err="1" smtClean="0"/>
              <a:t>налаштовує—</a:t>
            </a:r>
            <a:r>
              <a:rPr lang="uk-UA" dirty="0" smtClean="0"/>
              <a:t> вказує, що клас </a:t>
            </a:r>
            <a:r>
              <a:rPr lang="uk-UA" dirty="0" err="1" smtClean="0"/>
              <a:t>Client</a:t>
            </a:r>
            <a:r>
              <a:rPr lang="uk-UA" dirty="0" smtClean="0"/>
              <a:t> </a:t>
            </a:r>
            <a:r>
              <a:rPr lang="uk-UA" dirty="0" err="1" smtClean="0"/>
              <a:t>співставлений</a:t>
            </a:r>
            <a:r>
              <a:rPr lang="uk-UA" dirty="0" smtClean="0"/>
              <a:t> з таблицею TBL_CLIENTS, а поле </a:t>
            </a:r>
            <a:r>
              <a:rPr lang="uk-UA" dirty="0" err="1" smtClean="0"/>
              <a:t>Client</a:t>
            </a:r>
            <a:r>
              <a:rPr lang="uk-UA" dirty="0" smtClean="0"/>
              <a:t> в класі </a:t>
            </a:r>
            <a:r>
              <a:rPr lang="uk-UA" dirty="0" err="1" smtClean="0"/>
              <a:t>Order</a:t>
            </a:r>
            <a:r>
              <a:rPr lang="uk-UA" dirty="0" smtClean="0"/>
              <a:t> відповідає запису в таблиці TBL_CLIENTS, яка загружається по значенню із стовпця CLIENT_ID таблиці TBL_ORDERS.</a:t>
            </a:r>
            <a:br>
              <a:rPr lang="uk-UA" dirty="0" smtClean="0"/>
            </a:br>
            <a:r>
              <a:rPr lang="uk-UA" dirty="0" smtClean="0"/>
              <a:t>Можуть бути і зворотні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язки</a:t>
            </a:r>
            <a:r>
              <a:rPr lang="uk-UA" dirty="0" smtClean="0"/>
              <a:t>: наприклад, колекція </a:t>
            </a:r>
            <a:r>
              <a:rPr lang="uk-UA" dirty="0" err="1" smtClean="0"/>
              <a:t>Orders</a:t>
            </a:r>
            <a:r>
              <a:rPr lang="uk-UA" dirty="0" smtClean="0"/>
              <a:t> в класі </a:t>
            </a:r>
            <a:r>
              <a:rPr lang="uk-UA" dirty="0" err="1" smtClean="0"/>
              <a:t>Client</a:t>
            </a:r>
            <a:r>
              <a:rPr lang="uk-UA" dirty="0" smtClean="0"/>
              <a:t> </a:t>
            </a:r>
            <a:r>
              <a:rPr lang="uk-UA" dirty="0" err="1" smtClean="0"/>
              <a:t>збираєтся</a:t>
            </a:r>
            <a:r>
              <a:rPr lang="uk-UA" dirty="0" smtClean="0"/>
              <a:t> по посиланням на цей запис в TBL_CLIENTS із поля CLIENT_ID таблиці TBL_ORDERS. Тобто, в таблиці TBL_CLIENTS немає ніяких згадок про замовлення, але в класі </a:t>
            </a:r>
            <a:r>
              <a:rPr lang="uk-UA" dirty="0" err="1" smtClean="0"/>
              <a:t>Client</a:t>
            </a:r>
            <a:r>
              <a:rPr lang="uk-UA" dirty="0" smtClean="0"/>
              <a:t> є колекція замовлень даного клієнта.</a:t>
            </a:r>
            <a:br>
              <a:rPr lang="uk-UA" dirty="0" smtClean="0"/>
            </a:br>
            <a:r>
              <a:rPr lang="uk-UA" dirty="0" smtClean="0"/>
              <a:t>По написаному коду можна згенерувати базу даних.</a:t>
            </a:r>
          </a:p>
          <a:p>
            <a:r>
              <a:rPr lang="uk-UA" dirty="0" smtClean="0"/>
              <a:t>Програміст малює UML-модель (сутності и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язки</a:t>
            </a:r>
            <a:r>
              <a:rPr lang="uk-UA" dirty="0" smtClean="0"/>
              <a:t> між ними), ORM по моделі генерує класи и БД</a:t>
            </a:r>
          </a:p>
          <a:p>
            <a:r>
              <a:rPr lang="uk-UA" dirty="0" smtClean="0"/>
              <a:t>Програміст </a:t>
            </a:r>
            <a:r>
              <a:rPr lang="en-US" dirty="0" smtClean="0"/>
              <a:t>“</a:t>
            </a:r>
            <a:r>
              <a:rPr lang="uk-UA" dirty="0" err="1" smtClean="0"/>
              <a:t>натравлює</a:t>
            </a:r>
            <a:r>
              <a:rPr lang="en-US" dirty="0" smtClean="0"/>
              <a:t>”</a:t>
            </a:r>
            <a:r>
              <a:rPr lang="uk-UA" dirty="0" smtClean="0"/>
              <a:t> ORM на існуючу базу, вона генерує </a:t>
            </a:r>
            <a:r>
              <a:rPr lang="uk-UA" dirty="0" err="1" smtClean="0"/>
              <a:t>проксі-класи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Деякі ORM підтримують всі 3 підходи, деякі — тільки 1-й або 3-й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C # код для доставки </a:t>
            </a:r>
            <a:r>
              <a:rPr lang="ru-RU" dirty="0" err="1" smtClean="0"/>
              <a:t>запиту</a:t>
            </a:r>
            <a:r>
              <a:rPr lang="ru-RU" dirty="0" smtClean="0"/>
              <a:t>, написан</a:t>
            </a:r>
            <a:r>
              <a:rPr lang="uk-UA" dirty="0" err="1" smtClean="0"/>
              <a:t>ого</a:t>
            </a:r>
            <a:r>
              <a:rPr lang="ru-RU" dirty="0" smtClean="0"/>
              <a:t> на SQL, в ядро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І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2132856"/>
            <a:ext cx="6192688" cy="1148007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"SELECT ... FROM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persons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WHERE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= 10"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new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connection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Result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Execute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"FIRST_NAME"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4941168"/>
            <a:ext cx="4317207" cy="587853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</a:rPr>
              <a:t>Person p = </a:t>
            </a:r>
            <a:r>
              <a:rPr lang="en-US" sz="1400" dirty="0" err="1" smtClean="0">
                <a:latin typeface="Arial" pitchFamily="34" charset="0"/>
              </a:rPr>
              <a:t>Person.Get</a:t>
            </a:r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Person.Properties.Id</a:t>
            </a:r>
            <a:r>
              <a:rPr lang="en-US" sz="1400" dirty="0" smtClean="0">
                <a:latin typeface="Arial" pitchFamily="34" charset="0"/>
              </a:rPr>
              <a:t> == 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getFirstName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1619672" y="3356992"/>
            <a:ext cx="144016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r>
              <a:rPr lang="uk-UA" dirty="0" smtClean="0"/>
              <a:t>Список </a:t>
            </a:r>
            <a:r>
              <a:rPr lang="en-US" dirty="0" smtClean="0"/>
              <a:t>ORM-</a:t>
            </a:r>
            <a:r>
              <a:rPr lang="uk-UA" dirty="0" smtClean="0"/>
              <a:t>бібліотек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err="1" smtClean="0"/>
              <a:t>LiteSQL</a:t>
            </a:r>
            <a:endParaRPr lang="en-US" dirty="0" smtClean="0"/>
          </a:p>
          <a:p>
            <a:pPr lvl="1"/>
            <a:r>
              <a:rPr lang="en-US" dirty="0" smtClean="0"/>
              <a:t>ODB</a:t>
            </a:r>
          </a:p>
          <a:p>
            <a:pPr lvl="1"/>
            <a:r>
              <a:rPr lang="en-US" dirty="0" err="1" smtClean="0"/>
              <a:t>QxORM</a:t>
            </a:r>
            <a:endParaRPr lang="en-US" dirty="0" smtClean="0"/>
          </a:p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ADO.NET Entity Framework (</a:t>
            </a:r>
            <a:r>
              <a:rPr lang="uk-UA" dirty="0" smtClean="0"/>
              <a:t>.</a:t>
            </a:r>
            <a:r>
              <a:rPr lang="en-US" dirty="0" smtClean="0"/>
              <a:t>NET Framework 3.5 SP1)</a:t>
            </a:r>
          </a:p>
          <a:p>
            <a:pPr lvl="1"/>
            <a:r>
              <a:rPr lang="en-US" dirty="0" smtClean="0"/>
              <a:t>LINQ to SQL (</a:t>
            </a:r>
            <a:r>
              <a:rPr lang="uk-UA" dirty="0" smtClean="0"/>
              <a:t>.</a:t>
            </a:r>
            <a:r>
              <a:rPr lang="en-US" dirty="0" smtClean="0"/>
              <a:t>NET Framework 3.5)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(</a:t>
            </a:r>
            <a:r>
              <a:rPr lang="uk-UA" dirty="0" err="1" smtClean="0"/>
              <a:t>Портована</a:t>
            </a:r>
            <a:r>
              <a:rPr lang="uk-UA" dirty="0" smtClean="0"/>
              <a:t> з </a:t>
            </a:r>
            <a:r>
              <a:rPr lang="en-US" dirty="0" smtClean="0"/>
              <a:t>Java)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Java Persistence API</a:t>
            </a:r>
          </a:p>
          <a:p>
            <a:pPr lvl="1"/>
            <a:r>
              <a:rPr lang="en-US" dirty="0" err="1" smtClean="0"/>
              <a:t>EclipseLink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uk-UA" sz="2900" b="1" dirty="0" smtClean="0"/>
              <a:t>Підтримка </a:t>
            </a:r>
            <a:r>
              <a:rPr lang="en-US" sz="2900" b="1" dirty="0" smtClean="0"/>
              <a:t>XML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Можливість модифікації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Простота програмування</a:t>
            </a:r>
            <a:r>
              <a:rPr lang="uk-UA" sz="2800" dirty="0" smtClean="0"/>
              <a:t>(Компоненти даних </a:t>
            </a:r>
            <a:r>
              <a:rPr lang="en-US" sz="2800" dirty="0" smtClean="0"/>
              <a:t>ADO.NET </a:t>
            </a:r>
            <a:r>
              <a:rPr lang="uk-UA" sz="2800" dirty="0" err="1" smtClean="0"/>
              <a:t>інкапсулюють</a:t>
            </a:r>
            <a:r>
              <a:rPr lang="uk-UA" sz="2800" dirty="0" smtClean="0"/>
              <a:t> функціональні можливості доступу)</a:t>
            </a:r>
            <a:endParaRPr lang="uk-UA" dirty="0" smtClean="0"/>
          </a:p>
          <a:p>
            <a:r>
              <a:rPr lang="uk-UA" sz="2900" b="1" dirty="0" smtClean="0"/>
              <a:t>Продуктивність </a:t>
            </a:r>
            <a:r>
              <a:rPr lang="uk-UA" sz="2800" dirty="0" smtClean="0"/>
              <a:t>(</a:t>
            </a:r>
            <a:r>
              <a:rPr lang="ru-RU" sz="2800" dirty="0" smtClean="0"/>
              <a:t>Для </a:t>
            </a:r>
            <a:r>
              <a:rPr lang="ru-RU" sz="2800" dirty="0" err="1" smtClean="0"/>
              <a:t>непідключених</a:t>
            </a:r>
            <a:r>
              <a:rPr lang="ru-RU" sz="2800" dirty="0" smtClean="0"/>
              <a:t> </a:t>
            </a:r>
            <a:r>
              <a:rPr lang="ru-RU" sz="2800" dirty="0" err="1" smtClean="0"/>
              <a:t>застосунків</a:t>
            </a:r>
            <a:r>
              <a:rPr lang="ru-RU" sz="2800" dirty="0" smtClean="0"/>
              <a:t> 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err="1" smtClean="0"/>
              <a:t>набори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даних</a:t>
            </a:r>
            <a:r>
              <a:rPr lang="ru-RU" sz="2800" dirty="0" smtClean="0"/>
              <a:t> ADO.NET </a:t>
            </a:r>
            <a:r>
              <a:rPr lang="ru-RU" sz="2800" dirty="0" err="1" smtClean="0"/>
              <a:t>дають</a:t>
            </a:r>
            <a:r>
              <a:rPr lang="ru-RU" sz="2800" dirty="0" smtClean="0"/>
              <a:t> </a:t>
            </a:r>
            <a:r>
              <a:rPr lang="ru-RU" sz="2800" dirty="0" err="1" smtClean="0"/>
              <a:t>виграш</a:t>
            </a:r>
            <a:r>
              <a:rPr lang="ru-RU" sz="2800" dirty="0" smtClean="0"/>
              <a:t> в </a:t>
            </a:r>
            <a:r>
              <a:rPr lang="ru-RU" sz="2800" dirty="0" err="1" smtClean="0"/>
              <a:t>продуктивності</a:t>
            </a:r>
            <a:r>
              <a:rPr lang="ru-RU" sz="2800" dirty="0" smtClean="0"/>
              <a:t>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r>
              <a:rPr lang="ru-RU" sz="2800" dirty="0" err="1" smtClean="0"/>
              <a:t>порівнянні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</a:t>
            </a:r>
            <a:r>
              <a:rPr lang="ru-RU" sz="2800" dirty="0" err="1" smtClean="0"/>
              <a:t>непідключеними</a:t>
            </a:r>
            <a:r>
              <a:rPr lang="ru-RU" sz="2800" dirty="0" smtClean="0"/>
              <a:t> наборами </a:t>
            </a:r>
            <a:r>
              <a:rPr lang="ru-RU" sz="2800" dirty="0" err="1" smtClean="0"/>
              <a:t>записів</a:t>
            </a:r>
            <a:r>
              <a:rPr lang="ru-RU" sz="2800" dirty="0" smtClean="0"/>
              <a:t> ADO</a:t>
            </a:r>
            <a:r>
              <a:rPr lang="uk-UA" sz="2800" dirty="0" smtClean="0"/>
              <a:t>)</a:t>
            </a:r>
            <a:endParaRPr lang="en-US" sz="2900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ADO.NET Entity Framework </a:t>
            </a:r>
            <a:r>
              <a:rPr lang="uk-UA" smtClean="0"/>
              <a:t>в составе </a:t>
            </a:r>
            <a:r>
              <a:rPr lang="uk-UA" dirty="0" smtClean="0"/>
              <a:t>.</a:t>
            </a:r>
            <a:r>
              <a:rPr lang="en-US" dirty="0" smtClean="0"/>
              <a:t>NET Framework</a:t>
            </a:r>
            <a:endParaRPr lang="uk-UA" dirty="0"/>
          </a:p>
        </p:txBody>
      </p:sp>
      <p:pic>
        <p:nvPicPr>
          <p:cNvPr id="4" name="Picture 2" descr="https://upload.wikimedia.org/wikipedia/ru/b/bd/Dotnet_3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79" y="1196752"/>
            <a:ext cx="7026313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 stack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3794" name="Picture 2" descr="ADO.NET_Entity_Framework_stack.png (395×58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5840"/>
            <a:ext cx="3482456" cy="5113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</TotalTime>
  <Words>208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Об’єктно-орієнтаційне відображення ORM</vt:lpstr>
      <vt:lpstr>Слайд 2</vt:lpstr>
      <vt:lpstr>3 підходи до генерації ORM-класів</vt:lpstr>
      <vt:lpstr>Слайд 4</vt:lpstr>
      <vt:lpstr>Список ORM-бібліотек</vt:lpstr>
      <vt:lpstr>ADO.NET Entity Framework</vt:lpstr>
      <vt:lpstr>ADO.NET Entity Framework в составе .NET Framework</vt:lpstr>
      <vt:lpstr>ADO.NET Entity Framework stack</vt:lpstr>
      <vt:lpstr>Hibernate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Об’єктно-орієнтаційне відображення ORM</dc:title>
  <dc:creator>Vitaliy</dc:creator>
  <cp:lastModifiedBy>Windows User</cp:lastModifiedBy>
  <cp:revision>21</cp:revision>
  <dcterms:created xsi:type="dcterms:W3CDTF">2017-05-11T07:27:54Z</dcterms:created>
  <dcterms:modified xsi:type="dcterms:W3CDTF">2017-05-11T12:10:19Z</dcterms:modified>
</cp:coreProperties>
</file>