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65" r:id="rId4"/>
    <p:sldId id="258" r:id="rId5"/>
    <p:sldId id="259" r:id="rId6"/>
    <p:sldId id="260" r:id="rId7"/>
    <p:sldId id="263" r:id="rId8"/>
    <p:sldId id="264" r:id="rId9"/>
    <p:sldId id="266" r:id="rId10"/>
    <p:sldId id="26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106E36-FD25-4E2D-B0AA-010F637433A0}" type="datetimeFigureOut">
              <a:rPr lang="ru-RU" smtClean="0"/>
              <a:pPr/>
              <a:t>11.05.2017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Об</a:t>
            </a:r>
            <a:r>
              <a:rPr lang="en-US" dirty="0" smtClean="0"/>
              <a:t>’</a:t>
            </a:r>
            <a:r>
              <a:rPr lang="uk-UA" dirty="0" err="1" smtClean="0"/>
              <a:t>єктно-орієнтаційне</a:t>
            </a:r>
            <a:r>
              <a:rPr lang="uk-UA" dirty="0" smtClean="0"/>
              <a:t> відображення </a:t>
            </a:r>
            <a:r>
              <a:rPr lang="en-US" dirty="0" smtClean="0"/>
              <a:t>ORM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ADO.NET Entity Framework &amp; Hibernate</a:t>
            </a:r>
            <a:endParaRPr 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???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ORM</a:t>
            </a:r>
            <a:r>
              <a:rPr lang="en-US" dirty="0" smtClean="0"/>
              <a:t> </a:t>
            </a:r>
            <a:r>
              <a:rPr lang="en-US" dirty="0" smtClean="0"/>
              <a:t>(</a:t>
            </a:r>
            <a:r>
              <a:rPr lang="en-US" i="1" dirty="0" smtClean="0"/>
              <a:t>Object-relational mapping</a:t>
            </a:r>
            <a:r>
              <a:rPr lang="uk-UA" dirty="0" smtClean="0"/>
              <a:t>)</a:t>
            </a:r>
            <a:r>
              <a:rPr lang="uk-UA" dirty="0" smtClean="0"/>
              <a:t> — технологія програмування, яка зв'язує бази даних з концепціями об'єктно-орієнтованих мов програмування, створюючи «віртуальну об'єктну базу даних</a:t>
            </a:r>
            <a:r>
              <a:rPr lang="uk-UA" dirty="0" smtClean="0"/>
              <a:t>».</a:t>
            </a:r>
            <a:endParaRPr lang="en-US" dirty="0" smtClean="0"/>
          </a:p>
          <a:p>
            <a:r>
              <a:rPr lang="uk-UA" dirty="0" smtClean="0"/>
              <a:t>Суть проблеми полягає в перетворенні таких об'єктів у форму, в якій вони можуть бути збережені у файлах або базах даних, і які легко можуть бути витягнуті в подальшому, зі збереженням властивостей об'єктів і відносин між ними. Ці об'єкти називають «постійними» </a:t>
            </a:r>
            <a:r>
              <a:rPr lang="uk-UA" dirty="0" smtClean="0"/>
              <a:t>(англ. </a:t>
            </a:r>
            <a:r>
              <a:rPr lang="en-US" i="1" dirty="0" smtClean="0"/>
              <a:t>persistent</a:t>
            </a:r>
            <a:r>
              <a:rPr lang="en-US" dirty="0" smtClean="0"/>
              <a:t>).</a:t>
            </a:r>
            <a:endParaRPr 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3 підходи до генерації </a:t>
            </a:r>
            <a:r>
              <a:rPr lang="en-US" dirty="0" smtClean="0"/>
              <a:t>ORM-</a:t>
            </a:r>
            <a:r>
              <a:rPr lang="uk-UA" dirty="0" smtClean="0"/>
              <a:t>класів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 smtClean="0"/>
              <a:t>Програміст пише класи повністю вручну, </a:t>
            </a:r>
            <a:r>
              <a:rPr lang="uk-UA" dirty="0" smtClean="0"/>
              <a:t>і</a:t>
            </a:r>
            <a:r>
              <a:rPr lang="uk-UA" dirty="0" smtClean="0"/>
              <a:t> поля з примітивними типами даних, и </a:t>
            </a:r>
            <a:r>
              <a:rPr lang="uk-UA" dirty="0" err="1" smtClean="0">
                <a:solidFill>
                  <a:srgbClr val="FF0000"/>
                </a:solidFill>
              </a:rPr>
              <a:t>ссылочные</a:t>
            </a:r>
            <a:r>
              <a:rPr lang="uk-UA" dirty="0" smtClean="0"/>
              <a:t>. Потім </a:t>
            </a:r>
            <a:r>
              <a:rPr lang="uk-UA" dirty="0" err="1" smtClean="0"/>
              <a:t>налаштовує—</a:t>
            </a:r>
            <a:r>
              <a:rPr lang="uk-UA" dirty="0" smtClean="0"/>
              <a:t> вказує, що клас </a:t>
            </a:r>
            <a:r>
              <a:rPr lang="uk-UA" dirty="0" err="1" smtClean="0"/>
              <a:t>Client</a:t>
            </a:r>
            <a:r>
              <a:rPr lang="uk-UA" dirty="0" smtClean="0"/>
              <a:t> </a:t>
            </a:r>
            <a:r>
              <a:rPr lang="uk-UA" dirty="0" err="1" smtClean="0"/>
              <a:t>співставлений</a:t>
            </a:r>
            <a:r>
              <a:rPr lang="uk-UA" dirty="0" smtClean="0"/>
              <a:t> з </a:t>
            </a:r>
            <a:r>
              <a:rPr lang="uk-UA" dirty="0" smtClean="0"/>
              <a:t>таблицею TBL_CLIENTS, а поле </a:t>
            </a:r>
            <a:r>
              <a:rPr lang="uk-UA" dirty="0" err="1" smtClean="0"/>
              <a:t>Client</a:t>
            </a:r>
            <a:r>
              <a:rPr lang="uk-UA" dirty="0" smtClean="0"/>
              <a:t> в класі </a:t>
            </a:r>
            <a:r>
              <a:rPr lang="uk-UA" dirty="0" err="1" smtClean="0"/>
              <a:t>Order</a:t>
            </a:r>
            <a:r>
              <a:rPr lang="uk-UA" dirty="0" smtClean="0"/>
              <a:t> відповідає запису в таблиці TBL_CLIENTS, яка загружається по значенню </a:t>
            </a:r>
            <a:r>
              <a:rPr lang="uk-UA" dirty="0" smtClean="0"/>
              <a:t>і</a:t>
            </a:r>
            <a:r>
              <a:rPr lang="uk-UA" dirty="0" smtClean="0"/>
              <a:t>з стовпця CLIENT_ID таблиці TBL_ORDERS.</a:t>
            </a:r>
            <a:br>
              <a:rPr lang="uk-UA" dirty="0" smtClean="0"/>
            </a:br>
            <a:r>
              <a:rPr lang="uk-UA" dirty="0" smtClean="0"/>
              <a:t>Можуть бути </a:t>
            </a:r>
            <a:r>
              <a:rPr lang="uk-UA" dirty="0" smtClean="0"/>
              <a:t>і</a:t>
            </a:r>
            <a:r>
              <a:rPr lang="uk-UA" dirty="0" smtClean="0"/>
              <a:t> зворотні </a:t>
            </a:r>
            <a:r>
              <a:rPr lang="uk-UA" dirty="0" err="1" smtClean="0"/>
              <a:t>зв</a:t>
            </a:r>
            <a:r>
              <a:rPr lang="en-US" dirty="0" smtClean="0"/>
              <a:t>’</a:t>
            </a:r>
            <a:r>
              <a:rPr lang="uk-UA" dirty="0" err="1" smtClean="0"/>
              <a:t>язки</a:t>
            </a:r>
            <a:r>
              <a:rPr lang="uk-UA" dirty="0" smtClean="0"/>
              <a:t>: наприклад, колекція </a:t>
            </a:r>
            <a:r>
              <a:rPr lang="uk-UA" dirty="0" err="1" smtClean="0"/>
              <a:t>Orders</a:t>
            </a:r>
            <a:r>
              <a:rPr lang="uk-UA" dirty="0" smtClean="0"/>
              <a:t> в класі </a:t>
            </a:r>
            <a:r>
              <a:rPr lang="uk-UA" dirty="0" err="1" smtClean="0"/>
              <a:t>Client</a:t>
            </a:r>
            <a:r>
              <a:rPr lang="uk-UA" dirty="0" smtClean="0"/>
              <a:t> </a:t>
            </a:r>
            <a:r>
              <a:rPr lang="uk-UA" dirty="0" err="1" smtClean="0"/>
              <a:t>збираєтся</a:t>
            </a:r>
            <a:r>
              <a:rPr lang="uk-UA" dirty="0" smtClean="0"/>
              <a:t> по посиланням на цей запис в TBL_CLIENTS </a:t>
            </a:r>
            <a:r>
              <a:rPr lang="uk-UA" dirty="0" smtClean="0"/>
              <a:t>і</a:t>
            </a:r>
            <a:r>
              <a:rPr lang="uk-UA" dirty="0" smtClean="0"/>
              <a:t>з поля CLIENT_ID таблиці TBL_ORDERS. Тобто, в таблиці TBL_CLIENTS немає ніяких згадок про замовлення, але в класі </a:t>
            </a:r>
            <a:r>
              <a:rPr lang="uk-UA" dirty="0" err="1" smtClean="0"/>
              <a:t>Client</a:t>
            </a:r>
            <a:r>
              <a:rPr lang="uk-UA" dirty="0" smtClean="0"/>
              <a:t> є колекція замовлень даного клієнта.</a:t>
            </a:r>
            <a:br>
              <a:rPr lang="uk-UA" dirty="0" smtClean="0"/>
            </a:br>
            <a:r>
              <a:rPr lang="uk-UA" dirty="0" smtClean="0"/>
              <a:t>По написаному коду можна згенерувати базу даних.</a:t>
            </a:r>
          </a:p>
          <a:p>
            <a:r>
              <a:rPr lang="uk-UA" dirty="0" smtClean="0"/>
              <a:t>Програміст малює UML-модель (сутності и </a:t>
            </a:r>
            <a:r>
              <a:rPr lang="uk-UA" dirty="0" err="1" smtClean="0"/>
              <a:t>зв</a:t>
            </a:r>
            <a:r>
              <a:rPr lang="en-US" dirty="0" smtClean="0"/>
              <a:t>’</a:t>
            </a:r>
            <a:r>
              <a:rPr lang="uk-UA" dirty="0" err="1" smtClean="0"/>
              <a:t>язки</a:t>
            </a:r>
            <a:r>
              <a:rPr lang="uk-UA" dirty="0" smtClean="0"/>
              <a:t> між ними), ORM по моделі генерує класи и БД</a:t>
            </a:r>
          </a:p>
          <a:p>
            <a:r>
              <a:rPr lang="uk-UA" dirty="0" smtClean="0"/>
              <a:t>Програміст </a:t>
            </a:r>
            <a:r>
              <a:rPr lang="en-US" dirty="0" smtClean="0"/>
              <a:t>“</a:t>
            </a:r>
            <a:r>
              <a:rPr lang="uk-UA" dirty="0" err="1" smtClean="0"/>
              <a:t>натравлює</a:t>
            </a:r>
            <a:r>
              <a:rPr lang="en-US" dirty="0" smtClean="0"/>
              <a:t>”</a:t>
            </a:r>
            <a:r>
              <a:rPr lang="uk-UA" dirty="0" smtClean="0"/>
              <a:t> ORM на існуючу базу, вона генерує </a:t>
            </a:r>
            <a:r>
              <a:rPr lang="uk-UA" dirty="0" err="1" smtClean="0"/>
              <a:t>проксі-класи</a:t>
            </a:r>
            <a:r>
              <a:rPr lang="uk-UA" dirty="0" smtClean="0"/>
              <a:t>.</a:t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Деякі ORM підтримують всі 3 підходи, деякі — тільки 1-й або 3-й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C </a:t>
            </a:r>
            <a:r>
              <a:rPr lang="ru-RU" dirty="0" smtClean="0"/>
              <a:t># код для доставки </a:t>
            </a:r>
            <a:r>
              <a:rPr lang="ru-RU" dirty="0" err="1" smtClean="0"/>
              <a:t>запиту</a:t>
            </a:r>
            <a:r>
              <a:rPr lang="ru-RU" dirty="0" smtClean="0"/>
              <a:t>, </a:t>
            </a:r>
            <a:r>
              <a:rPr lang="ru-RU" dirty="0" smtClean="0"/>
              <a:t>написан</a:t>
            </a:r>
            <a:r>
              <a:rPr lang="uk-UA" dirty="0" err="1" smtClean="0"/>
              <a:t>ого</a:t>
            </a:r>
            <a:r>
              <a:rPr lang="ru-RU" dirty="0" smtClean="0"/>
              <a:t> </a:t>
            </a:r>
            <a:r>
              <a:rPr lang="ru-RU" dirty="0" smtClean="0"/>
              <a:t>на SQL, в ядро </a:t>
            </a:r>
            <a:r>
              <a:rPr lang="ru-RU" dirty="0" err="1" smtClean="0"/>
              <a:t>бази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І за </a:t>
            </a:r>
            <a:r>
              <a:rPr lang="ru-RU" dirty="0" err="1" smtClean="0"/>
              <a:t>допомогою</a:t>
            </a:r>
            <a:r>
              <a:rPr lang="ru-RU" dirty="0" smtClean="0"/>
              <a:t> </a:t>
            </a:r>
            <a:r>
              <a:rPr lang="en-US" dirty="0" smtClean="0"/>
              <a:t>ORM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5576" y="2132856"/>
            <a:ext cx="6192688" cy="1148007"/>
          </a:xfrm>
          <a:prstGeom prst="rect">
            <a:avLst/>
          </a:prstGeom>
          <a:solidFill>
            <a:srgbClr val="F8F9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String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sql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= 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"SELECT ... FROM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persons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 WHERE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id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 = 10"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DbCommand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cmd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= </a:t>
            </a:r>
            <a:r>
              <a:rPr kumimoji="0" lang="uk-UA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new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DbCommand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connection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,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sql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Result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res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=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cmd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Execute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String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name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=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res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[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cs typeface="Arial" pitchFamily="34" charset="0"/>
              </a:rPr>
              <a:t>0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][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"FIRST_NAME"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];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27584" y="4941168"/>
            <a:ext cx="4317207" cy="587853"/>
          </a:xfrm>
          <a:prstGeom prst="rect">
            <a:avLst/>
          </a:prstGeom>
          <a:solidFill>
            <a:srgbClr val="F8F9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400" dirty="0" smtClean="0">
                <a:latin typeface="Arial" pitchFamily="34" charset="0"/>
              </a:rPr>
              <a:t>Person p = </a:t>
            </a:r>
            <a:r>
              <a:rPr lang="en-US" sz="1400" dirty="0" err="1" smtClean="0">
                <a:latin typeface="Arial" pitchFamily="34" charset="0"/>
              </a:rPr>
              <a:t>Person.Get</a:t>
            </a:r>
            <a:r>
              <a:rPr lang="en-US" sz="1400" dirty="0" smtClean="0">
                <a:latin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</a:rPr>
              <a:t>Person.Properties.Id</a:t>
            </a:r>
            <a:r>
              <a:rPr lang="en-US" sz="1400" dirty="0" smtClean="0">
                <a:latin typeface="Arial" pitchFamily="34" charset="0"/>
              </a:rPr>
              <a:t> == 10);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String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name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getFirstName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Стрелка вниз 5"/>
          <p:cNvSpPr/>
          <p:nvPr/>
        </p:nvSpPr>
        <p:spPr>
          <a:xfrm>
            <a:off x="1619672" y="3356992"/>
            <a:ext cx="1440160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72344"/>
          </a:xfrm>
        </p:spPr>
        <p:txBody>
          <a:bodyPr/>
          <a:lstStyle/>
          <a:p>
            <a:r>
              <a:rPr lang="uk-UA" dirty="0" smtClean="0"/>
              <a:t>Список </a:t>
            </a:r>
            <a:r>
              <a:rPr lang="en-US" dirty="0" smtClean="0"/>
              <a:t>ORM-</a:t>
            </a:r>
            <a:r>
              <a:rPr lang="uk-UA" dirty="0" smtClean="0"/>
              <a:t>бібліотек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256584"/>
          </a:xfrm>
        </p:spPr>
        <p:txBody>
          <a:bodyPr/>
          <a:lstStyle/>
          <a:p>
            <a:r>
              <a:rPr lang="en-US" dirty="0" smtClean="0"/>
              <a:t>C++</a:t>
            </a:r>
          </a:p>
          <a:p>
            <a:pPr lvl="1"/>
            <a:r>
              <a:rPr lang="en-US" dirty="0" err="1" smtClean="0"/>
              <a:t>LiteSQL</a:t>
            </a:r>
            <a:endParaRPr lang="en-US" dirty="0" smtClean="0"/>
          </a:p>
          <a:p>
            <a:pPr lvl="1"/>
            <a:r>
              <a:rPr lang="en-US" dirty="0" smtClean="0"/>
              <a:t>ODB</a:t>
            </a:r>
          </a:p>
          <a:p>
            <a:pPr lvl="1"/>
            <a:r>
              <a:rPr lang="en-US" dirty="0" err="1" smtClean="0"/>
              <a:t>QxORM</a:t>
            </a:r>
            <a:endParaRPr lang="en-US" dirty="0" smtClean="0"/>
          </a:p>
          <a:p>
            <a:r>
              <a:rPr lang="en-US" dirty="0" smtClean="0"/>
              <a:t>.NET</a:t>
            </a:r>
          </a:p>
          <a:p>
            <a:pPr lvl="1"/>
            <a:r>
              <a:rPr lang="en-US" dirty="0" smtClean="0"/>
              <a:t>ADO.NET Entity </a:t>
            </a:r>
            <a:r>
              <a:rPr lang="en-US" dirty="0" smtClean="0"/>
              <a:t>Framework (</a:t>
            </a:r>
            <a:r>
              <a:rPr lang="uk-UA" dirty="0" smtClean="0"/>
              <a:t>.</a:t>
            </a:r>
            <a:r>
              <a:rPr lang="en-US" dirty="0" smtClean="0"/>
              <a:t>NET Framework 3.5 </a:t>
            </a:r>
            <a:r>
              <a:rPr lang="en-US" dirty="0" smtClean="0"/>
              <a:t>SP1)</a:t>
            </a:r>
          </a:p>
          <a:p>
            <a:pPr lvl="1"/>
            <a:r>
              <a:rPr lang="en-US" dirty="0" smtClean="0"/>
              <a:t>LINQ to </a:t>
            </a:r>
            <a:r>
              <a:rPr lang="en-US" dirty="0" smtClean="0"/>
              <a:t>SQL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uk-UA" dirty="0" smtClean="0"/>
              <a:t>.</a:t>
            </a:r>
            <a:r>
              <a:rPr lang="en-US" dirty="0" smtClean="0"/>
              <a:t>NET Framework </a:t>
            </a:r>
            <a:r>
              <a:rPr lang="en-US" dirty="0" smtClean="0"/>
              <a:t>3.5)</a:t>
            </a:r>
          </a:p>
          <a:p>
            <a:pPr lvl="1"/>
            <a:r>
              <a:rPr lang="en-US" dirty="0" err="1" smtClean="0"/>
              <a:t>Nhibernate</a:t>
            </a:r>
            <a:r>
              <a:rPr lang="en-US" dirty="0" smtClean="0"/>
              <a:t>(</a:t>
            </a:r>
            <a:r>
              <a:rPr lang="uk-UA" dirty="0" err="1" smtClean="0"/>
              <a:t>Портована</a:t>
            </a:r>
            <a:r>
              <a:rPr lang="uk-UA" dirty="0" smtClean="0"/>
              <a:t> з </a:t>
            </a:r>
            <a:r>
              <a:rPr lang="en-US" dirty="0" smtClean="0"/>
              <a:t>Java)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Hibernate</a:t>
            </a:r>
          </a:p>
          <a:p>
            <a:pPr lvl="1"/>
            <a:r>
              <a:rPr lang="en-US" dirty="0" smtClean="0"/>
              <a:t>Java Persistence </a:t>
            </a:r>
            <a:r>
              <a:rPr lang="en-US" dirty="0" smtClean="0"/>
              <a:t>API</a:t>
            </a:r>
          </a:p>
          <a:p>
            <a:pPr lvl="1"/>
            <a:r>
              <a:rPr lang="en-US" dirty="0" err="1" smtClean="0"/>
              <a:t>EclipseLink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Entity Framework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/>
          </a:bodyPr>
          <a:lstStyle/>
          <a:p>
            <a:r>
              <a:rPr lang="uk-UA" sz="2900" b="1" dirty="0" smtClean="0"/>
              <a:t>Підтримка </a:t>
            </a:r>
            <a:r>
              <a:rPr lang="en-US" sz="2900" b="1" dirty="0" smtClean="0"/>
              <a:t>XML</a:t>
            </a:r>
            <a:endParaRPr lang="uk-UA" dirty="0" smtClean="0">
              <a:solidFill>
                <a:srgbClr val="FFFF00"/>
              </a:solidFill>
            </a:endParaRPr>
          </a:p>
          <a:p>
            <a:r>
              <a:rPr lang="uk-UA" sz="2900" b="1" dirty="0" smtClean="0"/>
              <a:t>Можливість модифікації</a:t>
            </a:r>
            <a:endParaRPr lang="uk-UA" dirty="0" smtClean="0">
              <a:solidFill>
                <a:srgbClr val="FFFF00"/>
              </a:solidFill>
            </a:endParaRPr>
          </a:p>
          <a:p>
            <a:r>
              <a:rPr lang="uk-UA" sz="2900" b="1" dirty="0" smtClean="0"/>
              <a:t>Простота </a:t>
            </a:r>
            <a:r>
              <a:rPr lang="uk-UA" sz="2900" b="1" dirty="0" smtClean="0"/>
              <a:t>програмування</a:t>
            </a:r>
            <a:r>
              <a:rPr lang="uk-UA" sz="2800" dirty="0" smtClean="0"/>
              <a:t>(</a:t>
            </a:r>
            <a:r>
              <a:rPr lang="uk-UA" sz="2800" dirty="0" smtClean="0"/>
              <a:t>Компоненти даних </a:t>
            </a:r>
            <a:r>
              <a:rPr lang="en-US" sz="2800" dirty="0" smtClean="0"/>
              <a:t>ADO.NET </a:t>
            </a:r>
            <a:r>
              <a:rPr lang="uk-UA" sz="2800" dirty="0" err="1" smtClean="0"/>
              <a:t>інкапсулюють</a:t>
            </a:r>
            <a:r>
              <a:rPr lang="uk-UA" sz="2800" dirty="0" smtClean="0"/>
              <a:t> </a:t>
            </a:r>
            <a:r>
              <a:rPr lang="uk-UA" sz="2800" dirty="0" smtClean="0"/>
              <a:t>функціональні можливості доступу</a:t>
            </a:r>
            <a:r>
              <a:rPr lang="uk-UA" sz="2800" dirty="0" smtClean="0"/>
              <a:t>)</a:t>
            </a:r>
            <a:endParaRPr lang="uk-UA" dirty="0" smtClean="0"/>
          </a:p>
          <a:p>
            <a:r>
              <a:rPr lang="uk-UA" sz="2900" b="1" dirty="0" smtClean="0"/>
              <a:t>Продуктивність </a:t>
            </a:r>
            <a:r>
              <a:rPr lang="uk-UA" sz="2800" dirty="0" smtClean="0"/>
              <a:t>(</a:t>
            </a:r>
            <a:r>
              <a:rPr lang="ru-RU" sz="2800" dirty="0" smtClean="0"/>
              <a:t>Для </a:t>
            </a:r>
            <a:r>
              <a:rPr lang="ru-RU" sz="2800" dirty="0" err="1" smtClean="0"/>
              <a:t>непідключених</a:t>
            </a:r>
            <a:r>
              <a:rPr lang="ru-RU" sz="2800" dirty="0" smtClean="0"/>
              <a:t> </a:t>
            </a:r>
            <a:r>
              <a:rPr lang="ru-RU" sz="2800" dirty="0" err="1" smtClean="0"/>
              <a:t>застосунків</a:t>
            </a:r>
            <a:r>
              <a:rPr lang="ru-RU" sz="2800" dirty="0" smtClean="0"/>
              <a:t> </a:t>
            </a: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	</a:t>
            </a:r>
            <a:r>
              <a:rPr lang="ru-RU" sz="2800" dirty="0" err="1" smtClean="0"/>
              <a:t>набори</a:t>
            </a:r>
            <a:r>
              <a:rPr lang="ru-RU" sz="2800" dirty="0" smtClean="0"/>
              <a:t> </a:t>
            </a:r>
            <a:r>
              <a:rPr lang="ru-RU" sz="2800" dirty="0" err="1" smtClean="0"/>
              <a:t>даних</a:t>
            </a:r>
            <a:r>
              <a:rPr lang="ru-RU" sz="2800" dirty="0" smtClean="0"/>
              <a:t> ADO.NET </a:t>
            </a:r>
            <a:r>
              <a:rPr lang="ru-RU" sz="2800" dirty="0" err="1" smtClean="0"/>
              <a:t>дають</a:t>
            </a:r>
            <a:r>
              <a:rPr lang="ru-RU" sz="2800" dirty="0" smtClean="0"/>
              <a:t> </a:t>
            </a:r>
            <a:r>
              <a:rPr lang="ru-RU" sz="2800" dirty="0" err="1" smtClean="0"/>
              <a:t>виграш</a:t>
            </a:r>
            <a:r>
              <a:rPr lang="ru-RU" sz="2800" dirty="0" smtClean="0"/>
              <a:t> в </a:t>
            </a:r>
            <a:r>
              <a:rPr lang="ru-RU" sz="2800" dirty="0" err="1" smtClean="0"/>
              <a:t>продуктивності</a:t>
            </a:r>
            <a:r>
              <a:rPr lang="ru-RU" sz="2800" dirty="0" smtClean="0"/>
              <a:t> </a:t>
            </a:r>
            <a:r>
              <a:rPr lang="ru-RU" sz="2800" dirty="0" err="1" smtClean="0"/>
              <a:t>в</a:t>
            </a:r>
            <a:r>
              <a:rPr lang="ru-RU" sz="2800" dirty="0" smtClean="0"/>
              <a:t> </a:t>
            </a:r>
            <a:r>
              <a:rPr lang="ru-RU" sz="2800" dirty="0" err="1" smtClean="0"/>
              <a:t>порівнянні</a:t>
            </a:r>
            <a:r>
              <a:rPr lang="ru-RU" sz="2800" dirty="0" smtClean="0"/>
              <a:t> </a:t>
            </a:r>
            <a:r>
              <a:rPr lang="ru-RU" sz="2800" dirty="0" err="1" smtClean="0"/>
              <a:t>з</a:t>
            </a:r>
            <a:r>
              <a:rPr lang="ru-RU" sz="2800" dirty="0" smtClean="0"/>
              <a:t> </a:t>
            </a:r>
            <a:r>
              <a:rPr lang="ru-RU" sz="2800" dirty="0" err="1" smtClean="0"/>
              <a:t>непідключеними</a:t>
            </a:r>
            <a:r>
              <a:rPr lang="ru-RU" sz="2800" dirty="0" smtClean="0"/>
              <a:t> наборами </a:t>
            </a:r>
            <a:r>
              <a:rPr lang="ru-RU" sz="2800" dirty="0" err="1" smtClean="0"/>
              <a:t>записів</a:t>
            </a:r>
            <a:r>
              <a:rPr lang="ru-RU" sz="2800" dirty="0" smtClean="0"/>
              <a:t> ADO</a:t>
            </a:r>
            <a:r>
              <a:rPr lang="uk-UA" sz="2800" dirty="0" smtClean="0"/>
              <a:t>)</a:t>
            </a:r>
            <a:endParaRPr lang="en-US" sz="2900" b="1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ADO.NET Entity Framework </a:t>
            </a:r>
            <a:r>
              <a:rPr lang="uk-UA" smtClean="0"/>
              <a:t>в </a:t>
            </a:r>
            <a:r>
              <a:rPr lang="uk-UA" smtClean="0"/>
              <a:t>составе </a:t>
            </a:r>
            <a:r>
              <a:rPr lang="uk-UA" dirty="0" smtClean="0"/>
              <a:t>.</a:t>
            </a:r>
            <a:r>
              <a:rPr lang="en-US" dirty="0" smtClean="0"/>
              <a:t>NET Framework</a:t>
            </a:r>
            <a:endParaRPr lang="uk-UA" dirty="0"/>
          </a:p>
        </p:txBody>
      </p:sp>
      <p:pic>
        <p:nvPicPr>
          <p:cNvPr id="4" name="Picture 2" descr="https://upload.wikimedia.org/wikipedia/ru/b/bd/Dotnet_3.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4079" y="1196752"/>
            <a:ext cx="7026313" cy="51125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Постачальники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 ADO.NET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Microsoft</a:t>
            </a:r>
            <a:endParaRPr lang="uk-UA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2763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Постачальник даних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/>
                        <a:t>Простір імен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/>
                        <a:t>Компоновочний блок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OLE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System.Data.OleDb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System.Data.dll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/>
                        <a:t>Microsoft SQL Server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System.Data.SqlClient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System.Data.dll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Microsoft SQL Server Mobile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System.Data.SqlServerCe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System.Data.SqlServerCe.dll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ODBC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System.Data.Odbc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System.Data.dll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Oracle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System.Data.OracleClient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System.Data.OracleClient.dll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Entity Framework stack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33794" name="Picture 2" descr="ADO.NET_Entity_Framework_stack.png (395×58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195840"/>
            <a:ext cx="3482456" cy="5113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111</TotalTime>
  <Words>240</Words>
  <Application>Microsoft Office PowerPoint</Application>
  <PresentationFormat>Экран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Начальная</vt:lpstr>
      <vt:lpstr>Об’єктно-орієнтаційне відображення ORM</vt:lpstr>
      <vt:lpstr>Слайд 2</vt:lpstr>
      <vt:lpstr>3 підходи до генерації ORM-класів</vt:lpstr>
      <vt:lpstr>Слайд 4</vt:lpstr>
      <vt:lpstr>Список ORM-бібліотек</vt:lpstr>
      <vt:lpstr>ADO.NET Entity Framework</vt:lpstr>
      <vt:lpstr>ADO.NET Entity Framework в составе .NET Framework</vt:lpstr>
      <vt:lpstr>Постачальники даних ADO.NET від Microsoft</vt:lpstr>
      <vt:lpstr>ADO.NET Entity Framework stack</vt:lpstr>
      <vt:lpstr>Hibernate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Об’єктно-орієнтаційне відображення ORM</dc:title>
  <dc:creator>Vitaliy</dc:creator>
  <cp:lastModifiedBy>Windows User</cp:lastModifiedBy>
  <cp:revision>20</cp:revision>
  <dcterms:created xsi:type="dcterms:W3CDTF">2017-05-11T07:27:54Z</dcterms:created>
  <dcterms:modified xsi:type="dcterms:W3CDTF">2017-05-11T09:29:41Z</dcterms:modified>
</cp:coreProperties>
</file>