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notesMasterIdLst>
    <p:notesMasterId r:id="rId64"/>
  </p:notesMasterIdLst>
  <p:sldIdLst>
    <p:sldId id="309" r:id="rId2"/>
    <p:sldId id="310" r:id="rId3"/>
    <p:sldId id="332" r:id="rId4"/>
    <p:sldId id="311" r:id="rId5"/>
    <p:sldId id="312" r:id="rId6"/>
    <p:sldId id="314" r:id="rId7"/>
    <p:sldId id="333" r:id="rId8"/>
    <p:sldId id="315" r:id="rId9"/>
    <p:sldId id="316" r:id="rId10"/>
    <p:sldId id="317" r:id="rId11"/>
    <p:sldId id="318" r:id="rId12"/>
    <p:sldId id="320" r:id="rId13"/>
    <p:sldId id="321" r:id="rId14"/>
    <p:sldId id="322" r:id="rId15"/>
    <p:sldId id="323" r:id="rId16"/>
    <p:sldId id="324" r:id="rId17"/>
    <p:sldId id="273" r:id="rId18"/>
    <p:sldId id="275" r:id="rId19"/>
    <p:sldId id="271" r:id="rId20"/>
    <p:sldId id="336" r:id="rId21"/>
    <p:sldId id="276" r:id="rId22"/>
    <p:sldId id="277" r:id="rId23"/>
    <p:sldId id="274" r:id="rId24"/>
    <p:sldId id="279" r:id="rId25"/>
    <p:sldId id="278" r:id="rId26"/>
    <p:sldId id="305" r:id="rId27"/>
    <p:sldId id="334" r:id="rId28"/>
    <p:sldId id="281" r:id="rId29"/>
    <p:sldId id="280" r:id="rId30"/>
    <p:sldId id="289" r:id="rId31"/>
    <p:sldId id="282" r:id="rId32"/>
    <p:sldId id="267" r:id="rId33"/>
    <p:sldId id="290" r:id="rId34"/>
    <p:sldId id="291" r:id="rId35"/>
    <p:sldId id="286" r:id="rId36"/>
    <p:sldId id="287" r:id="rId37"/>
    <p:sldId id="288" r:id="rId38"/>
    <p:sldId id="293" r:id="rId39"/>
    <p:sldId id="295" r:id="rId40"/>
    <p:sldId id="296" r:id="rId41"/>
    <p:sldId id="292" r:id="rId42"/>
    <p:sldId id="284" r:id="rId43"/>
    <p:sldId id="285" r:id="rId44"/>
    <p:sldId id="297" r:id="rId45"/>
    <p:sldId id="325" r:id="rId46"/>
    <p:sldId id="328" r:id="rId47"/>
    <p:sldId id="298" r:id="rId48"/>
    <p:sldId id="326" r:id="rId49"/>
    <p:sldId id="300" r:id="rId50"/>
    <p:sldId id="329" r:id="rId51"/>
    <p:sldId id="330" r:id="rId52"/>
    <p:sldId id="302" r:id="rId53"/>
    <p:sldId id="308" r:id="rId54"/>
    <p:sldId id="283" r:id="rId55"/>
    <p:sldId id="303" r:id="rId56"/>
    <p:sldId id="331" r:id="rId57"/>
    <p:sldId id="301" r:id="rId58"/>
    <p:sldId id="304" r:id="rId59"/>
    <p:sldId id="306" r:id="rId60"/>
    <p:sldId id="307" r:id="rId61"/>
    <p:sldId id="335" r:id="rId62"/>
    <p:sldId id="337"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3F3F"/>
    <a:srgbClr val="DE6858"/>
    <a:srgbClr val="D348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32" autoAdjust="0"/>
    <p:restoredTop sz="74255" autoAdjust="0"/>
  </p:normalViewPr>
  <p:slideViewPr>
    <p:cSldViewPr snapToGrid="0">
      <p:cViewPr varScale="1">
        <p:scale>
          <a:sx n="83" d="100"/>
          <a:sy n="83" d="100"/>
        </p:scale>
        <p:origin x="810" y="90"/>
      </p:cViewPr>
      <p:guideLst>
        <p:guide orient="horz" pos="2160"/>
        <p:guide pos="3840"/>
      </p:guideLst>
    </p:cSldViewPr>
  </p:slideViewPr>
  <p:outlineViewPr>
    <p:cViewPr>
      <p:scale>
        <a:sx n="33" d="100"/>
        <a:sy n="33" d="100"/>
      </p:scale>
      <p:origin x="0" y="-2142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A93645-61E5-4A40-8FE4-0DA55697FF47}" type="doc">
      <dgm:prSet loTypeId="urn:microsoft.com/office/officeart/2005/8/layout/process5" loCatId="process" qsTypeId="urn:microsoft.com/office/officeart/2005/8/quickstyle/simple1" qsCatId="simple" csTypeId="urn:microsoft.com/office/officeart/2005/8/colors/accent1_1" csCatId="accent1" phldr="1"/>
      <dgm:spPr/>
      <dgm:t>
        <a:bodyPr/>
        <a:lstStyle/>
        <a:p>
          <a:endParaRPr lang="en-US"/>
        </a:p>
      </dgm:t>
    </dgm:pt>
    <dgm:pt modelId="{66A89EE8-5360-4A17-B7C6-986D4038F921}">
      <dgm:prSet phldrT="[Text]"/>
      <dgm:spPr/>
      <dgm:t>
        <a:bodyPr/>
        <a:lstStyle/>
        <a:p>
          <a:r>
            <a:rPr lang="en-US" dirty="0" smtClean="0"/>
            <a:t>Select a Collection</a:t>
          </a:r>
          <a:endParaRPr lang="en-US" dirty="0"/>
        </a:p>
      </dgm:t>
    </dgm:pt>
    <dgm:pt modelId="{F4D25872-162D-41B1-BD67-9E21DE5A3B92}" type="parTrans" cxnId="{20D11027-5505-4875-9EE1-6B7C228C2A3D}">
      <dgm:prSet/>
      <dgm:spPr/>
      <dgm:t>
        <a:bodyPr/>
        <a:lstStyle/>
        <a:p>
          <a:endParaRPr lang="en-US"/>
        </a:p>
      </dgm:t>
    </dgm:pt>
    <dgm:pt modelId="{C7DCF743-3C66-4E05-92D1-55E8C63D2004}" type="sibTrans" cxnId="{20D11027-5505-4875-9EE1-6B7C228C2A3D}">
      <dgm:prSet/>
      <dgm:spPr/>
      <dgm:t>
        <a:bodyPr/>
        <a:lstStyle/>
        <a:p>
          <a:endParaRPr lang="en-US"/>
        </a:p>
      </dgm:t>
    </dgm:pt>
    <dgm:pt modelId="{BC091DDE-5D53-47EC-AB61-8756020456F2}">
      <dgm:prSet phldrT="[Text]"/>
      <dgm:spPr/>
      <dgm:t>
        <a:bodyPr/>
        <a:lstStyle/>
        <a:p>
          <a:r>
            <a:rPr lang="en-US" dirty="0" smtClean="0"/>
            <a:t>Describe the item (3 screens)</a:t>
          </a:r>
          <a:endParaRPr lang="en-US" dirty="0"/>
        </a:p>
      </dgm:t>
    </dgm:pt>
    <dgm:pt modelId="{AA0D7DB7-B661-4DB9-A6A9-F6EACDE8A830}" type="parTrans" cxnId="{5730C1B9-1EDB-4E74-AFA3-29C07D863816}">
      <dgm:prSet/>
      <dgm:spPr/>
      <dgm:t>
        <a:bodyPr/>
        <a:lstStyle/>
        <a:p>
          <a:endParaRPr lang="en-US"/>
        </a:p>
      </dgm:t>
    </dgm:pt>
    <dgm:pt modelId="{F728924F-AD64-4FC8-A171-CAC12FFA172D}" type="sibTrans" cxnId="{5730C1B9-1EDB-4E74-AFA3-29C07D863816}">
      <dgm:prSet/>
      <dgm:spPr/>
      <dgm:t>
        <a:bodyPr/>
        <a:lstStyle/>
        <a:p>
          <a:endParaRPr lang="en-US"/>
        </a:p>
      </dgm:t>
    </dgm:pt>
    <dgm:pt modelId="{2E8E6B29-6BD2-4DA7-9268-20548AEAD0BE}">
      <dgm:prSet phldrT="[Text]"/>
      <dgm:spPr/>
      <dgm:t>
        <a:bodyPr/>
        <a:lstStyle/>
        <a:p>
          <a:r>
            <a:rPr lang="en-US" dirty="0" smtClean="0"/>
            <a:t>Determine access</a:t>
          </a:r>
          <a:endParaRPr lang="en-US" dirty="0"/>
        </a:p>
      </dgm:t>
    </dgm:pt>
    <dgm:pt modelId="{99645B00-36DC-4EDE-B646-D3E17F438D41}" type="parTrans" cxnId="{73D19623-AD4B-42E7-B4F4-01392A2CE13E}">
      <dgm:prSet/>
      <dgm:spPr/>
      <dgm:t>
        <a:bodyPr/>
        <a:lstStyle/>
        <a:p>
          <a:endParaRPr lang="en-US"/>
        </a:p>
      </dgm:t>
    </dgm:pt>
    <dgm:pt modelId="{67A14740-CC09-4F94-9F9D-FAAA5395D636}" type="sibTrans" cxnId="{73D19623-AD4B-42E7-B4F4-01392A2CE13E}">
      <dgm:prSet/>
      <dgm:spPr/>
      <dgm:t>
        <a:bodyPr/>
        <a:lstStyle/>
        <a:p>
          <a:endParaRPr lang="en-US"/>
        </a:p>
      </dgm:t>
    </dgm:pt>
    <dgm:pt modelId="{223749C8-49BB-46B1-8658-C3D690472A9E}">
      <dgm:prSet phldrT="[Text]"/>
      <dgm:spPr/>
      <dgm:t>
        <a:bodyPr/>
        <a:lstStyle/>
        <a:p>
          <a:r>
            <a:rPr lang="en-US" dirty="0" smtClean="0"/>
            <a:t>Upload file(s)</a:t>
          </a:r>
          <a:endParaRPr lang="en-US" dirty="0"/>
        </a:p>
      </dgm:t>
    </dgm:pt>
    <dgm:pt modelId="{8502FF7C-7DA4-4A9A-A939-0488817B0B9B}" type="parTrans" cxnId="{B34C7603-B93A-4CEB-A0FF-7B8DBBE01368}">
      <dgm:prSet/>
      <dgm:spPr/>
      <dgm:t>
        <a:bodyPr/>
        <a:lstStyle/>
        <a:p>
          <a:endParaRPr lang="en-US"/>
        </a:p>
      </dgm:t>
    </dgm:pt>
    <dgm:pt modelId="{09EAC10E-931B-4619-AC68-EF28C57C7DD1}" type="sibTrans" cxnId="{B34C7603-B93A-4CEB-A0FF-7B8DBBE01368}">
      <dgm:prSet/>
      <dgm:spPr/>
      <dgm:t>
        <a:bodyPr/>
        <a:lstStyle/>
        <a:p>
          <a:endParaRPr lang="en-US"/>
        </a:p>
      </dgm:t>
    </dgm:pt>
    <dgm:pt modelId="{02C6730B-F3EC-4F12-A319-79AF9CD5BBAA}">
      <dgm:prSet phldrT="[Text]"/>
      <dgm:spPr/>
      <dgm:t>
        <a:bodyPr/>
        <a:lstStyle/>
        <a:p>
          <a:r>
            <a:rPr lang="en-US" dirty="0" smtClean="0"/>
            <a:t>Review </a:t>
          </a:r>
          <a:endParaRPr lang="en-US" dirty="0"/>
        </a:p>
      </dgm:t>
    </dgm:pt>
    <dgm:pt modelId="{7D084AFF-829E-4785-8854-2C440FE51D19}" type="parTrans" cxnId="{D261B97F-958D-4E66-9775-BFF537B6947E}">
      <dgm:prSet/>
      <dgm:spPr/>
      <dgm:t>
        <a:bodyPr/>
        <a:lstStyle/>
        <a:p>
          <a:endParaRPr lang="en-US"/>
        </a:p>
      </dgm:t>
    </dgm:pt>
    <dgm:pt modelId="{400C49F6-2D35-4949-86EF-74BA4BB4496B}" type="sibTrans" cxnId="{D261B97F-958D-4E66-9775-BFF537B6947E}">
      <dgm:prSet/>
      <dgm:spPr/>
      <dgm:t>
        <a:bodyPr/>
        <a:lstStyle/>
        <a:p>
          <a:endParaRPr lang="en-US"/>
        </a:p>
      </dgm:t>
    </dgm:pt>
    <dgm:pt modelId="{DF1BD45D-6BFC-4B9F-B9C2-6A0C6BEA5D40}">
      <dgm:prSet phldrT="[Text]"/>
      <dgm:spPr/>
      <dgm:t>
        <a:bodyPr/>
        <a:lstStyle/>
        <a:p>
          <a:r>
            <a:rPr lang="en-US" dirty="0" smtClean="0"/>
            <a:t>Agree to license</a:t>
          </a:r>
          <a:endParaRPr lang="en-US" dirty="0"/>
        </a:p>
      </dgm:t>
    </dgm:pt>
    <dgm:pt modelId="{F888673F-0880-43E2-9FFB-9A459C6EBE62}" type="parTrans" cxnId="{181EAD55-AD5C-4118-8B39-F1495637FA7A}">
      <dgm:prSet/>
      <dgm:spPr/>
      <dgm:t>
        <a:bodyPr/>
        <a:lstStyle/>
        <a:p>
          <a:endParaRPr lang="en-US"/>
        </a:p>
      </dgm:t>
    </dgm:pt>
    <dgm:pt modelId="{5DBFDD5E-C2DD-441E-B227-E5FA608B549E}" type="sibTrans" cxnId="{181EAD55-AD5C-4118-8B39-F1495637FA7A}">
      <dgm:prSet/>
      <dgm:spPr/>
      <dgm:t>
        <a:bodyPr/>
        <a:lstStyle/>
        <a:p>
          <a:endParaRPr lang="en-US"/>
        </a:p>
      </dgm:t>
    </dgm:pt>
    <dgm:pt modelId="{1D3793D3-5A8F-4F0E-A1BE-CEF940192868}">
      <dgm:prSet phldrT="[Text]"/>
      <dgm:spPr/>
      <dgm:t>
        <a:bodyPr/>
        <a:lstStyle/>
        <a:p>
          <a:r>
            <a:rPr lang="en-US" dirty="0" smtClean="0"/>
            <a:t>Complete submission</a:t>
          </a:r>
          <a:endParaRPr lang="en-US" dirty="0"/>
        </a:p>
      </dgm:t>
    </dgm:pt>
    <dgm:pt modelId="{DF5DAAED-C9A5-49C8-B068-1D0248BF7C7F}" type="parTrans" cxnId="{D393D326-DFEB-4181-A58B-488D274C66C6}">
      <dgm:prSet/>
      <dgm:spPr/>
      <dgm:t>
        <a:bodyPr/>
        <a:lstStyle/>
        <a:p>
          <a:endParaRPr lang="en-US"/>
        </a:p>
      </dgm:t>
    </dgm:pt>
    <dgm:pt modelId="{A6EF04D3-729E-4585-9F85-8B2539EACC10}" type="sibTrans" cxnId="{D393D326-DFEB-4181-A58B-488D274C66C6}">
      <dgm:prSet/>
      <dgm:spPr/>
      <dgm:t>
        <a:bodyPr/>
        <a:lstStyle/>
        <a:p>
          <a:endParaRPr lang="en-US"/>
        </a:p>
      </dgm:t>
    </dgm:pt>
    <dgm:pt modelId="{C3B697E6-E597-487C-9BD1-33FFA974D9D5}">
      <dgm:prSet phldrT="[Text]"/>
      <dgm:spPr/>
      <dgm:t>
        <a:bodyPr/>
        <a:lstStyle/>
        <a:p>
          <a:r>
            <a:rPr lang="en-US" dirty="0" smtClean="0"/>
            <a:t>Only collections on which you have “submit” privileges will appear.</a:t>
          </a:r>
          <a:endParaRPr lang="en-US" dirty="0"/>
        </a:p>
      </dgm:t>
    </dgm:pt>
    <dgm:pt modelId="{43766D39-8D03-46A8-87E9-3731A7A95CD0}" type="parTrans" cxnId="{BC885BFF-7EBB-4FE8-8449-D1ED121317B1}">
      <dgm:prSet/>
      <dgm:spPr/>
      <dgm:t>
        <a:bodyPr/>
        <a:lstStyle/>
        <a:p>
          <a:endParaRPr lang="en-US"/>
        </a:p>
      </dgm:t>
    </dgm:pt>
    <dgm:pt modelId="{C62A6D38-1AA0-40B8-8BB6-1249D286B789}" type="sibTrans" cxnId="{BC885BFF-7EBB-4FE8-8449-D1ED121317B1}">
      <dgm:prSet/>
      <dgm:spPr/>
      <dgm:t>
        <a:bodyPr/>
        <a:lstStyle/>
        <a:p>
          <a:endParaRPr lang="en-US"/>
        </a:p>
      </dgm:t>
    </dgm:pt>
    <dgm:pt modelId="{C88B4590-EE0E-4122-8A00-AACFE704FB37}">
      <dgm:prSet phldrT="[Text]"/>
      <dgm:spPr/>
      <dgm:t>
        <a:bodyPr/>
        <a:lstStyle/>
        <a:p>
          <a:r>
            <a:rPr lang="en-US" dirty="0" smtClean="0"/>
            <a:t>Title and Date of Publication are required.</a:t>
          </a:r>
          <a:endParaRPr lang="en-US" dirty="0"/>
        </a:p>
      </dgm:t>
    </dgm:pt>
    <dgm:pt modelId="{0546492C-F51F-426E-9CA4-5BBA6FDE2AC1}" type="parTrans" cxnId="{24D5463B-6355-48A4-AE50-A83A793BA52F}">
      <dgm:prSet/>
      <dgm:spPr/>
      <dgm:t>
        <a:bodyPr/>
        <a:lstStyle/>
        <a:p>
          <a:endParaRPr lang="en-US"/>
        </a:p>
      </dgm:t>
    </dgm:pt>
    <dgm:pt modelId="{12D391E6-4619-4808-AAF2-3E4C082381DA}" type="sibTrans" cxnId="{24D5463B-6355-48A4-AE50-A83A793BA52F}">
      <dgm:prSet/>
      <dgm:spPr/>
      <dgm:t>
        <a:bodyPr/>
        <a:lstStyle/>
        <a:p>
          <a:endParaRPr lang="en-US"/>
        </a:p>
      </dgm:t>
    </dgm:pt>
    <dgm:pt modelId="{8FC9951E-74FF-4D91-BB7D-E21E389C4CDD}">
      <dgm:prSet phldrT="[Text]"/>
      <dgm:spPr/>
      <dgm:t>
        <a:bodyPr/>
        <a:lstStyle/>
        <a:p>
          <a:r>
            <a:rPr lang="en-US" dirty="0" smtClean="0"/>
            <a:t>Make item private? – Item will not be searchable.</a:t>
          </a:r>
          <a:endParaRPr lang="en-US" dirty="0"/>
        </a:p>
      </dgm:t>
    </dgm:pt>
    <dgm:pt modelId="{736DE110-8A2E-476B-B76F-66108BC86DBD}" type="parTrans" cxnId="{1D558C86-E5AE-491A-A576-56A3CE4DDFB5}">
      <dgm:prSet/>
      <dgm:spPr/>
      <dgm:t>
        <a:bodyPr/>
        <a:lstStyle/>
        <a:p>
          <a:endParaRPr lang="en-US"/>
        </a:p>
      </dgm:t>
    </dgm:pt>
    <dgm:pt modelId="{02CB7FBF-6BF1-43D6-A0C0-DBEC843DAFAD}" type="sibTrans" cxnId="{1D558C86-E5AE-491A-A576-56A3CE4DDFB5}">
      <dgm:prSet/>
      <dgm:spPr/>
      <dgm:t>
        <a:bodyPr/>
        <a:lstStyle/>
        <a:p>
          <a:endParaRPr lang="en-US"/>
        </a:p>
      </dgm:t>
    </dgm:pt>
    <dgm:pt modelId="{7319A699-9FE8-4FC5-B1D0-A800A24DCEAB}">
      <dgm:prSet phldrT="[Text]"/>
      <dgm:spPr/>
      <dgm:t>
        <a:bodyPr/>
        <a:lstStyle/>
        <a:p>
          <a:r>
            <a:rPr lang="en-US" dirty="0" smtClean="0"/>
            <a:t>Set up limited embargo? – Provide future date for access</a:t>
          </a:r>
          <a:endParaRPr lang="en-US" dirty="0"/>
        </a:p>
      </dgm:t>
    </dgm:pt>
    <dgm:pt modelId="{2EC14A51-33BC-4E2D-87C1-EFA73AC11F92}" type="parTrans" cxnId="{E08AC6F5-7AA2-45B7-B635-F6E1C620426F}">
      <dgm:prSet/>
      <dgm:spPr/>
      <dgm:t>
        <a:bodyPr/>
        <a:lstStyle/>
        <a:p>
          <a:endParaRPr lang="en-US"/>
        </a:p>
      </dgm:t>
    </dgm:pt>
    <dgm:pt modelId="{AABC8CD6-E265-4F0F-A4E8-7B4490386363}" type="sibTrans" cxnId="{E08AC6F5-7AA2-45B7-B635-F6E1C620426F}">
      <dgm:prSet/>
      <dgm:spPr/>
      <dgm:t>
        <a:bodyPr/>
        <a:lstStyle/>
        <a:p>
          <a:endParaRPr lang="en-US"/>
        </a:p>
      </dgm:t>
    </dgm:pt>
    <dgm:pt modelId="{7FB34EF0-3491-4B5E-8B92-7B685831DFA8}">
      <dgm:prSet/>
      <dgm:spPr/>
      <dgm:t>
        <a:bodyPr/>
        <a:lstStyle/>
        <a:p>
          <a:r>
            <a:rPr lang="en-US" dirty="0" smtClean="0"/>
            <a:t>Upload one or multiple files</a:t>
          </a:r>
          <a:endParaRPr lang="en-US" dirty="0"/>
        </a:p>
      </dgm:t>
    </dgm:pt>
    <dgm:pt modelId="{A1130EBE-BF0A-45DD-A32F-03346B875407}" type="parTrans" cxnId="{8381E2A4-92B1-4069-8BBF-C1F02EC75E9F}">
      <dgm:prSet/>
      <dgm:spPr/>
      <dgm:t>
        <a:bodyPr/>
        <a:lstStyle/>
        <a:p>
          <a:endParaRPr lang="en-US"/>
        </a:p>
      </dgm:t>
    </dgm:pt>
    <dgm:pt modelId="{5E53BC0D-8F13-4C9D-8778-1826D8EB6D70}" type="sibTrans" cxnId="{8381E2A4-92B1-4069-8BBF-C1F02EC75E9F}">
      <dgm:prSet/>
      <dgm:spPr/>
      <dgm:t>
        <a:bodyPr/>
        <a:lstStyle/>
        <a:p>
          <a:endParaRPr lang="en-US"/>
        </a:p>
      </dgm:t>
    </dgm:pt>
    <dgm:pt modelId="{92CBAF9E-9F7A-448B-AA7D-C7F045F8E815}">
      <dgm:prSet/>
      <dgm:spPr/>
      <dgm:t>
        <a:bodyPr/>
        <a:lstStyle/>
        <a:p>
          <a:r>
            <a:rPr lang="en-US" dirty="0" smtClean="0"/>
            <a:t>Edit metadata specific to each </a:t>
          </a:r>
          <a:r>
            <a:rPr lang="en-US" dirty="0" err="1" smtClean="0"/>
            <a:t>bitstream</a:t>
          </a:r>
          <a:r>
            <a:rPr lang="en-US" dirty="0" smtClean="0"/>
            <a:t>, including embargo info.</a:t>
          </a:r>
          <a:endParaRPr lang="en-US" dirty="0"/>
        </a:p>
      </dgm:t>
    </dgm:pt>
    <dgm:pt modelId="{4ACBF2AE-030D-40B5-934E-FDDBB2467490}" type="parTrans" cxnId="{FA687E5D-A2A2-4C15-8DC4-9E3E0C693953}">
      <dgm:prSet/>
      <dgm:spPr/>
      <dgm:t>
        <a:bodyPr/>
        <a:lstStyle/>
        <a:p>
          <a:endParaRPr lang="en-US"/>
        </a:p>
      </dgm:t>
    </dgm:pt>
    <dgm:pt modelId="{9C80F3C7-7660-4A84-841D-71304EB8EDD7}" type="sibTrans" cxnId="{FA687E5D-A2A2-4C15-8DC4-9E3E0C693953}">
      <dgm:prSet/>
      <dgm:spPr/>
      <dgm:t>
        <a:bodyPr/>
        <a:lstStyle/>
        <a:p>
          <a:endParaRPr lang="en-US"/>
        </a:p>
      </dgm:t>
    </dgm:pt>
    <dgm:pt modelId="{9A656594-0EE7-4C3A-A620-FB155A7336DF}">
      <dgm:prSet/>
      <dgm:spPr/>
      <dgm:t>
        <a:bodyPr/>
        <a:lstStyle/>
        <a:p>
          <a:r>
            <a:rPr lang="en-US" dirty="0" smtClean="0"/>
            <a:t>Review information and make corrections.</a:t>
          </a:r>
          <a:endParaRPr lang="en-US" dirty="0"/>
        </a:p>
      </dgm:t>
    </dgm:pt>
    <dgm:pt modelId="{7D779FD1-C233-4D91-932D-B072FD4F8241}" type="parTrans" cxnId="{1BD37DF3-D698-4185-9537-C464BAE33A28}">
      <dgm:prSet/>
      <dgm:spPr/>
      <dgm:t>
        <a:bodyPr/>
        <a:lstStyle/>
        <a:p>
          <a:endParaRPr lang="en-US"/>
        </a:p>
      </dgm:t>
    </dgm:pt>
    <dgm:pt modelId="{44D5F7D0-DA90-4D64-86EC-F2BD9AA84859}" type="sibTrans" cxnId="{1BD37DF3-D698-4185-9537-C464BAE33A28}">
      <dgm:prSet/>
      <dgm:spPr/>
      <dgm:t>
        <a:bodyPr/>
        <a:lstStyle/>
        <a:p>
          <a:endParaRPr lang="en-US"/>
        </a:p>
      </dgm:t>
    </dgm:pt>
    <dgm:pt modelId="{4564E111-98EA-40C4-8BD0-63E56B28E7B9}">
      <dgm:prSet/>
      <dgm:spPr/>
      <dgm:t>
        <a:bodyPr/>
        <a:lstStyle/>
        <a:p>
          <a:r>
            <a:rPr lang="en-US" dirty="0" smtClean="0"/>
            <a:t>Agree to license</a:t>
          </a:r>
          <a:endParaRPr lang="en-US" dirty="0"/>
        </a:p>
      </dgm:t>
    </dgm:pt>
    <dgm:pt modelId="{6E1400BF-7B45-4162-94E1-8BE1A82FE7DA}" type="parTrans" cxnId="{5A04FA4C-CE87-460E-A66C-66C9BE333415}">
      <dgm:prSet/>
      <dgm:spPr/>
      <dgm:t>
        <a:bodyPr/>
        <a:lstStyle/>
        <a:p>
          <a:endParaRPr lang="en-US"/>
        </a:p>
      </dgm:t>
    </dgm:pt>
    <dgm:pt modelId="{5540D1E1-231B-407A-B78D-655C9B2AC2F5}" type="sibTrans" cxnId="{5A04FA4C-CE87-460E-A66C-66C9BE333415}">
      <dgm:prSet/>
      <dgm:spPr/>
      <dgm:t>
        <a:bodyPr/>
        <a:lstStyle/>
        <a:p>
          <a:endParaRPr lang="en-US"/>
        </a:p>
      </dgm:t>
    </dgm:pt>
    <dgm:pt modelId="{3E300457-776D-4896-A52D-328D3742F4B5}">
      <dgm:prSet/>
      <dgm:spPr/>
      <dgm:t>
        <a:bodyPr/>
        <a:lstStyle/>
        <a:p>
          <a:r>
            <a:rPr lang="en-US" dirty="0" smtClean="0"/>
            <a:t>Click “Complete submission.”.</a:t>
          </a:r>
          <a:endParaRPr lang="en-US" dirty="0"/>
        </a:p>
      </dgm:t>
    </dgm:pt>
    <dgm:pt modelId="{17D5CD1D-CC13-42BB-9F6F-D741D396591E}" type="parTrans" cxnId="{008170CF-0DDB-4277-9AE0-061D1A83E8AD}">
      <dgm:prSet/>
      <dgm:spPr/>
      <dgm:t>
        <a:bodyPr/>
        <a:lstStyle/>
        <a:p>
          <a:endParaRPr lang="en-US"/>
        </a:p>
      </dgm:t>
    </dgm:pt>
    <dgm:pt modelId="{6E1C8BAB-3D18-42E0-804B-45CCF9812A0E}" type="sibTrans" cxnId="{008170CF-0DDB-4277-9AE0-061D1A83E8AD}">
      <dgm:prSet/>
      <dgm:spPr/>
      <dgm:t>
        <a:bodyPr/>
        <a:lstStyle/>
        <a:p>
          <a:endParaRPr lang="en-US"/>
        </a:p>
      </dgm:t>
    </dgm:pt>
    <dgm:pt modelId="{76CD1447-B03A-40B6-B47B-731A18D4A131}" type="pres">
      <dgm:prSet presAssocID="{11A93645-61E5-4A40-8FE4-0DA55697FF47}" presName="diagram" presStyleCnt="0">
        <dgm:presLayoutVars>
          <dgm:dir/>
          <dgm:resizeHandles val="exact"/>
        </dgm:presLayoutVars>
      </dgm:prSet>
      <dgm:spPr/>
      <dgm:t>
        <a:bodyPr/>
        <a:lstStyle/>
        <a:p>
          <a:endParaRPr lang="en-US"/>
        </a:p>
      </dgm:t>
    </dgm:pt>
    <dgm:pt modelId="{C5D60408-95F4-456D-AD37-7AE84CBD3747}" type="pres">
      <dgm:prSet presAssocID="{66A89EE8-5360-4A17-B7C6-986D4038F921}" presName="node" presStyleLbl="node1" presStyleIdx="0" presStyleCnt="7">
        <dgm:presLayoutVars>
          <dgm:bulletEnabled val="1"/>
        </dgm:presLayoutVars>
      </dgm:prSet>
      <dgm:spPr/>
      <dgm:t>
        <a:bodyPr/>
        <a:lstStyle/>
        <a:p>
          <a:endParaRPr lang="en-US"/>
        </a:p>
      </dgm:t>
    </dgm:pt>
    <dgm:pt modelId="{21272F95-94F9-40BE-9BB9-D199B4D9B8D9}" type="pres">
      <dgm:prSet presAssocID="{C7DCF743-3C66-4E05-92D1-55E8C63D2004}" presName="sibTrans" presStyleLbl="sibTrans2D1" presStyleIdx="0" presStyleCnt="6"/>
      <dgm:spPr/>
      <dgm:t>
        <a:bodyPr/>
        <a:lstStyle/>
        <a:p>
          <a:endParaRPr lang="en-US"/>
        </a:p>
      </dgm:t>
    </dgm:pt>
    <dgm:pt modelId="{680A0AB7-A42F-4514-BB21-3EB161399EAD}" type="pres">
      <dgm:prSet presAssocID="{C7DCF743-3C66-4E05-92D1-55E8C63D2004}" presName="connectorText" presStyleLbl="sibTrans2D1" presStyleIdx="0" presStyleCnt="6"/>
      <dgm:spPr/>
      <dgm:t>
        <a:bodyPr/>
        <a:lstStyle/>
        <a:p>
          <a:endParaRPr lang="en-US"/>
        </a:p>
      </dgm:t>
    </dgm:pt>
    <dgm:pt modelId="{FA63F634-1AC5-491D-9B47-529A89B792BA}" type="pres">
      <dgm:prSet presAssocID="{BC091DDE-5D53-47EC-AB61-8756020456F2}" presName="node" presStyleLbl="node1" presStyleIdx="1" presStyleCnt="7">
        <dgm:presLayoutVars>
          <dgm:bulletEnabled val="1"/>
        </dgm:presLayoutVars>
      </dgm:prSet>
      <dgm:spPr/>
      <dgm:t>
        <a:bodyPr/>
        <a:lstStyle/>
        <a:p>
          <a:endParaRPr lang="en-US"/>
        </a:p>
      </dgm:t>
    </dgm:pt>
    <dgm:pt modelId="{ADD1C64C-A377-411E-8A26-E13B314913E0}" type="pres">
      <dgm:prSet presAssocID="{F728924F-AD64-4FC8-A171-CAC12FFA172D}" presName="sibTrans" presStyleLbl="sibTrans2D1" presStyleIdx="1" presStyleCnt="6"/>
      <dgm:spPr/>
      <dgm:t>
        <a:bodyPr/>
        <a:lstStyle/>
        <a:p>
          <a:endParaRPr lang="en-US"/>
        </a:p>
      </dgm:t>
    </dgm:pt>
    <dgm:pt modelId="{633DC0DE-E20A-45A9-B1AA-79C9BFDAE91F}" type="pres">
      <dgm:prSet presAssocID="{F728924F-AD64-4FC8-A171-CAC12FFA172D}" presName="connectorText" presStyleLbl="sibTrans2D1" presStyleIdx="1" presStyleCnt="6"/>
      <dgm:spPr/>
      <dgm:t>
        <a:bodyPr/>
        <a:lstStyle/>
        <a:p>
          <a:endParaRPr lang="en-US"/>
        </a:p>
      </dgm:t>
    </dgm:pt>
    <dgm:pt modelId="{9F28384F-0997-47AD-85FF-2D739477ECDD}" type="pres">
      <dgm:prSet presAssocID="{2E8E6B29-6BD2-4DA7-9268-20548AEAD0BE}" presName="node" presStyleLbl="node1" presStyleIdx="2" presStyleCnt="7">
        <dgm:presLayoutVars>
          <dgm:bulletEnabled val="1"/>
        </dgm:presLayoutVars>
      </dgm:prSet>
      <dgm:spPr/>
      <dgm:t>
        <a:bodyPr/>
        <a:lstStyle/>
        <a:p>
          <a:endParaRPr lang="en-US"/>
        </a:p>
      </dgm:t>
    </dgm:pt>
    <dgm:pt modelId="{3B76D818-3EFE-4F00-833F-05DCBBDB7DB1}" type="pres">
      <dgm:prSet presAssocID="{67A14740-CC09-4F94-9F9D-FAAA5395D636}" presName="sibTrans" presStyleLbl="sibTrans2D1" presStyleIdx="2" presStyleCnt="6"/>
      <dgm:spPr/>
      <dgm:t>
        <a:bodyPr/>
        <a:lstStyle/>
        <a:p>
          <a:endParaRPr lang="en-US"/>
        </a:p>
      </dgm:t>
    </dgm:pt>
    <dgm:pt modelId="{6BDF9F55-ECB0-43AC-A0D7-48E5193761B7}" type="pres">
      <dgm:prSet presAssocID="{67A14740-CC09-4F94-9F9D-FAAA5395D636}" presName="connectorText" presStyleLbl="sibTrans2D1" presStyleIdx="2" presStyleCnt="6"/>
      <dgm:spPr/>
      <dgm:t>
        <a:bodyPr/>
        <a:lstStyle/>
        <a:p>
          <a:endParaRPr lang="en-US"/>
        </a:p>
      </dgm:t>
    </dgm:pt>
    <dgm:pt modelId="{806EA346-AE9E-49A8-A81C-B11B8196A7D5}" type="pres">
      <dgm:prSet presAssocID="{223749C8-49BB-46B1-8658-C3D690472A9E}" presName="node" presStyleLbl="node1" presStyleIdx="3" presStyleCnt="7">
        <dgm:presLayoutVars>
          <dgm:bulletEnabled val="1"/>
        </dgm:presLayoutVars>
      </dgm:prSet>
      <dgm:spPr/>
      <dgm:t>
        <a:bodyPr/>
        <a:lstStyle/>
        <a:p>
          <a:endParaRPr lang="en-US"/>
        </a:p>
      </dgm:t>
    </dgm:pt>
    <dgm:pt modelId="{06A3444B-67F4-4736-8FBA-7C3D8488DD71}" type="pres">
      <dgm:prSet presAssocID="{09EAC10E-931B-4619-AC68-EF28C57C7DD1}" presName="sibTrans" presStyleLbl="sibTrans2D1" presStyleIdx="3" presStyleCnt="6"/>
      <dgm:spPr/>
      <dgm:t>
        <a:bodyPr/>
        <a:lstStyle/>
        <a:p>
          <a:endParaRPr lang="en-US"/>
        </a:p>
      </dgm:t>
    </dgm:pt>
    <dgm:pt modelId="{DBF0A98D-6A9D-4F12-A120-CFF81AFC6C79}" type="pres">
      <dgm:prSet presAssocID="{09EAC10E-931B-4619-AC68-EF28C57C7DD1}" presName="connectorText" presStyleLbl="sibTrans2D1" presStyleIdx="3" presStyleCnt="6"/>
      <dgm:spPr/>
      <dgm:t>
        <a:bodyPr/>
        <a:lstStyle/>
        <a:p>
          <a:endParaRPr lang="en-US"/>
        </a:p>
      </dgm:t>
    </dgm:pt>
    <dgm:pt modelId="{13E2DA9C-36B6-42DF-A179-6E115F27E729}" type="pres">
      <dgm:prSet presAssocID="{02C6730B-F3EC-4F12-A319-79AF9CD5BBAA}" presName="node" presStyleLbl="node1" presStyleIdx="4" presStyleCnt="7">
        <dgm:presLayoutVars>
          <dgm:bulletEnabled val="1"/>
        </dgm:presLayoutVars>
      </dgm:prSet>
      <dgm:spPr/>
      <dgm:t>
        <a:bodyPr/>
        <a:lstStyle/>
        <a:p>
          <a:endParaRPr lang="en-US"/>
        </a:p>
      </dgm:t>
    </dgm:pt>
    <dgm:pt modelId="{93AE03F6-DEFD-4908-88FD-0EDA37C5122E}" type="pres">
      <dgm:prSet presAssocID="{400C49F6-2D35-4949-86EF-74BA4BB4496B}" presName="sibTrans" presStyleLbl="sibTrans2D1" presStyleIdx="4" presStyleCnt="6"/>
      <dgm:spPr/>
      <dgm:t>
        <a:bodyPr/>
        <a:lstStyle/>
        <a:p>
          <a:endParaRPr lang="en-US"/>
        </a:p>
      </dgm:t>
    </dgm:pt>
    <dgm:pt modelId="{5F98D352-74A5-40FE-B91A-12F0AD8DEBF5}" type="pres">
      <dgm:prSet presAssocID="{400C49F6-2D35-4949-86EF-74BA4BB4496B}" presName="connectorText" presStyleLbl="sibTrans2D1" presStyleIdx="4" presStyleCnt="6"/>
      <dgm:spPr/>
      <dgm:t>
        <a:bodyPr/>
        <a:lstStyle/>
        <a:p>
          <a:endParaRPr lang="en-US"/>
        </a:p>
      </dgm:t>
    </dgm:pt>
    <dgm:pt modelId="{5B8DA249-7B65-41A2-AF56-350B792FD238}" type="pres">
      <dgm:prSet presAssocID="{DF1BD45D-6BFC-4B9F-B9C2-6A0C6BEA5D40}" presName="node" presStyleLbl="node1" presStyleIdx="5" presStyleCnt="7">
        <dgm:presLayoutVars>
          <dgm:bulletEnabled val="1"/>
        </dgm:presLayoutVars>
      </dgm:prSet>
      <dgm:spPr/>
      <dgm:t>
        <a:bodyPr/>
        <a:lstStyle/>
        <a:p>
          <a:endParaRPr lang="en-US"/>
        </a:p>
      </dgm:t>
    </dgm:pt>
    <dgm:pt modelId="{528D7576-57A8-42DE-AC3D-06557BFFE3BA}" type="pres">
      <dgm:prSet presAssocID="{5DBFDD5E-C2DD-441E-B227-E5FA608B549E}" presName="sibTrans" presStyleLbl="sibTrans2D1" presStyleIdx="5" presStyleCnt="6"/>
      <dgm:spPr/>
      <dgm:t>
        <a:bodyPr/>
        <a:lstStyle/>
        <a:p>
          <a:endParaRPr lang="en-US"/>
        </a:p>
      </dgm:t>
    </dgm:pt>
    <dgm:pt modelId="{0863AF0C-D718-4C4B-8BEF-D4F2EBA1B7E8}" type="pres">
      <dgm:prSet presAssocID="{5DBFDD5E-C2DD-441E-B227-E5FA608B549E}" presName="connectorText" presStyleLbl="sibTrans2D1" presStyleIdx="5" presStyleCnt="6"/>
      <dgm:spPr/>
      <dgm:t>
        <a:bodyPr/>
        <a:lstStyle/>
        <a:p>
          <a:endParaRPr lang="en-US"/>
        </a:p>
      </dgm:t>
    </dgm:pt>
    <dgm:pt modelId="{E428F0FD-5B77-4B3C-9AC7-CAC254685BBC}" type="pres">
      <dgm:prSet presAssocID="{1D3793D3-5A8F-4F0E-A1BE-CEF940192868}" presName="node" presStyleLbl="node1" presStyleIdx="6" presStyleCnt="7">
        <dgm:presLayoutVars>
          <dgm:bulletEnabled val="1"/>
        </dgm:presLayoutVars>
      </dgm:prSet>
      <dgm:spPr/>
      <dgm:t>
        <a:bodyPr/>
        <a:lstStyle/>
        <a:p>
          <a:endParaRPr lang="en-US"/>
        </a:p>
      </dgm:t>
    </dgm:pt>
  </dgm:ptLst>
  <dgm:cxnLst>
    <dgm:cxn modelId="{BA4CA76E-1C8A-4102-8B31-AC2A2E4C488D}" type="presOf" srcId="{1D3793D3-5A8F-4F0E-A1BE-CEF940192868}" destId="{E428F0FD-5B77-4B3C-9AC7-CAC254685BBC}" srcOrd="0" destOrd="0" presId="urn:microsoft.com/office/officeart/2005/8/layout/process5"/>
    <dgm:cxn modelId="{73D19623-AD4B-42E7-B4F4-01392A2CE13E}" srcId="{11A93645-61E5-4A40-8FE4-0DA55697FF47}" destId="{2E8E6B29-6BD2-4DA7-9268-20548AEAD0BE}" srcOrd="2" destOrd="0" parTransId="{99645B00-36DC-4EDE-B646-D3E17F438D41}" sibTransId="{67A14740-CC09-4F94-9F9D-FAAA5395D636}"/>
    <dgm:cxn modelId="{43F4A2FE-E4CE-4D0A-858C-6B94227B9C30}" type="presOf" srcId="{BC091DDE-5D53-47EC-AB61-8756020456F2}" destId="{FA63F634-1AC5-491D-9B47-529A89B792BA}" srcOrd="0" destOrd="0" presId="urn:microsoft.com/office/officeart/2005/8/layout/process5"/>
    <dgm:cxn modelId="{909C6B0D-503D-4A64-8699-02004DC44C98}" type="presOf" srcId="{4564E111-98EA-40C4-8BD0-63E56B28E7B9}" destId="{5B8DA249-7B65-41A2-AF56-350B792FD238}" srcOrd="0" destOrd="1" presId="urn:microsoft.com/office/officeart/2005/8/layout/process5"/>
    <dgm:cxn modelId="{181EAD55-AD5C-4118-8B39-F1495637FA7A}" srcId="{11A93645-61E5-4A40-8FE4-0DA55697FF47}" destId="{DF1BD45D-6BFC-4B9F-B9C2-6A0C6BEA5D40}" srcOrd="5" destOrd="0" parTransId="{F888673F-0880-43E2-9FFB-9A459C6EBE62}" sibTransId="{5DBFDD5E-C2DD-441E-B227-E5FA608B549E}"/>
    <dgm:cxn modelId="{CE8AB951-A172-4F2C-970C-4B6DE6E38F1E}" type="presOf" srcId="{C7DCF743-3C66-4E05-92D1-55E8C63D2004}" destId="{21272F95-94F9-40BE-9BB9-D199B4D9B8D9}" srcOrd="0" destOrd="0" presId="urn:microsoft.com/office/officeart/2005/8/layout/process5"/>
    <dgm:cxn modelId="{E08AC6F5-7AA2-45B7-B635-F6E1C620426F}" srcId="{2E8E6B29-6BD2-4DA7-9268-20548AEAD0BE}" destId="{7319A699-9FE8-4FC5-B1D0-A800A24DCEAB}" srcOrd="1" destOrd="0" parTransId="{2EC14A51-33BC-4E2D-87C1-EFA73AC11F92}" sibTransId="{AABC8CD6-E265-4F0F-A4E8-7B4490386363}"/>
    <dgm:cxn modelId="{77BF86C6-4F79-4486-9707-0A840BD18975}" type="presOf" srcId="{8FC9951E-74FF-4D91-BB7D-E21E389C4CDD}" destId="{9F28384F-0997-47AD-85FF-2D739477ECDD}" srcOrd="0" destOrd="1" presId="urn:microsoft.com/office/officeart/2005/8/layout/process5"/>
    <dgm:cxn modelId="{003F99A4-E6E2-4AC1-A588-3A1E6B16D5D0}" type="presOf" srcId="{F728924F-AD64-4FC8-A171-CAC12FFA172D}" destId="{ADD1C64C-A377-411E-8A26-E13B314913E0}" srcOrd="0" destOrd="0" presId="urn:microsoft.com/office/officeart/2005/8/layout/process5"/>
    <dgm:cxn modelId="{2043C6BE-1B40-48A2-B6B5-97FF561374D6}" type="presOf" srcId="{C88B4590-EE0E-4122-8A00-AACFE704FB37}" destId="{FA63F634-1AC5-491D-9B47-529A89B792BA}" srcOrd="0" destOrd="1" presId="urn:microsoft.com/office/officeart/2005/8/layout/process5"/>
    <dgm:cxn modelId="{B3DA0CD4-B3AD-4DBE-8B6B-264FE259F3AE}" type="presOf" srcId="{09EAC10E-931B-4619-AC68-EF28C57C7DD1}" destId="{DBF0A98D-6A9D-4F12-A120-CFF81AFC6C79}" srcOrd="1" destOrd="0" presId="urn:microsoft.com/office/officeart/2005/8/layout/process5"/>
    <dgm:cxn modelId="{D261B97F-958D-4E66-9775-BFF537B6947E}" srcId="{11A93645-61E5-4A40-8FE4-0DA55697FF47}" destId="{02C6730B-F3EC-4F12-A319-79AF9CD5BBAA}" srcOrd="4" destOrd="0" parTransId="{7D084AFF-829E-4785-8854-2C440FE51D19}" sibTransId="{400C49F6-2D35-4949-86EF-74BA4BB4496B}"/>
    <dgm:cxn modelId="{05DCCF08-0449-4572-A796-98A1A1CD5681}" type="presOf" srcId="{5DBFDD5E-C2DD-441E-B227-E5FA608B549E}" destId="{0863AF0C-D718-4C4B-8BEF-D4F2EBA1B7E8}" srcOrd="1" destOrd="0" presId="urn:microsoft.com/office/officeart/2005/8/layout/process5"/>
    <dgm:cxn modelId="{661511A2-BEA5-4344-995A-F8667A0BC477}" type="presOf" srcId="{9A656594-0EE7-4C3A-A620-FB155A7336DF}" destId="{13E2DA9C-36B6-42DF-A179-6E115F27E729}" srcOrd="0" destOrd="1" presId="urn:microsoft.com/office/officeart/2005/8/layout/process5"/>
    <dgm:cxn modelId="{24D5463B-6355-48A4-AE50-A83A793BA52F}" srcId="{BC091DDE-5D53-47EC-AB61-8756020456F2}" destId="{C88B4590-EE0E-4122-8A00-AACFE704FB37}" srcOrd="0" destOrd="0" parTransId="{0546492C-F51F-426E-9CA4-5BBA6FDE2AC1}" sibTransId="{12D391E6-4619-4808-AAF2-3E4C082381DA}"/>
    <dgm:cxn modelId="{FCBC40F0-1C46-4A93-85D2-1C7B60236782}" type="presOf" srcId="{67A14740-CC09-4F94-9F9D-FAAA5395D636}" destId="{3B76D818-3EFE-4F00-833F-05DCBBDB7DB1}" srcOrd="0" destOrd="0" presId="urn:microsoft.com/office/officeart/2005/8/layout/process5"/>
    <dgm:cxn modelId="{20D11027-5505-4875-9EE1-6B7C228C2A3D}" srcId="{11A93645-61E5-4A40-8FE4-0DA55697FF47}" destId="{66A89EE8-5360-4A17-B7C6-986D4038F921}" srcOrd="0" destOrd="0" parTransId="{F4D25872-162D-41B1-BD67-9E21DE5A3B92}" sibTransId="{C7DCF743-3C66-4E05-92D1-55E8C63D2004}"/>
    <dgm:cxn modelId="{CE59BF2F-8754-46A2-BC9B-2F2116D1DC11}" type="presOf" srcId="{5DBFDD5E-C2DD-441E-B227-E5FA608B549E}" destId="{528D7576-57A8-42DE-AC3D-06557BFFE3BA}" srcOrd="0" destOrd="0" presId="urn:microsoft.com/office/officeart/2005/8/layout/process5"/>
    <dgm:cxn modelId="{5864A91C-F79E-456B-999D-84E8B5A91EAF}" type="presOf" srcId="{400C49F6-2D35-4949-86EF-74BA4BB4496B}" destId="{93AE03F6-DEFD-4908-88FD-0EDA37C5122E}" srcOrd="0" destOrd="0" presId="urn:microsoft.com/office/officeart/2005/8/layout/process5"/>
    <dgm:cxn modelId="{D393D326-DFEB-4181-A58B-488D274C66C6}" srcId="{11A93645-61E5-4A40-8FE4-0DA55697FF47}" destId="{1D3793D3-5A8F-4F0E-A1BE-CEF940192868}" srcOrd="6" destOrd="0" parTransId="{DF5DAAED-C9A5-49C8-B068-1D0248BF7C7F}" sibTransId="{A6EF04D3-729E-4585-9F85-8B2539EACC10}"/>
    <dgm:cxn modelId="{63DDCFDA-A122-4F00-B048-49CB7E5E6478}" type="presOf" srcId="{400C49F6-2D35-4949-86EF-74BA4BB4496B}" destId="{5F98D352-74A5-40FE-B91A-12F0AD8DEBF5}" srcOrd="1" destOrd="0" presId="urn:microsoft.com/office/officeart/2005/8/layout/process5"/>
    <dgm:cxn modelId="{1D558C86-E5AE-491A-A576-56A3CE4DDFB5}" srcId="{2E8E6B29-6BD2-4DA7-9268-20548AEAD0BE}" destId="{8FC9951E-74FF-4D91-BB7D-E21E389C4CDD}" srcOrd="0" destOrd="0" parTransId="{736DE110-8A2E-476B-B76F-66108BC86DBD}" sibTransId="{02CB7FBF-6BF1-43D6-A0C0-DBEC843DAFAD}"/>
    <dgm:cxn modelId="{BC885BFF-7EBB-4FE8-8449-D1ED121317B1}" srcId="{66A89EE8-5360-4A17-B7C6-986D4038F921}" destId="{C3B697E6-E597-487C-9BD1-33FFA974D9D5}" srcOrd="0" destOrd="0" parTransId="{43766D39-8D03-46A8-87E9-3731A7A95CD0}" sibTransId="{C62A6D38-1AA0-40B8-8BB6-1249D286B789}"/>
    <dgm:cxn modelId="{2A36A0EA-7E79-4567-A199-1E2CBC19D13A}" type="presOf" srcId="{3E300457-776D-4896-A52D-328D3742F4B5}" destId="{E428F0FD-5B77-4B3C-9AC7-CAC254685BBC}" srcOrd="0" destOrd="1" presId="urn:microsoft.com/office/officeart/2005/8/layout/process5"/>
    <dgm:cxn modelId="{D1AB14AF-B736-4968-8067-0FDE3B88318C}" type="presOf" srcId="{67A14740-CC09-4F94-9F9D-FAAA5395D636}" destId="{6BDF9F55-ECB0-43AC-A0D7-48E5193761B7}" srcOrd="1" destOrd="0" presId="urn:microsoft.com/office/officeart/2005/8/layout/process5"/>
    <dgm:cxn modelId="{EFA90F1C-64FC-4F73-8B6F-AB649F602FAD}" type="presOf" srcId="{F728924F-AD64-4FC8-A171-CAC12FFA172D}" destId="{633DC0DE-E20A-45A9-B1AA-79C9BFDAE91F}" srcOrd="1" destOrd="0" presId="urn:microsoft.com/office/officeart/2005/8/layout/process5"/>
    <dgm:cxn modelId="{008170CF-0DDB-4277-9AE0-061D1A83E8AD}" srcId="{1D3793D3-5A8F-4F0E-A1BE-CEF940192868}" destId="{3E300457-776D-4896-A52D-328D3742F4B5}" srcOrd="0" destOrd="0" parTransId="{17D5CD1D-CC13-42BB-9F6F-D741D396591E}" sibTransId="{6E1C8BAB-3D18-42E0-804B-45CCF9812A0E}"/>
    <dgm:cxn modelId="{5730C1B9-1EDB-4E74-AFA3-29C07D863816}" srcId="{11A93645-61E5-4A40-8FE4-0DA55697FF47}" destId="{BC091DDE-5D53-47EC-AB61-8756020456F2}" srcOrd="1" destOrd="0" parTransId="{AA0D7DB7-B661-4DB9-A6A9-F6EACDE8A830}" sibTransId="{F728924F-AD64-4FC8-A171-CAC12FFA172D}"/>
    <dgm:cxn modelId="{512118CA-980C-4422-A837-CBF022C57919}" type="presOf" srcId="{C7DCF743-3C66-4E05-92D1-55E8C63D2004}" destId="{680A0AB7-A42F-4514-BB21-3EB161399EAD}" srcOrd="1" destOrd="0" presId="urn:microsoft.com/office/officeart/2005/8/layout/process5"/>
    <dgm:cxn modelId="{FA687E5D-A2A2-4C15-8DC4-9E3E0C693953}" srcId="{223749C8-49BB-46B1-8658-C3D690472A9E}" destId="{92CBAF9E-9F7A-448B-AA7D-C7F045F8E815}" srcOrd="1" destOrd="0" parTransId="{4ACBF2AE-030D-40B5-934E-FDDBB2467490}" sibTransId="{9C80F3C7-7660-4A84-841D-71304EB8EDD7}"/>
    <dgm:cxn modelId="{56F9FD00-F0C6-4CC8-AC67-5757D84D7ECD}" type="presOf" srcId="{7319A699-9FE8-4FC5-B1D0-A800A24DCEAB}" destId="{9F28384F-0997-47AD-85FF-2D739477ECDD}" srcOrd="0" destOrd="2" presId="urn:microsoft.com/office/officeart/2005/8/layout/process5"/>
    <dgm:cxn modelId="{92D02E36-B00C-44D5-8AD8-34F6020D0758}" type="presOf" srcId="{02C6730B-F3EC-4F12-A319-79AF9CD5BBAA}" destId="{13E2DA9C-36B6-42DF-A179-6E115F27E729}" srcOrd="0" destOrd="0" presId="urn:microsoft.com/office/officeart/2005/8/layout/process5"/>
    <dgm:cxn modelId="{A5B2B01E-6337-40B9-939F-4370F916D47A}" type="presOf" srcId="{11A93645-61E5-4A40-8FE4-0DA55697FF47}" destId="{76CD1447-B03A-40B6-B47B-731A18D4A131}" srcOrd="0" destOrd="0" presId="urn:microsoft.com/office/officeart/2005/8/layout/process5"/>
    <dgm:cxn modelId="{5A04FA4C-CE87-460E-A66C-66C9BE333415}" srcId="{DF1BD45D-6BFC-4B9F-B9C2-6A0C6BEA5D40}" destId="{4564E111-98EA-40C4-8BD0-63E56B28E7B9}" srcOrd="0" destOrd="0" parTransId="{6E1400BF-7B45-4162-94E1-8BE1A82FE7DA}" sibTransId="{5540D1E1-231B-407A-B78D-655C9B2AC2F5}"/>
    <dgm:cxn modelId="{8381E2A4-92B1-4069-8BBF-C1F02EC75E9F}" srcId="{223749C8-49BB-46B1-8658-C3D690472A9E}" destId="{7FB34EF0-3491-4B5E-8B92-7B685831DFA8}" srcOrd="0" destOrd="0" parTransId="{A1130EBE-BF0A-45DD-A32F-03346B875407}" sibTransId="{5E53BC0D-8F13-4C9D-8778-1826D8EB6D70}"/>
    <dgm:cxn modelId="{7AEF3D3D-54CC-41FF-9732-505BEB70C4DE}" type="presOf" srcId="{223749C8-49BB-46B1-8658-C3D690472A9E}" destId="{806EA346-AE9E-49A8-A81C-B11B8196A7D5}" srcOrd="0" destOrd="0" presId="urn:microsoft.com/office/officeart/2005/8/layout/process5"/>
    <dgm:cxn modelId="{9576BFF1-A291-48CB-9648-24108237B79E}" type="presOf" srcId="{DF1BD45D-6BFC-4B9F-B9C2-6A0C6BEA5D40}" destId="{5B8DA249-7B65-41A2-AF56-350B792FD238}" srcOrd="0" destOrd="0" presId="urn:microsoft.com/office/officeart/2005/8/layout/process5"/>
    <dgm:cxn modelId="{12B22385-A9A4-416C-B9EE-E2C9053C35F8}" type="presOf" srcId="{09EAC10E-931B-4619-AC68-EF28C57C7DD1}" destId="{06A3444B-67F4-4736-8FBA-7C3D8488DD71}" srcOrd="0" destOrd="0" presId="urn:microsoft.com/office/officeart/2005/8/layout/process5"/>
    <dgm:cxn modelId="{B34C7603-B93A-4CEB-A0FF-7B8DBBE01368}" srcId="{11A93645-61E5-4A40-8FE4-0DA55697FF47}" destId="{223749C8-49BB-46B1-8658-C3D690472A9E}" srcOrd="3" destOrd="0" parTransId="{8502FF7C-7DA4-4A9A-A939-0488817B0B9B}" sibTransId="{09EAC10E-931B-4619-AC68-EF28C57C7DD1}"/>
    <dgm:cxn modelId="{17E4F387-FB3F-4B38-8FFF-5EE30EA3CC5E}" type="presOf" srcId="{7FB34EF0-3491-4B5E-8B92-7B685831DFA8}" destId="{806EA346-AE9E-49A8-A81C-B11B8196A7D5}" srcOrd="0" destOrd="1" presId="urn:microsoft.com/office/officeart/2005/8/layout/process5"/>
    <dgm:cxn modelId="{8032F3AC-03C0-4DEB-A615-5EA16D6CA27C}" type="presOf" srcId="{66A89EE8-5360-4A17-B7C6-986D4038F921}" destId="{C5D60408-95F4-456D-AD37-7AE84CBD3747}" srcOrd="0" destOrd="0" presId="urn:microsoft.com/office/officeart/2005/8/layout/process5"/>
    <dgm:cxn modelId="{AED2338B-9A89-4996-8CFD-903273987DA8}" type="presOf" srcId="{92CBAF9E-9F7A-448B-AA7D-C7F045F8E815}" destId="{806EA346-AE9E-49A8-A81C-B11B8196A7D5}" srcOrd="0" destOrd="2" presId="urn:microsoft.com/office/officeart/2005/8/layout/process5"/>
    <dgm:cxn modelId="{C4C9816D-7200-49EF-AAF4-3E438E860E7E}" type="presOf" srcId="{2E8E6B29-6BD2-4DA7-9268-20548AEAD0BE}" destId="{9F28384F-0997-47AD-85FF-2D739477ECDD}" srcOrd="0" destOrd="0" presId="urn:microsoft.com/office/officeart/2005/8/layout/process5"/>
    <dgm:cxn modelId="{7CD01B20-8727-4793-9932-E335B4A25250}" type="presOf" srcId="{C3B697E6-E597-487C-9BD1-33FFA974D9D5}" destId="{C5D60408-95F4-456D-AD37-7AE84CBD3747}" srcOrd="0" destOrd="1" presId="urn:microsoft.com/office/officeart/2005/8/layout/process5"/>
    <dgm:cxn modelId="{1BD37DF3-D698-4185-9537-C464BAE33A28}" srcId="{02C6730B-F3EC-4F12-A319-79AF9CD5BBAA}" destId="{9A656594-0EE7-4C3A-A620-FB155A7336DF}" srcOrd="0" destOrd="0" parTransId="{7D779FD1-C233-4D91-932D-B072FD4F8241}" sibTransId="{44D5F7D0-DA90-4D64-86EC-F2BD9AA84859}"/>
    <dgm:cxn modelId="{22D95143-663D-4FC3-8AA8-491363F496AD}" type="presParOf" srcId="{76CD1447-B03A-40B6-B47B-731A18D4A131}" destId="{C5D60408-95F4-456D-AD37-7AE84CBD3747}" srcOrd="0" destOrd="0" presId="urn:microsoft.com/office/officeart/2005/8/layout/process5"/>
    <dgm:cxn modelId="{737C48A4-EB2F-40B7-B58C-9EA83A1CD46E}" type="presParOf" srcId="{76CD1447-B03A-40B6-B47B-731A18D4A131}" destId="{21272F95-94F9-40BE-9BB9-D199B4D9B8D9}" srcOrd="1" destOrd="0" presId="urn:microsoft.com/office/officeart/2005/8/layout/process5"/>
    <dgm:cxn modelId="{C228CE7A-18BC-413E-B1B9-F05983A78E96}" type="presParOf" srcId="{21272F95-94F9-40BE-9BB9-D199B4D9B8D9}" destId="{680A0AB7-A42F-4514-BB21-3EB161399EAD}" srcOrd="0" destOrd="0" presId="urn:microsoft.com/office/officeart/2005/8/layout/process5"/>
    <dgm:cxn modelId="{1BFB1B08-D6A9-4F4B-BDC6-4E4B3CBEB846}" type="presParOf" srcId="{76CD1447-B03A-40B6-B47B-731A18D4A131}" destId="{FA63F634-1AC5-491D-9B47-529A89B792BA}" srcOrd="2" destOrd="0" presId="urn:microsoft.com/office/officeart/2005/8/layout/process5"/>
    <dgm:cxn modelId="{055504D0-1AA6-4B4C-872C-EBCF1F27D04D}" type="presParOf" srcId="{76CD1447-B03A-40B6-B47B-731A18D4A131}" destId="{ADD1C64C-A377-411E-8A26-E13B314913E0}" srcOrd="3" destOrd="0" presId="urn:microsoft.com/office/officeart/2005/8/layout/process5"/>
    <dgm:cxn modelId="{61182ADD-A004-4DC5-B17F-AFFFCEFBAFCD}" type="presParOf" srcId="{ADD1C64C-A377-411E-8A26-E13B314913E0}" destId="{633DC0DE-E20A-45A9-B1AA-79C9BFDAE91F}" srcOrd="0" destOrd="0" presId="urn:microsoft.com/office/officeart/2005/8/layout/process5"/>
    <dgm:cxn modelId="{D9B22963-1B8C-4B6D-8D09-9C51C76673F3}" type="presParOf" srcId="{76CD1447-B03A-40B6-B47B-731A18D4A131}" destId="{9F28384F-0997-47AD-85FF-2D739477ECDD}" srcOrd="4" destOrd="0" presId="urn:microsoft.com/office/officeart/2005/8/layout/process5"/>
    <dgm:cxn modelId="{E07A35F4-AFF1-4CDF-8B0C-8D39D70F99D6}" type="presParOf" srcId="{76CD1447-B03A-40B6-B47B-731A18D4A131}" destId="{3B76D818-3EFE-4F00-833F-05DCBBDB7DB1}" srcOrd="5" destOrd="0" presId="urn:microsoft.com/office/officeart/2005/8/layout/process5"/>
    <dgm:cxn modelId="{129F99B2-C66D-4C33-8A04-D71E73FAA5D6}" type="presParOf" srcId="{3B76D818-3EFE-4F00-833F-05DCBBDB7DB1}" destId="{6BDF9F55-ECB0-43AC-A0D7-48E5193761B7}" srcOrd="0" destOrd="0" presId="urn:microsoft.com/office/officeart/2005/8/layout/process5"/>
    <dgm:cxn modelId="{126CF9B5-DDAF-46BD-BFA8-459AE873C096}" type="presParOf" srcId="{76CD1447-B03A-40B6-B47B-731A18D4A131}" destId="{806EA346-AE9E-49A8-A81C-B11B8196A7D5}" srcOrd="6" destOrd="0" presId="urn:microsoft.com/office/officeart/2005/8/layout/process5"/>
    <dgm:cxn modelId="{47429F98-CAE8-470E-A11D-ABEAD794A5D0}" type="presParOf" srcId="{76CD1447-B03A-40B6-B47B-731A18D4A131}" destId="{06A3444B-67F4-4736-8FBA-7C3D8488DD71}" srcOrd="7" destOrd="0" presId="urn:microsoft.com/office/officeart/2005/8/layout/process5"/>
    <dgm:cxn modelId="{2D962C26-FB48-49A4-BE38-E6866DBFF2F5}" type="presParOf" srcId="{06A3444B-67F4-4736-8FBA-7C3D8488DD71}" destId="{DBF0A98D-6A9D-4F12-A120-CFF81AFC6C79}" srcOrd="0" destOrd="0" presId="urn:microsoft.com/office/officeart/2005/8/layout/process5"/>
    <dgm:cxn modelId="{ECAB45B0-EF3B-428F-B273-58A924EFAB59}" type="presParOf" srcId="{76CD1447-B03A-40B6-B47B-731A18D4A131}" destId="{13E2DA9C-36B6-42DF-A179-6E115F27E729}" srcOrd="8" destOrd="0" presId="urn:microsoft.com/office/officeart/2005/8/layout/process5"/>
    <dgm:cxn modelId="{962983E4-59BB-4D20-9CB1-005CE0314251}" type="presParOf" srcId="{76CD1447-B03A-40B6-B47B-731A18D4A131}" destId="{93AE03F6-DEFD-4908-88FD-0EDA37C5122E}" srcOrd="9" destOrd="0" presId="urn:microsoft.com/office/officeart/2005/8/layout/process5"/>
    <dgm:cxn modelId="{07032646-1C7D-4F5E-BB7C-C8284956C0D1}" type="presParOf" srcId="{93AE03F6-DEFD-4908-88FD-0EDA37C5122E}" destId="{5F98D352-74A5-40FE-B91A-12F0AD8DEBF5}" srcOrd="0" destOrd="0" presId="urn:microsoft.com/office/officeart/2005/8/layout/process5"/>
    <dgm:cxn modelId="{47FE3141-162E-41D7-B2D3-7FBF51740C88}" type="presParOf" srcId="{76CD1447-B03A-40B6-B47B-731A18D4A131}" destId="{5B8DA249-7B65-41A2-AF56-350B792FD238}" srcOrd="10" destOrd="0" presId="urn:microsoft.com/office/officeart/2005/8/layout/process5"/>
    <dgm:cxn modelId="{AB60741B-1EB0-46BB-BDB8-389157303916}" type="presParOf" srcId="{76CD1447-B03A-40B6-B47B-731A18D4A131}" destId="{528D7576-57A8-42DE-AC3D-06557BFFE3BA}" srcOrd="11" destOrd="0" presId="urn:microsoft.com/office/officeart/2005/8/layout/process5"/>
    <dgm:cxn modelId="{4FCC7A25-06A2-497C-9B53-230F05F5B5B1}" type="presParOf" srcId="{528D7576-57A8-42DE-AC3D-06557BFFE3BA}" destId="{0863AF0C-D718-4C4B-8BEF-D4F2EBA1B7E8}" srcOrd="0" destOrd="0" presId="urn:microsoft.com/office/officeart/2005/8/layout/process5"/>
    <dgm:cxn modelId="{1934AA65-A63F-44B2-BB67-566CA8D4B654}" type="presParOf" srcId="{76CD1447-B03A-40B6-B47B-731A18D4A131}" destId="{E428F0FD-5B77-4B3C-9AC7-CAC254685BBC}" srcOrd="12"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D60408-95F4-456D-AD37-7AE84CBD3747}">
      <dsp:nvSpPr>
        <dsp:cNvPr id="0" name=""/>
        <dsp:cNvSpPr/>
      </dsp:nvSpPr>
      <dsp:spPr>
        <a:xfrm>
          <a:off x="4947" y="862618"/>
          <a:ext cx="2163202" cy="1297921"/>
        </a:xfrm>
        <a:prstGeom prst="roundRect">
          <a:avLst>
            <a:gd name="adj" fmla="val 10000"/>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dirty="0" smtClean="0"/>
            <a:t>Select a Collection</a:t>
          </a:r>
          <a:endParaRPr lang="en-US" sz="1600" kern="1200" dirty="0"/>
        </a:p>
        <a:p>
          <a:pPr marL="114300" lvl="1" indent="-114300" algn="l" defTabSz="533400">
            <a:lnSpc>
              <a:spcPct val="90000"/>
            </a:lnSpc>
            <a:spcBef>
              <a:spcPct val="0"/>
            </a:spcBef>
            <a:spcAft>
              <a:spcPct val="15000"/>
            </a:spcAft>
            <a:buChar char="••"/>
          </a:pPr>
          <a:r>
            <a:rPr lang="en-US" sz="1200" kern="1200" dirty="0" smtClean="0"/>
            <a:t>Only collections on which you have “submit” privileges will appear.</a:t>
          </a:r>
          <a:endParaRPr lang="en-US" sz="1200" kern="1200" dirty="0"/>
        </a:p>
      </dsp:txBody>
      <dsp:txXfrm>
        <a:off x="42962" y="900633"/>
        <a:ext cx="2087172" cy="1221891"/>
      </dsp:txXfrm>
    </dsp:sp>
    <dsp:sp modelId="{21272F95-94F9-40BE-9BB9-D199B4D9B8D9}">
      <dsp:nvSpPr>
        <dsp:cNvPr id="0" name=""/>
        <dsp:cNvSpPr/>
      </dsp:nvSpPr>
      <dsp:spPr>
        <a:xfrm>
          <a:off x="2358512" y="1243342"/>
          <a:ext cx="458598" cy="5364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2358512" y="1350637"/>
        <a:ext cx="321019" cy="321884"/>
      </dsp:txXfrm>
    </dsp:sp>
    <dsp:sp modelId="{FA63F634-1AC5-491D-9B47-529A89B792BA}">
      <dsp:nvSpPr>
        <dsp:cNvPr id="0" name=""/>
        <dsp:cNvSpPr/>
      </dsp:nvSpPr>
      <dsp:spPr>
        <a:xfrm>
          <a:off x="3033431" y="862618"/>
          <a:ext cx="2163202" cy="1297921"/>
        </a:xfrm>
        <a:prstGeom prst="roundRect">
          <a:avLst>
            <a:gd name="adj" fmla="val 10000"/>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dirty="0" smtClean="0"/>
            <a:t>Describe the item (3 screens)</a:t>
          </a:r>
          <a:endParaRPr lang="en-US" sz="1600" kern="1200" dirty="0"/>
        </a:p>
        <a:p>
          <a:pPr marL="114300" lvl="1" indent="-114300" algn="l" defTabSz="533400">
            <a:lnSpc>
              <a:spcPct val="90000"/>
            </a:lnSpc>
            <a:spcBef>
              <a:spcPct val="0"/>
            </a:spcBef>
            <a:spcAft>
              <a:spcPct val="15000"/>
            </a:spcAft>
            <a:buChar char="••"/>
          </a:pPr>
          <a:r>
            <a:rPr lang="en-US" sz="1200" kern="1200" dirty="0" smtClean="0"/>
            <a:t>Title and Date of Publication are required.</a:t>
          </a:r>
          <a:endParaRPr lang="en-US" sz="1200" kern="1200" dirty="0"/>
        </a:p>
      </dsp:txBody>
      <dsp:txXfrm>
        <a:off x="3071446" y="900633"/>
        <a:ext cx="2087172" cy="1221891"/>
      </dsp:txXfrm>
    </dsp:sp>
    <dsp:sp modelId="{ADD1C64C-A377-411E-8A26-E13B314913E0}">
      <dsp:nvSpPr>
        <dsp:cNvPr id="0" name=""/>
        <dsp:cNvSpPr/>
      </dsp:nvSpPr>
      <dsp:spPr>
        <a:xfrm>
          <a:off x="5386995" y="1243342"/>
          <a:ext cx="458598" cy="5364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5386995" y="1350637"/>
        <a:ext cx="321019" cy="321884"/>
      </dsp:txXfrm>
    </dsp:sp>
    <dsp:sp modelId="{9F28384F-0997-47AD-85FF-2D739477ECDD}">
      <dsp:nvSpPr>
        <dsp:cNvPr id="0" name=""/>
        <dsp:cNvSpPr/>
      </dsp:nvSpPr>
      <dsp:spPr>
        <a:xfrm>
          <a:off x="6061915" y="862618"/>
          <a:ext cx="2163202" cy="1297921"/>
        </a:xfrm>
        <a:prstGeom prst="roundRect">
          <a:avLst>
            <a:gd name="adj" fmla="val 10000"/>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dirty="0" smtClean="0"/>
            <a:t>Determine access</a:t>
          </a:r>
          <a:endParaRPr lang="en-US" sz="1600" kern="1200" dirty="0"/>
        </a:p>
        <a:p>
          <a:pPr marL="114300" lvl="1" indent="-114300" algn="l" defTabSz="533400">
            <a:lnSpc>
              <a:spcPct val="90000"/>
            </a:lnSpc>
            <a:spcBef>
              <a:spcPct val="0"/>
            </a:spcBef>
            <a:spcAft>
              <a:spcPct val="15000"/>
            </a:spcAft>
            <a:buChar char="••"/>
          </a:pPr>
          <a:r>
            <a:rPr lang="en-US" sz="1200" kern="1200" dirty="0" smtClean="0"/>
            <a:t>Make item private? – Item will not be searchable.</a:t>
          </a:r>
          <a:endParaRPr lang="en-US" sz="1200" kern="1200" dirty="0"/>
        </a:p>
        <a:p>
          <a:pPr marL="114300" lvl="1" indent="-114300" algn="l" defTabSz="533400">
            <a:lnSpc>
              <a:spcPct val="90000"/>
            </a:lnSpc>
            <a:spcBef>
              <a:spcPct val="0"/>
            </a:spcBef>
            <a:spcAft>
              <a:spcPct val="15000"/>
            </a:spcAft>
            <a:buChar char="••"/>
          </a:pPr>
          <a:r>
            <a:rPr lang="en-US" sz="1200" kern="1200" dirty="0" smtClean="0"/>
            <a:t>Set up limited embargo? – Provide future date for access</a:t>
          </a:r>
          <a:endParaRPr lang="en-US" sz="1200" kern="1200" dirty="0"/>
        </a:p>
      </dsp:txBody>
      <dsp:txXfrm>
        <a:off x="6099930" y="900633"/>
        <a:ext cx="2087172" cy="1221891"/>
      </dsp:txXfrm>
    </dsp:sp>
    <dsp:sp modelId="{3B76D818-3EFE-4F00-833F-05DCBBDB7DB1}">
      <dsp:nvSpPr>
        <dsp:cNvPr id="0" name=""/>
        <dsp:cNvSpPr/>
      </dsp:nvSpPr>
      <dsp:spPr>
        <a:xfrm>
          <a:off x="8415479" y="1243342"/>
          <a:ext cx="458598" cy="5364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8415479" y="1350637"/>
        <a:ext cx="321019" cy="321884"/>
      </dsp:txXfrm>
    </dsp:sp>
    <dsp:sp modelId="{806EA346-AE9E-49A8-A81C-B11B8196A7D5}">
      <dsp:nvSpPr>
        <dsp:cNvPr id="0" name=""/>
        <dsp:cNvSpPr/>
      </dsp:nvSpPr>
      <dsp:spPr>
        <a:xfrm>
          <a:off x="9090398" y="862618"/>
          <a:ext cx="2163202" cy="1297921"/>
        </a:xfrm>
        <a:prstGeom prst="roundRect">
          <a:avLst>
            <a:gd name="adj" fmla="val 10000"/>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dirty="0" smtClean="0"/>
            <a:t>Upload file(s)</a:t>
          </a:r>
          <a:endParaRPr lang="en-US" sz="1600" kern="1200" dirty="0"/>
        </a:p>
        <a:p>
          <a:pPr marL="114300" lvl="1" indent="-114300" algn="l" defTabSz="533400">
            <a:lnSpc>
              <a:spcPct val="90000"/>
            </a:lnSpc>
            <a:spcBef>
              <a:spcPct val="0"/>
            </a:spcBef>
            <a:spcAft>
              <a:spcPct val="15000"/>
            </a:spcAft>
            <a:buChar char="••"/>
          </a:pPr>
          <a:r>
            <a:rPr lang="en-US" sz="1200" kern="1200" dirty="0" smtClean="0"/>
            <a:t>Upload one or multiple files</a:t>
          </a:r>
          <a:endParaRPr lang="en-US" sz="1200" kern="1200" dirty="0"/>
        </a:p>
        <a:p>
          <a:pPr marL="114300" lvl="1" indent="-114300" algn="l" defTabSz="533400">
            <a:lnSpc>
              <a:spcPct val="90000"/>
            </a:lnSpc>
            <a:spcBef>
              <a:spcPct val="0"/>
            </a:spcBef>
            <a:spcAft>
              <a:spcPct val="15000"/>
            </a:spcAft>
            <a:buChar char="••"/>
          </a:pPr>
          <a:r>
            <a:rPr lang="en-US" sz="1200" kern="1200" dirty="0" smtClean="0"/>
            <a:t>Edit metadata specific to each </a:t>
          </a:r>
          <a:r>
            <a:rPr lang="en-US" sz="1200" kern="1200" dirty="0" err="1" smtClean="0"/>
            <a:t>bitstream</a:t>
          </a:r>
          <a:r>
            <a:rPr lang="en-US" sz="1200" kern="1200" dirty="0" smtClean="0"/>
            <a:t>, including embargo info.</a:t>
          </a:r>
          <a:endParaRPr lang="en-US" sz="1200" kern="1200" dirty="0"/>
        </a:p>
      </dsp:txBody>
      <dsp:txXfrm>
        <a:off x="9128413" y="900633"/>
        <a:ext cx="2087172" cy="1221891"/>
      </dsp:txXfrm>
    </dsp:sp>
    <dsp:sp modelId="{06A3444B-67F4-4736-8FBA-7C3D8488DD71}">
      <dsp:nvSpPr>
        <dsp:cNvPr id="0" name=""/>
        <dsp:cNvSpPr/>
      </dsp:nvSpPr>
      <dsp:spPr>
        <a:xfrm rot="5400000">
          <a:off x="9942700" y="2311964"/>
          <a:ext cx="458598" cy="5364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rot="-5400000">
        <a:off x="10011058" y="2350902"/>
        <a:ext cx="321884" cy="321019"/>
      </dsp:txXfrm>
    </dsp:sp>
    <dsp:sp modelId="{13E2DA9C-36B6-42DF-A179-6E115F27E729}">
      <dsp:nvSpPr>
        <dsp:cNvPr id="0" name=""/>
        <dsp:cNvSpPr/>
      </dsp:nvSpPr>
      <dsp:spPr>
        <a:xfrm>
          <a:off x="9090398" y="3025821"/>
          <a:ext cx="2163202" cy="1297921"/>
        </a:xfrm>
        <a:prstGeom prst="roundRect">
          <a:avLst>
            <a:gd name="adj" fmla="val 10000"/>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dirty="0" smtClean="0"/>
            <a:t>Review </a:t>
          </a:r>
          <a:endParaRPr lang="en-US" sz="1600" kern="1200" dirty="0"/>
        </a:p>
        <a:p>
          <a:pPr marL="114300" lvl="1" indent="-114300" algn="l" defTabSz="533400">
            <a:lnSpc>
              <a:spcPct val="90000"/>
            </a:lnSpc>
            <a:spcBef>
              <a:spcPct val="0"/>
            </a:spcBef>
            <a:spcAft>
              <a:spcPct val="15000"/>
            </a:spcAft>
            <a:buChar char="••"/>
          </a:pPr>
          <a:r>
            <a:rPr lang="en-US" sz="1200" kern="1200" dirty="0" smtClean="0"/>
            <a:t>Review information and make corrections.</a:t>
          </a:r>
          <a:endParaRPr lang="en-US" sz="1200" kern="1200" dirty="0"/>
        </a:p>
      </dsp:txBody>
      <dsp:txXfrm>
        <a:off x="9128413" y="3063836"/>
        <a:ext cx="2087172" cy="1221891"/>
      </dsp:txXfrm>
    </dsp:sp>
    <dsp:sp modelId="{93AE03F6-DEFD-4908-88FD-0EDA37C5122E}">
      <dsp:nvSpPr>
        <dsp:cNvPr id="0" name=""/>
        <dsp:cNvSpPr/>
      </dsp:nvSpPr>
      <dsp:spPr>
        <a:xfrm rot="10800000">
          <a:off x="8441437" y="3406545"/>
          <a:ext cx="458598" cy="5364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rot="10800000">
        <a:off x="8579016" y="3513840"/>
        <a:ext cx="321019" cy="321884"/>
      </dsp:txXfrm>
    </dsp:sp>
    <dsp:sp modelId="{5B8DA249-7B65-41A2-AF56-350B792FD238}">
      <dsp:nvSpPr>
        <dsp:cNvPr id="0" name=""/>
        <dsp:cNvSpPr/>
      </dsp:nvSpPr>
      <dsp:spPr>
        <a:xfrm>
          <a:off x="6061915" y="3025821"/>
          <a:ext cx="2163202" cy="1297921"/>
        </a:xfrm>
        <a:prstGeom prst="roundRect">
          <a:avLst>
            <a:gd name="adj" fmla="val 10000"/>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dirty="0" smtClean="0"/>
            <a:t>Agree to license</a:t>
          </a:r>
          <a:endParaRPr lang="en-US" sz="1600" kern="1200" dirty="0"/>
        </a:p>
        <a:p>
          <a:pPr marL="114300" lvl="1" indent="-114300" algn="l" defTabSz="533400">
            <a:lnSpc>
              <a:spcPct val="90000"/>
            </a:lnSpc>
            <a:spcBef>
              <a:spcPct val="0"/>
            </a:spcBef>
            <a:spcAft>
              <a:spcPct val="15000"/>
            </a:spcAft>
            <a:buChar char="••"/>
          </a:pPr>
          <a:r>
            <a:rPr lang="en-US" sz="1200" kern="1200" dirty="0" smtClean="0"/>
            <a:t>Agree to license</a:t>
          </a:r>
          <a:endParaRPr lang="en-US" sz="1200" kern="1200" dirty="0"/>
        </a:p>
      </dsp:txBody>
      <dsp:txXfrm>
        <a:off x="6099930" y="3063836"/>
        <a:ext cx="2087172" cy="1221891"/>
      </dsp:txXfrm>
    </dsp:sp>
    <dsp:sp modelId="{528D7576-57A8-42DE-AC3D-06557BFFE3BA}">
      <dsp:nvSpPr>
        <dsp:cNvPr id="0" name=""/>
        <dsp:cNvSpPr/>
      </dsp:nvSpPr>
      <dsp:spPr>
        <a:xfrm rot="10800000">
          <a:off x="5412954" y="3406545"/>
          <a:ext cx="458598" cy="5364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rot="10800000">
        <a:off x="5550533" y="3513840"/>
        <a:ext cx="321019" cy="321884"/>
      </dsp:txXfrm>
    </dsp:sp>
    <dsp:sp modelId="{E428F0FD-5B77-4B3C-9AC7-CAC254685BBC}">
      <dsp:nvSpPr>
        <dsp:cNvPr id="0" name=""/>
        <dsp:cNvSpPr/>
      </dsp:nvSpPr>
      <dsp:spPr>
        <a:xfrm>
          <a:off x="3033431" y="3025821"/>
          <a:ext cx="2163202" cy="1297921"/>
        </a:xfrm>
        <a:prstGeom prst="roundRect">
          <a:avLst>
            <a:gd name="adj" fmla="val 10000"/>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dirty="0" smtClean="0"/>
            <a:t>Complete submission</a:t>
          </a:r>
          <a:endParaRPr lang="en-US" sz="1600" kern="1200" dirty="0"/>
        </a:p>
        <a:p>
          <a:pPr marL="114300" lvl="1" indent="-114300" algn="l" defTabSz="533400">
            <a:lnSpc>
              <a:spcPct val="90000"/>
            </a:lnSpc>
            <a:spcBef>
              <a:spcPct val="0"/>
            </a:spcBef>
            <a:spcAft>
              <a:spcPct val="15000"/>
            </a:spcAft>
            <a:buChar char="••"/>
          </a:pPr>
          <a:r>
            <a:rPr lang="en-US" sz="1200" kern="1200" dirty="0" smtClean="0"/>
            <a:t>Click “Complete submission.”.</a:t>
          </a:r>
          <a:endParaRPr lang="en-US" sz="1200" kern="1200" dirty="0"/>
        </a:p>
      </dsp:txBody>
      <dsp:txXfrm>
        <a:off x="3071446" y="3063836"/>
        <a:ext cx="2087172" cy="1221891"/>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E8C0ED-2F41-4A73-84E0-3835D4BCA7AF}" type="datetimeFigureOut">
              <a:rPr lang="en-US" smtClean="0"/>
              <a:t>9/30/2014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B27CAA-724A-4938-8014-5F4BE023FCB3}" type="slidenum">
              <a:rPr lang="en-US" smtClean="0"/>
              <a:t>‹#›</a:t>
            </a:fld>
            <a:endParaRPr lang="en-US"/>
          </a:p>
        </p:txBody>
      </p:sp>
    </p:spTree>
    <p:extLst>
      <p:ext uri="{BB962C8B-B14F-4D97-AF65-F5344CB8AC3E}">
        <p14:creationId xmlns:p14="http://schemas.microsoft.com/office/powerpoint/2010/main" val="2744397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www.dublincore.org/documents/library-application-profile/" TargetMode="External"/><Relationship Id="rId2" Type="http://schemas.openxmlformats.org/officeDocument/2006/relationships/slide" Target="../slides/slide46.xml"/><Relationship Id="rId1" Type="http://schemas.openxmlformats.org/officeDocument/2006/relationships/notesMaster" Target="../notesMasters/notesMaster1.xml"/><Relationship Id="rId4" Type="http://schemas.openxmlformats.org/officeDocument/2006/relationships/hyperlink" Target="http://dspace.org/technology/metadata.html"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wiki.duraspace.org/display/DSDOC4x/Metadata+Recommendations" TargetMode="External"/><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dublincore.org/documents/library-application-profile/"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dspace.org/technology/metadata.html"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2005: TDL formed by four Texas members of the Association of Research Libraries</a:t>
            </a:r>
          </a:p>
          <a:p>
            <a:r>
              <a:rPr lang="en-US" dirty="0" smtClean="0"/>
              <a:t>20 member institutions currently</a:t>
            </a:r>
          </a:p>
          <a:p>
            <a:r>
              <a:rPr lang="en-US" dirty="0" smtClean="0"/>
              <a:t>Offer services for repositories, ETD management (Vireo), online journals, online conference management, and WordPress sites</a:t>
            </a:r>
          </a:p>
          <a:p>
            <a:endParaRPr lang="en-US" dirty="0"/>
          </a:p>
        </p:txBody>
      </p:sp>
      <p:sp>
        <p:nvSpPr>
          <p:cNvPr id="4" name="Slide Number Placeholder 3"/>
          <p:cNvSpPr>
            <a:spLocks noGrp="1"/>
          </p:cNvSpPr>
          <p:nvPr>
            <p:ph type="sldNum" sz="quarter" idx="10"/>
          </p:nvPr>
        </p:nvSpPr>
        <p:spPr/>
        <p:txBody>
          <a:bodyPr/>
          <a:lstStyle/>
          <a:p>
            <a:fld id="{E8B27CAA-724A-4938-8014-5F4BE023FCB3}" type="slidenum">
              <a:rPr lang="en-US" smtClean="0"/>
              <a:t>4</a:t>
            </a:fld>
            <a:endParaRPr lang="en-US"/>
          </a:p>
        </p:txBody>
      </p:sp>
    </p:spTree>
    <p:extLst>
      <p:ext uri="{BB962C8B-B14F-4D97-AF65-F5344CB8AC3E}">
        <p14:creationId xmlns:p14="http://schemas.microsoft.com/office/powerpoint/2010/main" val="28847252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Adapted from </a:t>
            </a:r>
            <a:r>
              <a:rPr lang="en-US" dirty="0" err="1" smtClean="0"/>
              <a:t>DSpace</a:t>
            </a:r>
            <a:r>
              <a:rPr lang="en-US" dirty="0" smtClean="0"/>
              <a:t> 4.x User </a:t>
            </a:r>
            <a:r>
              <a:rPr lang="en-US" dirty="0" err="1" smtClean="0"/>
              <a:t>Documentation:https</a:t>
            </a:r>
            <a:r>
              <a:rPr lang="en-US" dirty="0" smtClean="0"/>
              <a:t>://wiki.duraspace.org/download/attachments/34640877/</a:t>
            </a:r>
            <a:r>
              <a:rPr lang="en-US" dirty="0" err="1" smtClean="0"/>
              <a:t>ingest.gif?version</a:t>
            </a:r>
            <a:r>
              <a:rPr lang="en-US" dirty="0" smtClean="0"/>
              <a:t>=1&amp;modificationDate=1262060007225&amp;api=v2</a:t>
            </a:r>
          </a:p>
          <a:p>
            <a:endParaRPr lang="en-US" dirty="0" smtClean="0"/>
          </a:p>
          <a:p>
            <a:r>
              <a:rPr lang="en-US" dirty="0" smtClean="0"/>
              <a:t>NOTE: This course will focus on the Web</a:t>
            </a:r>
            <a:r>
              <a:rPr lang="en-US" baseline="0" dirty="0" smtClean="0"/>
              <a:t> Submit UI process, rather than the Batch Importer.</a:t>
            </a:r>
          </a:p>
          <a:p>
            <a:r>
              <a:rPr lang="en-US" baseline="0" dirty="0" smtClean="0"/>
              <a:t> - Batch Import requires command line access and will require support from TDL systems administration.</a:t>
            </a:r>
          </a:p>
          <a:p>
            <a:r>
              <a:rPr lang="en-US" baseline="0" dirty="0" smtClean="0"/>
              <a:t> - Limited to large collections of items (200+) or very large files</a:t>
            </a:r>
            <a:endParaRPr lang="en-US" dirty="0" smtClean="0"/>
          </a:p>
          <a:p>
            <a:endParaRPr lang="en-US" dirty="0" smtClean="0"/>
          </a:p>
          <a:p>
            <a:r>
              <a:rPr lang="en-US" dirty="0" smtClean="0"/>
              <a:t>The batch item importer is an application, which turns an external SIP (an XML metadata document with some content files) into an "in progress submission" object. The Web submission UI is similarly used by an end-user to assemble an "in progress submission" object.</a:t>
            </a:r>
          </a:p>
          <a:p>
            <a:endParaRPr lang="en-US" dirty="0" smtClean="0"/>
          </a:p>
          <a:p>
            <a:r>
              <a:rPr lang="en-US" dirty="0" smtClean="0"/>
              <a:t>Depending on the policy of the collection to which the submission in targeted, a workflow process may be started. This typically allows one or more human reviewers or 'gatekeepers' to check over the submission and ensure it is suitable for inclusion in the collection.</a:t>
            </a:r>
          </a:p>
          <a:p>
            <a:endParaRPr lang="en-US" dirty="0" smtClean="0"/>
          </a:p>
          <a:p>
            <a:r>
              <a:rPr lang="en-US" dirty="0" smtClean="0"/>
              <a:t>When the Batch </a:t>
            </a:r>
            <a:r>
              <a:rPr lang="en-US" dirty="0" err="1" smtClean="0"/>
              <a:t>Ingester</a:t>
            </a:r>
            <a:r>
              <a:rPr lang="en-US" dirty="0" smtClean="0"/>
              <a:t> or Web Submit UI completes the </a:t>
            </a:r>
            <a:r>
              <a:rPr lang="en-US" dirty="0" err="1" smtClean="0"/>
              <a:t>InProgressSubmission</a:t>
            </a:r>
            <a:r>
              <a:rPr lang="en-US" dirty="0" smtClean="0"/>
              <a:t> object, and invokes the next stage of ingest (be that workflow or item installation), a provenance message is added to the Dublin Core which includes the filenames and checksums of the content of the submission. Likewise, each time a workflow changes state (e.g. a reviewer accepts the submission), a similar provenance statement is added. This allows us to track how the item has changed since a user submitted it.</a:t>
            </a:r>
          </a:p>
          <a:p>
            <a:endParaRPr lang="en-US" dirty="0" smtClean="0"/>
          </a:p>
          <a:p>
            <a:r>
              <a:rPr lang="en-US" dirty="0" smtClean="0"/>
              <a:t>Once any workflow process is successfully and positively completed, the </a:t>
            </a:r>
            <a:r>
              <a:rPr lang="en-US" dirty="0" err="1" smtClean="0"/>
              <a:t>InProgressSubmission</a:t>
            </a:r>
            <a:r>
              <a:rPr lang="en-US" dirty="0" smtClean="0"/>
              <a:t> object is consumed by an "item installer", that converts the </a:t>
            </a:r>
            <a:r>
              <a:rPr lang="en-US" dirty="0" err="1" smtClean="0"/>
              <a:t>InProgressSubmission</a:t>
            </a:r>
            <a:r>
              <a:rPr lang="en-US" dirty="0" smtClean="0"/>
              <a:t> into a fully blown archived item in </a:t>
            </a:r>
            <a:r>
              <a:rPr lang="en-US" dirty="0" err="1" smtClean="0"/>
              <a:t>DSpace</a:t>
            </a:r>
            <a:r>
              <a:rPr lang="en-US" dirty="0" smtClean="0"/>
              <a:t>. The item installer:</a:t>
            </a:r>
          </a:p>
          <a:p>
            <a:pPr marL="171450" indent="-171450">
              <a:buFont typeface="Arial" panose="020B0604020202020204" pitchFamily="34" charset="0"/>
              <a:buChar char="•"/>
            </a:pPr>
            <a:r>
              <a:rPr lang="en-US" dirty="0" smtClean="0"/>
              <a:t>Assigns an accession date</a:t>
            </a:r>
          </a:p>
          <a:p>
            <a:pPr marL="171450" indent="-171450">
              <a:buFont typeface="Arial" panose="020B0604020202020204" pitchFamily="34" charset="0"/>
              <a:buChar char="•"/>
            </a:pPr>
            <a:r>
              <a:rPr lang="en-US" dirty="0" smtClean="0"/>
              <a:t>Adds a "</a:t>
            </a:r>
            <a:r>
              <a:rPr lang="en-US" dirty="0" err="1" smtClean="0"/>
              <a:t>date.available</a:t>
            </a:r>
            <a:r>
              <a:rPr lang="en-US" dirty="0" smtClean="0"/>
              <a:t>" value to the Dublin Core metadata record of the item</a:t>
            </a:r>
          </a:p>
          <a:p>
            <a:pPr marL="171450" indent="-171450">
              <a:buFont typeface="Arial" panose="020B0604020202020204" pitchFamily="34" charset="0"/>
              <a:buChar char="•"/>
            </a:pPr>
            <a:r>
              <a:rPr lang="en-US" dirty="0" smtClean="0"/>
              <a:t>Adds an issue date if none already present</a:t>
            </a:r>
          </a:p>
          <a:p>
            <a:pPr marL="171450" indent="-171450">
              <a:buFont typeface="Arial" panose="020B0604020202020204" pitchFamily="34" charset="0"/>
              <a:buChar char="•"/>
            </a:pPr>
            <a:r>
              <a:rPr lang="en-US" dirty="0" smtClean="0"/>
              <a:t>Adds a provenance message (including </a:t>
            </a:r>
            <a:r>
              <a:rPr lang="en-US" dirty="0" err="1" smtClean="0"/>
              <a:t>bitstream</a:t>
            </a:r>
            <a:r>
              <a:rPr lang="en-US" dirty="0" smtClean="0"/>
              <a:t> checksums)</a:t>
            </a:r>
          </a:p>
          <a:p>
            <a:pPr marL="171450" indent="-171450">
              <a:buFont typeface="Arial" panose="020B0604020202020204" pitchFamily="34" charset="0"/>
              <a:buChar char="•"/>
            </a:pPr>
            <a:r>
              <a:rPr lang="en-US" dirty="0" smtClean="0"/>
              <a:t>Assigns a Handle persistent identifier</a:t>
            </a:r>
          </a:p>
          <a:p>
            <a:pPr marL="171450" indent="-171450">
              <a:buFont typeface="Arial" panose="020B0604020202020204" pitchFamily="34" charset="0"/>
              <a:buChar char="•"/>
            </a:pPr>
            <a:r>
              <a:rPr lang="en-US" dirty="0" smtClean="0"/>
              <a:t>Adds the item to the target collection, and adds appropriate authorization policies</a:t>
            </a:r>
          </a:p>
          <a:p>
            <a:pPr marL="171450" indent="-171450">
              <a:buFont typeface="Arial" panose="020B0604020202020204" pitchFamily="34" charset="0"/>
              <a:buChar char="•"/>
            </a:pPr>
            <a:r>
              <a:rPr lang="en-US" dirty="0" smtClean="0"/>
              <a:t>Adds the new item to the search and browse index</a:t>
            </a:r>
          </a:p>
          <a:p>
            <a:pPr marL="171450" indent="-171450">
              <a:buFont typeface="Arial" panose="020B0604020202020204" pitchFamily="34" charset="0"/>
              <a:buChar char="•"/>
            </a:pPr>
            <a:endParaRPr lang="en-US" dirty="0" smtClean="0"/>
          </a:p>
          <a:p>
            <a:pPr marL="0" indent="0">
              <a:buFont typeface="Arial" panose="020B0604020202020204" pitchFamily="34" charset="0"/>
              <a:buNone/>
            </a:pPr>
            <a:r>
              <a:rPr lang="en-US" dirty="0" smtClean="0"/>
              <a:t>Taken from: https://wiki.duraspace.org/display/DSDOC4x/Functional+Overview#FunctionalOverview-UserManagement</a:t>
            </a:r>
          </a:p>
          <a:p>
            <a:endParaRPr lang="en-US" dirty="0"/>
          </a:p>
        </p:txBody>
      </p:sp>
      <p:sp>
        <p:nvSpPr>
          <p:cNvPr id="4" name="Slide Number Placeholder 3"/>
          <p:cNvSpPr>
            <a:spLocks noGrp="1"/>
          </p:cNvSpPr>
          <p:nvPr>
            <p:ph type="sldNum" sz="quarter" idx="10"/>
          </p:nvPr>
        </p:nvSpPr>
        <p:spPr/>
        <p:txBody>
          <a:bodyPr/>
          <a:lstStyle/>
          <a:p>
            <a:fld id="{E8B27CAA-724A-4938-8014-5F4BE023FCB3}" type="slidenum">
              <a:rPr lang="en-US" smtClean="0"/>
              <a:t>22</a:t>
            </a:fld>
            <a:endParaRPr lang="en-US"/>
          </a:p>
        </p:txBody>
      </p:sp>
    </p:spTree>
    <p:extLst>
      <p:ext uri="{BB962C8B-B14F-4D97-AF65-F5344CB8AC3E}">
        <p14:creationId xmlns:p14="http://schemas.microsoft.com/office/powerpoint/2010/main" val="4255237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B27CAA-724A-4938-8014-5F4BE023FCB3}" type="slidenum">
              <a:rPr lang="en-US" smtClean="0"/>
              <a:t>28</a:t>
            </a:fld>
            <a:endParaRPr lang="en-US"/>
          </a:p>
        </p:txBody>
      </p:sp>
    </p:spTree>
    <p:extLst>
      <p:ext uri="{BB962C8B-B14F-4D97-AF65-F5344CB8AC3E}">
        <p14:creationId xmlns:p14="http://schemas.microsoft.com/office/powerpoint/2010/main" val="13364652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User accounts are required in order</a:t>
            </a:r>
            <a:r>
              <a:rPr lang="en-US" baseline="0" dirty="0" smtClean="0"/>
              <a:t> to grant privileges to different users</a:t>
            </a:r>
          </a:p>
          <a:p>
            <a:r>
              <a:rPr lang="en-US" baseline="0" dirty="0" smtClean="0"/>
              <a:t>Not logged in = Anonymous</a:t>
            </a:r>
          </a:p>
          <a:p>
            <a:r>
              <a:rPr lang="en-US" baseline="0" dirty="0" smtClean="0"/>
              <a:t>Users with accounts can be granted privileges to allow you to interact with </a:t>
            </a:r>
            <a:r>
              <a:rPr lang="en-US" baseline="0" dirty="0" err="1" smtClean="0"/>
              <a:t>DSpace</a:t>
            </a:r>
            <a:endParaRPr lang="en-US" baseline="0" dirty="0" smtClean="0"/>
          </a:p>
          <a:p>
            <a:r>
              <a:rPr lang="en-US" baseline="0" dirty="0" smtClean="0"/>
              <a:t>Repository Administrators have access to all functions in </a:t>
            </a:r>
            <a:r>
              <a:rPr lang="en-US" baseline="0" dirty="0" err="1" smtClean="0"/>
              <a:t>DSpace</a:t>
            </a:r>
            <a:r>
              <a:rPr lang="en-US" baseline="0" dirty="0" smtClean="0"/>
              <a:t>.</a:t>
            </a:r>
          </a:p>
          <a:p>
            <a:endParaRPr lang="en-US" baseline="0" dirty="0" smtClean="0"/>
          </a:p>
          <a:p>
            <a:r>
              <a:rPr lang="en-US" baseline="0" dirty="0" smtClean="0"/>
              <a:t>Important Note: Reviewer is a role specific to Workflows</a:t>
            </a:r>
            <a:endParaRPr lang="en-US" dirty="0"/>
          </a:p>
        </p:txBody>
      </p:sp>
      <p:sp>
        <p:nvSpPr>
          <p:cNvPr id="4" name="Slide Number Placeholder 3"/>
          <p:cNvSpPr>
            <a:spLocks noGrp="1"/>
          </p:cNvSpPr>
          <p:nvPr>
            <p:ph type="sldNum" sz="quarter" idx="10"/>
          </p:nvPr>
        </p:nvSpPr>
        <p:spPr/>
        <p:txBody>
          <a:bodyPr/>
          <a:lstStyle/>
          <a:p>
            <a:fld id="{E8B27CAA-724A-4938-8014-5F4BE023FCB3}" type="slidenum">
              <a:rPr lang="en-US" smtClean="0"/>
              <a:t>30</a:t>
            </a:fld>
            <a:endParaRPr lang="en-US"/>
          </a:p>
        </p:txBody>
      </p:sp>
    </p:spTree>
    <p:extLst>
      <p:ext uri="{BB962C8B-B14F-4D97-AF65-F5344CB8AC3E}">
        <p14:creationId xmlns:p14="http://schemas.microsoft.com/office/powerpoint/2010/main" val="19690651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Two built-in/default</a:t>
            </a:r>
            <a:r>
              <a:rPr lang="en-US" baseline="0" dirty="0" smtClean="0"/>
              <a:t> groups: </a:t>
            </a:r>
            <a:r>
              <a:rPr lang="en-US" dirty="0" smtClean="0"/>
              <a:t>'Administrators', who can do anything in a site, and 'Anonymous', which is a list that contains all users. Assigning a policy for an action on an object to anonymous means giving everyone permission to do that action. (For example, most objects in </a:t>
            </a:r>
            <a:r>
              <a:rPr lang="en-US" dirty="0" err="1" smtClean="0"/>
              <a:t>DSpace</a:t>
            </a:r>
            <a:r>
              <a:rPr lang="en-US" dirty="0" smtClean="0"/>
              <a:t> sites have a policy of 'anonymous' READ.)</a:t>
            </a:r>
            <a:endParaRPr lang="en-US" dirty="0"/>
          </a:p>
        </p:txBody>
      </p:sp>
      <p:sp>
        <p:nvSpPr>
          <p:cNvPr id="4" name="Slide Number Placeholder 3"/>
          <p:cNvSpPr>
            <a:spLocks noGrp="1"/>
          </p:cNvSpPr>
          <p:nvPr>
            <p:ph type="sldNum" sz="quarter" idx="10"/>
          </p:nvPr>
        </p:nvSpPr>
        <p:spPr/>
        <p:txBody>
          <a:bodyPr/>
          <a:lstStyle/>
          <a:p>
            <a:fld id="{E8B27CAA-724A-4938-8014-5F4BE023FCB3}" type="slidenum">
              <a:rPr lang="en-US" smtClean="0"/>
              <a:t>31</a:t>
            </a:fld>
            <a:endParaRPr lang="en-US"/>
          </a:p>
        </p:txBody>
      </p:sp>
    </p:spTree>
    <p:extLst>
      <p:ext uri="{BB962C8B-B14F-4D97-AF65-F5344CB8AC3E}">
        <p14:creationId xmlns:p14="http://schemas.microsoft.com/office/powerpoint/2010/main" val="6289468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role</a:t>
            </a:r>
            <a:r>
              <a:rPr lang="en-US" baseline="0" dirty="0" smtClean="0"/>
              <a:t> in </a:t>
            </a:r>
            <a:r>
              <a:rPr lang="en-US" baseline="0" dirty="0" err="1" smtClean="0"/>
              <a:t>DSpace</a:t>
            </a:r>
            <a:r>
              <a:rPr lang="en-US" baseline="0" dirty="0" smtClean="0"/>
              <a:t> is associated with a named Group.</a:t>
            </a:r>
          </a:p>
          <a:p>
            <a:endParaRPr lang="en-US" baseline="0" dirty="0" smtClean="0"/>
          </a:p>
          <a:p>
            <a:r>
              <a:rPr lang="en-US" baseline="0" dirty="0" smtClean="0"/>
              <a:t>Important Note: Reviewer is a role specific to Workflows (see later slides)</a:t>
            </a:r>
          </a:p>
          <a:p>
            <a:endParaRPr lang="en-US" baseline="0" dirty="0" smtClean="0"/>
          </a:p>
          <a:p>
            <a:r>
              <a:rPr lang="en-US" baseline="0" dirty="0" smtClean="0"/>
              <a:t>The default Group for Reader in “Anonymous,” meaning that by default, a Collection can be viewed and read by any user, whether logged in or not. Restricted groups CAN be created for the Reader role – i.e. access to items in the repository can be restricted to a specific group.</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8B27CAA-724A-4938-8014-5F4BE023FCB3}" type="slidenum">
              <a:rPr lang="en-US" smtClean="0"/>
              <a:t>32</a:t>
            </a:fld>
            <a:endParaRPr lang="en-US"/>
          </a:p>
        </p:txBody>
      </p:sp>
    </p:spTree>
    <p:extLst>
      <p:ext uri="{BB962C8B-B14F-4D97-AF65-F5344CB8AC3E}">
        <p14:creationId xmlns:p14="http://schemas.microsoft.com/office/powerpoint/2010/main" val="13716916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sequence is this: The collection receives a submission. If the collection has a group assigned for workflow step 1, that step is invoked, and the group is notified. Otherwise, workflow step 1 is skipped. Likewise, workflow steps 2 and 3 are performed if and only if the collection has a group assigned to those steps. (https://wiki.duraspace.org/display/DSDOC4x/Functional+Overview) </a:t>
            </a:r>
            <a:endParaRPr lang="en-US" dirty="0"/>
          </a:p>
        </p:txBody>
      </p:sp>
      <p:sp>
        <p:nvSpPr>
          <p:cNvPr id="4" name="Slide Number Placeholder 3"/>
          <p:cNvSpPr>
            <a:spLocks noGrp="1"/>
          </p:cNvSpPr>
          <p:nvPr>
            <p:ph type="sldNum" sz="quarter" idx="10"/>
          </p:nvPr>
        </p:nvSpPr>
        <p:spPr/>
        <p:txBody>
          <a:bodyPr/>
          <a:lstStyle/>
          <a:p>
            <a:fld id="{E8B27CAA-724A-4938-8014-5F4BE023FCB3}" type="slidenum">
              <a:rPr lang="en-US" smtClean="0"/>
              <a:t>36</a:t>
            </a:fld>
            <a:endParaRPr lang="en-US"/>
          </a:p>
        </p:txBody>
      </p:sp>
    </p:spTree>
    <p:extLst>
      <p:ext uri="{BB962C8B-B14F-4D97-AF65-F5344CB8AC3E}">
        <p14:creationId xmlns:p14="http://schemas.microsoft.com/office/powerpoint/2010/main" val="39030921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a:t>
            </a:r>
            <a:r>
              <a:rPr lang="en-US" baseline="0" dirty="0" smtClean="0"/>
              <a:t> location: </a:t>
            </a:r>
            <a:r>
              <a:rPr lang="en-US" dirty="0" smtClean="0"/>
              <a:t>https://wiki.duraspace.org/download/attachments/34640877/workflow.gif?version=1&amp;modificationDate=1262060007223&amp;api=v2</a:t>
            </a:r>
            <a:endParaRPr lang="en-US" dirty="0"/>
          </a:p>
        </p:txBody>
      </p:sp>
      <p:sp>
        <p:nvSpPr>
          <p:cNvPr id="4" name="Slide Number Placeholder 3"/>
          <p:cNvSpPr>
            <a:spLocks noGrp="1"/>
          </p:cNvSpPr>
          <p:nvPr>
            <p:ph type="sldNum" sz="quarter" idx="10"/>
          </p:nvPr>
        </p:nvSpPr>
        <p:spPr/>
        <p:txBody>
          <a:bodyPr/>
          <a:lstStyle/>
          <a:p>
            <a:fld id="{E8B27CAA-724A-4938-8014-5F4BE023FCB3}" type="slidenum">
              <a:rPr lang="en-US" smtClean="0"/>
              <a:t>37</a:t>
            </a:fld>
            <a:endParaRPr lang="en-US"/>
          </a:p>
        </p:txBody>
      </p:sp>
    </p:spTree>
    <p:extLst>
      <p:ext uri="{BB962C8B-B14F-4D97-AF65-F5344CB8AC3E}">
        <p14:creationId xmlns:p14="http://schemas.microsoft.com/office/powerpoint/2010/main" val="23594168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“Authorization” refers to an even more granular level of permissions that can be controlled at the Collection, Item, or </a:t>
            </a:r>
            <a:r>
              <a:rPr lang="en-US" dirty="0" err="1" smtClean="0"/>
              <a:t>Bitstream</a:t>
            </a:r>
            <a:r>
              <a:rPr lang="en-US" dirty="0" smtClean="0"/>
              <a:t> Level.</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8B27CAA-724A-4938-8014-5F4BE023FCB3}" type="slidenum">
              <a:rPr lang="en-US" smtClean="0"/>
              <a:t>41</a:t>
            </a:fld>
            <a:endParaRPr lang="en-US"/>
          </a:p>
        </p:txBody>
      </p:sp>
    </p:spTree>
    <p:extLst>
      <p:ext uri="{BB962C8B-B14F-4D97-AF65-F5344CB8AC3E}">
        <p14:creationId xmlns:p14="http://schemas.microsoft.com/office/powerpoint/2010/main" val="25455190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Covered</a:t>
            </a:r>
            <a:r>
              <a:rPr lang="en-US" baseline="0" dirty="0" smtClean="0"/>
              <a:t> this back in the first section. After submitting an item, you can always go back and edit/add to metadata.</a:t>
            </a:r>
            <a:endParaRPr lang="en-US" dirty="0"/>
          </a:p>
        </p:txBody>
      </p:sp>
      <p:sp>
        <p:nvSpPr>
          <p:cNvPr id="4" name="Slide Number Placeholder 3"/>
          <p:cNvSpPr>
            <a:spLocks noGrp="1"/>
          </p:cNvSpPr>
          <p:nvPr>
            <p:ph type="sldNum" sz="quarter" idx="10"/>
          </p:nvPr>
        </p:nvSpPr>
        <p:spPr/>
        <p:txBody>
          <a:bodyPr/>
          <a:lstStyle/>
          <a:p>
            <a:fld id="{E8B27CAA-724A-4938-8014-5F4BE023FCB3}" type="slidenum">
              <a:rPr lang="en-US" smtClean="0"/>
              <a:t>45</a:t>
            </a:fld>
            <a:endParaRPr lang="en-US"/>
          </a:p>
        </p:txBody>
      </p:sp>
    </p:spTree>
    <p:extLst>
      <p:ext uri="{BB962C8B-B14F-4D97-AF65-F5344CB8AC3E}">
        <p14:creationId xmlns:p14="http://schemas.microsoft.com/office/powerpoint/2010/main" val="36647415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See </a:t>
            </a:r>
            <a:r>
              <a:rPr lang="en-US" b="1" dirty="0" smtClean="0"/>
              <a:t>Dublin Core, </a:t>
            </a:r>
            <a:r>
              <a:rPr lang="en-US" b="1" dirty="0" err="1" smtClean="0"/>
              <a:t>DSpace</a:t>
            </a:r>
            <a:r>
              <a:rPr lang="en-US" b="1" dirty="0" smtClean="0"/>
              <a:t>, and a Brief Analysis of Three University Repositories</a:t>
            </a:r>
            <a:r>
              <a:rPr lang="en-US" sz="1200" b="0" i="0" u="none" strike="noStrike" kern="1200" baseline="0" dirty="0" smtClean="0">
                <a:solidFill>
                  <a:schemeClr val="tx1"/>
                </a:solidFill>
                <a:latin typeface="+mn-lt"/>
                <a:ea typeface="+mn-ea"/>
                <a:cs typeface="+mn-cs"/>
              </a:rPr>
              <a:t>: </a:t>
            </a:r>
            <a:r>
              <a:rPr lang="fr-FR" dirty="0" err="1" smtClean="0"/>
              <a:t>doi</a:t>
            </a:r>
            <a:r>
              <a:rPr lang="fr-FR" dirty="0" smtClean="0"/>
              <a:t>: 10.6017/ital.v29i1.3157</a:t>
            </a:r>
          </a:p>
          <a:p>
            <a:endParaRPr lang="fr-FR" dirty="0" smtClean="0"/>
          </a:p>
          <a:p>
            <a:r>
              <a:rPr lang="en-US" sz="1200" b="0" i="0" u="none" strike="noStrike" kern="1200" baseline="0" dirty="0" smtClean="0">
                <a:solidFill>
                  <a:schemeClr val="tx1"/>
                </a:solidFill>
                <a:latin typeface="+mn-lt"/>
                <a:ea typeface="+mn-ea"/>
                <a:cs typeface="+mn-cs"/>
              </a:rPr>
              <a:t>Provenance: identity of the contributor (derived from the sign-in identity and password) and places this information into a </a:t>
            </a:r>
            <a:r>
              <a:rPr lang="en-US" sz="1200" b="0" i="0" u="none" strike="noStrike" kern="1200" baseline="0" dirty="0" err="1" smtClean="0">
                <a:solidFill>
                  <a:schemeClr val="tx1"/>
                </a:solidFill>
                <a:latin typeface="+mn-lt"/>
                <a:ea typeface="+mn-ea"/>
                <a:cs typeface="+mn-cs"/>
              </a:rPr>
              <a:t>dc.provenance</a:t>
            </a:r>
            <a:r>
              <a:rPr lang="en-US" sz="1200" b="0" i="0" u="none" strike="noStrike" kern="1200" baseline="0" dirty="0" smtClean="0">
                <a:solidFill>
                  <a:schemeClr val="tx1"/>
                </a:solidFill>
                <a:latin typeface="+mn-lt"/>
                <a:ea typeface="+mn-ea"/>
                <a:cs typeface="+mn-cs"/>
              </a:rPr>
              <a:t> element field. This information becomes a permanent part of the </a:t>
            </a:r>
            <a:r>
              <a:rPr lang="en-US" sz="1200" b="0" i="0" u="none" strike="noStrike" kern="1200" baseline="0" dirty="0" err="1" smtClean="0">
                <a:solidFill>
                  <a:schemeClr val="tx1"/>
                </a:solidFill>
                <a:latin typeface="+mn-lt"/>
                <a:ea typeface="+mn-ea"/>
                <a:cs typeface="+mn-cs"/>
              </a:rPr>
              <a:t>DSpace</a:t>
            </a:r>
            <a:r>
              <a:rPr lang="en-US" sz="1200" b="0" i="0" u="none" strike="noStrike" kern="1200" baseline="0" dirty="0" smtClean="0">
                <a:solidFill>
                  <a:schemeClr val="tx1"/>
                </a:solidFill>
                <a:latin typeface="+mn-lt"/>
                <a:ea typeface="+mn-ea"/>
                <a:cs typeface="+mn-cs"/>
              </a:rPr>
              <a:t> record; however, this field is a hidden to users. Typically only community and network/systems administrators may view provenance information.</a:t>
            </a:r>
          </a:p>
          <a:p>
            <a:endParaRPr lang="en-US" sz="1200" b="0" i="0" u="none" strike="noStrike" kern="1200" baseline="0" dirty="0" smtClean="0">
              <a:solidFill>
                <a:schemeClr val="tx1"/>
              </a:solidFill>
              <a:latin typeface="+mn-lt"/>
              <a:ea typeface="+mn-ea"/>
              <a:cs typeface="+mn-cs"/>
            </a:endParaRPr>
          </a:p>
          <a:p>
            <a:r>
              <a:rPr lang="en-US" b="1" dirty="0" smtClean="0"/>
              <a:t>Descriptive Metadata</a:t>
            </a:r>
            <a:r>
              <a:rPr lang="en-US" dirty="0" smtClean="0"/>
              <a:t>: </a:t>
            </a:r>
            <a:r>
              <a:rPr lang="en-US" dirty="0" err="1" smtClean="0"/>
              <a:t>DSpace</a:t>
            </a:r>
            <a:r>
              <a:rPr lang="en-US" dirty="0" smtClean="0"/>
              <a:t> can support multiple flat metadata schemas for describing an item. A qualified Dublin Core metadata schema loosely based on the </a:t>
            </a:r>
            <a:r>
              <a:rPr lang="en-US" dirty="0" smtClean="0">
                <a:hlinkClick r:id="rId3" tooltip="Library Application Profile"/>
              </a:rPr>
              <a:t>Library Application Profile</a:t>
            </a:r>
            <a:r>
              <a:rPr lang="en-US" dirty="0" smtClean="0"/>
              <a:t> set of elements and qualifiers is provided by default. The </a:t>
            </a:r>
            <a:r>
              <a:rPr lang="en-US" dirty="0" smtClean="0">
                <a:hlinkClick r:id="rId4" tooltip="set of elements and qualifiers used by MIT Libraries"/>
              </a:rPr>
              <a:t>set of elements and qualifiers used by MIT Libraries</a:t>
            </a:r>
            <a:r>
              <a:rPr lang="en-US" dirty="0" smtClean="0"/>
              <a:t> comes pre-configured with the </a:t>
            </a:r>
            <a:r>
              <a:rPr lang="en-US" dirty="0" err="1" smtClean="0"/>
              <a:t>DSpace</a:t>
            </a:r>
            <a:r>
              <a:rPr lang="en-US" dirty="0" smtClean="0"/>
              <a:t> source code. However, you can configure multiple schemas and select metadata fields from a mix of configured schemas to describe your items. Other descriptive metadata about items (e.g. metadata described in a hierarchical schema) may be held in serialized </a:t>
            </a:r>
            <a:r>
              <a:rPr lang="en-US" dirty="0" err="1" smtClean="0"/>
              <a:t>bitstreams</a:t>
            </a:r>
            <a:r>
              <a:rPr lang="en-US" dirty="0" smtClean="0"/>
              <a:t>. </a:t>
            </a:r>
            <a:r>
              <a:rPr lang="en-US" i="1" dirty="0" smtClean="0"/>
              <a:t>Communities</a:t>
            </a:r>
            <a:r>
              <a:rPr lang="en-US" dirty="0" smtClean="0"/>
              <a:t> and </a:t>
            </a:r>
            <a:r>
              <a:rPr lang="en-US" i="1" dirty="0" smtClean="0"/>
              <a:t>collections</a:t>
            </a:r>
            <a:r>
              <a:rPr lang="en-US" dirty="0" smtClean="0"/>
              <a:t> have some simple descriptive metadata (a name, and some descriptive prose), held in the DBMS.</a:t>
            </a:r>
          </a:p>
          <a:p>
            <a:r>
              <a:rPr lang="en-US" b="1" dirty="0" smtClean="0"/>
              <a:t>Administrative Metadata</a:t>
            </a:r>
            <a:r>
              <a:rPr lang="en-US" dirty="0" smtClean="0"/>
              <a:t>: This includes preservation metadata, provenance and authorization policy data. Most of this is held within </a:t>
            </a:r>
            <a:r>
              <a:rPr lang="en-US" dirty="0" err="1" smtClean="0"/>
              <a:t>DSpace's</a:t>
            </a:r>
            <a:r>
              <a:rPr lang="en-US" dirty="0" smtClean="0"/>
              <a:t> relational DBMS schema. Provenance metadata (prose) is stored in Dublin Core records. Additionally, some other administrative metadata (for example, </a:t>
            </a:r>
            <a:r>
              <a:rPr lang="en-US" dirty="0" err="1" smtClean="0"/>
              <a:t>bitstream</a:t>
            </a:r>
            <a:r>
              <a:rPr lang="en-US" dirty="0" smtClean="0"/>
              <a:t> byte sizes and MIME types) is replicated in Dublin Core records so that it is easily accessible outside of </a:t>
            </a:r>
            <a:r>
              <a:rPr lang="en-US" dirty="0" err="1" smtClean="0"/>
              <a:t>DSpace</a:t>
            </a:r>
            <a:r>
              <a:rPr lang="en-US" dirty="0" smtClean="0"/>
              <a:t>.</a:t>
            </a:r>
          </a:p>
          <a:p>
            <a:r>
              <a:rPr lang="en-US" b="1" dirty="0" smtClean="0"/>
              <a:t>Structural Metadata</a:t>
            </a:r>
            <a:r>
              <a:rPr lang="en-US" dirty="0" smtClean="0"/>
              <a:t>: This includes information about how to present an item, or </a:t>
            </a:r>
            <a:r>
              <a:rPr lang="en-US" dirty="0" err="1" smtClean="0"/>
              <a:t>bitstreams</a:t>
            </a:r>
            <a:r>
              <a:rPr lang="en-US" dirty="0" smtClean="0"/>
              <a:t> within an item, to an end-user, and the relationships between constituent parts of the item. As an example, consider a thesis consisting of a number of TIFF images, each depicting a single page of the thesis. Structural metadata would include the fact that each image is a single page, and the ordering of the TIFF images/pages. Structural metadata in </a:t>
            </a:r>
            <a:r>
              <a:rPr lang="en-US" dirty="0" err="1" smtClean="0"/>
              <a:t>DSpace</a:t>
            </a:r>
            <a:r>
              <a:rPr lang="en-US" dirty="0" smtClean="0"/>
              <a:t> is currently fairly basic; within an item, </a:t>
            </a:r>
            <a:r>
              <a:rPr lang="en-US" dirty="0" err="1" smtClean="0"/>
              <a:t>bitstreams</a:t>
            </a:r>
            <a:r>
              <a:rPr lang="en-US" dirty="0" smtClean="0"/>
              <a:t> can be arranged into separate bundles as described above. A bundle may also optionally have a </a:t>
            </a:r>
            <a:r>
              <a:rPr lang="en-US" i="1" dirty="0" smtClean="0"/>
              <a:t>primary </a:t>
            </a:r>
            <a:r>
              <a:rPr lang="en-US" i="1" dirty="0" err="1" smtClean="0"/>
              <a:t>bitstream</a:t>
            </a:r>
            <a:r>
              <a:rPr lang="en-US" dirty="0" smtClean="0"/>
              <a:t>. This is currently used by the HTML support to indicate which </a:t>
            </a:r>
            <a:r>
              <a:rPr lang="en-US" dirty="0" err="1" smtClean="0"/>
              <a:t>bitstream</a:t>
            </a:r>
            <a:r>
              <a:rPr lang="en-US" dirty="0" smtClean="0"/>
              <a:t> in the bundle is the first HTML file to send to a browser. In addition to some basic technical metadata, a </a:t>
            </a:r>
            <a:r>
              <a:rPr lang="en-US" dirty="0" err="1" smtClean="0"/>
              <a:t>bitstream</a:t>
            </a:r>
            <a:r>
              <a:rPr lang="en-US" dirty="0" smtClean="0"/>
              <a:t> also has a 'sequence ID' that uniquely identifies it within an item. This is used to produce a 'persistent' </a:t>
            </a:r>
            <a:r>
              <a:rPr lang="en-US" dirty="0" err="1" smtClean="0"/>
              <a:t>bitstream</a:t>
            </a:r>
            <a:r>
              <a:rPr lang="en-US" dirty="0" smtClean="0"/>
              <a:t> identifier for each </a:t>
            </a:r>
            <a:r>
              <a:rPr lang="en-US" dirty="0" err="1" smtClean="0"/>
              <a:t>bitstream</a:t>
            </a:r>
            <a:r>
              <a:rPr lang="en-US" dirty="0" smtClean="0"/>
              <a:t>. Additional structural metadata can be stored in serialized </a:t>
            </a:r>
            <a:r>
              <a:rPr lang="en-US" dirty="0" err="1" smtClean="0"/>
              <a:t>bitstreams</a:t>
            </a:r>
            <a:r>
              <a:rPr lang="en-US" dirty="0" smtClean="0"/>
              <a:t>, but </a:t>
            </a:r>
            <a:r>
              <a:rPr lang="en-US" dirty="0" err="1" smtClean="0"/>
              <a:t>DSpace</a:t>
            </a:r>
            <a:r>
              <a:rPr lang="en-US" dirty="0" smtClean="0"/>
              <a:t> does not currently understand this natively.</a:t>
            </a:r>
          </a:p>
          <a:p>
            <a:endParaRPr lang="en-US" dirty="0"/>
          </a:p>
        </p:txBody>
      </p:sp>
      <p:sp>
        <p:nvSpPr>
          <p:cNvPr id="4" name="Slide Number Placeholder 3"/>
          <p:cNvSpPr>
            <a:spLocks noGrp="1"/>
          </p:cNvSpPr>
          <p:nvPr>
            <p:ph type="sldNum" sz="quarter" idx="10"/>
          </p:nvPr>
        </p:nvSpPr>
        <p:spPr/>
        <p:txBody>
          <a:bodyPr/>
          <a:lstStyle/>
          <a:p>
            <a:fld id="{E8B27CAA-724A-4938-8014-5F4BE023FCB3}" type="slidenum">
              <a:rPr lang="en-US" smtClean="0"/>
              <a:t>46</a:t>
            </a:fld>
            <a:endParaRPr lang="en-US"/>
          </a:p>
        </p:txBody>
      </p:sp>
    </p:spTree>
    <p:extLst>
      <p:ext uri="{BB962C8B-B14F-4D97-AF65-F5344CB8AC3E}">
        <p14:creationId xmlns:p14="http://schemas.microsoft.com/office/powerpoint/2010/main" val="1447361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work in the Texas Digital Library falls into two broad categories: building infrastructure and fostering community. These</a:t>
            </a:r>
            <a:r>
              <a:rPr lang="en-US" baseline="0" dirty="0" smtClean="0"/>
              <a:t> two areas are mutually reinforcing.</a:t>
            </a:r>
            <a:endParaRPr lang="en-US" dirty="0" smtClean="0"/>
          </a:p>
          <a:p>
            <a:endParaRPr lang="en-US" baseline="0" dirty="0" smtClean="0"/>
          </a:p>
          <a:p>
            <a:r>
              <a:rPr lang="en-US" baseline="0" dirty="0" smtClean="0"/>
              <a:t>As a consortium, we can build </a:t>
            </a:r>
            <a:r>
              <a:rPr lang="en-US" b="1" baseline="0" dirty="0" smtClean="0"/>
              <a:t>infrastructure at scale </a:t>
            </a:r>
            <a:r>
              <a:rPr lang="en-US" baseline="0" dirty="0" smtClean="0"/>
              <a:t>(more efficiently) that will benefit all our members. We work on large-scale projects that will do the most good for the most members. We lay the foundation that facilitates digital work at our member institutions.</a:t>
            </a:r>
          </a:p>
          <a:p>
            <a:endParaRPr lang="en-US" baseline="0" dirty="0" smtClean="0"/>
          </a:p>
          <a:p>
            <a:r>
              <a:rPr lang="en-US" baseline="0" dirty="0" smtClean="0"/>
              <a:t>Secondly, we build community around that infrastructure to maximize its value. This community takes many forms, for instance:</a:t>
            </a:r>
          </a:p>
          <a:p>
            <a:endParaRPr lang="en-US" baseline="0" dirty="0" smtClean="0"/>
          </a:p>
          <a:p>
            <a:r>
              <a:rPr lang="en-US" baseline="0" dirty="0" smtClean="0"/>
              <a:t> - working groups that develop standards, recommend policies, and develop pilot projects for new services</a:t>
            </a:r>
          </a:p>
          <a:p>
            <a:r>
              <a:rPr lang="en-US" baseline="0" dirty="0" smtClean="0"/>
              <a:t> - users groups that provide forums for mutual support and knowledge-sharing</a:t>
            </a:r>
          </a:p>
          <a:p>
            <a:r>
              <a:rPr lang="en-US" baseline="0" dirty="0" smtClean="0"/>
              <a:t> - training opportunities</a:t>
            </a:r>
          </a:p>
          <a:p>
            <a:r>
              <a:rPr lang="en-US" baseline="0" dirty="0" smtClean="0"/>
              <a:t> - conferences (like the Texas Conference on Digital Libraries) and other professional development events</a:t>
            </a:r>
          </a:p>
          <a:p>
            <a:endParaRPr lang="en-US" baseline="0" dirty="0" smtClean="0"/>
          </a:p>
          <a:p>
            <a:r>
              <a:rPr lang="en-US" baseline="0" dirty="0" smtClean="0"/>
              <a:t>Community informs the decisions that the TDL makes about infrastructure projects. And the infrastructure we build lets the community it serves maximize the resources of their home institution.</a:t>
            </a:r>
          </a:p>
          <a:p>
            <a:endParaRPr lang="en-US" dirty="0" smtClean="0"/>
          </a:p>
        </p:txBody>
      </p:sp>
      <p:sp>
        <p:nvSpPr>
          <p:cNvPr id="4" name="Slide Number Placeholder 3"/>
          <p:cNvSpPr>
            <a:spLocks noGrp="1"/>
          </p:cNvSpPr>
          <p:nvPr>
            <p:ph type="sldNum" sz="quarter" idx="10"/>
          </p:nvPr>
        </p:nvSpPr>
        <p:spPr/>
        <p:txBody>
          <a:bodyPr/>
          <a:lstStyle/>
          <a:p>
            <a:fld id="{44E3A0B4-B39C-4FF6-BBE5-9727B0D11F1E}" type="slidenum">
              <a:rPr lang="en-US" smtClean="0"/>
              <a:t>5</a:t>
            </a:fld>
            <a:endParaRPr lang="en-US" dirty="0"/>
          </a:p>
        </p:txBody>
      </p:sp>
    </p:spTree>
    <p:extLst>
      <p:ext uri="{BB962C8B-B14F-4D97-AF65-F5344CB8AC3E}">
        <p14:creationId xmlns:p14="http://schemas.microsoft.com/office/powerpoint/2010/main" val="38390377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also create a template for a collection that will add certain information</a:t>
            </a:r>
            <a:r>
              <a:rPr lang="en-US" baseline="0" dirty="0" smtClean="0"/>
              <a:t> automatically to any item submitted to a collection.</a:t>
            </a:r>
          </a:p>
          <a:p>
            <a:endParaRPr lang="en-US" baseline="0" dirty="0" smtClean="0"/>
          </a:p>
          <a:p>
            <a:r>
              <a:rPr lang="en-US" baseline="0" dirty="0" err="1" smtClean="0"/>
              <a:t>E.g</a:t>
            </a:r>
            <a:r>
              <a:rPr lang="en-US" baseline="0" dirty="0" smtClean="0"/>
              <a:t>….provenance information, rights information, etc.</a:t>
            </a:r>
            <a:endParaRPr lang="en-US" dirty="0"/>
          </a:p>
        </p:txBody>
      </p:sp>
      <p:sp>
        <p:nvSpPr>
          <p:cNvPr id="4" name="Slide Number Placeholder 3"/>
          <p:cNvSpPr>
            <a:spLocks noGrp="1"/>
          </p:cNvSpPr>
          <p:nvPr>
            <p:ph type="sldNum" sz="quarter" idx="10"/>
          </p:nvPr>
        </p:nvSpPr>
        <p:spPr/>
        <p:txBody>
          <a:bodyPr/>
          <a:lstStyle/>
          <a:p>
            <a:fld id="{E8B27CAA-724A-4938-8014-5F4BE023FCB3}" type="slidenum">
              <a:rPr lang="en-US" smtClean="0"/>
              <a:t>47</a:t>
            </a:fld>
            <a:endParaRPr lang="en-US"/>
          </a:p>
        </p:txBody>
      </p:sp>
    </p:spTree>
    <p:extLst>
      <p:ext uri="{BB962C8B-B14F-4D97-AF65-F5344CB8AC3E}">
        <p14:creationId xmlns:p14="http://schemas.microsoft.com/office/powerpoint/2010/main" val="16099262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B27CAA-724A-4938-8014-5F4BE023FCB3}" type="slidenum">
              <a:rPr lang="en-US" smtClean="0"/>
              <a:t>48</a:t>
            </a:fld>
            <a:endParaRPr lang="en-US"/>
          </a:p>
        </p:txBody>
      </p:sp>
    </p:spTree>
    <p:extLst>
      <p:ext uri="{BB962C8B-B14F-4D97-AF65-F5344CB8AC3E}">
        <p14:creationId xmlns:p14="http://schemas.microsoft.com/office/powerpoint/2010/main" val="13090951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Local Fields</a:t>
            </a:r>
          </a:p>
          <a:p>
            <a:r>
              <a:rPr lang="en-US" dirty="0" smtClean="0"/>
              <a:t>You may encounter situations in which you will require an appropriate place to store information that does not immediately fit with the description of a field in the default registry. The recommended practice in this situation is to create new fields in a separate schema. You can choose your own name and prefix for this schema such as </a:t>
            </a:r>
            <a:r>
              <a:rPr lang="en-US" i="1" dirty="0" smtClean="0"/>
              <a:t>local.</a:t>
            </a:r>
            <a:r>
              <a:rPr lang="en-US" dirty="0" smtClean="0"/>
              <a:t> or </a:t>
            </a:r>
            <a:r>
              <a:rPr lang="en-US" i="1" dirty="0" err="1" smtClean="0"/>
              <a:t>myuni</a:t>
            </a:r>
            <a:r>
              <a:rPr lang="en-US" i="1" dirty="0" smtClean="0"/>
              <a:t>.</a:t>
            </a:r>
            <a:endParaRPr lang="en-US" dirty="0" smtClean="0"/>
          </a:p>
          <a:p>
            <a:r>
              <a:rPr lang="en-US" dirty="0" smtClean="0"/>
              <a:t>It is generally discouraged to use any of the fields from the default schema as a place to store information that doesn't correspond with the fields description. This is especially true if you are ever considering the option to open up your repository metadata for external harvesting.</a:t>
            </a:r>
          </a:p>
          <a:p>
            <a:r>
              <a:rPr lang="en-US" dirty="0" smtClean="0"/>
              <a:t>From: </a:t>
            </a:r>
            <a:r>
              <a:rPr lang="en-US" dirty="0" smtClean="0">
                <a:hlinkClick r:id="rId3"/>
              </a:rPr>
              <a:t>https://wiki.duraspace.org/display/DSDOC4x/Metadata+Recommendations</a:t>
            </a:r>
            <a:r>
              <a:rPr lang="en-US" dirty="0" smtClean="0"/>
              <a:t> </a:t>
            </a:r>
          </a:p>
          <a:p>
            <a:endParaRPr lang="en-US" dirty="0"/>
          </a:p>
        </p:txBody>
      </p:sp>
      <p:sp>
        <p:nvSpPr>
          <p:cNvPr id="4" name="Slide Number Placeholder 3"/>
          <p:cNvSpPr>
            <a:spLocks noGrp="1"/>
          </p:cNvSpPr>
          <p:nvPr>
            <p:ph type="sldNum" sz="quarter" idx="10"/>
          </p:nvPr>
        </p:nvSpPr>
        <p:spPr/>
        <p:txBody>
          <a:bodyPr/>
          <a:lstStyle/>
          <a:p>
            <a:fld id="{E8B27CAA-724A-4938-8014-5F4BE023FCB3}" type="slidenum">
              <a:rPr lang="en-US" smtClean="0"/>
              <a:t>49</a:t>
            </a:fld>
            <a:endParaRPr lang="en-US"/>
          </a:p>
        </p:txBody>
      </p:sp>
    </p:spTree>
    <p:extLst>
      <p:ext uri="{BB962C8B-B14F-4D97-AF65-F5344CB8AC3E}">
        <p14:creationId xmlns:p14="http://schemas.microsoft.com/office/powerpoint/2010/main" val="8292662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common addition</a:t>
            </a:r>
            <a:r>
              <a:rPr lang="en-US" baseline="0" dirty="0" smtClean="0"/>
              <a:t> is the addition of some thesis elements from the NDTLD’s ETD-MS schema.</a:t>
            </a:r>
          </a:p>
          <a:p>
            <a:r>
              <a:rPr lang="en-US" dirty="0" smtClean="0"/>
              <a:t>https://sites.google.com/a/ndltd.org/ndltd/standards/metadata#thesis.degree</a:t>
            </a:r>
          </a:p>
          <a:p>
            <a:endParaRPr lang="en-US" dirty="0" smtClean="0"/>
          </a:p>
          <a:p>
            <a:r>
              <a:rPr lang="en-US" dirty="0" smtClean="0"/>
              <a:t>E.g. Prefix =</a:t>
            </a:r>
            <a:r>
              <a:rPr lang="en-US" baseline="0" dirty="0" smtClean="0"/>
              <a:t> thesis</a:t>
            </a:r>
            <a:endParaRPr lang="en-US" dirty="0"/>
          </a:p>
        </p:txBody>
      </p:sp>
      <p:sp>
        <p:nvSpPr>
          <p:cNvPr id="4" name="Slide Number Placeholder 3"/>
          <p:cNvSpPr>
            <a:spLocks noGrp="1"/>
          </p:cNvSpPr>
          <p:nvPr>
            <p:ph type="sldNum" sz="quarter" idx="10"/>
          </p:nvPr>
        </p:nvSpPr>
        <p:spPr/>
        <p:txBody>
          <a:bodyPr/>
          <a:lstStyle/>
          <a:p>
            <a:fld id="{E8B27CAA-724A-4938-8014-5F4BE023FCB3}" type="slidenum">
              <a:rPr lang="en-US" smtClean="0"/>
              <a:t>50</a:t>
            </a:fld>
            <a:endParaRPr lang="en-US"/>
          </a:p>
        </p:txBody>
      </p:sp>
    </p:spTree>
    <p:extLst>
      <p:ext uri="{BB962C8B-B14F-4D97-AF65-F5344CB8AC3E}">
        <p14:creationId xmlns:p14="http://schemas.microsoft.com/office/powerpoint/2010/main" val="36572792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8B27CAA-724A-4938-8014-5F4BE023FCB3}" type="slidenum">
              <a:rPr lang="en-US" smtClean="0"/>
              <a:t>51</a:t>
            </a:fld>
            <a:endParaRPr lang="en-US"/>
          </a:p>
        </p:txBody>
      </p:sp>
    </p:spTree>
    <p:extLst>
      <p:ext uri="{BB962C8B-B14F-4D97-AF65-F5344CB8AC3E}">
        <p14:creationId xmlns:p14="http://schemas.microsoft.com/office/powerpoint/2010/main" val="16398609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Items can be removed from </a:t>
            </a:r>
            <a:r>
              <a:rPr lang="en-US" dirty="0" err="1" smtClean="0"/>
              <a:t>DSpace</a:t>
            </a:r>
            <a:r>
              <a:rPr lang="en-US" dirty="0" smtClean="0"/>
              <a:t> in one of two ways: They may be 'withdrawn', which means they remain in the archive but are completely hidden from view. In this case, if an end-user attempts to access the withdrawn item, they are presented with a 'tombstone,' that indicates the item has been removed. For whatever reason, an item may also be 'expunged' if necessary, in which case all traces of it are removed from the archive.</a:t>
            </a:r>
          </a:p>
          <a:p>
            <a:endParaRPr lang="en-US" dirty="0" smtClean="0"/>
          </a:p>
          <a:p>
            <a:r>
              <a:rPr lang="en-US" dirty="0" smtClean="0"/>
              <a:t>Collection admins (or community/repository admins) can withdraw and/or expunge items.</a:t>
            </a:r>
            <a:endParaRPr lang="en-US" dirty="0"/>
          </a:p>
        </p:txBody>
      </p:sp>
      <p:sp>
        <p:nvSpPr>
          <p:cNvPr id="4" name="Slide Number Placeholder 3"/>
          <p:cNvSpPr>
            <a:spLocks noGrp="1"/>
          </p:cNvSpPr>
          <p:nvPr>
            <p:ph type="sldNum" sz="quarter" idx="10"/>
          </p:nvPr>
        </p:nvSpPr>
        <p:spPr/>
        <p:txBody>
          <a:bodyPr/>
          <a:lstStyle/>
          <a:p>
            <a:fld id="{E8B27CAA-724A-4938-8014-5F4BE023FCB3}" type="slidenum">
              <a:rPr lang="en-US" smtClean="0"/>
              <a:t>54</a:t>
            </a:fld>
            <a:endParaRPr lang="en-US"/>
          </a:p>
        </p:txBody>
      </p:sp>
    </p:spTree>
    <p:extLst>
      <p:ext uri="{BB962C8B-B14F-4D97-AF65-F5344CB8AC3E}">
        <p14:creationId xmlns:p14="http://schemas.microsoft.com/office/powerpoint/2010/main" val="18722627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May not work for very large collections</a:t>
            </a:r>
            <a:r>
              <a:rPr lang="en-US" baseline="0" dirty="0" smtClean="0"/>
              <a:t> and require system administrator support.</a:t>
            </a:r>
            <a:endParaRPr lang="en-US" dirty="0"/>
          </a:p>
        </p:txBody>
      </p:sp>
      <p:sp>
        <p:nvSpPr>
          <p:cNvPr id="4" name="Slide Number Placeholder 3"/>
          <p:cNvSpPr>
            <a:spLocks noGrp="1"/>
          </p:cNvSpPr>
          <p:nvPr>
            <p:ph type="sldNum" sz="quarter" idx="10"/>
          </p:nvPr>
        </p:nvSpPr>
        <p:spPr/>
        <p:txBody>
          <a:bodyPr/>
          <a:lstStyle/>
          <a:p>
            <a:fld id="{E8B27CAA-724A-4938-8014-5F4BE023FCB3}" type="slidenum">
              <a:rPr lang="en-US" smtClean="0"/>
              <a:t>58</a:t>
            </a:fld>
            <a:endParaRPr lang="en-US"/>
          </a:p>
        </p:txBody>
      </p:sp>
    </p:spTree>
    <p:extLst>
      <p:ext uri="{BB962C8B-B14F-4D97-AF65-F5344CB8AC3E}">
        <p14:creationId xmlns:p14="http://schemas.microsoft.com/office/powerpoint/2010/main" val="3572572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Out of the box solution</a:t>
            </a:r>
          </a:p>
          <a:p>
            <a:r>
              <a:rPr lang="en-US" dirty="0" err="1" smtClean="0"/>
              <a:t>Dspace</a:t>
            </a:r>
            <a:r>
              <a:rPr lang="en-US" dirty="0" smtClean="0"/>
              <a:t> is part of </a:t>
            </a:r>
            <a:r>
              <a:rPr lang="en-US" dirty="0" err="1" smtClean="0"/>
              <a:t>DuraSpace</a:t>
            </a:r>
            <a:r>
              <a:rPr lang="en-US" dirty="0" smtClean="0"/>
              <a:t> (Fedora</a:t>
            </a:r>
            <a:r>
              <a:rPr lang="en-US" baseline="0" dirty="0" smtClean="0"/>
              <a:t> Commons and </a:t>
            </a:r>
            <a:r>
              <a:rPr lang="en-US" baseline="0" dirty="0" err="1" smtClean="0"/>
              <a:t>Dspace</a:t>
            </a:r>
            <a:r>
              <a:rPr lang="en-US" baseline="0" dirty="0" smtClean="0"/>
              <a:t>)</a:t>
            </a:r>
          </a:p>
          <a:p>
            <a:r>
              <a:rPr lang="en-US" dirty="0" smtClean="0"/>
              <a:t>The most popular open source </a:t>
            </a:r>
            <a:r>
              <a:rPr lang="en-US" smtClean="0"/>
              <a:t>repository software in USA</a:t>
            </a:r>
            <a:endParaRPr lang="en-US"/>
          </a:p>
        </p:txBody>
      </p:sp>
      <p:sp>
        <p:nvSpPr>
          <p:cNvPr id="4" name="Slide Number Placeholder 3"/>
          <p:cNvSpPr>
            <a:spLocks noGrp="1"/>
          </p:cNvSpPr>
          <p:nvPr>
            <p:ph type="sldNum" sz="quarter" idx="10"/>
          </p:nvPr>
        </p:nvSpPr>
        <p:spPr/>
        <p:txBody>
          <a:bodyPr/>
          <a:lstStyle/>
          <a:p>
            <a:fld id="{E8B27CAA-724A-4938-8014-5F4BE023FCB3}" type="slidenum">
              <a:rPr lang="en-US" smtClean="0"/>
              <a:t>6</a:t>
            </a:fld>
            <a:endParaRPr lang="en-US"/>
          </a:p>
        </p:txBody>
      </p:sp>
    </p:spTree>
    <p:extLst>
      <p:ext uri="{BB962C8B-B14F-4D97-AF65-F5344CB8AC3E}">
        <p14:creationId xmlns:p14="http://schemas.microsoft.com/office/powerpoint/2010/main" val="3477420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Descriptive Metadata</a:t>
            </a:r>
            <a:r>
              <a:rPr lang="en-US" dirty="0" smtClean="0"/>
              <a:t>: </a:t>
            </a:r>
            <a:r>
              <a:rPr lang="en-US" dirty="0" err="1" smtClean="0"/>
              <a:t>DSpace</a:t>
            </a:r>
            <a:r>
              <a:rPr lang="en-US" dirty="0" smtClean="0"/>
              <a:t> can support multiple flat metadata schemas for describing an item. A qualified Dublin Core metadata schema loosely based on the </a:t>
            </a:r>
            <a:r>
              <a:rPr lang="en-US" dirty="0" smtClean="0">
                <a:hlinkClick r:id="rId3" tooltip="Library Application Profile"/>
              </a:rPr>
              <a:t>Library Application Profile</a:t>
            </a:r>
            <a:r>
              <a:rPr lang="en-US" dirty="0" smtClean="0"/>
              <a:t> set of elements and qualifiers is provided by default. The </a:t>
            </a:r>
            <a:r>
              <a:rPr lang="en-US" dirty="0" smtClean="0">
                <a:hlinkClick r:id="rId4" tooltip="set of elements and qualifiers used by MIT Libraries"/>
              </a:rPr>
              <a:t>set of elements and qualifiers used by MIT Libraries</a:t>
            </a:r>
            <a:r>
              <a:rPr lang="en-US" dirty="0" smtClean="0"/>
              <a:t> comes pre-configured with the </a:t>
            </a:r>
            <a:r>
              <a:rPr lang="en-US" dirty="0" err="1" smtClean="0"/>
              <a:t>DSpace</a:t>
            </a:r>
            <a:r>
              <a:rPr lang="en-US" dirty="0" smtClean="0"/>
              <a:t> source code. However, you can configure multiple schemas and select metadata fields from a mix of configured schemas to describe your items. Other descriptive metadata about items (e.g. metadata described in a hierarchical schema) may be held in serialized </a:t>
            </a:r>
            <a:r>
              <a:rPr lang="en-US" dirty="0" err="1" smtClean="0"/>
              <a:t>bitstreams</a:t>
            </a:r>
            <a:r>
              <a:rPr lang="en-US" dirty="0" smtClean="0"/>
              <a:t>. </a:t>
            </a:r>
            <a:r>
              <a:rPr lang="en-US" i="1" dirty="0" smtClean="0"/>
              <a:t>Communities</a:t>
            </a:r>
            <a:r>
              <a:rPr lang="en-US" dirty="0" smtClean="0"/>
              <a:t> and </a:t>
            </a:r>
            <a:r>
              <a:rPr lang="en-US" i="1" dirty="0" smtClean="0"/>
              <a:t>collections</a:t>
            </a:r>
            <a:r>
              <a:rPr lang="en-US" dirty="0" smtClean="0"/>
              <a:t> have some simple descriptive metadata (a name, and some descriptive prose), held in the DBMS.</a:t>
            </a:r>
          </a:p>
          <a:p>
            <a:r>
              <a:rPr lang="en-US" b="1" dirty="0" smtClean="0"/>
              <a:t>Administrative Metadata</a:t>
            </a:r>
            <a:r>
              <a:rPr lang="en-US" dirty="0" smtClean="0"/>
              <a:t>: This includes preservation metadata, provenance and authorization policy data. Most of this is held within </a:t>
            </a:r>
            <a:r>
              <a:rPr lang="en-US" dirty="0" err="1" smtClean="0"/>
              <a:t>DSpace's</a:t>
            </a:r>
            <a:r>
              <a:rPr lang="en-US" dirty="0" smtClean="0"/>
              <a:t> relational DBMS schema. Provenance metadata (prose) is stored in Dublin Core records. Additionally, some other administrative metadata (for example, </a:t>
            </a:r>
            <a:r>
              <a:rPr lang="en-US" dirty="0" err="1" smtClean="0"/>
              <a:t>bitstream</a:t>
            </a:r>
            <a:r>
              <a:rPr lang="en-US" dirty="0" smtClean="0"/>
              <a:t> byte sizes and MIME types) is replicated in Dublin Core records so that it is easily accessible outside of </a:t>
            </a:r>
            <a:r>
              <a:rPr lang="en-US" dirty="0" err="1" smtClean="0"/>
              <a:t>DSpace</a:t>
            </a:r>
            <a:r>
              <a:rPr lang="en-US" dirty="0" smtClean="0"/>
              <a:t>.</a:t>
            </a:r>
          </a:p>
          <a:p>
            <a:r>
              <a:rPr lang="en-US" b="1" dirty="0" smtClean="0"/>
              <a:t>Structural Metadata</a:t>
            </a:r>
            <a:r>
              <a:rPr lang="en-US" dirty="0" smtClean="0"/>
              <a:t>: This includes information about how to present an item, or </a:t>
            </a:r>
            <a:r>
              <a:rPr lang="en-US" dirty="0" err="1" smtClean="0"/>
              <a:t>bitstreams</a:t>
            </a:r>
            <a:r>
              <a:rPr lang="en-US" dirty="0" smtClean="0"/>
              <a:t> within an item, to an end-user, and the relationships between constituent parts of the item. As an example, consider a thesis consisting of a number of TIFF images, each depicting a single page of the thesis. Structural metadata would include the fact that each image is a single page, and the ordering of the TIFF images/pages. Structural metadata in </a:t>
            </a:r>
            <a:r>
              <a:rPr lang="en-US" dirty="0" err="1" smtClean="0"/>
              <a:t>DSpace</a:t>
            </a:r>
            <a:r>
              <a:rPr lang="en-US" dirty="0" smtClean="0"/>
              <a:t> is currently fairly basic; within an item, </a:t>
            </a:r>
            <a:r>
              <a:rPr lang="en-US" dirty="0" err="1" smtClean="0"/>
              <a:t>bitstreams</a:t>
            </a:r>
            <a:r>
              <a:rPr lang="en-US" dirty="0" smtClean="0"/>
              <a:t> can be arranged into separate bundles as described above. A bundle may also optionally have a </a:t>
            </a:r>
            <a:r>
              <a:rPr lang="en-US" i="1" dirty="0" smtClean="0"/>
              <a:t>primary </a:t>
            </a:r>
            <a:r>
              <a:rPr lang="en-US" i="1" dirty="0" err="1" smtClean="0"/>
              <a:t>bitstream</a:t>
            </a:r>
            <a:r>
              <a:rPr lang="en-US" dirty="0" smtClean="0"/>
              <a:t>. This is currently used by the HTML support to indicate which </a:t>
            </a:r>
            <a:r>
              <a:rPr lang="en-US" dirty="0" err="1" smtClean="0"/>
              <a:t>bitstream</a:t>
            </a:r>
            <a:r>
              <a:rPr lang="en-US" dirty="0" smtClean="0"/>
              <a:t> in the bundle is the first HTML file to send to a browser. In addition to some basic technical metadata, a </a:t>
            </a:r>
            <a:r>
              <a:rPr lang="en-US" dirty="0" err="1" smtClean="0"/>
              <a:t>bitstream</a:t>
            </a:r>
            <a:r>
              <a:rPr lang="en-US" dirty="0" smtClean="0"/>
              <a:t> also has a 'sequence ID' that uniquely identifies it within an item. This is used to produce a 'persistent' </a:t>
            </a:r>
            <a:r>
              <a:rPr lang="en-US" dirty="0" err="1" smtClean="0"/>
              <a:t>bitstream</a:t>
            </a:r>
            <a:r>
              <a:rPr lang="en-US" dirty="0" smtClean="0"/>
              <a:t> identifier for each </a:t>
            </a:r>
            <a:r>
              <a:rPr lang="en-US" dirty="0" err="1" smtClean="0"/>
              <a:t>bitstream</a:t>
            </a:r>
            <a:r>
              <a:rPr lang="en-US" dirty="0" smtClean="0"/>
              <a:t>. Additional structural metadata can be stored in serialized </a:t>
            </a:r>
            <a:r>
              <a:rPr lang="en-US" dirty="0" err="1" smtClean="0"/>
              <a:t>bitstreams</a:t>
            </a:r>
            <a:r>
              <a:rPr lang="en-US" dirty="0" smtClean="0"/>
              <a:t>, but </a:t>
            </a:r>
            <a:r>
              <a:rPr lang="en-US" dirty="0" err="1" smtClean="0"/>
              <a:t>DSpace</a:t>
            </a:r>
            <a:r>
              <a:rPr lang="en-US" dirty="0" smtClean="0"/>
              <a:t> does not currently understand this natively.</a:t>
            </a:r>
          </a:p>
          <a:p>
            <a:endParaRPr lang="en-US" dirty="0"/>
          </a:p>
        </p:txBody>
      </p:sp>
      <p:sp>
        <p:nvSpPr>
          <p:cNvPr id="4" name="Slide Number Placeholder 3"/>
          <p:cNvSpPr>
            <a:spLocks noGrp="1"/>
          </p:cNvSpPr>
          <p:nvPr>
            <p:ph type="sldNum" sz="quarter" idx="10"/>
          </p:nvPr>
        </p:nvSpPr>
        <p:spPr/>
        <p:txBody>
          <a:bodyPr/>
          <a:lstStyle/>
          <a:p>
            <a:fld id="{E8B27CAA-724A-4938-8014-5F4BE023FCB3}" type="slidenum">
              <a:rPr lang="en-US" smtClean="0"/>
              <a:t>8</a:t>
            </a:fld>
            <a:endParaRPr lang="en-US"/>
          </a:p>
        </p:txBody>
      </p:sp>
    </p:spTree>
    <p:extLst>
      <p:ext uri="{BB962C8B-B14F-4D97-AF65-F5344CB8AC3E}">
        <p14:creationId xmlns:p14="http://schemas.microsoft.com/office/powerpoint/2010/main" val="190638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Communities and Collections are used within </a:t>
            </a:r>
            <a:r>
              <a:rPr lang="en-US" dirty="0" err="1" smtClean="0"/>
              <a:t>DSpace</a:t>
            </a:r>
            <a:r>
              <a:rPr lang="en-US" dirty="0" smtClean="0"/>
              <a:t> to provide the repository with an easily navigable structure often representing an institutions organizational makeup. (see: http://cadair.aber.ac.uk/dspace/handle/2160/638) </a:t>
            </a:r>
          </a:p>
          <a:p>
            <a:endParaRPr lang="en-US" dirty="0" smtClean="0"/>
          </a:p>
          <a:p>
            <a:r>
              <a:rPr lang="en-US" dirty="0" smtClean="0"/>
              <a:t>As a result the </a:t>
            </a:r>
            <a:r>
              <a:rPr lang="en-US" dirty="0" err="1" smtClean="0"/>
              <a:t>DSpace</a:t>
            </a:r>
            <a:r>
              <a:rPr lang="en-US" dirty="0" smtClean="0"/>
              <a:t> repository structure is largely hierarchical.</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E8B27CAA-724A-4938-8014-5F4BE023FCB3}" type="slidenum">
              <a:rPr lang="en-US" smtClean="0"/>
              <a:t>10</a:t>
            </a:fld>
            <a:endParaRPr lang="en-US"/>
          </a:p>
        </p:txBody>
      </p:sp>
    </p:spTree>
    <p:extLst>
      <p:ext uri="{BB962C8B-B14F-4D97-AF65-F5344CB8AC3E}">
        <p14:creationId xmlns:p14="http://schemas.microsoft.com/office/powerpoint/2010/main" val="18326889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Everybody has the highest level of user access:</a:t>
            </a:r>
            <a:r>
              <a:rPr lang="en-US" baseline="0" dirty="0" smtClean="0"/>
              <a:t> Repository Administrator</a:t>
            </a:r>
            <a:endParaRPr lang="en-US" dirty="0"/>
          </a:p>
        </p:txBody>
      </p:sp>
      <p:sp>
        <p:nvSpPr>
          <p:cNvPr id="4" name="Slide Number Placeholder 3"/>
          <p:cNvSpPr>
            <a:spLocks noGrp="1"/>
          </p:cNvSpPr>
          <p:nvPr>
            <p:ph type="sldNum" sz="quarter" idx="10"/>
          </p:nvPr>
        </p:nvSpPr>
        <p:spPr/>
        <p:txBody>
          <a:bodyPr/>
          <a:lstStyle/>
          <a:p>
            <a:fld id="{E8B27CAA-724A-4938-8014-5F4BE023FCB3}" type="slidenum">
              <a:rPr lang="en-US" smtClean="0"/>
              <a:t>15</a:t>
            </a:fld>
            <a:endParaRPr lang="en-US"/>
          </a:p>
        </p:txBody>
      </p:sp>
    </p:spTree>
    <p:extLst>
      <p:ext uri="{BB962C8B-B14F-4D97-AF65-F5344CB8AC3E}">
        <p14:creationId xmlns:p14="http://schemas.microsoft.com/office/powerpoint/2010/main" val="550037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Everybody has the highest level of user access:</a:t>
            </a:r>
            <a:r>
              <a:rPr lang="en-US" baseline="0" dirty="0" smtClean="0"/>
              <a:t> Repository Administrator</a:t>
            </a:r>
            <a:endParaRPr lang="en-US" dirty="0" smtClean="0"/>
          </a:p>
          <a:p>
            <a:endParaRPr lang="en-US" dirty="0"/>
          </a:p>
        </p:txBody>
      </p:sp>
      <p:sp>
        <p:nvSpPr>
          <p:cNvPr id="4" name="Slide Number Placeholder 3"/>
          <p:cNvSpPr>
            <a:spLocks noGrp="1"/>
          </p:cNvSpPr>
          <p:nvPr>
            <p:ph type="sldNum" sz="quarter" idx="10"/>
          </p:nvPr>
        </p:nvSpPr>
        <p:spPr/>
        <p:txBody>
          <a:bodyPr/>
          <a:lstStyle/>
          <a:p>
            <a:fld id="{E8B27CAA-724A-4938-8014-5F4BE023FCB3}" type="slidenum">
              <a:rPr lang="en-US" smtClean="0"/>
              <a:t>16</a:t>
            </a:fld>
            <a:endParaRPr lang="en-US"/>
          </a:p>
        </p:txBody>
      </p:sp>
    </p:spTree>
    <p:extLst>
      <p:ext uri="{BB962C8B-B14F-4D97-AF65-F5344CB8AC3E}">
        <p14:creationId xmlns:p14="http://schemas.microsoft.com/office/powerpoint/2010/main" val="3096350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now, ignore “Edit authorization </a:t>
            </a:r>
            <a:r>
              <a:rPr lang="en-US" baseline="0" dirty="0" smtClean="0"/>
              <a:t>policies.”</a:t>
            </a:r>
            <a:endParaRPr lang="en-US" dirty="0"/>
          </a:p>
        </p:txBody>
      </p:sp>
      <p:sp>
        <p:nvSpPr>
          <p:cNvPr id="4" name="Slide Number Placeholder 3"/>
          <p:cNvSpPr>
            <a:spLocks noGrp="1"/>
          </p:cNvSpPr>
          <p:nvPr>
            <p:ph type="sldNum" sz="quarter" idx="10"/>
          </p:nvPr>
        </p:nvSpPr>
        <p:spPr/>
        <p:txBody>
          <a:bodyPr/>
          <a:lstStyle/>
          <a:p>
            <a:fld id="{E8B27CAA-724A-4938-8014-5F4BE023FCB3}" type="slidenum">
              <a:rPr lang="en-US" smtClean="0"/>
              <a:t>17</a:t>
            </a:fld>
            <a:endParaRPr lang="en-US"/>
          </a:p>
        </p:txBody>
      </p:sp>
    </p:spTree>
    <p:extLst>
      <p:ext uri="{BB962C8B-B14F-4D97-AF65-F5344CB8AC3E}">
        <p14:creationId xmlns:p14="http://schemas.microsoft.com/office/powerpoint/2010/main" val="3013106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Ignore “Item</a:t>
            </a:r>
            <a:r>
              <a:rPr lang="en-US" baseline="0" dirty="0" smtClean="0"/>
              <a:t> template” for now.</a:t>
            </a:r>
          </a:p>
          <a:p>
            <a:endParaRPr lang="en-US" baseline="0" dirty="0" smtClean="0"/>
          </a:p>
          <a:p>
            <a:r>
              <a:rPr lang="en-US" baseline="0" dirty="0" smtClean="0"/>
              <a:t>Things you can change when editing</a:t>
            </a:r>
            <a:endParaRPr lang="en-US" dirty="0"/>
          </a:p>
        </p:txBody>
      </p:sp>
      <p:sp>
        <p:nvSpPr>
          <p:cNvPr id="4" name="Slide Number Placeholder 3"/>
          <p:cNvSpPr>
            <a:spLocks noGrp="1"/>
          </p:cNvSpPr>
          <p:nvPr>
            <p:ph type="sldNum" sz="quarter" idx="10"/>
          </p:nvPr>
        </p:nvSpPr>
        <p:spPr/>
        <p:txBody>
          <a:bodyPr/>
          <a:lstStyle/>
          <a:p>
            <a:fld id="{E8B27CAA-724A-4938-8014-5F4BE023FCB3}" type="slidenum">
              <a:rPr lang="en-US" smtClean="0"/>
              <a:t>19</a:t>
            </a:fld>
            <a:endParaRPr lang="en-US"/>
          </a:p>
        </p:txBody>
      </p:sp>
    </p:spTree>
    <p:extLst>
      <p:ext uri="{BB962C8B-B14F-4D97-AF65-F5344CB8AC3E}">
        <p14:creationId xmlns:p14="http://schemas.microsoft.com/office/powerpoint/2010/main" val="125776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D74E78E-6BD5-4561-8574-88BD31CDFAA6}" type="datetimeFigureOut">
              <a:rPr lang="en-US" smtClean="0"/>
              <a:t>9/30/2014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ECF430-7D68-4967-83A9-EB14DF57AE9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6260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D74E78E-6BD5-4561-8574-88BD31CDFAA6}" type="datetimeFigureOut">
              <a:rPr lang="en-US" smtClean="0"/>
              <a:t>9/30/2014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ECF430-7D68-4967-83A9-EB14DF57AE98}" type="slidenum">
              <a:rPr lang="en-US" smtClean="0"/>
              <a:t>‹#›</a:t>
            </a:fld>
            <a:endParaRPr lang="en-US"/>
          </a:p>
        </p:txBody>
      </p:sp>
    </p:spTree>
    <p:extLst>
      <p:ext uri="{BB962C8B-B14F-4D97-AF65-F5344CB8AC3E}">
        <p14:creationId xmlns:p14="http://schemas.microsoft.com/office/powerpoint/2010/main" val="3448278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D74E78E-6BD5-4561-8574-88BD31CDFAA6}" type="datetimeFigureOut">
              <a:rPr lang="en-US" smtClean="0"/>
              <a:t>9/30/2014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ECF430-7D68-4967-83A9-EB14DF57AE98}" type="slidenum">
              <a:rPr lang="en-US" smtClean="0"/>
              <a:t>‹#›</a:t>
            </a:fld>
            <a:endParaRPr lang="en-US"/>
          </a:p>
        </p:txBody>
      </p:sp>
    </p:spTree>
    <p:extLst>
      <p:ext uri="{BB962C8B-B14F-4D97-AF65-F5344CB8AC3E}">
        <p14:creationId xmlns:p14="http://schemas.microsoft.com/office/powerpoint/2010/main" val="405488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D74E78E-6BD5-4561-8574-88BD31CDFAA6}" type="datetimeFigureOut">
              <a:rPr lang="en-US" smtClean="0"/>
              <a:t>9/30/2014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ECF430-7D68-4967-83A9-EB14DF57AE98}" type="slidenum">
              <a:rPr lang="en-US" smtClean="0"/>
              <a:t>‹#›</a:t>
            </a:fld>
            <a:endParaRPr lang="en-US"/>
          </a:p>
        </p:txBody>
      </p:sp>
    </p:spTree>
    <p:extLst>
      <p:ext uri="{BB962C8B-B14F-4D97-AF65-F5344CB8AC3E}">
        <p14:creationId xmlns:p14="http://schemas.microsoft.com/office/powerpoint/2010/main" val="3480690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74E78E-6BD5-4561-8574-88BD31CDFAA6}" type="datetimeFigureOut">
              <a:rPr lang="en-US" smtClean="0"/>
              <a:t>9/30/2014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ECF430-7D68-4967-83A9-EB14DF57AE9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5240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D74E78E-6BD5-4561-8574-88BD31CDFAA6}" type="datetimeFigureOut">
              <a:rPr lang="en-US" smtClean="0"/>
              <a:t>9/30/2014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ECF430-7D68-4967-83A9-EB14DF57AE98}" type="slidenum">
              <a:rPr lang="en-US" smtClean="0"/>
              <a:t>‹#›</a:t>
            </a:fld>
            <a:endParaRPr lang="en-US"/>
          </a:p>
        </p:txBody>
      </p:sp>
    </p:spTree>
    <p:extLst>
      <p:ext uri="{BB962C8B-B14F-4D97-AF65-F5344CB8AC3E}">
        <p14:creationId xmlns:p14="http://schemas.microsoft.com/office/powerpoint/2010/main" val="3875547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D74E78E-6BD5-4561-8574-88BD31CDFAA6}" type="datetimeFigureOut">
              <a:rPr lang="en-US" smtClean="0"/>
              <a:t>9/30/2014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ECF430-7D68-4967-83A9-EB14DF57AE98}" type="slidenum">
              <a:rPr lang="en-US" smtClean="0"/>
              <a:t>‹#›</a:t>
            </a:fld>
            <a:endParaRPr lang="en-US"/>
          </a:p>
        </p:txBody>
      </p:sp>
    </p:spTree>
    <p:extLst>
      <p:ext uri="{BB962C8B-B14F-4D97-AF65-F5344CB8AC3E}">
        <p14:creationId xmlns:p14="http://schemas.microsoft.com/office/powerpoint/2010/main" val="600120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D74E78E-6BD5-4561-8574-88BD31CDFAA6}" type="datetimeFigureOut">
              <a:rPr lang="en-US" smtClean="0"/>
              <a:t>9/30/2014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ECF430-7D68-4967-83A9-EB14DF57AE98}" type="slidenum">
              <a:rPr lang="en-US" smtClean="0"/>
              <a:t>‹#›</a:t>
            </a:fld>
            <a:endParaRPr lang="en-US"/>
          </a:p>
        </p:txBody>
      </p:sp>
    </p:spTree>
    <p:extLst>
      <p:ext uri="{BB962C8B-B14F-4D97-AF65-F5344CB8AC3E}">
        <p14:creationId xmlns:p14="http://schemas.microsoft.com/office/powerpoint/2010/main" val="796706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D74E78E-6BD5-4561-8574-88BD31CDFAA6}" type="datetimeFigureOut">
              <a:rPr lang="en-US" smtClean="0"/>
              <a:t>9/30/2014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CECF430-7D68-4967-83A9-EB14DF57AE98}" type="slidenum">
              <a:rPr lang="en-US" smtClean="0"/>
              <a:t>‹#›</a:t>
            </a:fld>
            <a:endParaRPr lang="en-US"/>
          </a:p>
        </p:txBody>
      </p:sp>
    </p:spTree>
    <p:extLst>
      <p:ext uri="{BB962C8B-B14F-4D97-AF65-F5344CB8AC3E}">
        <p14:creationId xmlns:p14="http://schemas.microsoft.com/office/powerpoint/2010/main" val="4294451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D74E78E-6BD5-4561-8574-88BD31CDFAA6}" type="datetimeFigureOut">
              <a:rPr lang="en-US" smtClean="0"/>
              <a:t>9/30/2014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CECF430-7D68-4967-83A9-EB14DF57AE98}" type="slidenum">
              <a:rPr lang="en-US" smtClean="0"/>
              <a:t>‹#›</a:t>
            </a:fld>
            <a:endParaRPr lang="en-US"/>
          </a:p>
        </p:txBody>
      </p:sp>
    </p:spTree>
    <p:extLst>
      <p:ext uri="{BB962C8B-B14F-4D97-AF65-F5344CB8AC3E}">
        <p14:creationId xmlns:p14="http://schemas.microsoft.com/office/powerpoint/2010/main" val="220085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74E78E-6BD5-4561-8574-88BD31CDFAA6}" type="datetimeFigureOut">
              <a:rPr lang="en-US" smtClean="0"/>
              <a:t>9/30/2014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ECF430-7D68-4967-83A9-EB14DF57AE98}" type="slidenum">
              <a:rPr lang="en-US" smtClean="0"/>
              <a:t>‹#›</a:t>
            </a:fld>
            <a:endParaRPr lang="en-US"/>
          </a:p>
        </p:txBody>
      </p:sp>
    </p:spTree>
    <p:extLst>
      <p:ext uri="{BB962C8B-B14F-4D97-AF65-F5344CB8AC3E}">
        <p14:creationId xmlns:p14="http://schemas.microsoft.com/office/powerpoint/2010/main" val="3930392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D74E78E-6BD5-4561-8574-88BD31CDFAA6}" type="datetimeFigureOut">
              <a:rPr lang="en-US" smtClean="0"/>
              <a:t>9/30/2014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CECF430-7D68-4967-83A9-EB14DF57AE9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4066811"/>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mailto:tdl.studentX@gmail.com" TargetMode="External"/><Relationship Id="rId5" Type="http://schemas.openxmlformats.org/officeDocument/2006/relationships/hyperlink" Target="https://dspace41-demo.tdl.org/demo-ir/" TargetMode="External"/><Relationship Id="rId4" Type="http://schemas.openxmlformats.org/officeDocument/2006/relationships/hyperlink" Target="http://www.tdl.org/about-tdl/projects/shibboleth/"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hyperlink" Target="https://dspace41-demo.tdl.org/demo-ir/"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2.png"/><Relationship Id="rId4" Type="http://schemas.openxmlformats.org/officeDocument/2006/relationships/hyperlink" Target="mailto:kristipark@yahoo.com"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1.png"/></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3.png"/></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3" Type="http://schemas.openxmlformats.org/officeDocument/2006/relationships/hyperlink" Target="https://wiki.duraspace.org/display/DSDOC4x/Batch+Metadata+Editing" TargetMode="External"/><Relationship Id="rId2" Type="http://schemas.openxmlformats.org/officeDocument/2006/relationships/image" Target="../media/image38.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41.png"/><Relationship Id="rId4" Type="http://schemas.openxmlformats.org/officeDocument/2006/relationships/image" Target="../media/image40.png"/></Relationships>
</file>

<file path=ppt/slides/_rels/slide5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s://wiki.duraspace.org/display/DSDOC4x/OAI"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www.Tdl.org/support/" TargetMode="External"/><Relationship Id="rId2" Type="http://schemas.openxmlformats.org/officeDocument/2006/relationships/hyperlink" Target="mailto:support@tdl.og"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utlists.utexas.edu/sympa/info/tdl_dspace_users_group" TargetMode="External"/><Relationship Id="rId4" Type="http://schemas.openxmlformats.org/officeDocument/2006/relationships/hyperlink" Target="https://wiki.duraspace.org/display/DSDOC4x/DSpace+4.x+Documentation" TargetMode="External"/></Relationships>
</file>

<file path=ppt/slides/_rels/slide62.xml.rels><?xml version="1.0" encoding="UTF-8" standalone="yes"?>
<Relationships xmlns="http://schemas.openxmlformats.org/package/2006/relationships"><Relationship Id="rId3" Type="http://schemas.openxmlformats.org/officeDocument/2006/relationships/hyperlink" Target="mailto:mcelfrel@tamug.edu" TargetMode="External"/><Relationship Id="rId2" Type="http://schemas.openxmlformats.org/officeDocument/2006/relationships/hyperlink" Target="mailto:kristi.park@austin.utexas.edu"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repository.tamu.edu/" TargetMode="External"/><Relationship Id="rId7" Type="http://schemas.openxmlformats.org/officeDocument/2006/relationships/hyperlink" Target="http://repositories.tdl.org/tamug/" TargetMode="External"/><Relationship Id="rId2" Type="http://schemas.openxmlformats.org/officeDocument/2006/relationships/hyperlink" Target="http://repositories.lib.utexas.edu/" TargetMode="External"/><Relationship Id="rId1" Type="http://schemas.openxmlformats.org/officeDocument/2006/relationships/slideLayout" Target="../slideLayouts/slideLayout2.xml"/><Relationship Id="rId6" Type="http://schemas.openxmlformats.org/officeDocument/2006/relationships/hyperlink" Target="https://repositories.tdl.org/uh-ir/" TargetMode="External"/><Relationship Id="rId5" Type="http://schemas.openxmlformats.org/officeDocument/2006/relationships/hyperlink" Target="http://repositories.tdl.org/utmb" TargetMode="External"/><Relationship Id="rId4" Type="http://schemas.openxmlformats.org/officeDocument/2006/relationships/hyperlink" Target="http://repositories.tdl.org/ttu"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76892"/>
            <a:ext cx="8689976" cy="1923533"/>
          </a:xfrm>
        </p:spPr>
        <p:txBody>
          <a:bodyPr>
            <a:normAutofit fontScale="90000"/>
          </a:bodyPr>
          <a:lstStyle/>
          <a:p>
            <a:r>
              <a:rPr lang="en-US" dirty="0" smtClean="0"/>
              <a:t>Introduction to </a:t>
            </a:r>
            <a:r>
              <a:rPr lang="en-US" dirty="0" err="1" smtClean="0"/>
              <a:t>DSpace</a:t>
            </a:r>
            <a:endParaRPr lang="en-US" dirty="0"/>
          </a:p>
        </p:txBody>
      </p:sp>
      <p:sp>
        <p:nvSpPr>
          <p:cNvPr id="3" name="Subtitle 2"/>
          <p:cNvSpPr>
            <a:spLocks noGrp="1"/>
          </p:cNvSpPr>
          <p:nvPr>
            <p:ph type="subTitle" idx="1"/>
          </p:nvPr>
        </p:nvSpPr>
        <p:spPr>
          <a:xfrm>
            <a:off x="1524000" y="3602037"/>
            <a:ext cx="9144000" cy="2222113"/>
          </a:xfrm>
        </p:spPr>
        <p:txBody>
          <a:bodyPr>
            <a:normAutofit/>
          </a:bodyPr>
          <a:lstStyle/>
          <a:p>
            <a:r>
              <a:rPr lang="en-US" dirty="0" smtClean="0"/>
              <a:t>September 4, 2014   |   Uh clear lake</a:t>
            </a:r>
            <a:endParaRPr lang="en-US" dirty="0"/>
          </a:p>
          <a:p>
            <a:endParaRPr lang="en-US" dirty="0" smtClean="0"/>
          </a:p>
          <a:p>
            <a:r>
              <a:rPr lang="en-US" dirty="0" smtClean="0"/>
              <a:t>Kristi park, </a:t>
            </a:r>
            <a:r>
              <a:rPr lang="en-US" dirty="0" err="1" smtClean="0"/>
              <a:t>texas</a:t>
            </a:r>
            <a:r>
              <a:rPr lang="en-US" dirty="0" smtClean="0"/>
              <a:t> digital library</a:t>
            </a:r>
          </a:p>
          <a:p>
            <a:r>
              <a:rPr lang="en-US" dirty="0" smtClean="0"/>
              <a:t>Laura </a:t>
            </a:r>
            <a:r>
              <a:rPr lang="en-US" dirty="0" err="1" smtClean="0"/>
              <a:t>mcelfresh</a:t>
            </a:r>
            <a:r>
              <a:rPr lang="en-US" dirty="0" smtClean="0"/>
              <a:t>, </a:t>
            </a:r>
            <a:r>
              <a:rPr lang="en-US" dirty="0" err="1" smtClean="0"/>
              <a:t>texas</a:t>
            </a:r>
            <a:r>
              <a:rPr lang="en-US" dirty="0" smtClean="0"/>
              <a:t> </a:t>
            </a:r>
            <a:r>
              <a:rPr lang="en-US" dirty="0" err="1" smtClean="0"/>
              <a:t>a&amp;m</a:t>
            </a:r>
            <a:r>
              <a:rPr lang="en-US" dirty="0" smtClean="0"/>
              <a:t> </a:t>
            </a:r>
            <a:r>
              <a:rPr lang="en-US" dirty="0" err="1" smtClean="0"/>
              <a:t>galveston</a:t>
            </a: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582" y="6437053"/>
            <a:ext cx="1117460" cy="393651"/>
          </a:xfrm>
          <a:prstGeom prst="rect">
            <a:avLst/>
          </a:prstGeom>
        </p:spPr>
      </p:pic>
    </p:spTree>
    <p:extLst>
      <p:ext uri="{BB962C8B-B14F-4D97-AF65-F5344CB8AC3E}">
        <p14:creationId xmlns:p14="http://schemas.microsoft.com/office/powerpoint/2010/main" val="31073098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Repository Structure:</a:t>
            </a:r>
            <a:r>
              <a:rPr lang="en-US" dirty="0"/>
              <a:t/>
            </a:r>
            <a:br>
              <a:rPr lang="en-US" dirty="0"/>
            </a:br>
            <a:endParaRPr lang="en-US" dirty="0"/>
          </a:p>
        </p:txBody>
      </p:sp>
      <p:sp>
        <p:nvSpPr>
          <p:cNvPr id="3" name="Content Placeholder 2"/>
          <p:cNvSpPr>
            <a:spLocks noGrp="1"/>
          </p:cNvSpPr>
          <p:nvPr>
            <p:ph idx="1"/>
          </p:nvPr>
        </p:nvSpPr>
        <p:spPr>
          <a:xfrm>
            <a:off x="1215685" y="2316916"/>
            <a:ext cx="10302240" cy="762093"/>
          </a:xfrm>
        </p:spPr>
        <p:txBody>
          <a:bodyPr>
            <a:noAutofit/>
          </a:bodyPr>
          <a:lstStyle/>
          <a:p>
            <a:r>
              <a:rPr lang="en-US" sz="2400" dirty="0" smtClean="0">
                <a:ln w="0"/>
                <a:solidFill>
                  <a:schemeClr val="accent1"/>
                </a:solidFill>
                <a:effectLst>
                  <a:outerShdw blurRad="38100" dist="25400" dir="5400000" algn="ctr" rotWithShape="0">
                    <a:srgbClr val="6E747A">
                      <a:alpha val="43000"/>
                    </a:srgbClr>
                  </a:outerShdw>
                </a:effectLst>
              </a:rPr>
              <a:t>Community</a:t>
            </a:r>
            <a:r>
              <a:rPr lang="en-US" sz="2400" b="1" dirty="0" smtClean="0"/>
              <a:t> </a:t>
            </a:r>
            <a:r>
              <a:rPr lang="en-US" sz="2400" dirty="0" smtClean="0"/>
              <a:t>– highest level of </a:t>
            </a:r>
            <a:r>
              <a:rPr lang="en-US" sz="2400" dirty="0" err="1" smtClean="0"/>
              <a:t>DSpace</a:t>
            </a:r>
            <a:r>
              <a:rPr lang="en-US" sz="2400" dirty="0" smtClean="0"/>
              <a:t> hierarchy; can contain sub-communities and/or collections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582" y="6437053"/>
            <a:ext cx="1117460" cy="393651"/>
          </a:xfrm>
          <a:prstGeom prst="rect">
            <a:avLst/>
          </a:prstGeom>
        </p:spPr>
      </p:pic>
      <p:sp>
        <p:nvSpPr>
          <p:cNvPr id="10" name="Rectangle 9"/>
          <p:cNvSpPr/>
          <p:nvPr/>
        </p:nvSpPr>
        <p:spPr>
          <a:xfrm>
            <a:off x="2852927" y="4522480"/>
            <a:ext cx="9083039" cy="461665"/>
          </a:xfrm>
          <a:prstGeom prst="rect">
            <a:avLst/>
          </a:prstGeom>
        </p:spPr>
        <p:txBody>
          <a:bodyPr wrap="square">
            <a:spAutoFit/>
          </a:bodyPr>
          <a:lstStyle/>
          <a:p>
            <a:r>
              <a:rPr lang="en-US" sz="2400" dirty="0" smtClean="0">
                <a:ln w="0"/>
                <a:solidFill>
                  <a:schemeClr val="accent1"/>
                </a:solidFill>
                <a:effectLst>
                  <a:outerShdw blurRad="38100" dist="25400" dir="5400000" algn="ctr" rotWithShape="0">
                    <a:srgbClr val="6E747A">
                      <a:alpha val="43000"/>
                    </a:srgbClr>
                  </a:outerShdw>
                </a:effectLst>
              </a:rPr>
              <a:t>Collection </a:t>
            </a:r>
            <a:r>
              <a:rPr lang="en-US" sz="2400" b="1" dirty="0" smtClean="0"/>
              <a:t>– </a:t>
            </a:r>
            <a:r>
              <a:rPr lang="en-US" sz="2400" dirty="0" smtClean="0"/>
              <a:t>Contain items</a:t>
            </a:r>
            <a:endParaRPr lang="en-US" sz="2400" dirty="0"/>
          </a:p>
        </p:txBody>
      </p:sp>
      <p:sp>
        <p:nvSpPr>
          <p:cNvPr id="11" name="Rectangle 10"/>
          <p:cNvSpPr/>
          <p:nvPr/>
        </p:nvSpPr>
        <p:spPr>
          <a:xfrm>
            <a:off x="3761470" y="5285664"/>
            <a:ext cx="6096000" cy="830997"/>
          </a:xfrm>
          <a:prstGeom prst="rect">
            <a:avLst/>
          </a:prstGeom>
        </p:spPr>
        <p:txBody>
          <a:bodyPr>
            <a:spAutoFit/>
          </a:bodyPr>
          <a:lstStyle/>
          <a:p>
            <a:r>
              <a:rPr lang="en-US" sz="2400" dirty="0" smtClean="0">
                <a:ln w="0"/>
                <a:solidFill>
                  <a:schemeClr val="accent1"/>
                </a:solidFill>
                <a:effectLst>
                  <a:outerShdw blurRad="38100" dist="25400" dir="5400000" algn="ctr" rotWithShape="0">
                    <a:srgbClr val="6E747A">
                      <a:alpha val="43000"/>
                    </a:srgbClr>
                  </a:outerShdw>
                </a:effectLst>
              </a:rPr>
              <a:t>Item </a:t>
            </a:r>
            <a:r>
              <a:rPr lang="en-US" sz="2400" b="1" dirty="0" smtClean="0"/>
              <a:t>– </a:t>
            </a:r>
            <a:r>
              <a:rPr lang="en-US" sz="2400" dirty="0" smtClean="0"/>
              <a:t>Contain </a:t>
            </a:r>
            <a:r>
              <a:rPr lang="en-US" sz="2400" dirty="0" err="1" smtClean="0"/>
              <a:t>bitstreams</a:t>
            </a:r>
            <a:r>
              <a:rPr lang="en-US" sz="2400" dirty="0" smtClean="0"/>
              <a:t> (i.e. files), metadata, and license</a:t>
            </a:r>
            <a:endParaRPr lang="en-US" sz="2400" dirty="0"/>
          </a:p>
        </p:txBody>
      </p:sp>
      <p:sp>
        <p:nvSpPr>
          <p:cNvPr id="12" name="Rectangle 11"/>
          <p:cNvSpPr/>
          <p:nvPr/>
        </p:nvSpPr>
        <p:spPr>
          <a:xfrm>
            <a:off x="2076631" y="3389964"/>
            <a:ext cx="9715375" cy="830997"/>
          </a:xfrm>
          <a:prstGeom prst="rect">
            <a:avLst/>
          </a:prstGeom>
        </p:spPr>
        <p:txBody>
          <a:bodyPr wrap="square">
            <a:spAutoFit/>
          </a:bodyPr>
          <a:lstStyle/>
          <a:p>
            <a:r>
              <a:rPr lang="en-US" sz="2400" dirty="0" smtClean="0">
                <a:ln w="0"/>
                <a:solidFill>
                  <a:schemeClr val="accent1"/>
                </a:solidFill>
                <a:effectLst>
                  <a:outerShdw blurRad="38100" dist="25400" dir="5400000" algn="ctr" rotWithShape="0">
                    <a:srgbClr val="6E747A">
                      <a:alpha val="43000"/>
                    </a:srgbClr>
                  </a:outerShdw>
                </a:effectLst>
              </a:rPr>
              <a:t>Sub-Community</a:t>
            </a:r>
            <a:r>
              <a:rPr lang="en-US" sz="2400" dirty="0" smtClean="0"/>
              <a:t> (optional) – if used, contain collections or additional nested sub-communities</a:t>
            </a:r>
            <a:endParaRPr lang="en-US" sz="2400" dirty="0"/>
          </a:p>
        </p:txBody>
      </p:sp>
      <p:sp>
        <p:nvSpPr>
          <p:cNvPr id="14" name="TextBox 13"/>
          <p:cNvSpPr txBox="1"/>
          <p:nvPr/>
        </p:nvSpPr>
        <p:spPr>
          <a:xfrm>
            <a:off x="1067038" y="1091029"/>
            <a:ext cx="7717536" cy="646331"/>
          </a:xfrm>
          <a:prstGeom prst="rect">
            <a:avLst/>
          </a:prstGeom>
          <a:noFill/>
        </p:spPr>
        <p:txBody>
          <a:bodyPr wrap="square" rtlCol="0">
            <a:spAutoFit/>
          </a:bodyPr>
          <a:lstStyle/>
          <a:p>
            <a:r>
              <a:rPr lang="en-US" sz="3600" dirty="0">
                <a:latin typeface="+mj-lt"/>
              </a:rPr>
              <a:t>Communities and Collections</a:t>
            </a:r>
          </a:p>
        </p:txBody>
      </p:sp>
    </p:spTree>
    <p:extLst>
      <p:ext uri="{BB962C8B-B14F-4D97-AF65-F5344CB8AC3E}">
        <p14:creationId xmlns:p14="http://schemas.microsoft.com/office/powerpoint/2010/main" val="715335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683741"/>
            <a:ext cx="10058400" cy="1053619"/>
          </a:xfrm>
        </p:spPr>
        <p:txBody>
          <a:bodyPr/>
          <a:lstStyle/>
          <a:p>
            <a:r>
              <a:rPr lang="en-US" dirty="0" smtClean="0"/>
              <a:t>Repository structure: Example #1</a:t>
            </a:r>
            <a:endParaRPr lang="en-US" dirty="0"/>
          </a:p>
        </p:txBody>
      </p:sp>
      <p:pic>
        <p:nvPicPr>
          <p:cNvPr id="11" name="Content Placeholder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62528" y="1862739"/>
            <a:ext cx="4477412" cy="4022725"/>
          </a:xfr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582" y="6437053"/>
            <a:ext cx="1117460" cy="393651"/>
          </a:xfrm>
          <a:prstGeom prst="rect">
            <a:avLst/>
          </a:prstGeom>
        </p:spPr>
      </p:pic>
    </p:spTree>
    <p:extLst>
      <p:ext uri="{BB962C8B-B14F-4D97-AF65-F5344CB8AC3E}">
        <p14:creationId xmlns:p14="http://schemas.microsoft.com/office/powerpoint/2010/main" val="18035721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Repository structure: Example </a:t>
            </a:r>
            <a:r>
              <a:rPr lang="en-US" dirty="0" smtClean="0"/>
              <a:t>#2</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3066" y="1846263"/>
            <a:ext cx="6006194" cy="402272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582" y="6437053"/>
            <a:ext cx="1117460" cy="393651"/>
          </a:xfrm>
          <a:prstGeom prst="rect">
            <a:avLst/>
          </a:prstGeom>
        </p:spPr>
      </p:pic>
    </p:spTree>
    <p:extLst>
      <p:ext uri="{BB962C8B-B14F-4D97-AF65-F5344CB8AC3E}">
        <p14:creationId xmlns:p14="http://schemas.microsoft.com/office/powerpoint/2010/main" val="13685076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from UT Digital Repository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53555" y="1974287"/>
            <a:ext cx="6006194" cy="4022725"/>
          </a:xfrm>
        </p:spPr>
      </p:pic>
      <p:sp>
        <p:nvSpPr>
          <p:cNvPr id="3" name="TextBox 2"/>
          <p:cNvSpPr txBox="1"/>
          <p:nvPr/>
        </p:nvSpPr>
        <p:spPr>
          <a:xfrm>
            <a:off x="7485888" y="2231136"/>
            <a:ext cx="1914144" cy="461665"/>
          </a:xfrm>
          <a:prstGeom prst="rect">
            <a:avLst/>
          </a:prstGeom>
          <a:noFill/>
        </p:spPr>
        <p:txBody>
          <a:bodyPr wrap="square" rtlCol="0">
            <a:spAutoFit/>
          </a:bodyPr>
          <a:lstStyle/>
          <a:p>
            <a:r>
              <a:rPr lang="en-US" sz="2400" dirty="0" smtClean="0">
                <a:ln w="0"/>
                <a:solidFill>
                  <a:schemeClr val="accent1"/>
                </a:solidFill>
                <a:effectLst>
                  <a:outerShdw blurRad="38100" dist="25400" dir="5400000" algn="ctr" rotWithShape="0">
                    <a:srgbClr val="6E747A">
                      <a:alpha val="43000"/>
                    </a:srgbClr>
                  </a:outerShdw>
                </a:effectLst>
              </a:rPr>
              <a:t>Community</a:t>
            </a:r>
            <a:endParaRPr lang="en-US" sz="2400" dirty="0">
              <a:ln w="0"/>
              <a:solidFill>
                <a:schemeClr val="accent1"/>
              </a:solidFill>
              <a:effectLst>
                <a:outerShdw blurRad="38100" dist="25400" dir="5400000" algn="ctr" rotWithShape="0">
                  <a:srgbClr val="6E747A">
                    <a:alpha val="43000"/>
                  </a:srgbClr>
                </a:outerShdw>
              </a:effectLst>
            </a:endParaRPr>
          </a:p>
        </p:txBody>
      </p:sp>
      <p:cxnSp>
        <p:nvCxnSpPr>
          <p:cNvPr id="13" name="Straight Arrow Connector 12"/>
          <p:cNvCxnSpPr>
            <a:endCxn id="3" idx="1"/>
          </p:cNvCxnSpPr>
          <p:nvPr/>
        </p:nvCxnSpPr>
        <p:spPr>
          <a:xfrm>
            <a:off x="6754368" y="2461968"/>
            <a:ext cx="73152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663431" y="3345321"/>
            <a:ext cx="3055129" cy="461665"/>
            <a:chOff x="663431" y="3345321"/>
            <a:chExt cx="3055129" cy="461665"/>
          </a:xfrm>
        </p:grpSpPr>
        <p:sp>
          <p:nvSpPr>
            <p:cNvPr id="5" name="TextBox 4"/>
            <p:cNvSpPr txBox="1"/>
            <p:nvPr/>
          </p:nvSpPr>
          <p:spPr>
            <a:xfrm>
              <a:off x="663431" y="3345321"/>
              <a:ext cx="2257540" cy="461665"/>
            </a:xfrm>
            <a:prstGeom prst="rect">
              <a:avLst/>
            </a:prstGeom>
            <a:noFill/>
          </p:spPr>
          <p:txBody>
            <a:bodyPr wrap="square" rtlCol="0">
              <a:spAutoFit/>
            </a:bodyPr>
            <a:lstStyle/>
            <a:p>
              <a:r>
                <a:rPr lang="en-US" sz="2400" dirty="0" smtClean="0">
                  <a:ln w="0"/>
                  <a:solidFill>
                    <a:schemeClr val="accent1"/>
                  </a:solidFill>
                  <a:effectLst>
                    <a:outerShdw blurRad="38100" dist="25400" dir="5400000" algn="ctr" rotWithShape="0">
                      <a:srgbClr val="6E747A">
                        <a:alpha val="43000"/>
                      </a:srgbClr>
                    </a:outerShdw>
                  </a:effectLst>
                </a:rPr>
                <a:t>Sub-Community</a:t>
              </a:r>
              <a:endParaRPr lang="en-US" sz="2400" dirty="0">
                <a:ln w="0"/>
                <a:solidFill>
                  <a:schemeClr val="accent1"/>
                </a:solidFill>
                <a:effectLst>
                  <a:outerShdw blurRad="38100" dist="25400" dir="5400000" algn="ctr" rotWithShape="0">
                    <a:srgbClr val="6E747A">
                      <a:alpha val="43000"/>
                    </a:srgbClr>
                  </a:outerShdw>
                </a:effectLst>
              </a:endParaRPr>
            </a:p>
          </p:txBody>
        </p:sp>
        <p:cxnSp>
          <p:nvCxnSpPr>
            <p:cNvPr id="15" name="Straight Arrow Connector 14"/>
            <p:cNvCxnSpPr/>
            <p:nvPr/>
          </p:nvCxnSpPr>
          <p:spPr>
            <a:xfrm flipH="1">
              <a:off x="2920971" y="3576154"/>
              <a:ext cx="7975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663431" y="4293367"/>
            <a:ext cx="3079513" cy="461665"/>
            <a:chOff x="663431" y="4293367"/>
            <a:chExt cx="3079513" cy="461665"/>
          </a:xfrm>
        </p:grpSpPr>
        <p:sp>
          <p:nvSpPr>
            <p:cNvPr id="6" name="TextBox 5"/>
            <p:cNvSpPr txBox="1"/>
            <p:nvPr/>
          </p:nvSpPr>
          <p:spPr>
            <a:xfrm>
              <a:off x="663431" y="4293367"/>
              <a:ext cx="2819960" cy="461665"/>
            </a:xfrm>
            <a:prstGeom prst="rect">
              <a:avLst/>
            </a:prstGeom>
            <a:noFill/>
          </p:spPr>
          <p:txBody>
            <a:bodyPr wrap="square" rtlCol="0">
              <a:spAutoFit/>
            </a:bodyPr>
            <a:lstStyle/>
            <a:p>
              <a:r>
                <a:rPr lang="en-US" sz="2400" dirty="0" smtClean="0">
                  <a:ln w="0"/>
                  <a:solidFill>
                    <a:schemeClr val="accent1"/>
                  </a:solidFill>
                  <a:effectLst>
                    <a:outerShdw blurRad="38100" dist="25400" dir="5400000" algn="ctr" rotWithShape="0">
                      <a:srgbClr val="6E747A">
                        <a:alpha val="43000"/>
                      </a:srgbClr>
                    </a:outerShdw>
                  </a:effectLst>
                </a:rPr>
                <a:t>Collection</a:t>
              </a:r>
              <a:endParaRPr lang="en-US" sz="2400" dirty="0">
                <a:ln w="0"/>
                <a:solidFill>
                  <a:schemeClr val="accent1"/>
                </a:solidFill>
                <a:effectLst>
                  <a:outerShdw blurRad="38100" dist="25400" dir="5400000" algn="ctr" rotWithShape="0">
                    <a:srgbClr val="6E747A">
                      <a:alpha val="43000"/>
                    </a:srgbClr>
                  </a:outerShdw>
                </a:effectLst>
              </a:endParaRPr>
            </a:p>
          </p:txBody>
        </p:sp>
        <p:cxnSp>
          <p:nvCxnSpPr>
            <p:cNvPr id="16" name="Straight Arrow Connector 15"/>
            <p:cNvCxnSpPr/>
            <p:nvPr/>
          </p:nvCxnSpPr>
          <p:spPr>
            <a:xfrm flipH="1">
              <a:off x="2309374" y="4524198"/>
              <a:ext cx="14335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663431" y="5231730"/>
            <a:ext cx="2257540" cy="461665"/>
            <a:chOff x="663431" y="5231730"/>
            <a:chExt cx="2257540" cy="461665"/>
          </a:xfrm>
        </p:grpSpPr>
        <p:sp>
          <p:nvSpPr>
            <p:cNvPr id="7" name="TextBox 6"/>
            <p:cNvSpPr txBox="1"/>
            <p:nvPr/>
          </p:nvSpPr>
          <p:spPr>
            <a:xfrm>
              <a:off x="663431" y="5231730"/>
              <a:ext cx="1914144" cy="461665"/>
            </a:xfrm>
            <a:prstGeom prst="rect">
              <a:avLst/>
            </a:prstGeom>
            <a:noFill/>
          </p:spPr>
          <p:txBody>
            <a:bodyPr wrap="square" rtlCol="0">
              <a:spAutoFit/>
            </a:bodyPr>
            <a:lstStyle/>
            <a:p>
              <a:r>
                <a:rPr lang="en-US" sz="2400" dirty="0" smtClean="0">
                  <a:ln w="0"/>
                  <a:solidFill>
                    <a:schemeClr val="accent1"/>
                  </a:solidFill>
                  <a:effectLst>
                    <a:outerShdw blurRad="38100" dist="25400" dir="5400000" algn="ctr" rotWithShape="0">
                      <a:srgbClr val="6E747A">
                        <a:alpha val="43000"/>
                      </a:srgbClr>
                    </a:outerShdw>
                  </a:effectLst>
                </a:rPr>
                <a:t>Items</a:t>
              </a:r>
              <a:endParaRPr lang="en-US" sz="2400" dirty="0">
                <a:ln w="0"/>
                <a:solidFill>
                  <a:schemeClr val="accent1"/>
                </a:solidFill>
                <a:effectLst>
                  <a:outerShdw blurRad="38100" dist="25400" dir="5400000" algn="ctr" rotWithShape="0">
                    <a:srgbClr val="6E747A">
                      <a:alpha val="43000"/>
                    </a:srgbClr>
                  </a:outerShdw>
                </a:effectLst>
              </a:endParaRPr>
            </a:p>
          </p:txBody>
        </p:sp>
        <p:cxnSp>
          <p:nvCxnSpPr>
            <p:cNvPr id="19" name="Straight Arrow Connector 18"/>
            <p:cNvCxnSpPr/>
            <p:nvPr/>
          </p:nvCxnSpPr>
          <p:spPr>
            <a:xfrm flipH="1">
              <a:off x="1592589" y="5462562"/>
              <a:ext cx="13283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9188370" y="4310837"/>
            <a:ext cx="2653560" cy="461665"/>
            <a:chOff x="9188370" y="4310837"/>
            <a:chExt cx="2653560" cy="461665"/>
          </a:xfrm>
        </p:grpSpPr>
        <p:sp>
          <p:nvSpPr>
            <p:cNvPr id="10" name="TextBox 9"/>
            <p:cNvSpPr txBox="1"/>
            <p:nvPr/>
          </p:nvSpPr>
          <p:spPr>
            <a:xfrm>
              <a:off x="10268262" y="4310837"/>
              <a:ext cx="1573668" cy="461665"/>
            </a:xfrm>
            <a:prstGeom prst="rect">
              <a:avLst/>
            </a:prstGeom>
            <a:noFill/>
          </p:spPr>
          <p:txBody>
            <a:bodyPr wrap="square" rtlCol="0">
              <a:spAutoFit/>
            </a:bodyPr>
            <a:lstStyle/>
            <a:p>
              <a:r>
                <a:rPr lang="en-US" sz="2400" dirty="0" smtClean="0">
                  <a:ln w="0"/>
                  <a:solidFill>
                    <a:schemeClr val="accent1"/>
                  </a:solidFill>
                  <a:effectLst>
                    <a:outerShdw blurRad="38100" dist="25400" dir="5400000" algn="ctr" rotWithShape="0">
                      <a:srgbClr val="6E747A">
                        <a:alpha val="43000"/>
                      </a:srgbClr>
                    </a:outerShdw>
                  </a:effectLst>
                </a:rPr>
                <a:t>Collections</a:t>
              </a:r>
              <a:endParaRPr lang="en-US" sz="2400" dirty="0">
                <a:ln w="0"/>
                <a:solidFill>
                  <a:schemeClr val="accent1"/>
                </a:solidFill>
                <a:effectLst>
                  <a:outerShdw blurRad="38100" dist="25400" dir="5400000" algn="ctr" rotWithShape="0">
                    <a:srgbClr val="6E747A">
                      <a:alpha val="43000"/>
                    </a:srgbClr>
                  </a:outerShdw>
                </a:effectLst>
              </a:endParaRPr>
            </a:p>
          </p:txBody>
        </p:sp>
        <p:cxnSp>
          <p:nvCxnSpPr>
            <p:cNvPr id="20" name="Straight Arrow Connector 19"/>
            <p:cNvCxnSpPr/>
            <p:nvPr/>
          </p:nvCxnSpPr>
          <p:spPr>
            <a:xfrm>
              <a:off x="9188370" y="4541670"/>
              <a:ext cx="9875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8" name="Group 37"/>
          <p:cNvGrpSpPr/>
          <p:nvPr/>
        </p:nvGrpSpPr>
        <p:grpSpPr>
          <a:xfrm>
            <a:off x="9400032" y="5265463"/>
            <a:ext cx="2328672" cy="461665"/>
            <a:chOff x="9400032" y="5265463"/>
            <a:chExt cx="2133600" cy="461665"/>
          </a:xfrm>
        </p:grpSpPr>
        <p:sp>
          <p:nvSpPr>
            <p:cNvPr id="11" name="TextBox 10"/>
            <p:cNvSpPr txBox="1"/>
            <p:nvPr/>
          </p:nvSpPr>
          <p:spPr>
            <a:xfrm>
              <a:off x="10576560" y="5265463"/>
              <a:ext cx="957072" cy="461665"/>
            </a:xfrm>
            <a:prstGeom prst="rect">
              <a:avLst/>
            </a:prstGeom>
            <a:noFill/>
          </p:spPr>
          <p:txBody>
            <a:bodyPr wrap="square" rtlCol="0">
              <a:spAutoFit/>
            </a:bodyPr>
            <a:lstStyle/>
            <a:p>
              <a:r>
                <a:rPr lang="en-US" sz="2400" dirty="0" smtClean="0">
                  <a:ln w="0"/>
                  <a:solidFill>
                    <a:schemeClr val="accent1"/>
                  </a:solidFill>
                  <a:effectLst>
                    <a:outerShdw blurRad="38100" dist="25400" dir="5400000" algn="ctr" rotWithShape="0">
                      <a:srgbClr val="6E747A">
                        <a:alpha val="43000"/>
                      </a:srgbClr>
                    </a:outerShdw>
                  </a:effectLst>
                </a:rPr>
                <a:t>Items</a:t>
              </a:r>
              <a:endParaRPr lang="en-US" sz="2400" dirty="0">
                <a:ln w="0"/>
                <a:solidFill>
                  <a:schemeClr val="accent1"/>
                </a:solidFill>
                <a:effectLst>
                  <a:outerShdw blurRad="38100" dist="25400" dir="5400000" algn="ctr" rotWithShape="0">
                    <a:srgbClr val="6E747A">
                      <a:alpha val="43000"/>
                    </a:srgbClr>
                  </a:outerShdw>
                </a:effectLst>
              </a:endParaRPr>
            </a:p>
          </p:txBody>
        </p:sp>
        <p:cxnSp>
          <p:nvCxnSpPr>
            <p:cNvPr id="21" name="Straight Arrow Connector 20"/>
            <p:cNvCxnSpPr>
              <a:endCxn id="11" idx="1"/>
            </p:cNvCxnSpPr>
            <p:nvPr/>
          </p:nvCxnSpPr>
          <p:spPr>
            <a:xfrm>
              <a:off x="9400032" y="5496295"/>
              <a:ext cx="117652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582" y="6421178"/>
            <a:ext cx="1117460" cy="393651"/>
          </a:xfrm>
          <a:prstGeom prst="rect">
            <a:avLst/>
          </a:prstGeom>
        </p:spPr>
      </p:pic>
    </p:spTree>
    <p:extLst>
      <p:ext uri="{BB962C8B-B14F-4D97-AF65-F5344CB8AC3E}">
        <p14:creationId xmlns:p14="http://schemas.microsoft.com/office/powerpoint/2010/main" val="2366796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5705856" cy="1450757"/>
          </a:xfrm>
        </p:spPr>
        <p:txBody>
          <a:bodyPr>
            <a:normAutofit fontScale="90000"/>
          </a:bodyPr>
          <a:lstStyle/>
          <a:p>
            <a:r>
              <a:rPr lang="en-US" dirty="0" smtClean="0"/>
              <a:t>Community Structure in</a:t>
            </a:r>
            <a:br>
              <a:rPr lang="en-US" dirty="0" smtClean="0"/>
            </a:br>
            <a:r>
              <a:rPr lang="en-US" dirty="0" smtClean="0"/>
              <a:t>TAMUG Repository</a:t>
            </a:r>
            <a:endParaRPr lang="en-US" dirty="0"/>
          </a:p>
        </p:txBody>
      </p:sp>
      <p:pic>
        <p:nvPicPr>
          <p:cNvPr id="4" name="Picture 3"/>
          <p:cNvPicPr>
            <a:picLocks noChangeAspect="1"/>
          </p:cNvPicPr>
          <p:nvPr/>
        </p:nvPicPr>
        <p:blipFill rotWithShape="1">
          <a:blip r:embed="rId2"/>
          <a:srcRect b="21773"/>
          <a:stretch/>
        </p:blipFill>
        <p:spPr>
          <a:xfrm>
            <a:off x="6900672" y="441911"/>
            <a:ext cx="4866763" cy="5620411"/>
          </a:xfrm>
          <a:prstGeom prst="rect">
            <a:avLst/>
          </a:prstGeom>
          <a:ln>
            <a:noFill/>
          </a:ln>
          <a:effectLst>
            <a:outerShdw blurRad="190500" algn="tl" rotWithShape="0">
              <a:srgbClr val="000000">
                <a:alpha val="70000"/>
              </a:srgbClr>
            </a:outerShdw>
          </a:effectLst>
        </p:spPr>
      </p:pic>
      <p:sp>
        <p:nvSpPr>
          <p:cNvPr id="5" name="TextBox 4"/>
          <p:cNvSpPr txBox="1"/>
          <p:nvPr/>
        </p:nvSpPr>
        <p:spPr>
          <a:xfrm>
            <a:off x="6900672" y="6062322"/>
            <a:ext cx="4836477" cy="261610"/>
          </a:xfrm>
          <a:prstGeom prst="rect">
            <a:avLst/>
          </a:prstGeom>
          <a:noFill/>
        </p:spPr>
        <p:txBody>
          <a:bodyPr wrap="square" rtlCol="0">
            <a:spAutoFit/>
          </a:bodyPr>
          <a:lstStyle/>
          <a:p>
            <a:r>
              <a:rPr lang="en-US" sz="1100" i="1" dirty="0" smtClean="0"/>
              <a:t>Above: Communities and Collections in the Texas A&amp;M at Galveston Repository</a:t>
            </a:r>
            <a:endParaRPr lang="en-US" sz="1100" i="1" dirty="0"/>
          </a:p>
        </p:txBody>
      </p:sp>
      <p:sp>
        <p:nvSpPr>
          <p:cNvPr id="6" name="TextBox 5"/>
          <p:cNvSpPr txBox="1"/>
          <p:nvPr/>
        </p:nvSpPr>
        <p:spPr>
          <a:xfrm>
            <a:off x="2217140" y="2292175"/>
            <a:ext cx="1647724" cy="461665"/>
          </a:xfrm>
          <a:prstGeom prst="rect">
            <a:avLst/>
          </a:prstGeom>
          <a:noFill/>
        </p:spPr>
        <p:txBody>
          <a:bodyPr wrap="square" rtlCol="0">
            <a:spAutoFit/>
          </a:bodyPr>
          <a:lstStyle/>
          <a:p>
            <a:r>
              <a:rPr lang="en-US" sz="2400" dirty="0" smtClean="0">
                <a:ln w="0"/>
                <a:solidFill>
                  <a:schemeClr val="accent1"/>
                </a:solidFill>
                <a:effectLst>
                  <a:outerShdw blurRad="38100" dist="25400" dir="5400000" algn="ctr" rotWithShape="0">
                    <a:srgbClr val="6E747A">
                      <a:alpha val="43000"/>
                    </a:srgbClr>
                  </a:outerShdw>
                </a:effectLst>
              </a:rPr>
              <a:t>Community</a:t>
            </a:r>
            <a:endParaRPr lang="en-US" sz="2400" dirty="0">
              <a:ln w="0"/>
              <a:solidFill>
                <a:schemeClr val="accent1"/>
              </a:solidFill>
              <a:effectLst>
                <a:outerShdw blurRad="38100" dist="25400" dir="5400000" algn="ctr" rotWithShape="0">
                  <a:srgbClr val="6E747A">
                    <a:alpha val="43000"/>
                  </a:srgbClr>
                </a:outerShdw>
              </a:effectLst>
            </a:endParaRPr>
          </a:p>
        </p:txBody>
      </p:sp>
      <p:sp>
        <p:nvSpPr>
          <p:cNvPr id="8" name="TextBox 7"/>
          <p:cNvSpPr txBox="1"/>
          <p:nvPr/>
        </p:nvSpPr>
        <p:spPr>
          <a:xfrm>
            <a:off x="1924316" y="3410429"/>
            <a:ext cx="2257540" cy="461665"/>
          </a:xfrm>
          <a:prstGeom prst="rect">
            <a:avLst/>
          </a:prstGeom>
          <a:noFill/>
        </p:spPr>
        <p:txBody>
          <a:bodyPr wrap="square" rtlCol="0">
            <a:spAutoFit/>
          </a:bodyPr>
          <a:lstStyle/>
          <a:p>
            <a:r>
              <a:rPr lang="en-US" sz="2400" dirty="0" smtClean="0">
                <a:ln w="0"/>
                <a:solidFill>
                  <a:schemeClr val="accent1"/>
                </a:solidFill>
                <a:effectLst>
                  <a:outerShdw blurRad="38100" dist="25400" dir="5400000" algn="ctr" rotWithShape="0">
                    <a:srgbClr val="6E747A">
                      <a:alpha val="43000"/>
                    </a:srgbClr>
                  </a:outerShdw>
                </a:effectLst>
              </a:rPr>
              <a:t>Sub-Community</a:t>
            </a:r>
            <a:endParaRPr lang="en-US" sz="2400" dirty="0">
              <a:ln w="0"/>
              <a:solidFill>
                <a:schemeClr val="accent1"/>
              </a:solidFill>
              <a:effectLst>
                <a:outerShdw blurRad="38100" dist="25400" dir="5400000" algn="ctr" rotWithShape="0">
                  <a:srgbClr val="6E747A">
                    <a:alpha val="43000"/>
                  </a:srgbClr>
                </a:outerShdw>
              </a:effectLst>
            </a:endParaRPr>
          </a:p>
        </p:txBody>
      </p:sp>
      <p:sp>
        <p:nvSpPr>
          <p:cNvPr id="11" name="TextBox 10"/>
          <p:cNvSpPr txBox="1"/>
          <p:nvPr/>
        </p:nvSpPr>
        <p:spPr>
          <a:xfrm>
            <a:off x="2424101" y="4321079"/>
            <a:ext cx="1658415" cy="461665"/>
          </a:xfrm>
          <a:prstGeom prst="rect">
            <a:avLst/>
          </a:prstGeom>
          <a:noFill/>
        </p:spPr>
        <p:txBody>
          <a:bodyPr wrap="square" rtlCol="0">
            <a:spAutoFit/>
          </a:bodyPr>
          <a:lstStyle/>
          <a:p>
            <a:r>
              <a:rPr lang="en-US" sz="2400" dirty="0" smtClean="0">
                <a:ln w="0"/>
                <a:solidFill>
                  <a:schemeClr val="accent1"/>
                </a:solidFill>
                <a:effectLst>
                  <a:outerShdw blurRad="38100" dist="25400" dir="5400000" algn="ctr" rotWithShape="0">
                    <a:srgbClr val="6E747A">
                      <a:alpha val="43000"/>
                    </a:srgbClr>
                  </a:outerShdw>
                </a:effectLst>
              </a:rPr>
              <a:t>Collections</a:t>
            </a:r>
            <a:endParaRPr lang="en-US" sz="2400" dirty="0">
              <a:ln w="0"/>
              <a:solidFill>
                <a:schemeClr val="accent1"/>
              </a:solidFill>
              <a:effectLst>
                <a:outerShdw blurRad="38100" dist="25400" dir="5400000" algn="ctr" rotWithShape="0">
                  <a:srgbClr val="6E747A">
                    <a:alpha val="43000"/>
                  </a:srgbClr>
                </a:outerShdw>
              </a:effectLst>
            </a:endParaRPr>
          </a:p>
        </p:txBody>
      </p:sp>
      <p:cxnSp>
        <p:nvCxnSpPr>
          <p:cNvPr id="17" name="Straight Arrow Connector 16"/>
          <p:cNvCxnSpPr/>
          <p:nvPr/>
        </p:nvCxnSpPr>
        <p:spPr>
          <a:xfrm flipV="1">
            <a:off x="4352544" y="1187180"/>
            <a:ext cx="2767584" cy="1338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4181856" y="2656225"/>
            <a:ext cx="3255264" cy="919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4181856" y="3275626"/>
            <a:ext cx="3425952" cy="300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4131284" y="3706368"/>
            <a:ext cx="3476524" cy="763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Left Bracket 26"/>
          <p:cNvSpPr/>
          <p:nvPr/>
        </p:nvSpPr>
        <p:spPr>
          <a:xfrm>
            <a:off x="7806488" y="3369705"/>
            <a:ext cx="142696" cy="692498"/>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582" y="6437053"/>
            <a:ext cx="1117460" cy="393651"/>
          </a:xfrm>
          <a:prstGeom prst="rect">
            <a:avLst/>
          </a:prstGeom>
        </p:spPr>
      </p:pic>
    </p:spTree>
    <p:extLst>
      <p:ext uri="{BB962C8B-B14F-4D97-AF65-F5344CB8AC3E}">
        <p14:creationId xmlns:p14="http://schemas.microsoft.com/office/powerpoint/2010/main" val="31021015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 into </a:t>
            </a:r>
            <a:r>
              <a:rPr lang="en-US" dirty="0" err="1" smtClean="0"/>
              <a:t>DSpace</a:t>
            </a:r>
            <a:endParaRPr lang="en-US" dirty="0"/>
          </a:p>
        </p:txBody>
      </p:sp>
      <p:pic>
        <p:nvPicPr>
          <p:cNvPr id="1026" name="Picture 2" descr="image shibboleth logo color Shibboleth"/>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15218" y="2131307"/>
            <a:ext cx="2505919" cy="250591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410817" y="2507103"/>
            <a:ext cx="5509037" cy="1938992"/>
          </a:xfrm>
          <a:prstGeom prst="rect">
            <a:avLst/>
          </a:prstGeom>
          <a:noFill/>
        </p:spPr>
        <p:txBody>
          <a:bodyPr wrap="square" rtlCol="0">
            <a:spAutoFit/>
          </a:bodyPr>
          <a:lstStyle/>
          <a:p>
            <a:r>
              <a:rPr lang="en-US" sz="2400" dirty="0" smtClean="0"/>
              <a:t>The TDL uses “</a:t>
            </a:r>
            <a:r>
              <a:rPr lang="en-US" sz="2400" dirty="0" smtClean="0">
                <a:hlinkClick r:id="rId4"/>
              </a:rPr>
              <a:t>Shibboleth</a:t>
            </a:r>
            <a:r>
              <a:rPr lang="en-US" sz="2400" dirty="0" smtClean="0"/>
              <a:t>” to manage authentication with our services.</a:t>
            </a:r>
          </a:p>
          <a:p>
            <a:endParaRPr lang="en-US" sz="2400" dirty="0"/>
          </a:p>
          <a:p>
            <a:r>
              <a:rPr lang="en-US" sz="2400" dirty="0" smtClean="0"/>
              <a:t>Shibboleth lets you log in using your university credentials.</a:t>
            </a:r>
            <a:endParaRPr lang="en-US" sz="2400" dirty="0"/>
          </a:p>
        </p:txBody>
      </p:sp>
      <p:sp>
        <p:nvSpPr>
          <p:cNvPr id="5" name="TextBox 4"/>
          <p:cNvSpPr txBox="1"/>
          <p:nvPr/>
        </p:nvSpPr>
        <p:spPr>
          <a:xfrm>
            <a:off x="1097280" y="4890655"/>
            <a:ext cx="8974975" cy="1446550"/>
          </a:xfrm>
          <a:prstGeom prst="rect">
            <a:avLst/>
          </a:prstGeom>
          <a:noFill/>
        </p:spPr>
        <p:txBody>
          <a:bodyPr wrap="square" rtlCol="0">
            <a:spAutoFit/>
          </a:bodyPr>
          <a:lstStyle/>
          <a:p>
            <a:pPr marL="342900" indent="-342900">
              <a:buFont typeface="Arial" panose="020B0604020202020204" pitchFamily="34" charset="0"/>
              <a:buChar char="•"/>
            </a:pPr>
            <a:r>
              <a:rPr lang="en-US" sz="2200" dirty="0" smtClean="0"/>
              <a:t>Training </a:t>
            </a:r>
            <a:r>
              <a:rPr lang="en-US" sz="2200" dirty="0" err="1" smtClean="0"/>
              <a:t>DSpace</a:t>
            </a:r>
            <a:r>
              <a:rPr lang="en-US" sz="2200" dirty="0" smtClean="0"/>
              <a:t> installation: </a:t>
            </a:r>
            <a:r>
              <a:rPr lang="en-US" sz="2200" dirty="0" smtClean="0">
                <a:hlinkClick r:id="rId5"/>
              </a:rPr>
              <a:t>https</a:t>
            </a:r>
            <a:r>
              <a:rPr lang="en-US" sz="2200" dirty="0">
                <a:hlinkClick r:id="rId5"/>
              </a:rPr>
              <a:t>://dspace41-demo.tdl.org/demo-ir</a:t>
            </a:r>
            <a:r>
              <a:rPr lang="en-US" sz="2200" dirty="0" smtClean="0">
                <a:hlinkClick r:id="rId5"/>
              </a:rPr>
              <a:t>/</a:t>
            </a:r>
            <a:r>
              <a:rPr lang="en-US" sz="2200" dirty="0" smtClean="0"/>
              <a:t> </a:t>
            </a:r>
          </a:p>
          <a:p>
            <a:pPr marL="342900" indent="-342900">
              <a:buFont typeface="Arial" panose="020B0604020202020204" pitchFamily="34" charset="0"/>
              <a:buChar char="•"/>
            </a:pPr>
            <a:r>
              <a:rPr lang="en-US" sz="2200" dirty="0" smtClean="0"/>
              <a:t>There’s no Shibboleth on the training box. Log in using provided student login credentials:   </a:t>
            </a:r>
            <a:r>
              <a:rPr lang="en-US" sz="2200" dirty="0" smtClean="0">
                <a:solidFill>
                  <a:srgbClr val="FF0000"/>
                </a:solidFill>
                <a:hlinkClick r:id="rId6"/>
              </a:rPr>
              <a:t>tdl.studentX@gmail.com</a:t>
            </a:r>
            <a:r>
              <a:rPr lang="en-US" sz="2200" dirty="0" smtClean="0">
                <a:solidFill>
                  <a:srgbClr val="FF0000"/>
                </a:solidFill>
              </a:rPr>
              <a:t> where X is the number on the yellow sticky note (password: </a:t>
            </a:r>
            <a:r>
              <a:rPr lang="en-US" sz="2200" dirty="0" err="1" smtClean="0">
                <a:solidFill>
                  <a:srgbClr val="FF0000"/>
                </a:solidFill>
              </a:rPr>
              <a:t>tdlstudent</a:t>
            </a:r>
            <a:r>
              <a:rPr lang="en-US" sz="2200" dirty="0" smtClean="0">
                <a:solidFill>
                  <a:srgbClr val="FF0000"/>
                </a:solidFill>
              </a:rPr>
              <a:t>)</a:t>
            </a:r>
          </a:p>
        </p:txBody>
      </p:sp>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972582" y="6437053"/>
            <a:ext cx="1117460" cy="393651"/>
          </a:xfrm>
          <a:prstGeom prst="rect">
            <a:avLst/>
          </a:prstGeom>
        </p:spPr>
      </p:pic>
    </p:spTree>
    <p:extLst>
      <p:ext uri="{BB962C8B-B14F-4D97-AF65-F5344CB8AC3E}">
        <p14:creationId xmlns:p14="http://schemas.microsoft.com/office/powerpoint/2010/main" val="10931133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Clues </a:t>
            </a:r>
            <a:endParaRPr lang="en-US" dirty="0"/>
          </a:p>
        </p:txBody>
      </p:sp>
      <p:pic>
        <p:nvPicPr>
          <p:cNvPr id="6" name="Content Placeholder 5"/>
          <p:cNvPicPr>
            <a:picLocks noGrp="1" noChangeAspect="1"/>
          </p:cNvPicPr>
          <p:nvPr>
            <p:ph idx="1"/>
          </p:nvPr>
        </p:nvPicPr>
        <p:blipFill>
          <a:blip r:embed="rId3"/>
          <a:stretch>
            <a:fillRect/>
          </a:stretch>
        </p:blipFill>
        <p:spPr>
          <a:xfrm>
            <a:off x="4572806" y="2383802"/>
            <a:ext cx="2552700" cy="3762375"/>
          </a:xfrm>
          <a:prstGeom prst="rect">
            <a:avLst/>
          </a:prstGeom>
          <a:ln>
            <a:noFill/>
          </a:ln>
          <a:effectLst>
            <a:outerShdw blurRad="292100" dist="139700" dir="2700000" algn="tl" rotWithShape="0">
              <a:srgbClr val="333333">
                <a:alpha val="65000"/>
              </a:srgbClr>
            </a:outerShdw>
          </a:effectLst>
        </p:spPr>
      </p:pic>
      <p:sp>
        <p:nvSpPr>
          <p:cNvPr id="8" name="TextBox 7"/>
          <p:cNvSpPr txBox="1"/>
          <p:nvPr/>
        </p:nvSpPr>
        <p:spPr>
          <a:xfrm>
            <a:off x="4872940" y="950447"/>
            <a:ext cx="4190036" cy="646331"/>
          </a:xfrm>
          <a:prstGeom prst="rect">
            <a:avLst/>
          </a:prstGeom>
          <a:noFill/>
        </p:spPr>
        <p:txBody>
          <a:bodyPr wrap="square" rtlCol="0">
            <a:spAutoFit/>
          </a:bodyPr>
          <a:lstStyle/>
          <a:p>
            <a:r>
              <a:rPr lang="en-US" dirty="0" smtClean="0">
                <a:solidFill>
                  <a:srgbClr val="C00000"/>
                </a:solidFill>
              </a:rPr>
              <a:t>Available actions change as you navigate through the interface.</a:t>
            </a:r>
            <a:endParaRPr lang="en-US" dirty="0">
              <a:solidFill>
                <a:srgbClr val="C00000"/>
              </a:solidFill>
            </a:endParaRPr>
          </a:p>
        </p:txBody>
      </p:sp>
      <p:grpSp>
        <p:nvGrpSpPr>
          <p:cNvPr id="17" name="Group 16"/>
          <p:cNvGrpSpPr/>
          <p:nvPr/>
        </p:nvGrpSpPr>
        <p:grpSpPr>
          <a:xfrm>
            <a:off x="1097280" y="1900784"/>
            <a:ext cx="3103198" cy="3779692"/>
            <a:chOff x="1097280" y="1900784"/>
            <a:chExt cx="3103198" cy="3779692"/>
          </a:xfrm>
        </p:grpSpPr>
        <p:pic>
          <p:nvPicPr>
            <p:cNvPr id="5" name="Picture 4"/>
            <p:cNvPicPr>
              <a:picLocks noChangeAspect="1"/>
            </p:cNvPicPr>
            <p:nvPr/>
          </p:nvPicPr>
          <p:blipFill rotWithShape="1">
            <a:blip r:embed="rId4"/>
            <a:srcRect t="23258"/>
            <a:stretch/>
          </p:blipFill>
          <p:spPr>
            <a:xfrm>
              <a:off x="1188746" y="2383802"/>
              <a:ext cx="2514600" cy="3296674"/>
            </a:xfrm>
            <a:prstGeom prst="rect">
              <a:avLst/>
            </a:prstGeom>
            <a:ln>
              <a:noFill/>
            </a:ln>
            <a:effectLst>
              <a:outerShdw blurRad="292100" dist="139700" dir="2700000" algn="tl" rotWithShape="0">
                <a:srgbClr val="333333">
                  <a:alpha val="65000"/>
                </a:srgbClr>
              </a:outerShdw>
            </a:effectLst>
          </p:spPr>
        </p:pic>
        <p:sp>
          <p:nvSpPr>
            <p:cNvPr id="14" name="TextBox 13"/>
            <p:cNvSpPr txBox="1"/>
            <p:nvPr/>
          </p:nvSpPr>
          <p:spPr>
            <a:xfrm>
              <a:off x="1097280" y="1900784"/>
              <a:ext cx="3103198" cy="338554"/>
            </a:xfrm>
            <a:prstGeom prst="rect">
              <a:avLst/>
            </a:prstGeom>
            <a:noFill/>
          </p:spPr>
          <p:txBody>
            <a:bodyPr wrap="square" rtlCol="0">
              <a:spAutoFit/>
            </a:bodyPr>
            <a:lstStyle/>
            <a:p>
              <a:r>
                <a:rPr lang="en-US" sz="1600" dirty="0" smtClean="0">
                  <a:solidFill>
                    <a:schemeClr val="tx1">
                      <a:lumMod val="50000"/>
                      <a:lumOff val="50000"/>
                    </a:schemeClr>
                  </a:solidFill>
                </a:rPr>
                <a:t>On the </a:t>
              </a:r>
              <a:r>
                <a:rPr lang="en-US" sz="1600" dirty="0" err="1" smtClean="0">
                  <a:solidFill>
                    <a:schemeClr val="tx1">
                      <a:lumMod val="50000"/>
                      <a:lumOff val="50000"/>
                    </a:schemeClr>
                  </a:solidFill>
                </a:rPr>
                <a:t>DSpace</a:t>
              </a:r>
              <a:r>
                <a:rPr lang="en-US" sz="1600" dirty="0" smtClean="0">
                  <a:solidFill>
                    <a:schemeClr val="tx1">
                      <a:lumMod val="50000"/>
                      <a:lumOff val="50000"/>
                    </a:schemeClr>
                  </a:solidFill>
                </a:rPr>
                <a:t> homepage</a:t>
              </a:r>
              <a:endParaRPr lang="en-US" sz="1600" dirty="0">
                <a:solidFill>
                  <a:schemeClr val="tx1">
                    <a:lumMod val="50000"/>
                    <a:lumOff val="50000"/>
                  </a:schemeClr>
                </a:solidFill>
              </a:endParaRPr>
            </a:p>
          </p:txBody>
        </p:sp>
      </p:grpSp>
      <p:sp>
        <p:nvSpPr>
          <p:cNvPr id="15" name="TextBox 14"/>
          <p:cNvSpPr txBox="1"/>
          <p:nvPr/>
        </p:nvSpPr>
        <p:spPr>
          <a:xfrm>
            <a:off x="4572806" y="1939214"/>
            <a:ext cx="2337280" cy="338554"/>
          </a:xfrm>
          <a:prstGeom prst="rect">
            <a:avLst/>
          </a:prstGeom>
          <a:noFill/>
        </p:spPr>
        <p:txBody>
          <a:bodyPr wrap="square" rtlCol="0">
            <a:spAutoFit/>
          </a:bodyPr>
          <a:lstStyle/>
          <a:p>
            <a:r>
              <a:rPr lang="en-US" sz="1600" dirty="0" smtClean="0">
                <a:solidFill>
                  <a:schemeClr val="tx1">
                    <a:lumMod val="50000"/>
                    <a:lumOff val="50000"/>
                  </a:schemeClr>
                </a:solidFill>
              </a:rPr>
              <a:t>On a Collection page</a:t>
            </a:r>
            <a:endParaRPr lang="en-US" sz="1600" dirty="0">
              <a:solidFill>
                <a:schemeClr val="tx1">
                  <a:lumMod val="50000"/>
                  <a:lumOff val="50000"/>
                </a:schemeClr>
              </a:solidFill>
            </a:endParaRPr>
          </a:p>
        </p:txBody>
      </p:sp>
      <p:grpSp>
        <p:nvGrpSpPr>
          <p:cNvPr id="19" name="Group 18"/>
          <p:cNvGrpSpPr/>
          <p:nvPr/>
        </p:nvGrpSpPr>
        <p:grpSpPr>
          <a:xfrm>
            <a:off x="8164097" y="1900784"/>
            <a:ext cx="3103198" cy="4164430"/>
            <a:chOff x="7052927" y="1900784"/>
            <a:chExt cx="3103198" cy="4164430"/>
          </a:xfrm>
        </p:grpSpPr>
        <p:pic>
          <p:nvPicPr>
            <p:cNvPr id="7" name="Picture 6"/>
            <p:cNvPicPr>
              <a:picLocks noChangeAspect="1"/>
            </p:cNvPicPr>
            <p:nvPr/>
          </p:nvPicPr>
          <p:blipFill>
            <a:blip r:embed="rId5"/>
            <a:stretch>
              <a:fillRect/>
            </a:stretch>
          </p:blipFill>
          <p:spPr>
            <a:xfrm>
              <a:off x="7052927" y="2283789"/>
              <a:ext cx="2600325" cy="3781425"/>
            </a:xfrm>
            <a:prstGeom prst="rect">
              <a:avLst/>
            </a:prstGeom>
            <a:ln>
              <a:noFill/>
            </a:ln>
            <a:effectLst>
              <a:outerShdw blurRad="292100" dist="139700" dir="2700000" algn="tl" rotWithShape="0">
                <a:srgbClr val="333333">
                  <a:alpha val="65000"/>
                </a:srgbClr>
              </a:outerShdw>
            </a:effectLst>
          </p:spPr>
        </p:pic>
        <p:sp>
          <p:nvSpPr>
            <p:cNvPr id="16" name="TextBox 15"/>
            <p:cNvSpPr txBox="1"/>
            <p:nvPr/>
          </p:nvSpPr>
          <p:spPr>
            <a:xfrm>
              <a:off x="7052927" y="1900784"/>
              <a:ext cx="3103198" cy="338554"/>
            </a:xfrm>
            <a:prstGeom prst="rect">
              <a:avLst/>
            </a:prstGeom>
            <a:noFill/>
          </p:spPr>
          <p:txBody>
            <a:bodyPr wrap="square" rtlCol="0">
              <a:spAutoFit/>
            </a:bodyPr>
            <a:lstStyle/>
            <a:p>
              <a:r>
                <a:rPr lang="en-US" sz="1600" dirty="0" smtClean="0">
                  <a:solidFill>
                    <a:schemeClr val="tx1">
                      <a:lumMod val="50000"/>
                      <a:lumOff val="50000"/>
                    </a:schemeClr>
                  </a:solidFill>
                </a:rPr>
                <a:t>On an item page</a:t>
              </a:r>
              <a:endParaRPr lang="en-US" sz="1600" dirty="0">
                <a:solidFill>
                  <a:schemeClr val="tx1">
                    <a:lumMod val="50000"/>
                    <a:lumOff val="50000"/>
                  </a:schemeClr>
                </a:solidFill>
              </a:endParaRPr>
            </a:p>
          </p:txBody>
        </p:sp>
      </p:grpSp>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972582" y="6437053"/>
            <a:ext cx="1117460" cy="393651"/>
          </a:xfrm>
          <a:prstGeom prst="rect">
            <a:avLst/>
          </a:prstGeom>
        </p:spPr>
      </p:pic>
    </p:spTree>
    <p:extLst>
      <p:ext uri="{BB962C8B-B14F-4D97-AF65-F5344CB8AC3E}">
        <p14:creationId xmlns:p14="http://schemas.microsoft.com/office/powerpoint/2010/main" val="3072434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a:t>
            </a:r>
            <a:endParaRPr lang="en-US" dirty="0"/>
          </a:p>
        </p:txBody>
      </p:sp>
      <p:sp>
        <p:nvSpPr>
          <p:cNvPr id="4" name="Content Placeholder 3"/>
          <p:cNvSpPr>
            <a:spLocks noGrp="1"/>
          </p:cNvSpPr>
          <p:nvPr>
            <p:ph idx="1"/>
          </p:nvPr>
        </p:nvSpPr>
        <p:spPr>
          <a:xfrm>
            <a:off x="4800600" y="731520"/>
            <a:ext cx="6492240" cy="4999355"/>
          </a:xfrm>
          <a:solidFill>
            <a:schemeClr val="bg1"/>
          </a:solidFill>
        </p:spPr>
        <p:txBody>
          <a:bodyPr>
            <a:normAutofit/>
          </a:bodyPr>
          <a:lstStyle/>
          <a:p>
            <a:endParaRPr lang="en-US" dirty="0"/>
          </a:p>
          <a:p>
            <a:pPr marL="658368" lvl="1" indent="-457200">
              <a:buFont typeface="+mj-lt"/>
              <a:buAutoNum type="arabicPeriod"/>
            </a:pPr>
            <a:r>
              <a:rPr lang="en-US" sz="2400" dirty="0"/>
              <a:t>Go </a:t>
            </a:r>
            <a:r>
              <a:rPr lang="en-US" sz="2400" dirty="0" smtClean="0"/>
              <a:t>to </a:t>
            </a:r>
            <a:r>
              <a:rPr lang="en-US" sz="2400" dirty="0" smtClean="0">
                <a:hlinkClick r:id="rId3"/>
              </a:rPr>
              <a:t>https</a:t>
            </a:r>
            <a:r>
              <a:rPr lang="en-US" sz="2400" dirty="0">
                <a:hlinkClick r:id="rId3"/>
              </a:rPr>
              <a:t>://dspace41-demo.tdl.org/demo-ir/</a:t>
            </a:r>
            <a:r>
              <a:rPr lang="en-US" sz="2400" dirty="0"/>
              <a:t> </a:t>
            </a:r>
            <a:r>
              <a:rPr lang="en-US" sz="2400" dirty="0" smtClean="0"/>
              <a:t>(Make sure you are logged in to </a:t>
            </a:r>
            <a:r>
              <a:rPr lang="en-US" sz="2400" dirty="0" err="1" smtClean="0"/>
              <a:t>DSpace</a:t>
            </a:r>
            <a:r>
              <a:rPr lang="en-US" sz="2400" dirty="0" smtClean="0"/>
              <a:t>.)</a:t>
            </a:r>
          </a:p>
          <a:p>
            <a:pPr marL="658368" lvl="1" indent="-457200">
              <a:buFont typeface="+mj-lt"/>
              <a:buAutoNum type="arabicPeriod"/>
            </a:pPr>
            <a:r>
              <a:rPr lang="en-US" sz="2400" dirty="0" smtClean="0"/>
              <a:t>Navigate to the “UHCL Training Community”</a:t>
            </a:r>
            <a:endParaRPr lang="en-US" sz="2400" dirty="0"/>
          </a:p>
          <a:p>
            <a:pPr marL="658368" lvl="1" indent="-457200">
              <a:buFont typeface="+mj-lt"/>
              <a:buAutoNum type="arabicPeriod"/>
            </a:pPr>
            <a:r>
              <a:rPr lang="en-US" sz="2400" dirty="0" smtClean="0"/>
              <a:t>Click </a:t>
            </a:r>
            <a:r>
              <a:rPr lang="en-US" sz="2400" dirty="0"/>
              <a:t>on Create </a:t>
            </a:r>
            <a:r>
              <a:rPr lang="en-US" sz="2400" dirty="0" smtClean="0"/>
              <a:t>Sub-community</a:t>
            </a:r>
            <a:endParaRPr lang="en-US" sz="2400" dirty="0"/>
          </a:p>
          <a:p>
            <a:pPr marL="658368" lvl="1" indent="-457200">
              <a:buFont typeface="+mj-lt"/>
              <a:buAutoNum type="arabicPeriod"/>
            </a:pPr>
            <a:r>
              <a:rPr lang="en-US" sz="2400" dirty="0" smtClean="0"/>
              <a:t>Give </a:t>
            </a:r>
            <a:r>
              <a:rPr lang="en-US" sz="2400" dirty="0"/>
              <a:t>your </a:t>
            </a:r>
            <a:r>
              <a:rPr lang="en-US" sz="2400" dirty="0" smtClean="0"/>
              <a:t>Sub-community </a:t>
            </a:r>
            <a:r>
              <a:rPr lang="en-US" sz="2400" dirty="0"/>
              <a:t>a name, provide introductory text, and click on </a:t>
            </a:r>
            <a:r>
              <a:rPr lang="en-US" sz="2400" dirty="0" smtClean="0"/>
              <a:t>Create.</a:t>
            </a:r>
            <a:endParaRPr lang="en-US" sz="2400" dirty="0"/>
          </a:p>
          <a:p>
            <a:pPr marL="658368" lvl="1" indent="-457200">
              <a:buFont typeface="+mj-lt"/>
              <a:buAutoNum type="arabicPeriod"/>
            </a:pPr>
            <a:r>
              <a:rPr lang="en-US" sz="2400" dirty="0" smtClean="0"/>
              <a:t>Click </a:t>
            </a:r>
            <a:r>
              <a:rPr lang="en-US" sz="2400" dirty="0"/>
              <a:t>on the Assign Roles </a:t>
            </a:r>
            <a:r>
              <a:rPr lang="en-US" sz="2400" dirty="0" smtClean="0"/>
              <a:t>tab</a:t>
            </a:r>
            <a:endParaRPr lang="en-US" sz="2400" dirty="0"/>
          </a:p>
          <a:p>
            <a:pPr marL="658368" lvl="1" indent="-457200">
              <a:buFont typeface="+mj-lt"/>
              <a:buAutoNum type="arabicPeriod"/>
            </a:pPr>
            <a:r>
              <a:rPr lang="en-US" sz="2400" dirty="0" smtClean="0"/>
              <a:t>Click </a:t>
            </a:r>
            <a:r>
              <a:rPr lang="en-US" sz="2400" dirty="0"/>
              <a:t>on Create to assign </a:t>
            </a:r>
            <a:r>
              <a:rPr lang="en-US" sz="2400" dirty="0" smtClean="0"/>
              <a:t>Administrators </a:t>
            </a:r>
            <a:endParaRPr lang="en-US" sz="2400" dirty="0"/>
          </a:p>
          <a:p>
            <a:pPr marL="658368" lvl="1" indent="-457200">
              <a:buFont typeface="+mj-lt"/>
              <a:buAutoNum type="arabicPeriod"/>
            </a:pPr>
            <a:r>
              <a:rPr lang="en-US" sz="2400" dirty="0" smtClean="0"/>
              <a:t>Add </a:t>
            </a:r>
            <a:r>
              <a:rPr lang="en-US" sz="2400" dirty="0" smtClean="0">
                <a:hlinkClick r:id="rId4"/>
              </a:rPr>
              <a:t>kristipark@yahoo.com</a:t>
            </a:r>
            <a:r>
              <a:rPr lang="en-US" sz="2400" dirty="0" smtClean="0"/>
              <a:t> as an Administrator.</a:t>
            </a:r>
          </a:p>
          <a:p>
            <a:pPr marL="201168" lvl="1" indent="0">
              <a:buNone/>
            </a:pPr>
            <a:r>
              <a:rPr lang="en-US" sz="2000" i="1" dirty="0" smtClean="0"/>
              <a:t>Note: Addition of the administrative user automatically creates a “Group” called “COMMUNITY_X_ADMIN.”</a:t>
            </a:r>
            <a:endParaRPr lang="en-US" sz="2000" i="1" dirty="0"/>
          </a:p>
        </p:txBody>
      </p:sp>
      <p:sp>
        <p:nvSpPr>
          <p:cNvPr id="5" name="Text Placeholder 4"/>
          <p:cNvSpPr>
            <a:spLocks noGrp="1"/>
          </p:cNvSpPr>
          <p:nvPr>
            <p:ph type="body" sz="half" idx="2"/>
          </p:nvPr>
        </p:nvSpPr>
        <p:spPr/>
        <p:txBody>
          <a:bodyPr/>
          <a:lstStyle/>
          <a:p>
            <a:r>
              <a:rPr lang="en-US" dirty="0" smtClean="0"/>
              <a:t>Create a Sub-community.</a:t>
            </a:r>
          </a:p>
          <a:p>
            <a:r>
              <a:rPr lang="en-US" dirty="0" smtClean="0"/>
              <a:t>Assign an Administrator to your Sub-community.</a:t>
            </a:r>
            <a:endParaRPr lang="en-US" dirty="0"/>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72582" y="6437053"/>
            <a:ext cx="1117460" cy="393651"/>
          </a:xfrm>
          <a:prstGeom prst="rect">
            <a:avLst/>
          </a:prstGeom>
        </p:spPr>
      </p:pic>
    </p:spTree>
    <p:extLst>
      <p:ext uri="{BB962C8B-B14F-4D97-AF65-F5344CB8AC3E}">
        <p14:creationId xmlns:p14="http://schemas.microsoft.com/office/powerpoint/2010/main" val="14022747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How To:</a:t>
            </a:r>
            <a:endParaRPr lang="en-US" dirty="0"/>
          </a:p>
        </p:txBody>
      </p:sp>
      <p:sp>
        <p:nvSpPr>
          <p:cNvPr id="5" name="Content Placeholder 4"/>
          <p:cNvSpPr>
            <a:spLocks noGrp="1"/>
          </p:cNvSpPr>
          <p:nvPr>
            <p:ph idx="1"/>
          </p:nvPr>
        </p:nvSpPr>
        <p:spPr>
          <a:xfrm>
            <a:off x="4718714" y="881645"/>
            <a:ext cx="6492240" cy="4727584"/>
          </a:xfrm>
          <a:solidFill>
            <a:schemeClr val="bg1"/>
          </a:solidFill>
        </p:spPr>
        <p:txBody>
          <a:bodyPr/>
          <a:lstStyle/>
          <a:p>
            <a:pPr marL="658368" lvl="1" indent="-457200">
              <a:buFont typeface="+mj-lt"/>
              <a:buAutoNum type="arabicPeriod"/>
            </a:pPr>
            <a:r>
              <a:rPr lang="en-US" sz="2400" dirty="0" smtClean="0"/>
              <a:t>Navigate to the Sub-Community you just created.</a:t>
            </a:r>
            <a:endParaRPr lang="en-US" sz="2400" dirty="0"/>
          </a:p>
          <a:p>
            <a:pPr marL="658368" lvl="1" indent="-457200">
              <a:buFont typeface="+mj-lt"/>
              <a:buAutoNum type="arabicPeriod"/>
            </a:pPr>
            <a:r>
              <a:rPr lang="en-US" sz="2400" dirty="0"/>
              <a:t>Click on Create </a:t>
            </a:r>
            <a:r>
              <a:rPr lang="en-US" sz="2400" dirty="0" smtClean="0"/>
              <a:t>Collection.</a:t>
            </a:r>
          </a:p>
          <a:p>
            <a:pPr marL="658368" lvl="1" indent="-457200">
              <a:buFont typeface="+mj-lt"/>
              <a:buAutoNum type="arabicPeriod"/>
            </a:pPr>
            <a:r>
              <a:rPr lang="en-US" sz="2400" dirty="0"/>
              <a:t>Give your collection a name, provide some introductory text, and click on </a:t>
            </a:r>
            <a:r>
              <a:rPr lang="en-US" sz="2400" dirty="0" smtClean="0"/>
              <a:t>Create.</a:t>
            </a:r>
          </a:p>
          <a:p>
            <a:pPr marL="658368" lvl="1" indent="-457200">
              <a:buFont typeface="+mj-lt"/>
              <a:buAutoNum type="arabicPeriod"/>
            </a:pPr>
            <a:r>
              <a:rPr lang="en-US" sz="2400" dirty="0" smtClean="0"/>
              <a:t>On “Assign Roles” tab, click Create next to Administrators.</a:t>
            </a:r>
          </a:p>
          <a:p>
            <a:pPr marL="658368" lvl="1" indent="-457200">
              <a:buFont typeface="+mj-lt"/>
              <a:buAutoNum type="arabicPeriod"/>
            </a:pPr>
            <a:r>
              <a:rPr lang="en-US" sz="2400" dirty="0" smtClean="0"/>
              <a:t>Add [username} as an Administrator for the Collection.</a:t>
            </a:r>
          </a:p>
          <a:p>
            <a:pPr marL="201168" lvl="1" indent="0">
              <a:buNone/>
            </a:pPr>
            <a:r>
              <a:rPr lang="en-US" sz="2000" i="1" dirty="0" smtClean="0"/>
              <a:t>Note: Initially, when you add a user as Administrator, the user will appear as “Pending” until you click SAVE.</a:t>
            </a:r>
            <a:endParaRPr lang="en-US" sz="2000" i="1" dirty="0"/>
          </a:p>
        </p:txBody>
      </p:sp>
      <p:sp>
        <p:nvSpPr>
          <p:cNvPr id="6" name="Text Placeholder 5"/>
          <p:cNvSpPr>
            <a:spLocks noGrp="1"/>
          </p:cNvSpPr>
          <p:nvPr>
            <p:ph type="body" sz="half" idx="2"/>
          </p:nvPr>
        </p:nvSpPr>
        <p:spPr/>
        <p:txBody>
          <a:bodyPr/>
          <a:lstStyle/>
          <a:p>
            <a:r>
              <a:rPr lang="en-US" dirty="0"/>
              <a:t>Create a </a:t>
            </a:r>
            <a:r>
              <a:rPr lang="en-US" dirty="0" smtClean="0"/>
              <a:t>new Collection within your Sub-Community.</a:t>
            </a:r>
            <a:endParaRPr lang="en-US" dirty="0"/>
          </a:p>
          <a:p>
            <a:r>
              <a:rPr lang="en-US" dirty="0"/>
              <a:t>Assign an Administrator to your </a:t>
            </a:r>
            <a:r>
              <a:rPr lang="en-US" dirty="0" smtClean="0"/>
              <a:t>Collection</a:t>
            </a:r>
            <a:r>
              <a:rPr lang="en-US" dirty="0"/>
              <a:t>.</a:t>
            </a:r>
          </a:p>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582" y="6437053"/>
            <a:ext cx="1117460" cy="393651"/>
          </a:xfrm>
          <a:prstGeom prst="rect">
            <a:avLst/>
          </a:prstGeom>
        </p:spPr>
      </p:pic>
    </p:spTree>
    <p:extLst>
      <p:ext uri="{BB962C8B-B14F-4D97-AF65-F5344CB8AC3E}">
        <p14:creationId xmlns:p14="http://schemas.microsoft.com/office/powerpoint/2010/main" val="22136820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How To :</a:t>
            </a:r>
          </a:p>
        </p:txBody>
      </p:sp>
      <p:sp>
        <p:nvSpPr>
          <p:cNvPr id="5" name="Content Placeholder 4"/>
          <p:cNvSpPr>
            <a:spLocks noGrp="1"/>
          </p:cNvSpPr>
          <p:nvPr>
            <p:ph idx="1"/>
          </p:nvPr>
        </p:nvSpPr>
        <p:spPr>
          <a:xfrm>
            <a:off x="4800600" y="731520"/>
            <a:ext cx="6492240" cy="4877710"/>
          </a:xfrm>
          <a:solidFill>
            <a:schemeClr val="bg1"/>
          </a:solidFill>
        </p:spPr>
        <p:txBody>
          <a:bodyPr/>
          <a:lstStyle/>
          <a:p>
            <a:pPr marL="658368" lvl="1" indent="-457200">
              <a:buFont typeface="+mj-lt"/>
              <a:buAutoNum type="arabicPeriod"/>
            </a:pPr>
            <a:r>
              <a:rPr lang="en-US" sz="2400" dirty="0" smtClean="0"/>
              <a:t>Return to </a:t>
            </a:r>
            <a:r>
              <a:rPr lang="en-US" sz="2400" dirty="0" err="1" smtClean="0"/>
              <a:t>DSpace</a:t>
            </a:r>
            <a:r>
              <a:rPr lang="en-US" sz="2400" dirty="0" smtClean="0"/>
              <a:t> Home</a:t>
            </a:r>
          </a:p>
          <a:p>
            <a:pPr marL="658368" lvl="1" indent="-457200">
              <a:buFont typeface="+mj-lt"/>
              <a:buAutoNum type="arabicPeriod"/>
            </a:pPr>
            <a:r>
              <a:rPr lang="en-US" sz="2400" dirty="0" smtClean="0"/>
              <a:t>Navigate </a:t>
            </a:r>
            <a:r>
              <a:rPr lang="en-US" sz="2400" dirty="0"/>
              <a:t>to the </a:t>
            </a:r>
            <a:r>
              <a:rPr lang="en-US" sz="2400" dirty="0" smtClean="0"/>
              <a:t>Collection </a:t>
            </a:r>
            <a:r>
              <a:rPr lang="en-US" sz="2400" dirty="0"/>
              <a:t>you just created.</a:t>
            </a:r>
          </a:p>
          <a:p>
            <a:pPr marL="658368" lvl="1" indent="-457200">
              <a:buFont typeface="+mj-lt"/>
              <a:buAutoNum type="arabicPeriod"/>
            </a:pPr>
            <a:r>
              <a:rPr lang="en-US" sz="2400" dirty="0" smtClean="0"/>
              <a:t>Under Context, click </a:t>
            </a:r>
            <a:r>
              <a:rPr lang="en-US" sz="2400" dirty="0"/>
              <a:t>on </a:t>
            </a:r>
            <a:r>
              <a:rPr lang="en-US" sz="2400" dirty="0" smtClean="0"/>
              <a:t>Edit Collection</a:t>
            </a:r>
            <a:r>
              <a:rPr lang="en-US" sz="2400" dirty="0"/>
              <a:t>.</a:t>
            </a:r>
          </a:p>
          <a:p>
            <a:pPr marL="658368" lvl="1" indent="-457200">
              <a:buFont typeface="+mj-lt"/>
              <a:buAutoNum type="arabicPeriod"/>
            </a:pPr>
            <a:r>
              <a:rPr lang="en-US" sz="2400" dirty="0" smtClean="0"/>
              <a:t>Edit any metadata for the collection and upload an image under “Upload new logo.”</a:t>
            </a:r>
            <a:endParaRPr lang="en-US" sz="2400" dirty="0"/>
          </a:p>
          <a:p>
            <a:pPr marL="658368" lvl="1" indent="-457200">
              <a:buFont typeface="+mj-lt"/>
              <a:buAutoNum type="arabicPeriod"/>
            </a:pPr>
            <a:r>
              <a:rPr lang="en-US" sz="2400" dirty="0" smtClean="0"/>
              <a:t>Click Save updates.</a:t>
            </a:r>
            <a:endParaRPr lang="en-US" sz="2400" dirty="0"/>
          </a:p>
          <a:p>
            <a:endParaRPr lang="en-US" dirty="0"/>
          </a:p>
        </p:txBody>
      </p:sp>
      <p:sp>
        <p:nvSpPr>
          <p:cNvPr id="6" name="Text Placeholder 5"/>
          <p:cNvSpPr>
            <a:spLocks noGrp="1"/>
          </p:cNvSpPr>
          <p:nvPr>
            <p:ph type="body" sz="half" idx="2"/>
          </p:nvPr>
        </p:nvSpPr>
        <p:spPr/>
        <p:txBody>
          <a:bodyPr/>
          <a:lstStyle/>
          <a:p>
            <a:r>
              <a:rPr lang="en-US" dirty="0" smtClean="0"/>
              <a:t>Edit an existing Collection.</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582" y="6437053"/>
            <a:ext cx="1117460" cy="393651"/>
          </a:xfrm>
          <a:prstGeom prst="rect">
            <a:avLst/>
          </a:prstGeom>
        </p:spPr>
      </p:pic>
    </p:spTree>
    <p:extLst>
      <p:ext uri="{BB962C8B-B14F-4D97-AF65-F5344CB8AC3E}">
        <p14:creationId xmlns:p14="http://schemas.microsoft.com/office/powerpoint/2010/main" val="36555538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idx="1"/>
          </p:nvPr>
        </p:nvSpPr>
        <p:spPr/>
        <p:txBody>
          <a:bodyPr/>
          <a:lstStyle/>
          <a:p>
            <a:pPr>
              <a:buFont typeface="Wingdings" charset="2"/>
              <a:buChar char="ü"/>
            </a:pPr>
            <a:r>
              <a:rPr lang="en-US" sz="2800" dirty="0"/>
              <a:t> </a:t>
            </a:r>
            <a:r>
              <a:rPr lang="en-US" sz="2800" dirty="0" smtClean="0"/>
              <a:t>Introduction: About </a:t>
            </a:r>
            <a:r>
              <a:rPr lang="en-US" sz="2800" dirty="0" err="1" smtClean="0"/>
              <a:t>DSpace</a:t>
            </a:r>
            <a:r>
              <a:rPr lang="en-US" sz="2800" dirty="0" smtClean="0"/>
              <a:t> and the Texas Digital Library</a:t>
            </a:r>
          </a:p>
          <a:p>
            <a:pPr>
              <a:buFont typeface="Wingdings" charset="2"/>
              <a:buChar char="ü"/>
            </a:pPr>
            <a:r>
              <a:rPr lang="en-US" sz="2800" dirty="0" smtClean="0"/>
              <a:t> </a:t>
            </a:r>
            <a:r>
              <a:rPr lang="en-US" sz="2800" dirty="0" err="1" smtClean="0"/>
              <a:t>DSpace</a:t>
            </a:r>
            <a:r>
              <a:rPr lang="en-US" sz="2800" dirty="0" smtClean="0"/>
              <a:t> Basics</a:t>
            </a:r>
          </a:p>
          <a:p>
            <a:pPr>
              <a:buFont typeface="Wingdings" charset="2"/>
              <a:buChar char="ü"/>
            </a:pPr>
            <a:r>
              <a:rPr lang="en-US" sz="2800" dirty="0" smtClean="0"/>
              <a:t> Ingesting Content</a:t>
            </a:r>
          </a:p>
          <a:p>
            <a:pPr>
              <a:buFont typeface="Wingdings" charset="2"/>
              <a:buChar char="ü"/>
            </a:pPr>
            <a:r>
              <a:rPr lang="en-US" sz="2800" dirty="0" smtClean="0"/>
              <a:t> Workflows and Roles</a:t>
            </a:r>
          </a:p>
          <a:p>
            <a:pPr>
              <a:buFont typeface="Wingdings" charset="2"/>
              <a:buChar char="ü"/>
            </a:pPr>
            <a:r>
              <a:rPr lang="en-US" sz="2800" dirty="0" smtClean="0"/>
              <a:t> Metadata</a:t>
            </a:r>
          </a:p>
          <a:p>
            <a:pPr>
              <a:buFont typeface="Wingdings" charset="2"/>
              <a:buChar char="ü"/>
            </a:pPr>
            <a:r>
              <a:rPr lang="en-US" sz="2800" dirty="0" smtClean="0"/>
              <a:t> Other things that are good to know</a:t>
            </a:r>
          </a:p>
          <a:p>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582" y="6437053"/>
            <a:ext cx="1117460" cy="393651"/>
          </a:xfrm>
          <a:prstGeom prst="rect">
            <a:avLst/>
          </a:prstGeom>
        </p:spPr>
      </p:pic>
    </p:spTree>
    <p:extLst>
      <p:ext uri="{BB962C8B-B14F-4D97-AF65-F5344CB8AC3E}">
        <p14:creationId xmlns:p14="http://schemas.microsoft.com/office/powerpoint/2010/main" val="27470051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Case Study: SEAS Community</a:t>
            </a:r>
            <a:endParaRPr lang="en-US" dirty="0"/>
          </a:p>
        </p:txBody>
      </p:sp>
      <p:sp>
        <p:nvSpPr>
          <p:cNvPr id="6" name="Content Placeholder 5"/>
          <p:cNvSpPr>
            <a:spLocks noGrp="1"/>
          </p:cNvSpPr>
          <p:nvPr>
            <p:ph idx="1"/>
          </p:nvPr>
        </p:nvSpPr>
        <p:spPr/>
        <p:txBody>
          <a:bodyPr/>
          <a:lstStyle/>
          <a:p>
            <a:r>
              <a:rPr lang="en-US" dirty="0" err="1" smtClean="0"/>
              <a:t>Sargassum</a:t>
            </a:r>
            <a:r>
              <a:rPr lang="en-US" dirty="0" smtClean="0"/>
              <a:t> Early Awareness System Community in the Texas A&amp;M at Galveston Repository</a:t>
            </a:r>
          </a:p>
          <a:p>
            <a:endParaRPr lang="en-US" dirty="0"/>
          </a:p>
        </p:txBody>
      </p:sp>
      <p:pic>
        <p:nvPicPr>
          <p:cNvPr id="7" name="Picture 6"/>
          <p:cNvPicPr>
            <a:picLocks noChangeAspect="1"/>
          </p:cNvPicPr>
          <p:nvPr/>
        </p:nvPicPr>
        <p:blipFill rotWithShape="1">
          <a:blip r:embed="rId2"/>
          <a:srcRect t="29603" b="48882"/>
          <a:stretch/>
        </p:blipFill>
        <p:spPr>
          <a:xfrm>
            <a:off x="3005692" y="2569029"/>
            <a:ext cx="8054152" cy="255814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6971612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Ingesting Content</a:t>
            </a:r>
            <a:endParaRPr lang="en-US" dirty="0"/>
          </a:p>
        </p:txBody>
      </p:sp>
      <p:sp>
        <p:nvSpPr>
          <p:cNvPr id="5" name="Text Placeholder 4"/>
          <p:cNvSpPr>
            <a:spLocks noGrp="1"/>
          </p:cNvSpPr>
          <p:nvPr>
            <p:ph type="body" idx="1"/>
          </p:nvPr>
        </p:nvSpPr>
        <p:spPr/>
        <p:txBody>
          <a:bodyPr/>
          <a:lstStyle/>
          <a:p>
            <a:r>
              <a:rPr lang="en-US" dirty="0" smtClean="0"/>
              <a:t>Submission workflow</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582" y="6437053"/>
            <a:ext cx="1117460" cy="393651"/>
          </a:xfrm>
          <a:prstGeom prst="rect">
            <a:avLst/>
          </a:prstGeom>
        </p:spPr>
      </p:pic>
    </p:spTree>
    <p:extLst>
      <p:ext uri="{BB962C8B-B14F-4D97-AF65-F5344CB8AC3E}">
        <p14:creationId xmlns:p14="http://schemas.microsoft.com/office/powerpoint/2010/main" val="6983859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1" name="Group 1040"/>
          <p:cNvGrpSpPr/>
          <p:nvPr/>
        </p:nvGrpSpPr>
        <p:grpSpPr>
          <a:xfrm>
            <a:off x="748030" y="1950720"/>
            <a:ext cx="9688910" cy="4620768"/>
            <a:chOff x="1553445" y="792480"/>
            <a:chExt cx="9688910" cy="4620768"/>
          </a:xfrm>
        </p:grpSpPr>
        <p:sp>
          <p:nvSpPr>
            <p:cNvPr id="1040" name="Rectangle 1039"/>
            <p:cNvSpPr/>
            <p:nvPr/>
          </p:nvSpPr>
          <p:spPr>
            <a:xfrm>
              <a:off x="3359444" y="792480"/>
              <a:ext cx="6145526" cy="4620768"/>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p:nvPr/>
          </p:nvGrpSpPr>
          <p:grpSpPr>
            <a:xfrm>
              <a:off x="5833301" y="2037587"/>
              <a:ext cx="1516856" cy="859537"/>
              <a:chOff x="4448889" y="1908125"/>
              <a:chExt cx="1516856" cy="859537"/>
            </a:xfrm>
          </p:grpSpPr>
          <p:sp>
            <p:nvSpPr>
              <p:cNvPr id="7" name="Flowchart: Document 6"/>
              <p:cNvSpPr/>
              <p:nvPr/>
            </p:nvSpPr>
            <p:spPr>
              <a:xfrm>
                <a:off x="4448889" y="1908125"/>
                <a:ext cx="1516856" cy="859537"/>
              </a:xfrm>
              <a:prstGeom prst="flowChartDocument">
                <a:avLst/>
              </a:prstGeom>
              <a:solidFill>
                <a:srgbClr val="D34817">
                  <a:alpha val="2196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510659" y="2025161"/>
                <a:ext cx="1271921" cy="646331"/>
              </a:xfrm>
              <a:prstGeom prst="rect">
                <a:avLst/>
              </a:prstGeom>
              <a:noFill/>
            </p:spPr>
            <p:txBody>
              <a:bodyPr wrap="square" rtlCol="0">
                <a:spAutoFit/>
              </a:bodyPr>
              <a:lstStyle/>
              <a:p>
                <a:r>
                  <a:rPr lang="en-US" dirty="0" smtClean="0"/>
                  <a:t>In Progress Submission</a:t>
                </a:r>
                <a:endParaRPr lang="en-US" dirty="0"/>
              </a:p>
            </p:txBody>
          </p:sp>
        </p:grpSp>
        <p:grpSp>
          <p:nvGrpSpPr>
            <p:cNvPr id="29" name="Group 28"/>
            <p:cNvGrpSpPr/>
            <p:nvPr/>
          </p:nvGrpSpPr>
          <p:grpSpPr>
            <a:xfrm>
              <a:off x="5895071" y="4142074"/>
              <a:ext cx="1475232" cy="950976"/>
              <a:chOff x="4510659" y="4156131"/>
              <a:chExt cx="1475232" cy="950976"/>
            </a:xfrm>
          </p:grpSpPr>
          <p:sp>
            <p:nvSpPr>
              <p:cNvPr id="15" name="Rectangle 14"/>
              <p:cNvSpPr/>
              <p:nvPr/>
            </p:nvSpPr>
            <p:spPr>
              <a:xfrm>
                <a:off x="4510659" y="4156131"/>
                <a:ext cx="1475232" cy="950976"/>
              </a:xfrm>
              <a:prstGeom prst="rect">
                <a:avLst/>
              </a:prstGeom>
              <a:ln>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TextBox 16"/>
              <p:cNvSpPr txBox="1"/>
              <p:nvPr/>
            </p:nvSpPr>
            <p:spPr>
              <a:xfrm>
                <a:off x="4693824" y="4335805"/>
                <a:ext cx="1271921" cy="646331"/>
              </a:xfrm>
              <a:prstGeom prst="rect">
                <a:avLst/>
              </a:prstGeom>
              <a:noFill/>
              <a:ln>
                <a:noFill/>
              </a:ln>
            </p:spPr>
            <p:txBody>
              <a:bodyPr wrap="square" rtlCol="0">
                <a:spAutoFit/>
              </a:bodyPr>
              <a:lstStyle/>
              <a:p>
                <a:r>
                  <a:rPr lang="en-US" dirty="0" smtClean="0"/>
                  <a:t>Workflow</a:t>
                </a:r>
              </a:p>
              <a:p>
                <a:r>
                  <a:rPr lang="en-US" dirty="0" smtClean="0"/>
                  <a:t>(optional)</a:t>
                </a:r>
                <a:endParaRPr lang="en-US" dirty="0"/>
              </a:p>
            </p:txBody>
          </p:sp>
        </p:grpSp>
        <p:grpSp>
          <p:nvGrpSpPr>
            <p:cNvPr id="31" name="Group 30"/>
            <p:cNvGrpSpPr/>
            <p:nvPr/>
          </p:nvGrpSpPr>
          <p:grpSpPr>
            <a:xfrm>
              <a:off x="7758588" y="1981643"/>
              <a:ext cx="1558480" cy="905257"/>
              <a:chOff x="7010114" y="2542030"/>
              <a:chExt cx="1558480" cy="905257"/>
            </a:xfrm>
          </p:grpSpPr>
          <p:sp>
            <p:nvSpPr>
              <p:cNvPr id="9" name="Rectangle 8"/>
              <p:cNvSpPr/>
              <p:nvPr/>
            </p:nvSpPr>
            <p:spPr>
              <a:xfrm>
                <a:off x="7010114" y="2542030"/>
                <a:ext cx="1558480" cy="905257"/>
              </a:xfrm>
              <a:prstGeom prst="rect">
                <a:avLst/>
              </a:prstGeom>
              <a:solidFill>
                <a:srgbClr val="D34817">
                  <a:alpha val="2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9" name="TextBox 18"/>
              <p:cNvSpPr txBox="1"/>
              <p:nvPr/>
            </p:nvSpPr>
            <p:spPr>
              <a:xfrm>
                <a:off x="7153393" y="2671492"/>
                <a:ext cx="1271921" cy="646331"/>
              </a:xfrm>
              <a:prstGeom prst="rect">
                <a:avLst/>
              </a:prstGeom>
              <a:noFill/>
            </p:spPr>
            <p:txBody>
              <a:bodyPr wrap="square" rtlCol="0">
                <a:spAutoFit/>
              </a:bodyPr>
              <a:lstStyle/>
              <a:p>
                <a:r>
                  <a:rPr lang="en-US" dirty="0" smtClean="0"/>
                  <a:t>Item Installer</a:t>
                </a:r>
                <a:endParaRPr lang="en-US" dirty="0"/>
              </a:p>
            </p:txBody>
          </p:sp>
        </p:grpSp>
        <p:grpSp>
          <p:nvGrpSpPr>
            <p:cNvPr id="30" name="Group 29"/>
            <p:cNvGrpSpPr/>
            <p:nvPr/>
          </p:nvGrpSpPr>
          <p:grpSpPr>
            <a:xfrm>
              <a:off x="9725499" y="2027363"/>
              <a:ext cx="1516856" cy="859537"/>
              <a:chOff x="9213437" y="2542029"/>
              <a:chExt cx="1516856" cy="859537"/>
            </a:xfrm>
          </p:grpSpPr>
          <p:sp>
            <p:nvSpPr>
              <p:cNvPr id="13" name="Flowchart: Document 12"/>
              <p:cNvSpPr/>
              <p:nvPr/>
            </p:nvSpPr>
            <p:spPr>
              <a:xfrm>
                <a:off x="9213437" y="2542029"/>
                <a:ext cx="1516856" cy="859537"/>
              </a:xfrm>
              <a:prstGeom prst="flowChartDocument">
                <a:avLst/>
              </a:prstGeom>
              <a:solidFill>
                <a:srgbClr val="D34817">
                  <a:alpha val="2196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458372" y="2644057"/>
                <a:ext cx="1271921" cy="646331"/>
              </a:xfrm>
              <a:prstGeom prst="rect">
                <a:avLst/>
              </a:prstGeom>
              <a:noFill/>
            </p:spPr>
            <p:txBody>
              <a:bodyPr wrap="square" rtlCol="0">
                <a:spAutoFit/>
              </a:bodyPr>
              <a:lstStyle/>
              <a:p>
                <a:r>
                  <a:rPr lang="en-US" dirty="0" smtClean="0"/>
                  <a:t>Archived Item</a:t>
                </a:r>
                <a:endParaRPr lang="en-US" dirty="0"/>
              </a:p>
            </p:txBody>
          </p:sp>
        </p:grpSp>
        <p:grpSp>
          <p:nvGrpSpPr>
            <p:cNvPr id="26" name="Group 25"/>
            <p:cNvGrpSpPr/>
            <p:nvPr/>
          </p:nvGrpSpPr>
          <p:grpSpPr>
            <a:xfrm>
              <a:off x="3656148" y="1220647"/>
              <a:ext cx="1475232" cy="950976"/>
              <a:chOff x="2271736" y="1091185"/>
              <a:chExt cx="1475232" cy="950976"/>
            </a:xfrm>
          </p:grpSpPr>
          <p:sp>
            <p:nvSpPr>
              <p:cNvPr id="6" name="Rectangle 5"/>
              <p:cNvSpPr/>
              <p:nvPr/>
            </p:nvSpPr>
            <p:spPr>
              <a:xfrm>
                <a:off x="2271736" y="1091185"/>
                <a:ext cx="1475232" cy="950976"/>
              </a:xfrm>
              <a:prstGeom prst="rect">
                <a:avLst/>
              </a:prstGeom>
              <a:solidFill>
                <a:srgbClr val="D34817">
                  <a:alpha val="2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2415944" y="1243507"/>
                <a:ext cx="1271921" cy="646331"/>
              </a:xfrm>
              <a:prstGeom prst="rect">
                <a:avLst/>
              </a:prstGeom>
              <a:noFill/>
            </p:spPr>
            <p:txBody>
              <a:bodyPr wrap="square" rtlCol="0">
                <a:spAutoFit/>
              </a:bodyPr>
              <a:lstStyle/>
              <a:p>
                <a:r>
                  <a:rPr lang="en-US" dirty="0" smtClean="0"/>
                  <a:t>Web Submit UI</a:t>
                </a:r>
                <a:endParaRPr lang="en-US" dirty="0"/>
              </a:p>
            </p:txBody>
          </p:sp>
        </p:grpSp>
        <p:grpSp>
          <p:nvGrpSpPr>
            <p:cNvPr id="27" name="Group 26"/>
            <p:cNvGrpSpPr/>
            <p:nvPr/>
          </p:nvGrpSpPr>
          <p:grpSpPr>
            <a:xfrm>
              <a:off x="3656148" y="2800954"/>
              <a:ext cx="1475232" cy="950976"/>
              <a:chOff x="2271736" y="2671492"/>
              <a:chExt cx="1475232" cy="950976"/>
            </a:xfrm>
          </p:grpSpPr>
          <p:sp>
            <p:nvSpPr>
              <p:cNvPr id="14" name="Rectangle 13"/>
              <p:cNvSpPr/>
              <p:nvPr/>
            </p:nvSpPr>
            <p:spPr>
              <a:xfrm>
                <a:off x="2271736" y="2671492"/>
                <a:ext cx="1475232" cy="9509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TextBox 21"/>
              <p:cNvSpPr txBox="1"/>
              <p:nvPr/>
            </p:nvSpPr>
            <p:spPr>
              <a:xfrm>
                <a:off x="2373391" y="2826784"/>
                <a:ext cx="1271921" cy="646331"/>
              </a:xfrm>
              <a:prstGeom prst="rect">
                <a:avLst/>
              </a:prstGeom>
              <a:noFill/>
            </p:spPr>
            <p:txBody>
              <a:bodyPr wrap="square" rtlCol="0">
                <a:spAutoFit/>
              </a:bodyPr>
              <a:lstStyle/>
              <a:p>
                <a:r>
                  <a:rPr lang="en-US" dirty="0" smtClean="0"/>
                  <a:t>Batch Item Importer</a:t>
                </a:r>
                <a:endParaRPr lang="en-US" dirty="0"/>
              </a:p>
            </p:txBody>
          </p:sp>
        </p:grpSp>
        <p:grpSp>
          <p:nvGrpSpPr>
            <p:cNvPr id="28" name="Group 27"/>
            <p:cNvGrpSpPr/>
            <p:nvPr/>
          </p:nvGrpSpPr>
          <p:grpSpPr>
            <a:xfrm>
              <a:off x="1553445" y="2912731"/>
              <a:ext cx="1516856" cy="859537"/>
              <a:chOff x="179165" y="1182624"/>
              <a:chExt cx="1516856" cy="859537"/>
            </a:xfrm>
          </p:grpSpPr>
          <p:sp>
            <p:nvSpPr>
              <p:cNvPr id="23" name="Flowchart: Document 22"/>
              <p:cNvSpPr/>
              <p:nvPr/>
            </p:nvSpPr>
            <p:spPr>
              <a:xfrm>
                <a:off x="179165" y="1182624"/>
                <a:ext cx="1516856" cy="859537"/>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TextBox 23"/>
              <p:cNvSpPr txBox="1"/>
              <p:nvPr/>
            </p:nvSpPr>
            <p:spPr>
              <a:xfrm>
                <a:off x="263675" y="1361669"/>
                <a:ext cx="1332619"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External SIP</a:t>
                </a:r>
                <a:endParaRPr lang="en-US" dirty="0"/>
              </a:p>
            </p:txBody>
          </p:sp>
        </p:grpSp>
        <p:cxnSp>
          <p:nvCxnSpPr>
            <p:cNvPr id="1025" name="Elbow Connector 1024"/>
            <p:cNvCxnSpPr>
              <a:stCxn id="6" idx="3"/>
              <a:endCxn id="7" idx="1"/>
            </p:cNvCxnSpPr>
            <p:nvPr/>
          </p:nvCxnSpPr>
          <p:spPr>
            <a:xfrm>
              <a:off x="5131380" y="1696135"/>
              <a:ext cx="701921" cy="771221"/>
            </a:xfrm>
            <a:prstGeom prst="bentConnector3">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28" name="Elbow Connector 1027"/>
            <p:cNvCxnSpPr>
              <a:stCxn id="14" idx="3"/>
              <a:endCxn id="7" idx="1"/>
            </p:cNvCxnSpPr>
            <p:nvPr/>
          </p:nvCxnSpPr>
          <p:spPr>
            <a:xfrm flipV="1">
              <a:off x="5131380" y="2467356"/>
              <a:ext cx="701921" cy="809086"/>
            </a:xfrm>
            <a:prstGeom prst="bentConnector3">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30" name="Straight Arrow Connector 1029"/>
            <p:cNvCxnSpPr>
              <a:stCxn id="23" idx="3"/>
            </p:cNvCxnSpPr>
            <p:nvPr/>
          </p:nvCxnSpPr>
          <p:spPr>
            <a:xfrm>
              <a:off x="3070301" y="3342500"/>
              <a:ext cx="593408" cy="1022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7" idx="3"/>
            </p:cNvCxnSpPr>
            <p:nvPr/>
          </p:nvCxnSpPr>
          <p:spPr>
            <a:xfrm>
              <a:off x="7350157" y="2467356"/>
              <a:ext cx="408431" cy="1043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9300755" y="2509252"/>
              <a:ext cx="408431" cy="1043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35" name="Straight Arrow Connector 1034"/>
            <p:cNvCxnSpPr/>
            <p:nvPr/>
          </p:nvCxnSpPr>
          <p:spPr>
            <a:xfrm flipV="1">
              <a:off x="6266688" y="2897124"/>
              <a:ext cx="14353" cy="124495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37" name="Straight Arrow Connector 1036"/>
            <p:cNvCxnSpPr/>
            <p:nvPr/>
          </p:nvCxnSpPr>
          <p:spPr>
            <a:xfrm>
              <a:off x="6888480" y="2800954"/>
              <a:ext cx="13511" cy="134112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
        <p:nvSpPr>
          <p:cNvPr id="1042" name="Title 1041"/>
          <p:cNvSpPr>
            <a:spLocks noGrp="1"/>
          </p:cNvSpPr>
          <p:nvPr>
            <p:ph type="title"/>
          </p:nvPr>
        </p:nvSpPr>
        <p:spPr/>
        <p:txBody>
          <a:bodyPr/>
          <a:lstStyle/>
          <a:p>
            <a:r>
              <a:rPr lang="en-US" dirty="0" smtClean="0"/>
              <a:t>Ingest Process </a:t>
            </a:r>
            <a:endParaRPr lang="en-US" dirty="0"/>
          </a:p>
        </p:txBody>
      </p:sp>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582" y="6437053"/>
            <a:ext cx="1117460" cy="393651"/>
          </a:xfrm>
          <a:prstGeom prst="rect">
            <a:avLst/>
          </a:prstGeom>
        </p:spPr>
      </p:pic>
    </p:spTree>
    <p:extLst>
      <p:ext uri="{BB962C8B-B14F-4D97-AF65-F5344CB8AC3E}">
        <p14:creationId xmlns:p14="http://schemas.microsoft.com/office/powerpoint/2010/main" val="22858650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Starting a new submission</a:t>
            </a:r>
            <a:endParaRPr lang="en-US" dirty="0"/>
          </a:p>
        </p:txBody>
      </p:sp>
      <p:pic>
        <p:nvPicPr>
          <p:cNvPr id="9" name="Content Placeholder 8"/>
          <p:cNvPicPr>
            <a:picLocks noGrp="1" noChangeAspect="1"/>
          </p:cNvPicPr>
          <p:nvPr>
            <p:ph sz="half" idx="2"/>
          </p:nvPr>
        </p:nvPicPr>
        <p:blipFill>
          <a:blip r:embed="rId2"/>
          <a:stretch>
            <a:fillRect/>
          </a:stretch>
        </p:blipFill>
        <p:spPr>
          <a:xfrm>
            <a:off x="6099334" y="1853142"/>
            <a:ext cx="4643436" cy="1785937"/>
          </a:xfrm>
          <a:prstGeom prst="rect">
            <a:avLst/>
          </a:prstGeom>
          <a:ln>
            <a:noFill/>
          </a:ln>
          <a:effectLst>
            <a:outerShdw blurRad="292100" dist="139700" dir="2700000" algn="tl" rotWithShape="0">
              <a:srgbClr val="333333">
                <a:alpha val="65000"/>
              </a:srgbClr>
            </a:outerShdw>
          </a:effectLst>
        </p:spPr>
      </p:pic>
      <p:sp>
        <p:nvSpPr>
          <p:cNvPr id="8" name="Content Placeholder 7"/>
          <p:cNvSpPr>
            <a:spLocks noGrp="1"/>
          </p:cNvSpPr>
          <p:nvPr>
            <p:ph sz="quarter" idx="4"/>
          </p:nvPr>
        </p:nvSpPr>
        <p:spPr>
          <a:xfrm>
            <a:off x="1097280" y="2073274"/>
            <a:ext cx="4937760" cy="3378200"/>
          </a:xfrm>
        </p:spPr>
        <p:txBody>
          <a:bodyPr/>
          <a:lstStyle/>
          <a:p>
            <a:r>
              <a:rPr lang="en-US" dirty="0" smtClean="0"/>
              <a:t>Users with “submit” privileges will see a “Submissions” link under My Account.</a:t>
            </a:r>
          </a:p>
          <a:p>
            <a:endParaRPr lang="en-US" dirty="0"/>
          </a:p>
          <a:p>
            <a:r>
              <a:rPr lang="en-US" dirty="0" smtClean="0"/>
              <a:t>Click “Start a New Submission” to begin.</a:t>
            </a:r>
          </a:p>
          <a:p>
            <a:endParaRPr lang="en-US" dirty="0"/>
          </a:p>
        </p:txBody>
      </p:sp>
      <p:pic>
        <p:nvPicPr>
          <p:cNvPr id="10" name="Picture 9"/>
          <p:cNvPicPr>
            <a:picLocks noChangeAspect="1"/>
          </p:cNvPicPr>
          <p:nvPr/>
        </p:nvPicPr>
        <p:blipFill>
          <a:blip r:embed="rId3"/>
          <a:stretch>
            <a:fillRect/>
          </a:stretch>
        </p:blipFill>
        <p:spPr>
          <a:xfrm>
            <a:off x="928215" y="3974993"/>
            <a:ext cx="8499149" cy="2176463"/>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582" y="6437053"/>
            <a:ext cx="1117460" cy="393651"/>
          </a:xfrm>
          <a:prstGeom prst="rect">
            <a:avLst/>
          </a:prstGeom>
        </p:spPr>
      </p:pic>
    </p:spTree>
    <p:extLst>
      <p:ext uri="{BB962C8B-B14F-4D97-AF65-F5344CB8AC3E}">
        <p14:creationId xmlns:p14="http://schemas.microsoft.com/office/powerpoint/2010/main" val="24577152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Submission Steps</a:t>
            </a:r>
            <a:endParaRPr lang="en-US"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113333326"/>
              </p:ext>
            </p:extLst>
          </p:nvPr>
        </p:nvGraphicFramePr>
        <p:xfrm>
          <a:off x="497205" y="1414463"/>
          <a:ext cx="11258549" cy="51863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Rectangle 9"/>
          <p:cNvSpPr/>
          <p:nvPr/>
        </p:nvSpPr>
        <p:spPr>
          <a:xfrm>
            <a:off x="819150" y="4081761"/>
            <a:ext cx="2252663" cy="2031325"/>
          </a:xfrm>
          <a:prstGeom prst="rect">
            <a:avLst/>
          </a:prstGeom>
        </p:spPr>
        <p:txBody>
          <a:bodyPr wrap="square">
            <a:spAutoFit/>
          </a:bodyPr>
          <a:lstStyle/>
          <a:p>
            <a:pPr lvl="0"/>
            <a:r>
              <a:rPr lang="en-US" dirty="0"/>
              <a:t> If Collection has no workflow steps, and you did not replace any </a:t>
            </a:r>
            <a:r>
              <a:rPr lang="en-US" dirty="0" smtClean="0"/>
              <a:t>restrictions </a:t>
            </a:r>
            <a:r>
              <a:rPr lang="en-US" dirty="0"/>
              <a:t>on access, the item will be immediately </a:t>
            </a:r>
            <a:r>
              <a:rPr lang="en-US" dirty="0" smtClean="0"/>
              <a:t>available in </a:t>
            </a:r>
            <a:r>
              <a:rPr lang="en-US" dirty="0" err="1"/>
              <a:t>DSpace</a:t>
            </a:r>
            <a:endParaRPr lang="en-US" dirty="0"/>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972582" y="6437053"/>
            <a:ext cx="1117460" cy="393651"/>
          </a:xfrm>
          <a:prstGeom prst="rect">
            <a:avLst/>
          </a:prstGeom>
        </p:spPr>
      </p:pic>
    </p:spTree>
    <p:extLst>
      <p:ext uri="{BB962C8B-B14F-4D97-AF65-F5344CB8AC3E}">
        <p14:creationId xmlns:p14="http://schemas.microsoft.com/office/powerpoint/2010/main" val="621787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Practice</a:t>
            </a:r>
            <a:endParaRPr lang="en-US" dirty="0"/>
          </a:p>
        </p:txBody>
      </p:sp>
      <p:sp>
        <p:nvSpPr>
          <p:cNvPr id="8" name="Content Placeholder 7"/>
          <p:cNvSpPr>
            <a:spLocks noGrp="1"/>
          </p:cNvSpPr>
          <p:nvPr>
            <p:ph idx="1"/>
          </p:nvPr>
        </p:nvSpPr>
        <p:spPr>
          <a:xfrm>
            <a:off x="4800600" y="731520"/>
            <a:ext cx="6492240" cy="3854128"/>
          </a:xfrm>
          <a:solidFill>
            <a:schemeClr val="bg1"/>
          </a:solidFill>
        </p:spPr>
        <p:txBody>
          <a:bodyPr>
            <a:normAutofit/>
          </a:bodyPr>
          <a:lstStyle/>
          <a:p>
            <a:pPr marL="457200" indent="-457200">
              <a:buFont typeface="+mj-lt"/>
              <a:buAutoNum type="arabicPeriod"/>
            </a:pPr>
            <a:r>
              <a:rPr lang="en-US" sz="2400" dirty="0" smtClean="0"/>
              <a:t>Click “Submissions”</a:t>
            </a:r>
          </a:p>
          <a:p>
            <a:pPr marL="457200" indent="-457200">
              <a:buFont typeface="+mj-lt"/>
              <a:buAutoNum type="arabicPeriod"/>
            </a:pPr>
            <a:r>
              <a:rPr lang="en-US" sz="2400" dirty="0" smtClean="0"/>
              <a:t>Click “start another submission.”</a:t>
            </a:r>
          </a:p>
          <a:p>
            <a:pPr marL="457200" indent="-457200">
              <a:buFont typeface="+mj-lt"/>
              <a:buAutoNum type="arabicPeriod"/>
            </a:pPr>
            <a:r>
              <a:rPr lang="en-US" sz="2400" dirty="0" smtClean="0"/>
              <a:t>Select a collection and click Next.</a:t>
            </a:r>
          </a:p>
          <a:p>
            <a:pPr marL="457200" indent="-457200">
              <a:buFont typeface="+mj-lt"/>
              <a:buAutoNum type="arabicPeriod"/>
            </a:pPr>
            <a:r>
              <a:rPr lang="en-US" sz="2400" dirty="0" smtClean="0"/>
              <a:t>Proceed through the workflow. Upload one or multiple files from desktop folder.</a:t>
            </a:r>
            <a:endParaRPr lang="en-US" sz="2400" dirty="0"/>
          </a:p>
        </p:txBody>
      </p:sp>
      <p:sp>
        <p:nvSpPr>
          <p:cNvPr id="9" name="Text Placeholder 8"/>
          <p:cNvSpPr>
            <a:spLocks noGrp="1"/>
          </p:cNvSpPr>
          <p:nvPr>
            <p:ph type="body" sz="half" idx="2"/>
          </p:nvPr>
        </p:nvSpPr>
        <p:spPr/>
        <p:txBody>
          <a:bodyPr/>
          <a:lstStyle/>
          <a:p>
            <a:r>
              <a:rPr lang="en-US" dirty="0" smtClean="0"/>
              <a:t>Submit an Item to your Collection.</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582" y="6437053"/>
            <a:ext cx="1117460" cy="393651"/>
          </a:xfrm>
          <a:prstGeom prst="rect">
            <a:avLst/>
          </a:prstGeom>
        </p:spPr>
      </p:pic>
    </p:spTree>
    <p:extLst>
      <p:ext uri="{BB962C8B-B14F-4D97-AF65-F5344CB8AC3E}">
        <p14:creationId xmlns:p14="http://schemas.microsoft.com/office/powerpoint/2010/main" val="34628207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Editing Items</a:t>
            </a:r>
            <a:endParaRPr lang="en-US" dirty="0"/>
          </a:p>
        </p:txBody>
      </p:sp>
      <p:sp>
        <p:nvSpPr>
          <p:cNvPr id="3" name="Content Placeholder 2"/>
          <p:cNvSpPr>
            <a:spLocks noGrp="1"/>
          </p:cNvSpPr>
          <p:nvPr>
            <p:ph idx="1"/>
          </p:nvPr>
        </p:nvSpPr>
        <p:spPr>
          <a:xfrm>
            <a:off x="1097280" y="1845734"/>
            <a:ext cx="4079344" cy="4023360"/>
          </a:xfrm>
        </p:spPr>
        <p:txBody>
          <a:bodyPr/>
          <a:lstStyle/>
          <a:p>
            <a:r>
              <a:rPr lang="en-US" dirty="0" smtClean="0"/>
              <a:t>Moving items to a different collection</a:t>
            </a:r>
          </a:p>
          <a:p>
            <a:r>
              <a:rPr lang="en-US" dirty="0" smtClean="0"/>
              <a:t>Making an item private</a:t>
            </a:r>
          </a:p>
          <a:p>
            <a:r>
              <a:rPr lang="en-US" dirty="0" smtClean="0"/>
              <a:t>Replacing or modifying </a:t>
            </a:r>
            <a:r>
              <a:rPr lang="en-US" dirty="0" err="1" smtClean="0"/>
              <a:t>bitstreams</a:t>
            </a:r>
            <a:endParaRPr lang="en-US" dirty="0" smtClean="0"/>
          </a:p>
          <a:p>
            <a:pPr lvl="1"/>
            <a:r>
              <a:rPr lang="en-US" dirty="0" smtClean="0"/>
              <a:t>Reordering </a:t>
            </a:r>
            <a:r>
              <a:rPr lang="en-US" dirty="0" err="1" smtClean="0"/>
              <a:t>bitstreams</a:t>
            </a:r>
            <a:endParaRPr lang="en-US" dirty="0" smtClean="0"/>
          </a:p>
          <a:p>
            <a:r>
              <a:rPr lang="en-US" dirty="0" smtClean="0"/>
              <a:t>Editing </a:t>
            </a:r>
            <a:r>
              <a:rPr lang="en-US" dirty="0"/>
              <a:t>i</a:t>
            </a:r>
            <a:r>
              <a:rPr lang="en-US" dirty="0" smtClean="0"/>
              <a:t>tem metadata</a:t>
            </a:r>
            <a:endParaRPr lang="en-US" dirty="0"/>
          </a:p>
        </p:txBody>
      </p:sp>
      <p:pic>
        <p:nvPicPr>
          <p:cNvPr id="4" name="Picture 3"/>
          <p:cNvPicPr>
            <a:picLocks noChangeAspect="1"/>
          </p:cNvPicPr>
          <p:nvPr/>
        </p:nvPicPr>
        <p:blipFill>
          <a:blip r:embed="rId2"/>
          <a:stretch>
            <a:fillRect/>
          </a:stretch>
        </p:blipFill>
        <p:spPr>
          <a:xfrm>
            <a:off x="5176624" y="483074"/>
            <a:ext cx="6724650" cy="4991100"/>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582" y="6437053"/>
            <a:ext cx="1117460" cy="393651"/>
          </a:xfrm>
          <a:prstGeom prst="rect">
            <a:avLst/>
          </a:prstGeom>
        </p:spPr>
      </p:pic>
    </p:spTree>
    <p:extLst>
      <p:ext uri="{BB962C8B-B14F-4D97-AF65-F5344CB8AC3E}">
        <p14:creationId xmlns:p14="http://schemas.microsoft.com/office/powerpoint/2010/main" val="38322938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Reorder </a:t>
            </a:r>
            <a:r>
              <a:rPr lang="en-US" dirty="0" err="1" smtClean="0"/>
              <a:t>bitstreams</a:t>
            </a:r>
            <a:endParaRPr lang="en-US" dirty="0"/>
          </a:p>
        </p:txBody>
      </p:sp>
      <p:sp>
        <p:nvSpPr>
          <p:cNvPr id="3" name="Content Placeholder 2"/>
          <p:cNvSpPr>
            <a:spLocks noGrp="1"/>
          </p:cNvSpPr>
          <p:nvPr>
            <p:ph idx="1"/>
          </p:nvPr>
        </p:nvSpPr>
        <p:spPr>
          <a:xfrm>
            <a:off x="1206500" y="1825625"/>
            <a:ext cx="5175250" cy="4351338"/>
          </a:xfrm>
        </p:spPr>
        <p:txBody>
          <a:bodyPr>
            <a:normAutofit/>
          </a:bodyPr>
          <a:lstStyle/>
          <a:p>
            <a:pPr marL="0" indent="0">
              <a:buNone/>
            </a:pPr>
            <a:r>
              <a:rPr lang="en-US" dirty="0" smtClean="0"/>
              <a:t>In items with multiple files (i.e. </a:t>
            </a:r>
            <a:r>
              <a:rPr lang="en-US" dirty="0" err="1" smtClean="0"/>
              <a:t>bitstreams</a:t>
            </a:r>
            <a:r>
              <a:rPr lang="en-US" dirty="0" smtClean="0"/>
              <a:t>), an administrator can reorder the files after submission.</a:t>
            </a:r>
          </a:p>
          <a:p>
            <a:endParaRPr lang="en-US" dirty="0"/>
          </a:p>
          <a:p>
            <a:pPr marL="514350" indent="-514350">
              <a:buFont typeface="+mj-lt"/>
              <a:buAutoNum type="arabicPeriod"/>
            </a:pPr>
            <a:r>
              <a:rPr lang="en-US" dirty="0" smtClean="0"/>
              <a:t>Complete submission of item.</a:t>
            </a:r>
          </a:p>
          <a:p>
            <a:pPr marL="514350" indent="-514350">
              <a:buFont typeface="+mj-lt"/>
              <a:buAutoNum type="arabicPeriod"/>
            </a:pPr>
            <a:r>
              <a:rPr lang="en-US" dirty="0" smtClean="0"/>
              <a:t>Navigate to collection and item just submitted.</a:t>
            </a:r>
          </a:p>
          <a:p>
            <a:pPr marL="514350" indent="-514350">
              <a:buFont typeface="+mj-lt"/>
              <a:buAutoNum type="arabicPeriod"/>
            </a:pPr>
            <a:r>
              <a:rPr lang="en-US" dirty="0" smtClean="0"/>
              <a:t>“Edit this item.” =&gt; Item </a:t>
            </a:r>
            <a:r>
              <a:rPr lang="en-US" dirty="0" err="1" smtClean="0"/>
              <a:t>Bitstreams</a:t>
            </a:r>
            <a:r>
              <a:rPr lang="en-US" dirty="0" smtClean="0"/>
              <a:t> tab</a:t>
            </a:r>
          </a:p>
          <a:p>
            <a:pPr marL="514350" indent="-514350">
              <a:buFont typeface="+mj-lt"/>
              <a:buAutoNum type="arabicPeriod"/>
            </a:pPr>
            <a:r>
              <a:rPr lang="en-US" dirty="0" smtClean="0"/>
              <a:t>Use arrows on right side to reorder the files</a:t>
            </a:r>
          </a:p>
          <a:p>
            <a:pPr marL="514350" indent="-514350">
              <a:buFont typeface="+mj-lt"/>
              <a:buAutoNum type="arabicPeriod"/>
            </a:pPr>
            <a:endParaRPr lang="en-US" dirty="0" smtClean="0"/>
          </a:p>
          <a:p>
            <a:pPr marL="514350" indent="-514350">
              <a:buFont typeface="+mj-lt"/>
              <a:buAutoNum type="arabicPeriod"/>
            </a:pPr>
            <a:endParaRPr lang="en-US" dirty="0"/>
          </a:p>
        </p:txBody>
      </p:sp>
      <p:pic>
        <p:nvPicPr>
          <p:cNvPr id="4" name="Picture 3"/>
          <p:cNvPicPr>
            <a:picLocks noChangeAspect="1"/>
          </p:cNvPicPr>
          <p:nvPr/>
        </p:nvPicPr>
        <p:blipFill>
          <a:blip r:embed="rId2"/>
          <a:stretch>
            <a:fillRect/>
          </a:stretch>
        </p:blipFill>
        <p:spPr>
          <a:xfrm>
            <a:off x="6609086" y="365125"/>
            <a:ext cx="4532730" cy="6100763"/>
          </a:xfrm>
          <a:prstGeom prst="rect">
            <a:avLst/>
          </a:prstGeom>
          <a:ln>
            <a:noFill/>
          </a:ln>
          <a:effectLst>
            <a:outerShdw blurRad="292100" dist="139700" dir="2700000" algn="tl" rotWithShape="0">
              <a:srgbClr val="333333">
                <a:alpha val="65000"/>
              </a:srgbClr>
            </a:outerShdw>
          </a:effectLst>
        </p:spPr>
      </p:pic>
      <p:cxnSp>
        <p:nvCxnSpPr>
          <p:cNvPr id="6" name="Straight Arrow Connector 5"/>
          <p:cNvCxnSpPr/>
          <p:nvPr/>
        </p:nvCxnSpPr>
        <p:spPr>
          <a:xfrm>
            <a:off x="11630414" y="1561970"/>
            <a:ext cx="0" cy="4226767"/>
          </a:xfrm>
          <a:prstGeom prst="straightConnector1">
            <a:avLst/>
          </a:prstGeom>
          <a:ln w="76200" cmpd="sng">
            <a:solidFill>
              <a:srgbClr val="D34817"/>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582" y="6437053"/>
            <a:ext cx="1117460" cy="393651"/>
          </a:xfrm>
          <a:prstGeom prst="rect">
            <a:avLst/>
          </a:prstGeom>
        </p:spPr>
      </p:pic>
    </p:spTree>
    <p:extLst>
      <p:ext uri="{BB962C8B-B14F-4D97-AF65-F5344CB8AC3E}">
        <p14:creationId xmlns:p14="http://schemas.microsoft.com/office/powerpoint/2010/main" val="37499257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582" y="6437053"/>
            <a:ext cx="1117460" cy="393651"/>
          </a:xfrm>
          <a:prstGeom prst="rect">
            <a:avLst/>
          </a:prstGeom>
        </p:spPr>
      </p:pic>
      <p:sp>
        <p:nvSpPr>
          <p:cNvPr id="7" name="Title 6"/>
          <p:cNvSpPr>
            <a:spLocks noGrp="1"/>
          </p:cNvSpPr>
          <p:nvPr>
            <p:ph type="title"/>
          </p:nvPr>
        </p:nvSpPr>
        <p:spPr/>
        <p:txBody>
          <a:bodyPr/>
          <a:lstStyle/>
          <a:p>
            <a:r>
              <a:rPr lang="en-US" dirty="0" smtClean="0"/>
              <a:t>Editing Item Metadata</a:t>
            </a:r>
            <a:endParaRPr lang="en-US" dirty="0"/>
          </a:p>
        </p:txBody>
      </p:sp>
      <p:sp>
        <p:nvSpPr>
          <p:cNvPr id="8" name="Content Placeholder 7"/>
          <p:cNvSpPr>
            <a:spLocks noGrp="1"/>
          </p:cNvSpPr>
          <p:nvPr>
            <p:ph sz="half" idx="1"/>
          </p:nvPr>
        </p:nvSpPr>
        <p:spPr>
          <a:xfrm>
            <a:off x="1097278" y="1845734"/>
            <a:ext cx="3560447" cy="4023360"/>
          </a:xfrm>
        </p:spPr>
        <p:txBody>
          <a:bodyPr/>
          <a:lstStyle/>
          <a:p>
            <a:pPr marL="457200" indent="-457200">
              <a:buFont typeface="+mj-lt"/>
              <a:buAutoNum type="arabicPeriod"/>
            </a:pPr>
            <a:r>
              <a:rPr lang="en-US" dirty="0" smtClean="0"/>
              <a:t>Navigate to the Item</a:t>
            </a:r>
          </a:p>
          <a:p>
            <a:pPr marL="457200" indent="-457200">
              <a:buFont typeface="+mj-lt"/>
              <a:buAutoNum type="arabicPeriod"/>
            </a:pPr>
            <a:r>
              <a:rPr lang="en-US" dirty="0" smtClean="0"/>
              <a:t>Click “Edit this item” under “Context.”</a:t>
            </a:r>
          </a:p>
          <a:p>
            <a:pPr marL="457200" indent="-457200">
              <a:buFont typeface="+mj-lt"/>
              <a:buAutoNum type="arabicPeriod"/>
            </a:pPr>
            <a:r>
              <a:rPr lang="en-US" dirty="0" smtClean="0"/>
              <a:t>Go to “Item Metadata” tab.</a:t>
            </a:r>
          </a:p>
          <a:p>
            <a:pPr marL="457200" indent="-457200">
              <a:buFont typeface="+mj-lt"/>
              <a:buAutoNum type="arabicPeriod"/>
            </a:pPr>
            <a:r>
              <a:rPr lang="en-US" dirty="0" smtClean="0"/>
              <a:t>Edit existing metadata, or add new fields.</a:t>
            </a:r>
            <a:endParaRPr lang="en-US" dirty="0"/>
          </a:p>
        </p:txBody>
      </p:sp>
      <p:sp>
        <p:nvSpPr>
          <p:cNvPr id="10" name="Content Placeholder 9"/>
          <p:cNvSpPr>
            <a:spLocks noGrp="1"/>
          </p:cNvSpPr>
          <p:nvPr>
            <p:ph sz="half" idx="2"/>
          </p:nvPr>
        </p:nvSpPr>
        <p:spPr/>
        <p:txBody>
          <a:bodyPr/>
          <a:lstStyle/>
          <a:p>
            <a:endParaRPr lang="en-US"/>
          </a:p>
        </p:txBody>
      </p:sp>
      <p:pic>
        <p:nvPicPr>
          <p:cNvPr id="11" name="Picture 10"/>
          <p:cNvPicPr>
            <a:picLocks noChangeAspect="1"/>
          </p:cNvPicPr>
          <p:nvPr/>
        </p:nvPicPr>
        <p:blipFill rotWithShape="1">
          <a:blip r:embed="rId4"/>
          <a:srcRect b="22349"/>
          <a:stretch/>
        </p:blipFill>
        <p:spPr>
          <a:xfrm>
            <a:off x="5346641" y="1845734"/>
            <a:ext cx="5956209" cy="476937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764336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Roles and Workflows</a:t>
            </a:r>
            <a:endParaRPr lang="en-US" dirty="0"/>
          </a:p>
        </p:txBody>
      </p:sp>
      <p:sp>
        <p:nvSpPr>
          <p:cNvPr id="6" name="Text Placeholder 5"/>
          <p:cNvSpPr>
            <a:spLocks noGrp="1"/>
          </p:cNvSpPr>
          <p:nvPr>
            <p:ph type="body" idx="1"/>
          </p:nvPr>
        </p:nvSpPr>
        <p:spPr/>
        <p:txBody>
          <a:bodyPr/>
          <a:lstStyle/>
          <a:p>
            <a:r>
              <a:rPr lang="en-US" dirty="0" smtClean="0"/>
              <a:t>e-people, </a:t>
            </a:r>
            <a:r>
              <a:rPr lang="en-US" dirty="0"/>
              <a:t>groups, </a:t>
            </a:r>
            <a:r>
              <a:rPr lang="en-US" dirty="0" smtClean="0"/>
              <a:t>Authorization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582" y="6421178"/>
            <a:ext cx="1117460" cy="393651"/>
          </a:xfrm>
          <a:prstGeom prst="rect">
            <a:avLst/>
          </a:prstGeom>
        </p:spPr>
      </p:pic>
    </p:spTree>
    <p:extLst>
      <p:ext uri="{BB962C8B-B14F-4D97-AF65-F5344CB8AC3E}">
        <p14:creationId xmlns:p14="http://schemas.microsoft.com/office/powerpoint/2010/main" val="35273392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a:t>
            </a:r>
            <a:endParaRPr lang="en-US" dirty="0"/>
          </a:p>
        </p:txBody>
      </p:sp>
      <p:sp>
        <p:nvSpPr>
          <p:cNvPr id="5" name="Text Placeholder 4"/>
          <p:cNvSpPr>
            <a:spLocks noGrp="1"/>
          </p:cNvSpPr>
          <p:nvPr>
            <p:ph type="body" idx="1"/>
          </p:nvPr>
        </p:nvSpPr>
        <p:spPr/>
        <p:txBody>
          <a:bodyPr/>
          <a:lstStyle/>
          <a:p>
            <a:r>
              <a:rPr lang="en-US" dirty="0" err="1" smtClean="0"/>
              <a:t>DSpace</a:t>
            </a:r>
            <a:r>
              <a:rPr lang="en-US" dirty="0" smtClean="0"/>
              <a:t> and the TDL</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582" y="6437053"/>
            <a:ext cx="1117460" cy="393651"/>
          </a:xfrm>
          <a:prstGeom prst="rect">
            <a:avLst/>
          </a:prstGeom>
        </p:spPr>
      </p:pic>
    </p:spTree>
    <p:extLst>
      <p:ext uri="{BB962C8B-B14F-4D97-AF65-F5344CB8AC3E}">
        <p14:creationId xmlns:p14="http://schemas.microsoft.com/office/powerpoint/2010/main" val="5948085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Roles within </a:t>
            </a:r>
            <a:r>
              <a:rPr lang="en-US" dirty="0" err="1" smtClean="0"/>
              <a:t>DSpace</a:t>
            </a:r>
            <a:endParaRPr lang="en-US" dirty="0"/>
          </a:p>
        </p:txBody>
      </p:sp>
      <p:sp>
        <p:nvSpPr>
          <p:cNvPr id="4" name="Left-Right Arrow 3"/>
          <p:cNvSpPr/>
          <p:nvPr/>
        </p:nvSpPr>
        <p:spPr>
          <a:xfrm>
            <a:off x="332232" y="2527683"/>
            <a:ext cx="11545824" cy="2473806"/>
          </a:xfrm>
          <a:prstGeom prst="lef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 name="Content Placeholder 2"/>
          <p:cNvSpPr>
            <a:spLocks noGrp="1"/>
          </p:cNvSpPr>
          <p:nvPr>
            <p:ph idx="1"/>
          </p:nvPr>
        </p:nvSpPr>
        <p:spPr>
          <a:xfrm>
            <a:off x="1002792" y="3460216"/>
            <a:ext cx="1731264" cy="763446"/>
          </a:xfrm>
        </p:spPr>
        <p:txBody>
          <a:bodyPr anchor="t">
            <a:normAutofit/>
          </a:bodyPr>
          <a:lstStyle/>
          <a:p>
            <a:r>
              <a:rPr lang="en-US" b="1" dirty="0" smtClean="0">
                <a:solidFill>
                  <a:schemeClr val="accent2"/>
                </a:solidFill>
              </a:rPr>
              <a:t>Repository Administrator</a:t>
            </a:r>
          </a:p>
        </p:txBody>
      </p:sp>
      <p:sp>
        <p:nvSpPr>
          <p:cNvPr id="7" name="Rectangle 6"/>
          <p:cNvSpPr/>
          <p:nvPr/>
        </p:nvSpPr>
        <p:spPr>
          <a:xfrm>
            <a:off x="9909048" y="3460216"/>
            <a:ext cx="940707" cy="400110"/>
          </a:xfrm>
          <a:prstGeom prst="rect">
            <a:avLst/>
          </a:prstGeom>
        </p:spPr>
        <p:txBody>
          <a:bodyPr wrap="none" anchor="t">
            <a:spAutoFit/>
          </a:bodyPr>
          <a:lstStyle/>
          <a:p>
            <a:r>
              <a:rPr lang="en-US" sz="2000" b="1" dirty="0" smtClean="0">
                <a:solidFill>
                  <a:schemeClr val="accent2"/>
                </a:solidFill>
              </a:rPr>
              <a:t>Reader</a:t>
            </a:r>
            <a:endParaRPr lang="en-US" sz="2000" b="1" dirty="0">
              <a:solidFill>
                <a:schemeClr val="accent2"/>
              </a:solidFill>
            </a:endParaRPr>
          </a:p>
        </p:txBody>
      </p:sp>
      <p:sp>
        <p:nvSpPr>
          <p:cNvPr id="8" name="Rectangle 7"/>
          <p:cNvSpPr/>
          <p:nvPr/>
        </p:nvSpPr>
        <p:spPr>
          <a:xfrm>
            <a:off x="7644663" y="3487996"/>
            <a:ext cx="1928368" cy="707886"/>
          </a:xfrm>
          <a:prstGeom prst="rect">
            <a:avLst/>
          </a:prstGeom>
        </p:spPr>
        <p:txBody>
          <a:bodyPr wrap="square" anchor="t">
            <a:spAutoFit/>
          </a:bodyPr>
          <a:lstStyle/>
          <a:p>
            <a:r>
              <a:rPr lang="en-US" sz="2000" b="1" dirty="0" smtClean="0">
                <a:solidFill>
                  <a:schemeClr val="accent2"/>
                </a:solidFill>
              </a:rPr>
              <a:t>Reviewer OR</a:t>
            </a:r>
            <a:endParaRPr lang="en-US" sz="2000" b="1" dirty="0">
              <a:solidFill>
                <a:schemeClr val="accent2"/>
              </a:solidFill>
            </a:endParaRPr>
          </a:p>
          <a:p>
            <a:r>
              <a:rPr lang="en-US" sz="2000" b="1" dirty="0" smtClean="0">
                <a:solidFill>
                  <a:schemeClr val="accent2"/>
                </a:solidFill>
              </a:rPr>
              <a:t>Submitter</a:t>
            </a:r>
          </a:p>
        </p:txBody>
      </p:sp>
      <p:sp>
        <p:nvSpPr>
          <p:cNvPr id="9" name="Rectangle 8"/>
          <p:cNvSpPr/>
          <p:nvPr/>
        </p:nvSpPr>
        <p:spPr>
          <a:xfrm>
            <a:off x="5379720" y="3460216"/>
            <a:ext cx="2060448" cy="1015663"/>
          </a:xfrm>
          <a:prstGeom prst="rect">
            <a:avLst/>
          </a:prstGeom>
        </p:spPr>
        <p:txBody>
          <a:bodyPr wrap="square" anchor="t">
            <a:spAutoFit/>
          </a:bodyPr>
          <a:lstStyle/>
          <a:p>
            <a:r>
              <a:rPr lang="en-US" sz="2000" b="1" dirty="0">
                <a:solidFill>
                  <a:schemeClr val="accent2"/>
                </a:solidFill>
              </a:rPr>
              <a:t>Collection </a:t>
            </a:r>
            <a:r>
              <a:rPr lang="en-US" sz="2000" b="1" dirty="0" smtClean="0">
                <a:solidFill>
                  <a:schemeClr val="accent2"/>
                </a:solidFill>
              </a:rPr>
              <a:t>Administrator</a:t>
            </a:r>
            <a:endParaRPr lang="en-US" sz="2000" b="1" dirty="0">
              <a:solidFill>
                <a:schemeClr val="accent2"/>
              </a:solidFill>
            </a:endParaRPr>
          </a:p>
          <a:p>
            <a:endParaRPr lang="en-US" sz="2000" b="1" dirty="0">
              <a:solidFill>
                <a:schemeClr val="accent2"/>
              </a:solidFill>
            </a:endParaRPr>
          </a:p>
        </p:txBody>
      </p:sp>
      <p:sp>
        <p:nvSpPr>
          <p:cNvPr id="10" name="Rectangle 9"/>
          <p:cNvSpPr/>
          <p:nvPr/>
        </p:nvSpPr>
        <p:spPr>
          <a:xfrm>
            <a:off x="3145536" y="3460216"/>
            <a:ext cx="1822704" cy="707886"/>
          </a:xfrm>
          <a:prstGeom prst="rect">
            <a:avLst/>
          </a:prstGeom>
        </p:spPr>
        <p:txBody>
          <a:bodyPr wrap="square" anchor="t">
            <a:spAutoFit/>
          </a:bodyPr>
          <a:lstStyle/>
          <a:p>
            <a:r>
              <a:rPr lang="en-US" sz="2000" b="1" dirty="0">
                <a:solidFill>
                  <a:schemeClr val="accent2"/>
                </a:solidFill>
              </a:rPr>
              <a:t>Community </a:t>
            </a:r>
            <a:r>
              <a:rPr lang="en-US" sz="2000" b="1" dirty="0" smtClean="0">
                <a:solidFill>
                  <a:schemeClr val="accent2"/>
                </a:solidFill>
              </a:rPr>
              <a:t>Administrator</a:t>
            </a:r>
            <a:endParaRPr lang="en-US" sz="2000" b="1" dirty="0">
              <a:solidFill>
                <a:schemeClr val="accent2"/>
              </a:solidFill>
            </a:endParaRPr>
          </a:p>
        </p:txBody>
      </p:sp>
      <p:sp>
        <p:nvSpPr>
          <p:cNvPr id="13" name="TextBox 12"/>
          <p:cNvSpPr txBox="1"/>
          <p:nvPr/>
        </p:nvSpPr>
        <p:spPr>
          <a:xfrm>
            <a:off x="444500" y="1930400"/>
            <a:ext cx="2701036" cy="461665"/>
          </a:xfrm>
          <a:prstGeom prst="rect">
            <a:avLst/>
          </a:prstGeom>
          <a:noFill/>
        </p:spPr>
        <p:txBody>
          <a:bodyPr wrap="square" rtlCol="0">
            <a:spAutoFit/>
          </a:bodyPr>
          <a:lstStyle/>
          <a:p>
            <a:r>
              <a:rPr lang="en-US" sz="2400" dirty="0" smtClean="0"/>
              <a:t>More privileges</a:t>
            </a:r>
            <a:endParaRPr lang="en-US" sz="2400" dirty="0"/>
          </a:p>
        </p:txBody>
      </p:sp>
      <p:sp>
        <p:nvSpPr>
          <p:cNvPr id="26" name="TextBox 25"/>
          <p:cNvSpPr txBox="1"/>
          <p:nvPr/>
        </p:nvSpPr>
        <p:spPr>
          <a:xfrm>
            <a:off x="9490964" y="1930400"/>
            <a:ext cx="2701036" cy="461665"/>
          </a:xfrm>
          <a:prstGeom prst="rect">
            <a:avLst/>
          </a:prstGeom>
          <a:noFill/>
        </p:spPr>
        <p:txBody>
          <a:bodyPr wrap="square" rtlCol="0">
            <a:spAutoFit/>
          </a:bodyPr>
          <a:lstStyle/>
          <a:p>
            <a:r>
              <a:rPr lang="en-US" sz="2400" dirty="0" smtClean="0"/>
              <a:t>Fewer privileges</a:t>
            </a:r>
            <a:endParaRPr lang="en-US" sz="2400"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582" y="6437053"/>
            <a:ext cx="1117460" cy="393651"/>
          </a:xfrm>
          <a:prstGeom prst="rect">
            <a:avLst/>
          </a:prstGeom>
        </p:spPr>
      </p:pic>
    </p:spTree>
    <p:extLst>
      <p:ext uri="{BB962C8B-B14F-4D97-AF65-F5344CB8AC3E}">
        <p14:creationId xmlns:p14="http://schemas.microsoft.com/office/powerpoint/2010/main" val="9563335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E-People and Groups</a:t>
            </a:r>
            <a:endParaRPr lang="en-US" dirty="0"/>
          </a:p>
        </p:txBody>
      </p:sp>
      <p:sp>
        <p:nvSpPr>
          <p:cNvPr id="3" name="Content Placeholder 2"/>
          <p:cNvSpPr>
            <a:spLocks noGrp="1"/>
          </p:cNvSpPr>
          <p:nvPr>
            <p:ph idx="1"/>
          </p:nvPr>
        </p:nvSpPr>
        <p:spPr>
          <a:xfrm>
            <a:off x="1097280" y="2184400"/>
            <a:ext cx="10058400" cy="3924300"/>
          </a:xfrm>
        </p:spPr>
        <p:txBody>
          <a:bodyPr/>
          <a:lstStyle/>
          <a:p>
            <a:pPr marL="0" indent="0">
              <a:buNone/>
            </a:pPr>
            <a:r>
              <a:rPr lang="en-US" dirty="0" smtClean="0"/>
              <a:t>E-People and Groups are the way </a:t>
            </a:r>
            <a:r>
              <a:rPr lang="en-US" dirty="0" err="1" smtClean="0"/>
              <a:t>DSpace</a:t>
            </a:r>
            <a:r>
              <a:rPr lang="en-US" dirty="0" smtClean="0"/>
              <a:t> identifies users for the purpose of granting privileges.</a:t>
            </a:r>
          </a:p>
          <a:p>
            <a:pPr marL="0" indent="0">
              <a:buNone/>
            </a:pPr>
            <a:endParaRPr lang="en-US" dirty="0" smtClean="0"/>
          </a:p>
          <a:p>
            <a:pPr marL="0" indent="0">
              <a:buNone/>
            </a:pPr>
            <a:r>
              <a:rPr lang="en-US" dirty="0" smtClean="0"/>
              <a:t>E-Person = User Account</a:t>
            </a:r>
          </a:p>
          <a:p>
            <a:pPr lvl="1">
              <a:buFont typeface="Wingdings" panose="05000000000000000000" pitchFamily="2" charset="2"/>
              <a:buChar char="Ø"/>
            </a:pPr>
            <a:r>
              <a:rPr lang="en-US" dirty="0" smtClean="0"/>
              <a:t>An E-Person can be granted certain privileges within </a:t>
            </a:r>
            <a:r>
              <a:rPr lang="en-US" dirty="0" err="1" smtClean="0"/>
              <a:t>DSpace</a:t>
            </a:r>
            <a:r>
              <a:rPr lang="en-US" dirty="0" smtClean="0"/>
              <a:t>.</a:t>
            </a:r>
          </a:p>
          <a:p>
            <a:pPr lvl="1">
              <a:buFont typeface="Wingdings" panose="05000000000000000000" pitchFamily="2" charset="2"/>
              <a:buChar char="Ø"/>
            </a:pPr>
            <a:r>
              <a:rPr lang="en-US" dirty="0" smtClean="0"/>
              <a:t>In TDL-hosted systems, an E-Person is created when a user logs in for the first time.</a:t>
            </a:r>
          </a:p>
          <a:p>
            <a:pPr lvl="1">
              <a:buFont typeface="Wingdings" panose="05000000000000000000" pitchFamily="2" charset="2"/>
              <a:buChar char="Ø"/>
            </a:pPr>
            <a:endParaRPr lang="en-US" dirty="0"/>
          </a:p>
          <a:p>
            <a:pPr marL="0" indent="0">
              <a:buNone/>
            </a:pPr>
            <a:r>
              <a:rPr lang="en-US" dirty="0" smtClean="0"/>
              <a:t>Groups = a list of E-People</a:t>
            </a:r>
          </a:p>
          <a:p>
            <a:pPr lvl="1">
              <a:buFont typeface="Wingdings" panose="05000000000000000000" pitchFamily="2" charset="2"/>
              <a:buChar char="Ø"/>
            </a:pPr>
            <a:r>
              <a:rPr lang="en-US" dirty="0" smtClean="0"/>
              <a:t>Groups can be granted permissions.</a:t>
            </a:r>
          </a:p>
          <a:p>
            <a:pPr lvl="1">
              <a:buFont typeface="Wingdings" panose="05000000000000000000" pitchFamily="2" charset="2"/>
              <a:buChar char="Ø"/>
            </a:pPr>
            <a:r>
              <a:rPr lang="en-US" dirty="0" smtClean="0"/>
              <a:t>Anyone listed in the group gets the permissions granted to the group.</a:t>
            </a:r>
          </a:p>
          <a:p>
            <a:pPr lvl="1">
              <a:buFont typeface="Wingdings" panose="05000000000000000000" pitchFamily="2" charset="2"/>
              <a:buChar char="Ø"/>
            </a:pPr>
            <a:r>
              <a:rPr lang="en-US" dirty="0" smtClean="0"/>
              <a:t>Two default groups in </a:t>
            </a:r>
            <a:r>
              <a:rPr lang="en-US" dirty="0" err="1" smtClean="0"/>
              <a:t>DSpace</a:t>
            </a:r>
            <a:r>
              <a:rPr lang="en-US" dirty="0" smtClean="0"/>
              <a:t>: Administrator and Anonymous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582" y="6437053"/>
            <a:ext cx="1117460" cy="393651"/>
          </a:xfrm>
          <a:prstGeom prst="rect">
            <a:avLst/>
          </a:prstGeom>
        </p:spPr>
      </p:pic>
    </p:spTree>
    <p:extLst>
      <p:ext uri="{BB962C8B-B14F-4D97-AF65-F5344CB8AC3E}">
        <p14:creationId xmlns:p14="http://schemas.microsoft.com/office/powerpoint/2010/main" val="8451606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Roles and Groups</a:t>
            </a:r>
            <a:endParaRPr lang="en-US" dirty="0"/>
          </a:p>
        </p:txBody>
      </p:sp>
      <p:sp>
        <p:nvSpPr>
          <p:cNvPr id="4" name="Left-Right Arrow 3"/>
          <p:cNvSpPr/>
          <p:nvPr/>
        </p:nvSpPr>
        <p:spPr>
          <a:xfrm>
            <a:off x="332232" y="2527683"/>
            <a:ext cx="11545824" cy="2473806"/>
          </a:xfrm>
          <a:prstGeom prst="lef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 name="Content Placeholder 2"/>
          <p:cNvSpPr>
            <a:spLocks noGrp="1"/>
          </p:cNvSpPr>
          <p:nvPr>
            <p:ph idx="1"/>
          </p:nvPr>
        </p:nvSpPr>
        <p:spPr>
          <a:xfrm>
            <a:off x="1002792" y="3460216"/>
            <a:ext cx="1731264" cy="763446"/>
          </a:xfrm>
        </p:spPr>
        <p:txBody>
          <a:bodyPr anchor="t">
            <a:normAutofit/>
          </a:bodyPr>
          <a:lstStyle/>
          <a:p>
            <a:r>
              <a:rPr lang="en-US" b="1" dirty="0" smtClean="0">
                <a:solidFill>
                  <a:schemeClr val="accent2"/>
                </a:solidFill>
              </a:rPr>
              <a:t>Repository Administrator</a:t>
            </a:r>
          </a:p>
        </p:txBody>
      </p:sp>
      <p:sp>
        <p:nvSpPr>
          <p:cNvPr id="7" name="Rectangle 6"/>
          <p:cNvSpPr/>
          <p:nvPr/>
        </p:nvSpPr>
        <p:spPr>
          <a:xfrm>
            <a:off x="9909048" y="3460216"/>
            <a:ext cx="940707" cy="400110"/>
          </a:xfrm>
          <a:prstGeom prst="rect">
            <a:avLst/>
          </a:prstGeom>
        </p:spPr>
        <p:txBody>
          <a:bodyPr wrap="none" anchor="t">
            <a:spAutoFit/>
          </a:bodyPr>
          <a:lstStyle/>
          <a:p>
            <a:r>
              <a:rPr lang="en-US" sz="2000" b="1" dirty="0" smtClean="0">
                <a:solidFill>
                  <a:schemeClr val="accent2"/>
                </a:solidFill>
              </a:rPr>
              <a:t>Reader</a:t>
            </a:r>
            <a:endParaRPr lang="en-US" sz="2000" b="1" dirty="0">
              <a:solidFill>
                <a:schemeClr val="accent2"/>
              </a:solidFill>
            </a:endParaRPr>
          </a:p>
        </p:txBody>
      </p:sp>
      <p:sp>
        <p:nvSpPr>
          <p:cNvPr id="8" name="Rectangle 7"/>
          <p:cNvSpPr/>
          <p:nvPr/>
        </p:nvSpPr>
        <p:spPr>
          <a:xfrm>
            <a:off x="7644663" y="3487996"/>
            <a:ext cx="1928368" cy="707886"/>
          </a:xfrm>
          <a:prstGeom prst="rect">
            <a:avLst/>
          </a:prstGeom>
        </p:spPr>
        <p:txBody>
          <a:bodyPr wrap="square" anchor="t">
            <a:spAutoFit/>
          </a:bodyPr>
          <a:lstStyle/>
          <a:p>
            <a:r>
              <a:rPr lang="en-US" sz="2000" b="1" dirty="0" smtClean="0">
                <a:solidFill>
                  <a:srgbClr val="DE6858"/>
                </a:solidFill>
              </a:rPr>
              <a:t>Reviewer OR</a:t>
            </a:r>
            <a:endParaRPr lang="en-US" sz="2000" b="1" dirty="0">
              <a:solidFill>
                <a:srgbClr val="DE6858"/>
              </a:solidFill>
            </a:endParaRPr>
          </a:p>
          <a:p>
            <a:r>
              <a:rPr lang="en-US" sz="2000" b="1" dirty="0" smtClean="0">
                <a:solidFill>
                  <a:srgbClr val="DE6858"/>
                </a:solidFill>
              </a:rPr>
              <a:t>Submitter</a:t>
            </a:r>
          </a:p>
        </p:txBody>
      </p:sp>
      <p:sp>
        <p:nvSpPr>
          <p:cNvPr id="9" name="Rectangle 8"/>
          <p:cNvSpPr/>
          <p:nvPr/>
        </p:nvSpPr>
        <p:spPr>
          <a:xfrm>
            <a:off x="5379720" y="3460216"/>
            <a:ext cx="2060448" cy="1015663"/>
          </a:xfrm>
          <a:prstGeom prst="rect">
            <a:avLst/>
          </a:prstGeom>
        </p:spPr>
        <p:txBody>
          <a:bodyPr wrap="square" anchor="t">
            <a:spAutoFit/>
          </a:bodyPr>
          <a:lstStyle/>
          <a:p>
            <a:r>
              <a:rPr lang="en-US" sz="2000" b="1" dirty="0">
                <a:solidFill>
                  <a:schemeClr val="accent2"/>
                </a:solidFill>
              </a:rPr>
              <a:t>Collection </a:t>
            </a:r>
            <a:r>
              <a:rPr lang="en-US" sz="2000" b="1" dirty="0" smtClean="0">
                <a:solidFill>
                  <a:schemeClr val="accent2"/>
                </a:solidFill>
              </a:rPr>
              <a:t>Administrator</a:t>
            </a:r>
            <a:endParaRPr lang="en-US" sz="2000" b="1" dirty="0">
              <a:solidFill>
                <a:schemeClr val="accent2"/>
              </a:solidFill>
            </a:endParaRPr>
          </a:p>
          <a:p>
            <a:endParaRPr lang="en-US" sz="2000" b="1" dirty="0">
              <a:solidFill>
                <a:schemeClr val="accent2"/>
              </a:solidFill>
            </a:endParaRPr>
          </a:p>
        </p:txBody>
      </p:sp>
      <p:sp>
        <p:nvSpPr>
          <p:cNvPr id="10" name="Rectangle 9"/>
          <p:cNvSpPr/>
          <p:nvPr/>
        </p:nvSpPr>
        <p:spPr>
          <a:xfrm>
            <a:off x="3145536" y="3460216"/>
            <a:ext cx="1822704" cy="707886"/>
          </a:xfrm>
          <a:prstGeom prst="rect">
            <a:avLst/>
          </a:prstGeom>
        </p:spPr>
        <p:txBody>
          <a:bodyPr wrap="square" anchor="t">
            <a:spAutoFit/>
          </a:bodyPr>
          <a:lstStyle/>
          <a:p>
            <a:r>
              <a:rPr lang="en-US" sz="2000" b="1" dirty="0">
                <a:solidFill>
                  <a:schemeClr val="accent2"/>
                </a:solidFill>
              </a:rPr>
              <a:t>Community </a:t>
            </a:r>
            <a:r>
              <a:rPr lang="en-US" sz="2000" b="1" dirty="0" smtClean="0">
                <a:solidFill>
                  <a:schemeClr val="accent2"/>
                </a:solidFill>
              </a:rPr>
              <a:t>Administrator</a:t>
            </a:r>
            <a:endParaRPr lang="en-US" sz="2000" b="1" dirty="0">
              <a:solidFill>
                <a:schemeClr val="accent2"/>
              </a:solidFill>
            </a:endParaRPr>
          </a:p>
        </p:txBody>
      </p:sp>
      <p:grpSp>
        <p:nvGrpSpPr>
          <p:cNvPr id="29" name="Group 28"/>
          <p:cNvGrpSpPr/>
          <p:nvPr/>
        </p:nvGrpSpPr>
        <p:grpSpPr>
          <a:xfrm>
            <a:off x="334976" y="4111701"/>
            <a:ext cx="10820704" cy="2162156"/>
            <a:chOff x="641414" y="4110420"/>
            <a:chExt cx="10820704" cy="2162156"/>
          </a:xfrm>
        </p:grpSpPr>
        <p:sp>
          <p:nvSpPr>
            <p:cNvPr id="11" name="TextBox 10"/>
            <p:cNvSpPr txBox="1"/>
            <p:nvPr/>
          </p:nvSpPr>
          <p:spPr>
            <a:xfrm>
              <a:off x="641414" y="5396332"/>
              <a:ext cx="1473137" cy="338554"/>
            </a:xfrm>
            <a:prstGeom prst="rect">
              <a:avLst/>
            </a:prstGeom>
            <a:noFill/>
          </p:spPr>
          <p:txBody>
            <a:bodyPr wrap="square" rtlCol="0">
              <a:spAutoFit/>
            </a:bodyPr>
            <a:lstStyle/>
            <a:p>
              <a:r>
                <a:rPr lang="en-US" sz="1600" dirty="0" smtClean="0"/>
                <a:t>Administrator</a:t>
              </a:r>
              <a:endParaRPr lang="en-US" sz="1600" dirty="0"/>
            </a:p>
          </p:txBody>
        </p:sp>
        <p:sp>
          <p:nvSpPr>
            <p:cNvPr id="12" name="TextBox 11"/>
            <p:cNvSpPr txBox="1"/>
            <p:nvPr/>
          </p:nvSpPr>
          <p:spPr>
            <a:xfrm>
              <a:off x="2422064" y="5396332"/>
              <a:ext cx="2660333" cy="338554"/>
            </a:xfrm>
            <a:prstGeom prst="rect">
              <a:avLst/>
            </a:prstGeom>
            <a:noFill/>
          </p:spPr>
          <p:txBody>
            <a:bodyPr wrap="square" rtlCol="0">
              <a:spAutoFit/>
            </a:bodyPr>
            <a:lstStyle/>
            <a:p>
              <a:r>
                <a:rPr lang="en-US" sz="1600" dirty="0" smtClean="0"/>
                <a:t>COMMUNITY_X_ADMIN</a:t>
              </a:r>
              <a:endParaRPr lang="en-US" sz="1600" dirty="0"/>
            </a:p>
          </p:txBody>
        </p:sp>
        <p:sp>
          <p:nvSpPr>
            <p:cNvPr id="14" name="TextBox 13"/>
            <p:cNvSpPr txBox="1"/>
            <p:nvPr/>
          </p:nvSpPr>
          <p:spPr>
            <a:xfrm>
              <a:off x="5183409" y="5370821"/>
              <a:ext cx="2668239" cy="338554"/>
            </a:xfrm>
            <a:prstGeom prst="rect">
              <a:avLst/>
            </a:prstGeom>
            <a:noFill/>
          </p:spPr>
          <p:txBody>
            <a:bodyPr wrap="square" rtlCol="0">
              <a:spAutoFit/>
            </a:bodyPr>
            <a:lstStyle/>
            <a:p>
              <a:r>
                <a:rPr lang="en-US" sz="1600" dirty="0" smtClean="0"/>
                <a:t>COLLECTION_X_ADMIN</a:t>
              </a:r>
              <a:endParaRPr lang="en-US" sz="1600" dirty="0"/>
            </a:p>
          </p:txBody>
        </p:sp>
        <p:sp>
          <p:nvSpPr>
            <p:cNvPr id="15" name="TextBox 14"/>
            <p:cNvSpPr txBox="1"/>
            <p:nvPr/>
          </p:nvSpPr>
          <p:spPr>
            <a:xfrm>
              <a:off x="7723821" y="4838712"/>
              <a:ext cx="2834642" cy="338554"/>
            </a:xfrm>
            <a:prstGeom prst="rect">
              <a:avLst/>
            </a:prstGeom>
            <a:solidFill>
              <a:schemeClr val="bg1"/>
            </a:solidFill>
          </p:spPr>
          <p:txBody>
            <a:bodyPr wrap="square" rtlCol="0">
              <a:spAutoFit/>
            </a:bodyPr>
            <a:lstStyle/>
            <a:p>
              <a:r>
                <a:rPr lang="en-US" sz="1600" dirty="0" smtClean="0"/>
                <a:t>COLLECTION_X_SUBMIT</a:t>
              </a:r>
              <a:endParaRPr lang="en-US" sz="1600" dirty="0"/>
            </a:p>
          </p:txBody>
        </p:sp>
        <p:sp>
          <p:nvSpPr>
            <p:cNvPr id="16" name="TextBox 15"/>
            <p:cNvSpPr txBox="1"/>
            <p:nvPr/>
          </p:nvSpPr>
          <p:spPr>
            <a:xfrm>
              <a:off x="7723821" y="5180157"/>
              <a:ext cx="3709722" cy="338554"/>
            </a:xfrm>
            <a:prstGeom prst="rect">
              <a:avLst/>
            </a:prstGeom>
            <a:solidFill>
              <a:schemeClr val="bg1"/>
            </a:solidFill>
          </p:spPr>
          <p:txBody>
            <a:bodyPr wrap="square" rtlCol="0">
              <a:spAutoFit/>
            </a:bodyPr>
            <a:lstStyle/>
            <a:p>
              <a:r>
                <a:rPr lang="en-US" sz="1600" dirty="0" smtClean="0"/>
                <a:t>COLLECTION_X_WORKFLOW_STEP_1</a:t>
              </a:r>
              <a:endParaRPr lang="en-US" sz="1600" dirty="0"/>
            </a:p>
          </p:txBody>
        </p:sp>
        <p:sp>
          <p:nvSpPr>
            <p:cNvPr id="17" name="TextBox 16"/>
            <p:cNvSpPr txBox="1"/>
            <p:nvPr/>
          </p:nvSpPr>
          <p:spPr>
            <a:xfrm>
              <a:off x="7723821" y="5564690"/>
              <a:ext cx="3709722" cy="338554"/>
            </a:xfrm>
            <a:prstGeom prst="rect">
              <a:avLst/>
            </a:prstGeom>
            <a:solidFill>
              <a:schemeClr val="bg1"/>
            </a:solidFill>
          </p:spPr>
          <p:txBody>
            <a:bodyPr wrap="square" rtlCol="0">
              <a:spAutoFit/>
            </a:bodyPr>
            <a:lstStyle/>
            <a:p>
              <a:r>
                <a:rPr lang="en-US" sz="1600" dirty="0" smtClean="0"/>
                <a:t>COLLECTION_X_WORKFLOW_STEP_2</a:t>
              </a:r>
              <a:endParaRPr lang="en-US" sz="1600" dirty="0"/>
            </a:p>
          </p:txBody>
        </p:sp>
        <p:sp>
          <p:nvSpPr>
            <p:cNvPr id="18" name="TextBox 17"/>
            <p:cNvSpPr txBox="1"/>
            <p:nvPr/>
          </p:nvSpPr>
          <p:spPr>
            <a:xfrm>
              <a:off x="7752396" y="5934022"/>
              <a:ext cx="3709722" cy="338554"/>
            </a:xfrm>
            <a:prstGeom prst="rect">
              <a:avLst/>
            </a:prstGeom>
            <a:solidFill>
              <a:schemeClr val="bg1"/>
            </a:solidFill>
          </p:spPr>
          <p:txBody>
            <a:bodyPr wrap="square" rtlCol="0">
              <a:spAutoFit/>
            </a:bodyPr>
            <a:lstStyle/>
            <a:p>
              <a:r>
                <a:rPr lang="en-US" sz="1600" dirty="0" smtClean="0"/>
                <a:t>COLLECTION_X_WORKFLOW_STEP_3</a:t>
              </a:r>
              <a:endParaRPr lang="en-US" sz="1600" dirty="0"/>
            </a:p>
          </p:txBody>
        </p:sp>
        <p:cxnSp>
          <p:nvCxnSpPr>
            <p:cNvPr id="21" name="Straight Arrow Connector 20"/>
            <p:cNvCxnSpPr>
              <a:endCxn id="11" idx="0"/>
            </p:cNvCxnSpPr>
            <p:nvPr/>
          </p:nvCxnSpPr>
          <p:spPr>
            <a:xfrm flipH="1">
              <a:off x="1377983" y="4223662"/>
              <a:ext cx="447960" cy="1172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2" idx="0"/>
            </p:cNvCxnSpPr>
            <p:nvPr/>
          </p:nvCxnSpPr>
          <p:spPr>
            <a:xfrm flipH="1">
              <a:off x="3752231" y="4110420"/>
              <a:ext cx="80678" cy="1285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14" idx="0"/>
            </p:cNvCxnSpPr>
            <p:nvPr/>
          </p:nvCxnSpPr>
          <p:spPr>
            <a:xfrm>
              <a:off x="6073069" y="4164319"/>
              <a:ext cx="444460" cy="1206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5" idx="0"/>
            </p:cNvCxnSpPr>
            <p:nvPr/>
          </p:nvCxnSpPr>
          <p:spPr>
            <a:xfrm>
              <a:off x="8551784" y="4164319"/>
              <a:ext cx="589358" cy="6743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24" name="Straight Arrow Connector 23"/>
          <p:cNvCxnSpPr/>
          <p:nvPr/>
        </p:nvCxnSpPr>
        <p:spPr>
          <a:xfrm>
            <a:off x="10618289" y="3824644"/>
            <a:ext cx="843829" cy="826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0829112" y="4685924"/>
            <a:ext cx="1355773" cy="584775"/>
          </a:xfrm>
          <a:prstGeom prst="rect">
            <a:avLst/>
          </a:prstGeom>
          <a:noFill/>
        </p:spPr>
        <p:txBody>
          <a:bodyPr wrap="square" rtlCol="0">
            <a:spAutoFit/>
          </a:bodyPr>
          <a:lstStyle/>
          <a:p>
            <a:r>
              <a:rPr lang="en-US" sz="1600" dirty="0" smtClean="0"/>
              <a:t>Anonymous </a:t>
            </a:r>
          </a:p>
          <a:p>
            <a:r>
              <a:rPr lang="en-US" sz="1600" dirty="0"/>
              <a:t>(</a:t>
            </a:r>
            <a:r>
              <a:rPr lang="en-US" sz="1600" dirty="0" smtClean="0"/>
              <a:t>by default)</a:t>
            </a:r>
            <a:endParaRPr lang="en-US" sz="1600" dirty="0"/>
          </a:p>
        </p:txBody>
      </p:sp>
      <p:sp>
        <p:nvSpPr>
          <p:cNvPr id="28" name="TextBox 27"/>
          <p:cNvSpPr txBox="1"/>
          <p:nvPr/>
        </p:nvSpPr>
        <p:spPr>
          <a:xfrm>
            <a:off x="444500" y="1930400"/>
            <a:ext cx="2701036" cy="461665"/>
          </a:xfrm>
          <a:prstGeom prst="rect">
            <a:avLst/>
          </a:prstGeom>
          <a:noFill/>
        </p:spPr>
        <p:txBody>
          <a:bodyPr wrap="square" rtlCol="0">
            <a:spAutoFit/>
          </a:bodyPr>
          <a:lstStyle/>
          <a:p>
            <a:r>
              <a:rPr lang="en-US" sz="2400" dirty="0" smtClean="0"/>
              <a:t>More privileges</a:t>
            </a:r>
            <a:endParaRPr lang="en-US" sz="2400" dirty="0"/>
          </a:p>
        </p:txBody>
      </p:sp>
      <p:sp>
        <p:nvSpPr>
          <p:cNvPr id="30" name="TextBox 29"/>
          <p:cNvSpPr txBox="1"/>
          <p:nvPr/>
        </p:nvSpPr>
        <p:spPr>
          <a:xfrm>
            <a:off x="9490964" y="1930400"/>
            <a:ext cx="2701036" cy="461665"/>
          </a:xfrm>
          <a:prstGeom prst="rect">
            <a:avLst/>
          </a:prstGeom>
          <a:noFill/>
        </p:spPr>
        <p:txBody>
          <a:bodyPr wrap="square" rtlCol="0">
            <a:spAutoFit/>
          </a:bodyPr>
          <a:lstStyle/>
          <a:p>
            <a:r>
              <a:rPr lang="en-US" sz="2400" dirty="0" smtClean="0"/>
              <a:t>Fewer privileges</a:t>
            </a:r>
            <a:endParaRPr lang="en-US" sz="2400" dirty="0"/>
          </a:p>
        </p:txBody>
      </p:sp>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582" y="6437053"/>
            <a:ext cx="1117460" cy="393651"/>
          </a:xfrm>
          <a:prstGeom prst="rect">
            <a:avLst/>
          </a:prstGeom>
        </p:spPr>
      </p:pic>
    </p:spTree>
    <p:extLst>
      <p:ext uri="{BB962C8B-B14F-4D97-AF65-F5344CB8AC3E}">
        <p14:creationId xmlns:p14="http://schemas.microsoft.com/office/powerpoint/2010/main" val="5372086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Groups</a:t>
            </a:r>
            <a:br>
              <a:rPr lang="en-US" dirty="0" smtClean="0"/>
            </a:br>
            <a:r>
              <a:rPr lang="en-US" dirty="0" smtClean="0"/>
              <a:t>Method #1</a:t>
            </a:r>
            <a:endParaRPr lang="en-US" dirty="0"/>
          </a:p>
        </p:txBody>
      </p:sp>
      <p:sp>
        <p:nvSpPr>
          <p:cNvPr id="3" name="Content Placeholder 2"/>
          <p:cNvSpPr>
            <a:spLocks noGrp="1"/>
          </p:cNvSpPr>
          <p:nvPr>
            <p:ph idx="1"/>
          </p:nvPr>
        </p:nvSpPr>
        <p:spPr>
          <a:xfrm>
            <a:off x="1097280" y="1845734"/>
            <a:ext cx="4289651" cy="4023360"/>
          </a:xfrm>
        </p:spPr>
        <p:txBody>
          <a:bodyPr/>
          <a:lstStyle/>
          <a:p>
            <a:endParaRPr lang="en-US" dirty="0"/>
          </a:p>
          <a:p>
            <a:r>
              <a:rPr lang="en-US" sz="2400" dirty="0" smtClean="0">
                <a:solidFill>
                  <a:schemeClr val="accent2"/>
                </a:solidFill>
              </a:rPr>
              <a:t>Edit Collection =&gt; Assign Roles</a:t>
            </a:r>
          </a:p>
          <a:p>
            <a:pPr lvl="1"/>
            <a:r>
              <a:rPr lang="en-US" dirty="0" smtClean="0"/>
              <a:t>Create a group of Collection </a:t>
            </a:r>
            <a:r>
              <a:rPr lang="en-US" b="1" dirty="0" smtClean="0"/>
              <a:t>Administrators</a:t>
            </a:r>
          </a:p>
          <a:p>
            <a:pPr lvl="1"/>
            <a:r>
              <a:rPr lang="en-US" dirty="0" smtClean="0"/>
              <a:t>Create a group of </a:t>
            </a:r>
            <a:r>
              <a:rPr lang="en-US" b="1" dirty="0" smtClean="0"/>
              <a:t>Submitters</a:t>
            </a:r>
          </a:p>
          <a:p>
            <a:pPr lvl="1"/>
            <a:r>
              <a:rPr lang="en-US" dirty="0" smtClean="0"/>
              <a:t>Create a specified Group who can access materials (default is “anonymous”)</a:t>
            </a:r>
          </a:p>
          <a:p>
            <a:pPr lvl="1"/>
            <a:r>
              <a:rPr lang="en-US" dirty="0" smtClean="0"/>
              <a:t>Create Workflow Steps (more on this later)</a:t>
            </a:r>
          </a:p>
          <a:p>
            <a:endParaRPr lang="en-US" dirty="0"/>
          </a:p>
        </p:txBody>
      </p:sp>
      <p:pic>
        <p:nvPicPr>
          <p:cNvPr id="4" name="Picture 3"/>
          <p:cNvPicPr>
            <a:picLocks noChangeAspect="1"/>
          </p:cNvPicPr>
          <p:nvPr/>
        </p:nvPicPr>
        <p:blipFill rotWithShape="1">
          <a:blip r:embed="rId2"/>
          <a:srcRect t="891"/>
          <a:stretch/>
        </p:blipFill>
        <p:spPr>
          <a:xfrm>
            <a:off x="6185761" y="365978"/>
            <a:ext cx="5377589" cy="5835461"/>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1164181" y="5054138"/>
            <a:ext cx="4699000" cy="923330"/>
          </a:xfrm>
          <a:prstGeom prst="rect">
            <a:avLst/>
          </a:prstGeom>
          <a:noFill/>
        </p:spPr>
        <p:txBody>
          <a:bodyPr wrap="square" rtlCol="0">
            <a:spAutoFit/>
          </a:bodyPr>
          <a:lstStyle/>
          <a:p>
            <a:r>
              <a:rPr lang="en-US" b="1" dirty="0" smtClean="0"/>
              <a:t>To create a Group: </a:t>
            </a:r>
            <a:r>
              <a:rPr lang="en-US" dirty="0" smtClean="0"/>
              <a:t>Click “Create” (or “Restrict”), search for and add E-People to the group, click SAVE.</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582" y="6437053"/>
            <a:ext cx="1117460" cy="393651"/>
          </a:xfrm>
          <a:prstGeom prst="rect">
            <a:avLst/>
          </a:prstGeom>
        </p:spPr>
      </p:pic>
    </p:spTree>
    <p:extLst>
      <p:ext uri="{BB962C8B-B14F-4D97-AF65-F5344CB8AC3E}">
        <p14:creationId xmlns:p14="http://schemas.microsoft.com/office/powerpoint/2010/main" val="21932359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Groups (Method #2)</a:t>
            </a:r>
            <a:endParaRPr lang="en-US" dirty="0"/>
          </a:p>
        </p:txBody>
      </p:sp>
      <p:sp>
        <p:nvSpPr>
          <p:cNvPr id="3" name="Content Placeholder 2"/>
          <p:cNvSpPr>
            <a:spLocks noGrp="1"/>
          </p:cNvSpPr>
          <p:nvPr>
            <p:ph idx="1"/>
          </p:nvPr>
        </p:nvSpPr>
        <p:spPr/>
        <p:txBody>
          <a:bodyPr>
            <a:normAutofit/>
          </a:bodyPr>
          <a:lstStyle/>
          <a:p>
            <a:r>
              <a:rPr lang="en-US" sz="2400" dirty="0" smtClean="0">
                <a:solidFill>
                  <a:schemeClr val="accent2"/>
                </a:solidFill>
              </a:rPr>
              <a:t>Access Control =&gt; Groups</a:t>
            </a:r>
            <a:endParaRPr lang="en-US" sz="2400" dirty="0">
              <a:solidFill>
                <a:schemeClr val="accent2"/>
              </a:solidFill>
            </a:endParaRPr>
          </a:p>
        </p:txBody>
      </p:sp>
      <p:pic>
        <p:nvPicPr>
          <p:cNvPr id="4" name="Picture 3"/>
          <p:cNvPicPr>
            <a:picLocks noChangeAspect="1"/>
          </p:cNvPicPr>
          <p:nvPr/>
        </p:nvPicPr>
        <p:blipFill>
          <a:blip r:embed="rId2"/>
          <a:stretch>
            <a:fillRect/>
          </a:stretch>
        </p:blipFill>
        <p:spPr>
          <a:xfrm>
            <a:off x="7931150" y="1845734"/>
            <a:ext cx="2705100" cy="2876550"/>
          </a:xfrm>
          <a:prstGeom prst="rect">
            <a:avLst/>
          </a:prstGeom>
          <a:ln>
            <a:noFill/>
          </a:ln>
          <a:effectLst>
            <a:outerShdw blurRad="292100" dist="139700" dir="2700000" algn="tl" rotWithShape="0">
              <a:srgbClr val="333333">
                <a:alpha val="65000"/>
              </a:srgbClr>
            </a:outerShdw>
          </a:effectLst>
        </p:spPr>
      </p:pic>
      <p:cxnSp>
        <p:nvCxnSpPr>
          <p:cNvPr id="6" name="Straight Arrow Connector 5"/>
          <p:cNvCxnSpPr/>
          <p:nvPr/>
        </p:nvCxnSpPr>
        <p:spPr>
          <a:xfrm>
            <a:off x="7594600" y="2692400"/>
            <a:ext cx="749300" cy="25400"/>
          </a:xfrm>
          <a:prstGeom prst="straightConnector1">
            <a:avLst/>
          </a:prstGeom>
          <a:ln w="76200" cmpd="sng">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427480" y="2692400"/>
            <a:ext cx="4699000" cy="923330"/>
          </a:xfrm>
          <a:prstGeom prst="rect">
            <a:avLst/>
          </a:prstGeom>
          <a:noFill/>
        </p:spPr>
        <p:txBody>
          <a:bodyPr wrap="square" rtlCol="0">
            <a:spAutoFit/>
          </a:bodyPr>
          <a:lstStyle/>
          <a:p>
            <a:r>
              <a:rPr lang="en-US" b="1" dirty="0" smtClean="0"/>
              <a:t>To create a Group: </a:t>
            </a:r>
            <a:r>
              <a:rPr lang="en-US" dirty="0" smtClean="0"/>
              <a:t>Click “Click here to add a new Group,” give new Group a name, search for and add E-People to the group, click SAVE.</a:t>
            </a:r>
            <a:endParaRPr lang="en-US" dirty="0"/>
          </a:p>
        </p:txBody>
      </p:sp>
      <p:sp>
        <p:nvSpPr>
          <p:cNvPr id="8" name="TextBox 7"/>
          <p:cNvSpPr txBox="1"/>
          <p:nvPr/>
        </p:nvSpPr>
        <p:spPr>
          <a:xfrm>
            <a:off x="1427480" y="4026131"/>
            <a:ext cx="4699000" cy="1200329"/>
          </a:xfrm>
          <a:prstGeom prst="rect">
            <a:avLst/>
          </a:prstGeom>
          <a:noFill/>
        </p:spPr>
        <p:txBody>
          <a:bodyPr wrap="square" rtlCol="0">
            <a:spAutoFit/>
          </a:bodyPr>
          <a:lstStyle/>
          <a:p>
            <a:r>
              <a:rPr lang="en-US" b="1" i="1" dirty="0" smtClean="0"/>
              <a:t>Note: </a:t>
            </a:r>
            <a:r>
              <a:rPr lang="en-US" dirty="0" smtClean="0"/>
              <a:t>No privileges are attached to any groups created through this method. But groups created here are available to be authorized in other parts of the interface.</a:t>
            </a:r>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582" y="6437053"/>
            <a:ext cx="1117460" cy="393651"/>
          </a:xfrm>
          <a:prstGeom prst="rect">
            <a:avLst/>
          </a:prstGeom>
        </p:spPr>
      </p:pic>
    </p:spTree>
    <p:extLst>
      <p:ext uri="{BB962C8B-B14F-4D97-AF65-F5344CB8AC3E}">
        <p14:creationId xmlns:p14="http://schemas.microsoft.com/office/powerpoint/2010/main" val="20336121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Workflows</a:t>
            </a:r>
            <a:endParaRPr lang="en-US" dirty="0"/>
          </a:p>
        </p:txBody>
      </p:sp>
      <p:sp>
        <p:nvSpPr>
          <p:cNvPr id="3" name="Content Placeholder 2"/>
          <p:cNvSpPr>
            <a:spLocks noGrp="1"/>
          </p:cNvSpPr>
          <p:nvPr>
            <p:ph idx="1"/>
          </p:nvPr>
        </p:nvSpPr>
        <p:spPr>
          <a:xfrm>
            <a:off x="1097280" y="1845734"/>
            <a:ext cx="5899362" cy="4023360"/>
          </a:xfrm>
        </p:spPr>
        <p:txBody>
          <a:bodyPr>
            <a:normAutofit/>
          </a:bodyPr>
          <a:lstStyle/>
          <a:p>
            <a:pPr marL="0" indent="0">
              <a:buNone/>
            </a:pPr>
            <a:r>
              <a:rPr lang="en-US" dirty="0" smtClean="0"/>
              <a:t>Without a Workflow in place, items submitted to a Collection in </a:t>
            </a:r>
            <a:r>
              <a:rPr lang="en-US" dirty="0" err="1" smtClean="0"/>
              <a:t>DSpace</a:t>
            </a:r>
            <a:r>
              <a:rPr lang="en-US" dirty="0" smtClean="0"/>
              <a:t> will automatically be archived and published.</a:t>
            </a:r>
          </a:p>
          <a:p>
            <a:pPr marL="0" indent="0">
              <a:buNone/>
            </a:pPr>
            <a:r>
              <a:rPr lang="en-US" dirty="0" smtClean="0"/>
              <a:t>Workflows allow for one, or multiple, steps for reviewing submissions and editing metadata prior to publication.</a:t>
            </a:r>
          </a:p>
          <a:p>
            <a:pPr lvl="1"/>
            <a:r>
              <a:rPr lang="en-US" dirty="0" smtClean="0"/>
              <a:t>A Workflow can have 1, 2, or 3 steps.</a:t>
            </a:r>
          </a:p>
          <a:p>
            <a:pPr lvl="1"/>
            <a:r>
              <a:rPr lang="en-US" dirty="0" smtClean="0"/>
              <a:t>Each step will have an E-Person Group attached.</a:t>
            </a:r>
            <a:endParaRPr lang="en-US" dirty="0"/>
          </a:p>
        </p:txBody>
      </p:sp>
      <p:pic>
        <p:nvPicPr>
          <p:cNvPr id="7170" name="Picture 2" descr="http://www.undraleu.com/wp-content/uploads/2012/04/workflo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5680" y="2167467"/>
            <a:ext cx="38100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582" y="6437053"/>
            <a:ext cx="1117460" cy="393651"/>
          </a:xfrm>
          <a:prstGeom prst="rect">
            <a:avLst/>
          </a:prstGeom>
        </p:spPr>
      </p:pic>
    </p:spTree>
    <p:extLst>
      <p:ext uri="{BB962C8B-B14F-4D97-AF65-F5344CB8AC3E}">
        <p14:creationId xmlns:p14="http://schemas.microsoft.com/office/powerpoint/2010/main" val="40464714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Available Workflow Steps</a:t>
            </a:r>
            <a:endParaRPr lang="en-US" dirty="0"/>
          </a:p>
        </p:txBody>
      </p:sp>
      <p:grpSp>
        <p:nvGrpSpPr>
          <p:cNvPr id="8" name="Group 7"/>
          <p:cNvGrpSpPr/>
          <p:nvPr/>
        </p:nvGrpSpPr>
        <p:grpSpPr>
          <a:xfrm>
            <a:off x="1610162" y="2094004"/>
            <a:ext cx="9032635" cy="2884397"/>
            <a:chOff x="1101965" y="2132103"/>
            <a:chExt cx="10048394" cy="3451043"/>
          </a:xfrm>
        </p:grpSpPr>
        <p:sp>
          <p:nvSpPr>
            <p:cNvPr id="9" name="Freeform 8"/>
            <p:cNvSpPr/>
            <p:nvPr/>
          </p:nvSpPr>
          <p:spPr>
            <a:xfrm>
              <a:off x="1101965" y="2132104"/>
              <a:ext cx="2274632" cy="1123200"/>
            </a:xfrm>
            <a:custGeom>
              <a:avLst/>
              <a:gdLst>
                <a:gd name="connsiteX0" fmla="*/ 0 w 2274632"/>
                <a:gd name="connsiteY0" fmla="*/ 112320 h 1123200"/>
                <a:gd name="connsiteX1" fmla="*/ 112320 w 2274632"/>
                <a:gd name="connsiteY1" fmla="*/ 0 h 1123200"/>
                <a:gd name="connsiteX2" fmla="*/ 2162312 w 2274632"/>
                <a:gd name="connsiteY2" fmla="*/ 0 h 1123200"/>
                <a:gd name="connsiteX3" fmla="*/ 2274632 w 2274632"/>
                <a:gd name="connsiteY3" fmla="*/ 112320 h 1123200"/>
                <a:gd name="connsiteX4" fmla="*/ 2274632 w 2274632"/>
                <a:gd name="connsiteY4" fmla="*/ 1010880 h 1123200"/>
                <a:gd name="connsiteX5" fmla="*/ 2162312 w 2274632"/>
                <a:gd name="connsiteY5" fmla="*/ 1123200 h 1123200"/>
                <a:gd name="connsiteX6" fmla="*/ 112320 w 2274632"/>
                <a:gd name="connsiteY6" fmla="*/ 1123200 h 1123200"/>
                <a:gd name="connsiteX7" fmla="*/ 0 w 2274632"/>
                <a:gd name="connsiteY7" fmla="*/ 1010880 h 1123200"/>
                <a:gd name="connsiteX8" fmla="*/ 0 w 2274632"/>
                <a:gd name="connsiteY8" fmla="*/ 112320 h 112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74632" h="1123200">
                  <a:moveTo>
                    <a:pt x="0" y="112320"/>
                  </a:moveTo>
                  <a:cubicBezTo>
                    <a:pt x="0" y="50287"/>
                    <a:pt x="50287" y="0"/>
                    <a:pt x="112320" y="0"/>
                  </a:cubicBezTo>
                  <a:lnTo>
                    <a:pt x="2162312" y="0"/>
                  </a:lnTo>
                  <a:cubicBezTo>
                    <a:pt x="2224345" y="0"/>
                    <a:pt x="2274632" y="50287"/>
                    <a:pt x="2274632" y="112320"/>
                  </a:cubicBezTo>
                  <a:lnTo>
                    <a:pt x="2274632" y="1010880"/>
                  </a:lnTo>
                  <a:cubicBezTo>
                    <a:pt x="2274632" y="1072913"/>
                    <a:pt x="2224345" y="1123200"/>
                    <a:pt x="2162312" y="1123200"/>
                  </a:cubicBezTo>
                  <a:lnTo>
                    <a:pt x="112320" y="1123200"/>
                  </a:lnTo>
                  <a:cubicBezTo>
                    <a:pt x="50287" y="1123200"/>
                    <a:pt x="0" y="1072913"/>
                    <a:pt x="0" y="1010880"/>
                  </a:cubicBezTo>
                  <a:lnTo>
                    <a:pt x="0" y="11232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184912" tIns="184912" rIns="184912" bIns="473460" numCol="1" spcCol="1270" anchor="t" anchorCtr="0">
              <a:noAutofit/>
            </a:bodyPr>
            <a:lstStyle/>
            <a:p>
              <a:pPr lvl="0" algn="l" defTabSz="1155700">
                <a:lnSpc>
                  <a:spcPct val="90000"/>
                </a:lnSpc>
                <a:spcBef>
                  <a:spcPct val="0"/>
                </a:spcBef>
                <a:spcAft>
                  <a:spcPct val="35000"/>
                </a:spcAft>
              </a:pPr>
              <a:r>
                <a:rPr lang="en-US" sz="2600" kern="1200" dirty="0" smtClean="0"/>
                <a:t>Step 1</a:t>
              </a:r>
              <a:endParaRPr lang="en-US" sz="2600" kern="1200" dirty="0"/>
            </a:p>
          </p:txBody>
        </p:sp>
        <p:sp>
          <p:nvSpPr>
            <p:cNvPr id="10" name="Freeform 9"/>
            <p:cNvSpPr/>
            <p:nvPr/>
          </p:nvSpPr>
          <p:spPr>
            <a:xfrm>
              <a:off x="1567854" y="2880904"/>
              <a:ext cx="2274632" cy="2702242"/>
            </a:xfrm>
            <a:custGeom>
              <a:avLst/>
              <a:gdLst>
                <a:gd name="connsiteX0" fmla="*/ 0 w 2274632"/>
                <a:gd name="connsiteY0" fmla="*/ 227463 h 2702242"/>
                <a:gd name="connsiteX1" fmla="*/ 227463 w 2274632"/>
                <a:gd name="connsiteY1" fmla="*/ 0 h 2702242"/>
                <a:gd name="connsiteX2" fmla="*/ 2047169 w 2274632"/>
                <a:gd name="connsiteY2" fmla="*/ 0 h 2702242"/>
                <a:gd name="connsiteX3" fmla="*/ 2274632 w 2274632"/>
                <a:gd name="connsiteY3" fmla="*/ 227463 h 2702242"/>
                <a:gd name="connsiteX4" fmla="*/ 2274632 w 2274632"/>
                <a:gd name="connsiteY4" fmla="*/ 2474779 h 2702242"/>
                <a:gd name="connsiteX5" fmla="*/ 2047169 w 2274632"/>
                <a:gd name="connsiteY5" fmla="*/ 2702242 h 2702242"/>
                <a:gd name="connsiteX6" fmla="*/ 227463 w 2274632"/>
                <a:gd name="connsiteY6" fmla="*/ 2702242 h 2702242"/>
                <a:gd name="connsiteX7" fmla="*/ 0 w 2274632"/>
                <a:gd name="connsiteY7" fmla="*/ 2474779 h 2702242"/>
                <a:gd name="connsiteX8" fmla="*/ 0 w 2274632"/>
                <a:gd name="connsiteY8" fmla="*/ 227463 h 2702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74632" h="2702242">
                  <a:moveTo>
                    <a:pt x="0" y="227463"/>
                  </a:moveTo>
                  <a:cubicBezTo>
                    <a:pt x="0" y="101839"/>
                    <a:pt x="101839" y="0"/>
                    <a:pt x="227463" y="0"/>
                  </a:cubicBezTo>
                  <a:lnTo>
                    <a:pt x="2047169" y="0"/>
                  </a:lnTo>
                  <a:cubicBezTo>
                    <a:pt x="2172793" y="0"/>
                    <a:pt x="2274632" y="101839"/>
                    <a:pt x="2274632" y="227463"/>
                  </a:cubicBezTo>
                  <a:lnTo>
                    <a:pt x="2274632" y="2474779"/>
                  </a:lnTo>
                  <a:cubicBezTo>
                    <a:pt x="2274632" y="2600403"/>
                    <a:pt x="2172793" y="2702242"/>
                    <a:pt x="2047169" y="2702242"/>
                  </a:cubicBezTo>
                  <a:lnTo>
                    <a:pt x="227463" y="2702242"/>
                  </a:lnTo>
                  <a:cubicBezTo>
                    <a:pt x="101839" y="2702242"/>
                    <a:pt x="0" y="2600403"/>
                    <a:pt x="0" y="2474779"/>
                  </a:cubicBezTo>
                  <a:lnTo>
                    <a:pt x="0" y="227463"/>
                  </a:ln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51534" tIns="251534" rIns="251534" bIns="251534" numCol="1" spcCol="1270" anchor="t" anchorCtr="0">
              <a:noAutofit/>
            </a:bodyPr>
            <a:lstStyle/>
            <a:p>
              <a:pPr marL="228600" lvl="1" indent="-228600" algn="l" defTabSz="1155700">
                <a:lnSpc>
                  <a:spcPct val="90000"/>
                </a:lnSpc>
                <a:spcBef>
                  <a:spcPct val="0"/>
                </a:spcBef>
                <a:spcAft>
                  <a:spcPct val="15000"/>
                </a:spcAft>
                <a:buChar char="••"/>
              </a:pPr>
              <a:r>
                <a:rPr lang="en-US" sz="2000" kern="1200" dirty="0" smtClean="0"/>
                <a:t>Can accept or reject submission</a:t>
              </a:r>
              <a:endParaRPr lang="en-US" sz="2000" kern="1200" dirty="0"/>
            </a:p>
          </p:txBody>
        </p:sp>
        <p:sp>
          <p:nvSpPr>
            <p:cNvPr id="12" name="Freeform 11"/>
            <p:cNvSpPr/>
            <p:nvPr/>
          </p:nvSpPr>
          <p:spPr>
            <a:xfrm>
              <a:off x="4755902" y="2132103"/>
              <a:ext cx="2274632" cy="1123199"/>
            </a:xfrm>
            <a:custGeom>
              <a:avLst/>
              <a:gdLst>
                <a:gd name="connsiteX0" fmla="*/ 0 w 2274632"/>
                <a:gd name="connsiteY0" fmla="*/ 112320 h 1123200"/>
                <a:gd name="connsiteX1" fmla="*/ 112320 w 2274632"/>
                <a:gd name="connsiteY1" fmla="*/ 0 h 1123200"/>
                <a:gd name="connsiteX2" fmla="*/ 2162312 w 2274632"/>
                <a:gd name="connsiteY2" fmla="*/ 0 h 1123200"/>
                <a:gd name="connsiteX3" fmla="*/ 2274632 w 2274632"/>
                <a:gd name="connsiteY3" fmla="*/ 112320 h 1123200"/>
                <a:gd name="connsiteX4" fmla="*/ 2274632 w 2274632"/>
                <a:gd name="connsiteY4" fmla="*/ 1010880 h 1123200"/>
                <a:gd name="connsiteX5" fmla="*/ 2162312 w 2274632"/>
                <a:gd name="connsiteY5" fmla="*/ 1123200 h 1123200"/>
                <a:gd name="connsiteX6" fmla="*/ 112320 w 2274632"/>
                <a:gd name="connsiteY6" fmla="*/ 1123200 h 1123200"/>
                <a:gd name="connsiteX7" fmla="*/ 0 w 2274632"/>
                <a:gd name="connsiteY7" fmla="*/ 1010880 h 1123200"/>
                <a:gd name="connsiteX8" fmla="*/ 0 w 2274632"/>
                <a:gd name="connsiteY8" fmla="*/ 112320 h 112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74632" h="1123200">
                  <a:moveTo>
                    <a:pt x="0" y="112320"/>
                  </a:moveTo>
                  <a:cubicBezTo>
                    <a:pt x="0" y="50287"/>
                    <a:pt x="50287" y="0"/>
                    <a:pt x="112320" y="0"/>
                  </a:cubicBezTo>
                  <a:lnTo>
                    <a:pt x="2162312" y="0"/>
                  </a:lnTo>
                  <a:cubicBezTo>
                    <a:pt x="2224345" y="0"/>
                    <a:pt x="2274632" y="50287"/>
                    <a:pt x="2274632" y="112320"/>
                  </a:cubicBezTo>
                  <a:lnTo>
                    <a:pt x="2274632" y="1010880"/>
                  </a:lnTo>
                  <a:cubicBezTo>
                    <a:pt x="2274632" y="1072913"/>
                    <a:pt x="2224345" y="1123200"/>
                    <a:pt x="2162312" y="1123200"/>
                  </a:cubicBezTo>
                  <a:lnTo>
                    <a:pt x="112320" y="1123200"/>
                  </a:lnTo>
                  <a:cubicBezTo>
                    <a:pt x="50287" y="1123200"/>
                    <a:pt x="0" y="1072913"/>
                    <a:pt x="0" y="1010880"/>
                  </a:cubicBezTo>
                  <a:lnTo>
                    <a:pt x="0" y="11232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184912" tIns="184912" rIns="184912" bIns="473460" numCol="1" spcCol="1270" anchor="t" anchorCtr="0">
              <a:noAutofit/>
            </a:bodyPr>
            <a:lstStyle/>
            <a:p>
              <a:pPr lvl="0" algn="l" defTabSz="1155700">
                <a:lnSpc>
                  <a:spcPct val="90000"/>
                </a:lnSpc>
                <a:spcBef>
                  <a:spcPct val="0"/>
                </a:spcBef>
                <a:spcAft>
                  <a:spcPct val="35000"/>
                </a:spcAft>
              </a:pPr>
              <a:r>
                <a:rPr lang="en-US" sz="2600" kern="1200" dirty="0" smtClean="0"/>
                <a:t>Step 2</a:t>
              </a:r>
              <a:endParaRPr lang="en-US" sz="2600" kern="1200" dirty="0"/>
            </a:p>
          </p:txBody>
        </p:sp>
        <p:sp>
          <p:nvSpPr>
            <p:cNvPr id="13" name="Freeform 12"/>
            <p:cNvSpPr/>
            <p:nvPr/>
          </p:nvSpPr>
          <p:spPr>
            <a:xfrm>
              <a:off x="5221791" y="2880904"/>
              <a:ext cx="2274632" cy="2702242"/>
            </a:xfrm>
            <a:custGeom>
              <a:avLst/>
              <a:gdLst>
                <a:gd name="connsiteX0" fmla="*/ 0 w 2274632"/>
                <a:gd name="connsiteY0" fmla="*/ 227463 h 2702242"/>
                <a:gd name="connsiteX1" fmla="*/ 227463 w 2274632"/>
                <a:gd name="connsiteY1" fmla="*/ 0 h 2702242"/>
                <a:gd name="connsiteX2" fmla="*/ 2047169 w 2274632"/>
                <a:gd name="connsiteY2" fmla="*/ 0 h 2702242"/>
                <a:gd name="connsiteX3" fmla="*/ 2274632 w 2274632"/>
                <a:gd name="connsiteY3" fmla="*/ 227463 h 2702242"/>
                <a:gd name="connsiteX4" fmla="*/ 2274632 w 2274632"/>
                <a:gd name="connsiteY4" fmla="*/ 2474779 h 2702242"/>
                <a:gd name="connsiteX5" fmla="*/ 2047169 w 2274632"/>
                <a:gd name="connsiteY5" fmla="*/ 2702242 h 2702242"/>
                <a:gd name="connsiteX6" fmla="*/ 227463 w 2274632"/>
                <a:gd name="connsiteY6" fmla="*/ 2702242 h 2702242"/>
                <a:gd name="connsiteX7" fmla="*/ 0 w 2274632"/>
                <a:gd name="connsiteY7" fmla="*/ 2474779 h 2702242"/>
                <a:gd name="connsiteX8" fmla="*/ 0 w 2274632"/>
                <a:gd name="connsiteY8" fmla="*/ 227463 h 2702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74632" h="2702242">
                  <a:moveTo>
                    <a:pt x="0" y="227463"/>
                  </a:moveTo>
                  <a:cubicBezTo>
                    <a:pt x="0" y="101839"/>
                    <a:pt x="101839" y="0"/>
                    <a:pt x="227463" y="0"/>
                  </a:cubicBezTo>
                  <a:lnTo>
                    <a:pt x="2047169" y="0"/>
                  </a:lnTo>
                  <a:cubicBezTo>
                    <a:pt x="2172793" y="0"/>
                    <a:pt x="2274632" y="101839"/>
                    <a:pt x="2274632" y="227463"/>
                  </a:cubicBezTo>
                  <a:lnTo>
                    <a:pt x="2274632" y="2474779"/>
                  </a:lnTo>
                  <a:cubicBezTo>
                    <a:pt x="2274632" y="2600403"/>
                    <a:pt x="2172793" y="2702242"/>
                    <a:pt x="2047169" y="2702242"/>
                  </a:cubicBezTo>
                  <a:lnTo>
                    <a:pt x="227463" y="2702242"/>
                  </a:lnTo>
                  <a:cubicBezTo>
                    <a:pt x="101839" y="2702242"/>
                    <a:pt x="0" y="2600403"/>
                    <a:pt x="0" y="2474779"/>
                  </a:cubicBezTo>
                  <a:lnTo>
                    <a:pt x="0" y="227463"/>
                  </a:ln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51534" tIns="251534" rIns="251534" bIns="251534" numCol="1" spcCol="1270" anchor="t" anchorCtr="0">
              <a:noAutofit/>
            </a:bodyPr>
            <a:lstStyle/>
            <a:p>
              <a:pPr marL="228600" lvl="1" indent="-228600" algn="l" defTabSz="1155700">
                <a:lnSpc>
                  <a:spcPct val="90000"/>
                </a:lnSpc>
                <a:spcBef>
                  <a:spcPct val="0"/>
                </a:spcBef>
                <a:spcAft>
                  <a:spcPct val="15000"/>
                </a:spcAft>
                <a:buChar char="••"/>
              </a:pPr>
              <a:r>
                <a:rPr lang="en-US" sz="2000" kern="1200" dirty="0" smtClean="0"/>
                <a:t>Edit metadata; accept or reject submission</a:t>
              </a:r>
              <a:endParaRPr lang="en-US" sz="2000" kern="1200" dirty="0"/>
            </a:p>
          </p:txBody>
        </p:sp>
        <p:sp>
          <p:nvSpPr>
            <p:cNvPr id="15" name="Freeform 14"/>
            <p:cNvSpPr/>
            <p:nvPr/>
          </p:nvSpPr>
          <p:spPr>
            <a:xfrm>
              <a:off x="8409839" y="2132104"/>
              <a:ext cx="2274632" cy="1123200"/>
            </a:xfrm>
            <a:custGeom>
              <a:avLst/>
              <a:gdLst>
                <a:gd name="connsiteX0" fmla="*/ 0 w 2274632"/>
                <a:gd name="connsiteY0" fmla="*/ 112320 h 1123200"/>
                <a:gd name="connsiteX1" fmla="*/ 112320 w 2274632"/>
                <a:gd name="connsiteY1" fmla="*/ 0 h 1123200"/>
                <a:gd name="connsiteX2" fmla="*/ 2162312 w 2274632"/>
                <a:gd name="connsiteY2" fmla="*/ 0 h 1123200"/>
                <a:gd name="connsiteX3" fmla="*/ 2274632 w 2274632"/>
                <a:gd name="connsiteY3" fmla="*/ 112320 h 1123200"/>
                <a:gd name="connsiteX4" fmla="*/ 2274632 w 2274632"/>
                <a:gd name="connsiteY4" fmla="*/ 1010880 h 1123200"/>
                <a:gd name="connsiteX5" fmla="*/ 2162312 w 2274632"/>
                <a:gd name="connsiteY5" fmla="*/ 1123200 h 1123200"/>
                <a:gd name="connsiteX6" fmla="*/ 112320 w 2274632"/>
                <a:gd name="connsiteY6" fmla="*/ 1123200 h 1123200"/>
                <a:gd name="connsiteX7" fmla="*/ 0 w 2274632"/>
                <a:gd name="connsiteY7" fmla="*/ 1010880 h 1123200"/>
                <a:gd name="connsiteX8" fmla="*/ 0 w 2274632"/>
                <a:gd name="connsiteY8" fmla="*/ 112320 h 112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74632" h="1123200">
                  <a:moveTo>
                    <a:pt x="0" y="112320"/>
                  </a:moveTo>
                  <a:cubicBezTo>
                    <a:pt x="0" y="50287"/>
                    <a:pt x="50287" y="0"/>
                    <a:pt x="112320" y="0"/>
                  </a:cubicBezTo>
                  <a:lnTo>
                    <a:pt x="2162312" y="0"/>
                  </a:lnTo>
                  <a:cubicBezTo>
                    <a:pt x="2224345" y="0"/>
                    <a:pt x="2274632" y="50287"/>
                    <a:pt x="2274632" y="112320"/>
                  </a:cubicBezTo>
                  <a:lnTo>
                    <a:pt x="2274632" y="1010880"/>
                  </a:lnTo>
                  <a:cubicBezTo>
                    <a:pt x="2274632" y="1072913"/>
                    <a:pt x="2224345" y="1123200"/>
                    <a:pt x="2162312" y="1123200"/>
                  </a:cubicBezTo>
                  <a:lnTo>
                    <a:pt x="112320" y="1123200"/>
                  </a:lnTo>
                  <a:cubicBezTo>
                    <a:pt x="50287" y="1123200"/>
                    <a:pt x="0" y="1072913"/>
                    <a:pt x="0" y="1010880"/>
                  </a:cubicBezTo>
                  <a:lnTo>
                    <a:pt x="0" y="11232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184912" tIns="184912" rIns="184912" bIns="473460" numCol="1" spcCol="1270" anchor="t" anchorCtr="0">
              <a:noAutofit/>
            </a:bodyPr>
            <a:lstStyle/>
            <a:p>
              <a:pPr lvl="0" algn="l" defTabSz="1155700">
                <a:lnSpc>
                  <a:spcPct val="90000"/>
                </a:lnSpc>
                <a:spcBef>
                  <a:spcPct val="0"/>
                </a:spcBef>
                <a:spcAft>
                  <a:spcPct val="35000"/>
                </a:spcAft>
              </a:pPr>
              <a:r>
                <a:rPr lang="en-US" sz="2600" kern="1200" dirty="0" smtClean="0"/>
                <a:t>Step 3</a:t>
              </a:r>
              <a:endParaRPr lang="en-US" sz="2600" kern="1200" dirty="0"/>
            </a:p>
          </p:txBody>
        </p:sp>
        <p:sp>
          <p:nvSpPr>
            <p:cNvPr id="16" name="Freeform 15"/>
            <p:cNvSpPr/>
            <p:nvPr/>
          </p:nvSpPr>
          <p:spPr>
            <a:xfrm>
              <a:off x="8875727" y="2880904"/>
              <a:ext cx="2274632" cy="2702242"/>
            </a:xfrm>
            <a:custGeom>
              <a:avLst/>
              <a:gdLst>
                <a:gd name="connsiteX0" fmla="*/ 0 w 2274632"/>
                <a:gd name="connsiteY0" fmla="*/ 227463 h 2702242"/>
                <a:gd name="connsiteX1" fmla="*/ 227463 w 2274632"/>
                <a:gd name="connsiteY1" fmla="*/ 0 h 2702242"/>
                <a:gd name="connsiteX2" fmla="*/ 2047169 w 2274632"/>
                <a:gd name="connsiteY2" fmla="*/ 0 h 2702242"/>
                <a:gd name="connsiteX3" fmla="*/ 2274632 w 2274632"/>
                <a:gd name="connsiteY3" fmla="*/ 227463 h 2702242"/>
                <a:gd name="connsiteX4" fmla="*/ 2274632 w 2274632"/>
                <a:gd name="connsiteY4" fmla="*/ 2474779 h 2702242"/>
                <a:gd name="connsiteX5" fmla="*/ 2047169 w 2274632"/>
                <a:gd name="connsiteY5" fmla="*/ 2702242 h 2702242"/>
                <a:gd name="connsiteX6" fmla="*/ 227463 w 2274632"/>
                <a:gd name="connsiteY6" fmla="*/ 2702242 h 2702242"/>
                <a:gd name="connsiteX7" fmla="*/ 0 w 2274632"/>
                <a:gd name="connsiteY7" fmla="*/ 2474779 h 2702242"/>
                <a:gd name="connsiteX8" fmla="*/ 0 w 2274632"/>
                <a:gd name="connsiteY8" fmla="*/ 227463 h 2702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74632" h="2702242">
                  <a:moveTo>
                    <a:pt x="0" y="227463"/>
                  </a:moveTo>
                  <a:cubicBezTo>
                    <a:pt x="0" y="101839"/>
                    <a:pt x="101839" y="0"/>
                    <a:pt x="227463" y="0"/>
                  </a:cubicBezTo>
                  <a:lnTo>
                    <a:pt x="2047169" y="0"/>
                  </a:lnTo>
                  <a:cubicBezTo>
                    <a:pt x="2172793" y="0"/>
                    <a:pt x="2274632" y="101839"/>
                    <a:pt x="2274632" y="227463"/>
                  </a:cubicBezTo>
                  <a:lnTo>
                    <a:pt x="2274632" y="2474779"/>
                  </a:lnTo>
                  <a:cubicBezTo>
                    <a:pt x="2274632" y="2600403"/>
                    <a:pt x="2172793" y="2702242"/>
                    <a:pt x="2047169" y="2702242"/>
                  </a:cubicBezTo>
                  <a:lnTo>
                    <a:pt x="227463" y="2702242"/>
                  </a:lnTo>
                  <a:cubicBezTo>
                    <a:pt x="101839" y="2702242"/>
                    <a:pt x="0" y="2600403"/>
                    <a:pt x="0" y="2474779"/>
                  </a:cubicBezTo>
                  <a:lnTo>
                    <a:pt x="0" y="227463"/>
                  </a:ln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51534" tIns="251534" rIns="251534" bIns="251534" numCol="1" spcCol="1270" anchor="t" anchorCtr="0">
              <a:noAutofit/>
            </a:bodyPr>
            <a:lstStyle/>
            <a:p>
              <a:pPr marL="228600" lvl="1" indent="-228600" algn="l" defTabSz="1155700">
                <a:lnSpc>
                  <a:spcPct val="90000"/>
                </a:lnSpc>
                <a:spcBef>
                  <a:spcPct val="0"/>
                </a:spcBef>
                <a:spcAft>
                  <a:spcPct val="15000"/>
                </a:spcAft>
                <a:buChar char="••"/>
              </a:pPr>
              <a:r>
                <a:rPr lang="en-US" sz="2000" kern="1200" dirty="0" smtClean="0"/>
                <a:t>Edit metadata and publish; cannot reject</a:t>
              </a:r>
              <a:endParaRPr lang="en-US" sz="2000" kern="1200" dirty="0"/>
            </a:p>
          </p:txBody>
        </p:sp>
      </p:grpSp>
      <p:sp>
        <p:nvSpPr>
          <p:cNvPr id="7" name="TextBox 6"/>
          <p:cNvSpPr txBox="1"/>
          <p:nvPr/>
        </p:nvSpPr>
        <p:spPr>
          <a:xfrm>
            <a:off x="1129183" y="5410200"/>
            <a:ext cx="9575800" cy="646331"/>
          </a:xfrm>
          <a:prstGeom prst="rect">
            <a:avLst/>
          </a:prstGeom>
          <a:noFill/>
        </p:spPr>
        <p:txBody>
          <a:bodyPr wrap="square" rtlCol="0">
            <a:spAutoFit/>
          </a:bodyPr>
          <a:lstStyle/>
          <a:p>
            <a:pPr algn="ctr"/>
            <a:r>
              <a:rPr lang="en-US" dirty="0" smtClean="0"/>
              <a:t>Notes: A collection might have one or all of these steps. It could have any one of these steps but not the other two.</a:t>
            </a:r>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582" y="6437053"/>
            <a:ext cx="1117460" cy="393651"/>
          </a:xfrm>
          <a:prstGeom prst="rect">
            <a:avLst/>
          </a:prstGeom>
        </p:spPr>
      </p:pic>
    </p:spTree>
    <p:extLst>
      <p:ext uri="{BB962C8B-B14F-4D97-AF65-F5344CB8AC3E}">
        <p14:creationId xmlns:p14="http://schemas.microsoft.com/office/powerpoint/2010/main" val="4962461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Workflow with all three steps</a:t>
            </a:r>
            <a:endParaRPr lang="en-US" dirty="0"/>
          </a:p>
        </p:txBody>
      </p:sp>
      <p:pic>
        <p:nvPicPr>
          <p:cNvPr id="1028" name="Picture 4" descr="https://wiki.duraspace.org/download/attachments/34640877/workflow.gif?version=1&amp;modificationDate=1262060007223&amp;api=v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76024" y="2097236"/>
            <a:ext cx="10700911" cy="346536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582" y="6437053"/>
            <a:ext cx="1117460" cy="393651"/>
          </a:xfrm>
          <a:prstGeom prst="rect">
            <a:avLst/>
          </a:prstGeom>
        </p:spPr>
      </p:pic>
    </p:spTree>
    <p:extLst>
      <p:ext uri="{BB962C8B-B14F-4D97-AF65-F5344CB8AC3E}">
        <p14:creationId xmlns:p14="http://schemas.microsoft.com/office/powerpoint/2010/main" val="41364269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5697220" cy="1450757"/>
          </a:xfrm>
        </p:spPr>
        <p:txBody>
          <a:bodyPr/>
          <a:lstStyle/>
          <a:p>
            <a:r>
              <a:rPr lang="en-US" dirty="0" smtClean="0"/>
              <a:t>Creating a Collection Workflow</a:t>
            </a:r>
            <a:endParaRPr lang="en-US" dirty="0"/>
          </a:p>
        </p:txBody>
      </p:sp>
      <p:sp>
        <p:nvSpPr>
          <p:cNvPr id="3" name="Content Placeholder 2"/>
          <p:cNvSpPr>
            <a:spLocks noGrp="1"/>
          </p:cNvSpPr>
          <p:nvPr>
            <p:ph idx="1"/>
          </p:nvPr>
        </p:nvSpPr>
        <p:spPr/>
        <p:txBody>
          <a:bodyPr/>
          <a:lstStyle/>
          <a:p>
            <a:r>
              <a:rPr lang="en-US" dirty="0">
                <a:solidFill>
                  <a:schemeClr val="accent2"/>
                </a:solidFill>
              </a:rPr>
              <a:t>Edit Collection =&gt; Assign </a:t>
            </a:r>
            <a:r>
              <a:rPr lang="en-US" dirty="0" smtClean="0">
                <a:solidFill>
                  <a:schemeClr val="accent2"/>
                </a:solidFill>
              </a:rPr>
              <a:t>Roles</a:t>
            </a:r>
          </a:p>
          <a:p>
            <a:pPr lvl="1"/>
            <a:r>
              <a:rPr lang="en-US" dirty="0" smtClean="0">
                <a:solidFill>
                  <a:schemeClr val="tx1"/>
                </a:solidFill>
              </a:rPr>
              <a:t>Create a Group for the Workflow step(s) you want.</a:t>
            </a:r>
          </a:p>
          <a:p>
            <a:pPr lvl="1"/>
            <a:r>
              <a:rPr lang="en-US" dirty="0" smtClean="0">
                <a:solidFill>
                  <a:schemeClr val="tx1"/>
                </a:solidFill>
              </a:rPr>
              <a:t>A Step without a Group does not exist.</a:t>
            </a:r>
            <a:endParaRPr lang="en-US" dirty="0">
              <a:solidFill>
                <a:schemeClr val="tx1"/>
              </a:solidFill>
            </a:endParaRPr>
          </a:p>
          <a:p>
            <a:endParaRPr lang="en-US" dirty="0">
              <a:solidFill>
                <a:schemeClr val="tx1"/>
              </a:solidFill>
            </a:endParaRPr>
          </a:p>
        </p:txBody>
      </p:sp>
      <p:pic>
        <p:nvPicPr>
          <p:cNvPr id="6" name="Picture 5"/>
          <p:cNvPicPr>
            <a:picLocks noChangeAspect="1"/>
          </p:cNvPicPr>
          <p:nvPr/>
        </p:nvPicPr>
        <p:blipFill rotWithShape="1">
          <a:blip r:embed="rId2"/>
          <a:srcRect l="4136" t="54276" r="2946" b="10750"/>
          <a:stretch/>
        </p:blipFill>
        <p:spPr>
          <a:xfrm>
            <a:off x="4889306" y="3105248"/>
            <a:ext cx="6266374" cy="2497146"/>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582" y="6437053"/>
            <a:ext cx="1117460" cy="393651"/>
          </a:xfrm>
          <a:prstGeom prst="rect">
            <a:avLst/>
          </a:prstGeom>
        </p:spPr>
      </p:pic>
    </p:spTree>
    <p:extLst>
      <p:ext uri="{BB962C8B-B14F-4D97-AF65-F5344CB8AC3E}">
        <p14:creationId xmlns:p14="http://schemas.microsoft.com/office/powerpoint/2010/main" val="292352794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within a Workflow</a:t>
            </a:r>
            <a:endParaRPr lang="en-US" dirty="0"/>
          </a:p>
        </p:txBody>
      </p:sp>
      <p:sp>
        <p:nvSpPr>
          <p:cNvPr id="3" name="Content Placeholder 2"/>
          <p:cNvSpPr>
            <a:spLocks noGrp="1"/>
          </p:cNvSpPr>
          <p:nvPr>
            <p:ph idx="1"/>
          </p:nvPr>
        </p:nvSpPr>
        <p:spPr>
          <a:xfrm>
            <a:off x="1097280" y="1974850"/>
            <a:ext cx="3766820" cy="3894244"/>
          </a:xfrm>
        </p:spPr>
        <p:txBody>
          <a:bodyPr>
            <a:normAutofit/>
          </a:bodyPr>
          <a:lstStyle/>
          <a:p>
            <a:r>
              <a:rPr lang="en-US" dirty="0" smtClean="0"/>
              <a:t>Submitter submits item to a Collection with “Step 2” in place. Submitter gets this message:</a:t>
            </a:r>
          </a:p>
          <a:p>
            <a:pPr lvl="1"/>
            <a:r>
              <a:rPr lang="en-US" sz="1400" dirty="0" smtClean="0"/>
              <a:t>An email is sent to every E-Person in the Workflow/Reviewer Group.</a:t>
            </a:r>
          </a:p>
          <a:p>
            <a:endParaRPr lang="en-US" dirty="0" smtClean="0"/>
          </a:p>
          <a:p>
            <a:r>
              <a:rPr lang="en-US" dirty="0" smtClean="0"/>
              <a:t>Reviewer Group also sees this on their Submissions page: </a:t>
            </a:r>
            <a:endParaRPr lang="en-US" dirty="0"/>
          </a:p>
        </p:txBody>
      </p:sp>
      <p:pic>
        <p:nvPicPr>
          <p:cNvPr id="4" name="Picture 3"/>
          <p:cNvPicPr>
            <a:picLocks noChangeAspect="1"/>
          </p:cNvPicPr>
          <p:nvPr/>
        </p:nvPicPr>
        <p:blipFill>
          <a:blip r:embed="rId2"/>
          <a:stretch>
            <a:fillRect/>
          </a:stretch>
        </p:blipFill>
        <p:spPr>
          <a:xfrm>
            <a:off x="4973637" y="1974850"/>
            <a:ext cx="6562725" cy="1104900"/>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4973637" y="3317240"/>
            <a:ext cx="6196012" cy="2894929"/>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582" y="6437053"/>
            <a:ext cx="1117460" cy="393651"/>
          </a:xfrm>
          <a:prstGeom prst="rect">
            <a:avLst/>
          </a:prstGeom>
        </p:spPr>
      </p:pic>
    </p:spTree>
    <p:extLst>
      <p:ext uri="{BB962C8B-B14F-4D97-AF65-F5344CB8AC3E}">
        <p14:creationId xmlns:p14="http://schemas.microsoft.com/office/powerpoint/2010/main" val="5518050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56867" y="1158417"/>
            <a:ext cx="4126391" cy="2569934"/>
          </a:xfrm>
          <a:prstGeom prst="rect">
            <a:avLst/>
          </a:prstGeom>
          <a:solidFill>
            <a:schemeClr val="bg1"/>
          </a:solidFill>
        </p:spPr>
        <p:txBody>
          <a:bodyPr wrap="square" rtlCol="0">
            <a:spAutoFit/>
          </a:bodyPr>
          <a:lstStyle/>
          <a:p>
            <a:pPr>
              <a:lnSpc>
                <a:spcPct val="130000"/>
              </a:lnSpc>
              <a:spcBef>
                <a:spcPts val="600"/>
              </a:spcBef>
            </a:pPr>
            <a:r>
              <a:rPr lang="en-US" sz="2400" dirty="0"/>
              <a:t>The Texas Digital Library </a:t>
            </a:r>
            <a:r>
              <a:rPr lang="en-US" sz="2400" dirty="0" smtClean="0">
                <a:solidFill>
                  <a:srgbClr val="000000"/>
                </a:solidFill>
                <a:cs typeface="Palatino"/>
              </a:rPr>
              <a:t>is a</a:t>
            </a:r>
            <a:r>
              <a:rPr lang="en-US" sz="2400" dirty="0" smtClean="0">
                <a:solidFill>
                  <a:schemeClr val="accent1"/>
                </a:solidFill>
                <a:cs typeface="Palatino"/>
              </a:rPr>
              <a:t> </a:t>
            </a:r>
            <a:r>
              <a:rPr lang="en-US" sz="2400" i="1" dirty="0" smtClean="0">
                <a:solidFill>
                  <a:schemeClr val="accent2"/>
                </a:solidFill>
                <a:cs typeface="Palatino"/>
              </a:rPr>
              <a:t>consortium of libraries </a:t>
            </a:r>
          </a:p>
          <a:p>
            <a:pPr>
              <a:lnSpc>
                <a:spcPct val="130000"/>
              </a:lnSpc>
              <a:spcBef>
                <a:spcPts val="600"/>
              </a:spcBef>
            </a:pPr>
            <a:r>
              <a:rPr lang="en-US" sz="2400" dirty="0" smtClean="0">
                <a:solidFill>
                  <a:srgbClr val="000000"/>
                </a:solidFill>
                <a:cs typeface="Palatino"/>
              </a:rPr>
              <a:t>that works together to support </a:t>
            </a:r>
            <a:r>
              <a:rPr lang="en-US" sz="2400" i="1" dirty="0" smtClean="0">
                <a:solidFill>
                  <a:schemeClr val="accent2"/>
                </a:solidFill>
                <a:cs typeface="Palatino"/>
              </a:rPr>
              <a:t>greater access </a:t>
            </a:r>
            <a:r>
              <a:rPr lang="en-US" sz="2400" dirty="0" smtClean="0">
                <a:solidFill>
                  <a:srgbClr val="000000"/>
                </a:solidFill>
                <a:cs typeface="Palatino"/>
              </a:rPr>
              <a:t>to the riches of Texas academic institutions. </a:t>
            </a:r>
            <a:endParaRPr lang="en-US" sz="2400" dirty="0">
              <a:solidFill>
                <a:srgbClr val="000000"/>
              </a:solidFill>
            </a:endParaRPr>
          </a:p>
        </p:txBody>
      </p:sp>
      <p:pic>
        <p:nvPicPr>
          <p:cNvPr id="2" name="Content Placeholder 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29762" y="321785"/>
            <a:ext cx="6078189" cy="5956625"/>
          </a:xfr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582" y="6437053"/>
            <a:ext cx="1117460" cy="393651"/>
          </a:xfrm>
          <a:prstGeom prst="rect">
            <a:avLst/>
          </a:prstGeom>
        </p:spPr>
      </p:pic>
    </p:spTree>
    <p:extLst>
      <p:ext uri="{BB962C8B-B14F-4D97-AF65-F5344CB8AC3E}">
        <p14:creationId xmlns:p14="http://schemas.microsoft.com/office/powerpoint/2010/main" val="315543705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582" y="6437053"/>
            <a:ext cx="1117460" cy="393651"/>
          </a:xfrm>
          <a:prstGeom prst="rect">
            <a:avLst/>
          </a:prstGeom>
        </p:spPr>
      </p:pic>
      <p:sp>
        <p:nvSpPr>
          <p:cNvPr id="2" name="Title 1"/>
          <p:cNvSpPr>
            <a:spLocks noGrp="1"/>
          </p:cNvSpPr>
          <p:nvPr>
            <p:ph type="title"/>
          </p:nvPr>
        </p:nvSpPr>
        <p:spPr/>
        <p:txBody>
          <a:bodyPr/>
          <a:lstStyle/>
          <a:p>
            <a:r>
              <a:rPr lang="en-US" dirty="0" smtClean="0"/>
              <a:t>Workflow, cont.</a:t>
            </a:r>
            <a:endParaRPr lang="en-US" dirty="0"/>
          </a:p>
        </p:txBody>
      </p:sp>
      <p:sp>
        <p:nvSpPr>
          <p:cNvPr id="3" name="Content Placeholder 2"/>
          <p:cNvSpPr>
            <a:spLocks noGrp="1"/>
          </p:cNvSpPr>
          <p:nvPr>
            <p:ph idx="1"/>
          </p:nvPr>
        </p:nvSpPr>
        <p:spPr>
          <a:xfrm>
            <a:off x="1391761" y="1905000"/>
            <a:ext cx="3423920" cy="3690620"/>
          </a:xfrm>
        </p:spPr>
        <p:txBody>
          <a:bodyPr/>
          <a:lstStyle/>
          <a:p>
            <a:r>
              <a:rPr lang="en-US" dirty="0" smtClean="0"/>
              <a:t>Review takes the task and reviews submitted item.</a:t>
            </a:r>
          </a:p>
          <a:p>
            <a:r>
              <a:rPr lang="en-US" dirty="0" smtClean="0"/>
              <a:t>Reviewer can edit the item’s metadata, approve or reject the item, or return the item to the pool for another Reviewer to pick up. </a:t>
            </a:r>
            <a:endParaRPr lang="en-US" dirty="0"/>
          </a:p>
        </p:txBody>
      </p:sp>
      <p:pic>
        <p:nvPicPr>
          <p:cNvPr id="4" name="Picture 3"/>
          <p:cNvPicPr>
            <a:picLocks noChangeAspect="1"/>
          </p:cNvPicPr>
          <p:nvPr/>
        </p:nvPicPr>
        <p:blipFill>
          <a:blip r:embed="rId3"/>
          <a:stretch>
            <a:fillRect/>
          </a:stretch>
        </p:blipFill>
        <p:spPr>
          <a:xfrm>
            <a:off x="5110162" y="468312"/>
            <a:ext cx="6772275" cy="59721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497097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Authorization Policies</a:t>
            </a:r>
            <a:endParaRPr lang="en-US" dirty="0"/>
          </a:p>
        </p:txBody>
      </p:sp>
      <p:pic>
        <p:nvPicPr>
          <p:cNvPr id="8" name="Picture 7"/>
          <p:cNvPicPr>
            <a:picLocks noChangeAspect="1"/>
          </p:cNvPicPr>
          <p:nvPr/>
        </p:nvPicPr>
        <p:blipFill>
          <a:blip r:embed="rId3"/>
          <a:stretch>
            <a:fillRect/>
          </a:stretch>
        </p:blipFill>
        <p:spPr>
          <a:xfrm>
            <a:off x="7953375" y="2127251"/>
            <a:ext cx="3381374" cy="3381374"/>
          </a:xfrm>
          <a:prstGeom prst="rect">
            <a:avLst/>
          </a:prstGeom>
        </p:spPr>
      </p:pic>
      <p:sp>
        <p:nvSpPr>
          <p:cNvPr id="9" name="TextBox 8"/>
          <p:cNvSpPr txBox="1"/>
          <p:nvPr/>
        </p:nvSpPr>
        <p:spPr>
          <a:xfrm>
            <a:off x="1190625" y="2222500"/>
            <a:ext cx="6477000" cy="923330"/>
          </a:xfrm>
          <a:prstGeom prst="rect">
            <a:avLst/>
          </a:prstGeom>
          <a:noFill/>
        </p:spPr>
        <p:txBody>
          <a:bodyPr wrap="square" rtlCol="0">
            <a:spAutoFit/>
          </a:bodyPr>
          <a:lstStyle/>
          <a:p>
            <a:r>
              <a:rPr lang="en-US" dirty="0" smtClean="0"/>
              <a:t>VERY specific permissions can be created for e-persons and groups by creating authorization policies at the Collection, Item, or </a:t>
            </a:r>
            <a:r>
              <a:rPr lang="en-US" dirty="0" err="1" smtClean="0"/>
              <a:t>Bitstream</a:t>
            </a:r>
            <a:r>
              <a:rPr lang="en-US" dirty="0" smtClean="0"/>
              <a:t> Level.</a:t>
            </a:r>
            <a:endParaRPr lang="en-US" dirty="0"/>
          </a:p>
        </p:txBody>
      </p:sp>
      <p:pic>
        <p:nvPicPr>
          <p:cNvPr id="11" name="Picture 10"/>
          <p:cNvPicPr>
            <a:picLocks noChangeAspect="1"/>
          </p:cNvPicPr>
          <p:nvPr/>
        </p:nvPicPr>
        <p:blipFill>
          <a:blip r:embed="rId4"/>
          <a:stretch>
            <a:fillRect/>
          </a:stretch>
        </p:blipFill>
        <p:spPr>
          <a:xfrm>
            <a:off x="3835399" y="3111500"/>
            <a:ext cx="3186803" cy="3388784"/>
          </a:xfrm>
          <a:prstGeom prst="rect">
            <a:avLst/>
          </a:prstGeom>
          <a:ln>
            <a:noFill/>
          </a:ln>
          <a:effectLst>
            <a:outerShdw blurRad="292100" dist="139700" dir="2700000" algn="tl" rotWithShape="0">
              <a:srgbClr val="333333">
                <a:alpha val="65000"/>
              </a:srgbClr>
            </a:outerShdw>
          </a:effectLst>
        </p:spPr>
      </p:pic>
      <p:cxnSp>
        <p:nvCxnSpPr>
          <p:cNvPr id="12" name="Straight Arrow Connector 11"/>
          <p:cNvCxnSpPr/>
          <p:nvPr/>
        </p:nvCxnSpPr>
        <p:spPr>
          <a:xfrm>
            <a:off x="3546475" y="4311650"/>
            <a:ext cx="749300" cy="25400"/>
          </a:xfrm>
          <a:prstGeom prst="straightConnector1">
            <a:avLst/>
          </a:prstGeom>
          <a:ln w="76200" cmpd="sng">
            <a:tailEnd type="triangle"/>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72582" y="6437053"/>
            <a:ext cx="1117460" cy="393651"/>
          </a:xfrm>
          <a:prstGeom prst="rect">
            <a:avLst/>
          </a:prstGeom>
        </p:spPr>
      </p:pic>
    </p:spTree>
    <p:extLst>
      <p:ext uri="{BB962C8B-B14F-4D97-AF65-F5344CB8AC3E}">
        <p14:creationId xmlns:p14="http://schemas.microsoft.com/office/powerpoint/2010/main" val="332713038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Collection-Level Authorization Policies</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633184583"/>
              </p:ext>
            </p:extLst>
          </p:nvPr>
        </p:nvGraphicFramePr>
        <p:xfrm>
          <a:off x="1097280" y="1948391"/>
          <a:ext cx="9824720" cy="3759200"/>
        </p:xfrm>
        <a:graphic>
          <a:graphicData uri="http://schemas.openxmlformats.org/drawingml/2006/table">
            <a:tbl>
              <a:tblPr firstRow="1" bandRow="1">
                <a:tableStyleId>{21E4AEA4-8DFA-4A89-87EB-49C32662AFE0}</a:tableStyleId>
              </a:tblPr>
              <a:tblGrid>
                <a:gridCol w="4912360"/>
                <a:gridCol w="4912360"/>
              </a:tblGrid>
              <a:tr h="370840">
                <a:tc>
                  <a:txBody>
                    <a:bodyPr/>
                    <a:lstStyle/>
                    <a:p>
                      <a:r>
                        <a:rPr lang="en-US" dirty="0" smtClean="0"/>
                        <a:t>COLLECTION</a:t>
                      </a:r>
                      <a:r>
                        <a:rPr lang="en-US" baseline="0" dirty="0" smtClean="0"/>
                        <a:t> LEVEL</a:t>
                      </a:r>
                      <a:endParaRPr lang="en-US" dirty="0"/>
                    </a:p>
                  </a:txBody>
                  <a:tcPr/>
                </a:tc>
                <a:tc>
                  <a:txBody>
                    <a:bodyPr/>
                    <a:lstStyle/>
                    <a:p>
                      <a:endParaRPr lang="en-US"/>
                    </a:p>
                  </a:txBody>
                  <a:tcPr/>
                </a:tc>
              </a:tr>
              <a:tr h="370840">
                <a:tc>
                  <a:txBody>
                    <a:bodyPr/>
                    <a:lstStyle/>
                    <a:p>
                      <a:r>
                        <a:rPr lang="en-US" dirty="0" smtClean="0"/>
                        <a:t>ADD/REMOVE</a:t>
                      </a:r>
                    </a:p>
                  </a:txBody>
                  <a:tcPr/>
                </a:tc>
                <a:tc>
                  <a:txBody>
                    <a:bodyPr/>
                    <a:lstStyle/>
                    <a:p>
                      <a:r>
                        <a:rPr lang="en-US" dirty="0" smtClean="0"/>
                        <a:t>add or remove items (ADD = permission to submit items)</a:t>
                      </a:r>
                      <a:endParaRPr lang="en-US" dirty="0"/>
                    </a:p>
                  </a:txBody>
                  <a:tcPr/>
                </a:tc>
              </a:tr>
              <a:tr h="370840">
                <a:tc>
                  <a:txBody>
                    <a:bodyPr/>
                    <a:lstStyle/>
                    <a:p>
                      <a:r>
                        <a:rPr lang="en-US" dirty="0" smtClean="0"/>
                        <a:t>DEFAULT_ITEM_READ</a:t>
                      </a:r>
                      <a:endParaRPr lang="en-US" dirty="0"/>
                    </a:p>
                  </a:txBody>
                  <a:tcPr/>
                </a:tc>
                <a:tc>
                  <a:txBody>
                    <a:bodyPr/>
                    <a:lstStyle/>
                    <a:p>
                      <a:r>
                        <a:rPr lang="en-US" dirty="0" smtClean="0"/>
                        <a:t>inherited as READ by all submitted items</a:t>
                      </a:r>
                      <a:endParaRPr lang="en-US" dirty="0"/>
                    </a:p>
                  </a:txBody>
                  <a:tcPr/>
                </a:tc>
              </a:tr>
              <a:tr h="370840">
                <a:tc>
                  <a:txBody>
                    <a:bodyPr/>
                    <a:lstStyle/>
                    <a:p>
                      <a:r>
                        <a:rPr lang="en-US" dirty="0" smtClean="0"/>
                        <a:t>DEFAULT_BITSTREAM_READ</a:t>
                      </a:r>
                      <a:endParaRPr lang="en-US" dirty="0"/>
                    </a:p>
                  </a:txBody>
                  <a:tcPr/>
                </a:tc>
                <a:tc>
                  <a:txBody>
                    <a:bodyPr/>
                    <a:lstStyle/>
                    <a:p>
                      <a:r>
                        <a:rPr lang="en-US" dirty="0" smtClean="0"/>
                        <a:t>inherited as READ by </a:t>
                      </a:r>
                      <a:r>
                        <a:rPr lang="en-US" dirty="0" err="1" smtClean="0"/>
                        <a:t>Bitstreams</a:t>
                      </a:r>
                      <a:r>
                        <a:rPr lang="en-US" dirty="0" smtClean="0"/>
                        <a:t> of all submitted items. Note: only affects </a:t>
                      </a:r>
                      <a:r>
                        <a:rPr lang="en-US" dirty="0" err="1" smtClean="0"/>
                        <a:t>Bitstreams</a:t>
                      </a:r>
                      <a:r>
                        <a:rPr lang="en-US" dirty="0" smtClean="0"/>
                        <a:t> of an item at the time it is initially submitted. If a </a:t>
                      </a:r>
                      <a:r>
                        <a:rPr lang="en-US" dirty="0" err="1" smtClean="0"/>
                        <a:t>Bitstream</a:t>
                      </a:r>
                      <a:r>
                        <a:rPr lang="en-US" dirty="0" smtClean="0"/>
                        <a:t> is added later, it does not get the same default read policy.</a:t>
                      </a:r>
                      <a:endParaRPr lang="en-US" dirty="0"/>
                    </a:p>
                  </a:txBody>
                  <a:tcPr/>
                </a:tc>
              </a:tr>
              <a:tr h="370840">
                <a:tc>
                  <a:txBody>
                    <a:bodyPr/>
                    <a:lstStyle/>
                    <a:p>
                      <a:r>
                        <a:rPr lang="en-US" dirty="0" smtClean="0"/>
                        <a:t>COLLECTION_ADMIN</a:t>
                      </a:r>
                      <a:endParaRPr lang="en-US" dirty="0"/>
                    </a:p>
                  </a:txBody>
                  <a:tcPr/>
                </a:tc>
                <a:tc>
                  <a:txBody>
                    <a:bodyPr/>
                    <a:lstStyle/>
                    <a:p>
                      <a:r>
                        <a:rPr lang="en-US" dirty="0" smtClean="0"/>
                        <a:t>collection admins can edit items in a collection, withdraw items, map other items into this collection.</a:t>
                      </a:r>
                      <a:endParaRPr lang="en-US" dirty="0"/>
                    </a:p>
                  </a:txBody>
                  <a:tcPr/>
                </a:tc>
              </a:tr>
            </a:tbl>
          </a:graphicData>
        </a:graphic>
      </p:graphicFrame>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582" y="6437053"/>
            <a:ext cx="1117460" cy="393651"/>
          </a:xfrm>
          <a:prstGeom prst="rect">
            <a:avLst/>
          </a:prstGeom>
        </p:spPr>
      </p:pic>
    </p:spTree>
    <p:extLst>
      <p:ext uri="{BB962C8B-B14F-4D97-AF65-F5344CB8AC3E}">
        <p14:creationId xmlns:p14="http://schemas.microsoft.com/office/powerpoint/2010/main" val="426469876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Authorization Policies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48055864"/>
              </p:ext>
            </p:extLst>
          </p:nvPr>
        </p:nvGraphicFramePr>
        <p:xfrm>
          <a:off x="1096963" y="1846263"/>
          <a:ext cx="10058400" cy="1483360"/>
        </p:xfrm>
        <a:graphic>
          <a:graphicData uri="http://schemas.openxmlformats.org/drawingml/2006/table">
            <a:tbl>
              <a:tblPr firstRow="1" bandRow="1">
                <a:tableStyleId>{21E4AEA4-8DFA-4A89-87EB-49C32662AFE0}</a:tableStyleId>
              </a:tblPr>
              <a:tblGrid>
                <a:gridCol w="5029200"/>
                <a:gridCol w="5029200"/>
              </a:tblGrid>
              <a:tr h="370840">
                <a:tc>
                  <a:txBody>
                    <a:bodyPr/>
                    <a:lstStyle/>
                    <a:p>
                      <a:r>
                        <a:rPr lang="en-US" dirty="0" smtClean="0"/>
                        <a:t>Item-Level</a:t>
                      </a:r>
                      <a:endParaRPr lang="en-US" dirty="0"/>
                    </a:p>
                  </a:txBody>
                  <a:tcPr/>
                </a:tc>
                <a:tc>
                  <a:txBody>
                    <a:bodyPr/>
                    <a:lstStyle/>
                    <a:p>
                      <a:endParaRPr lang="en-US" dirty="0"/>
                    </a:p>
                  </a:txBody>
                  <a:tcPr/>
                </a:tc>
              </a:tr>
              <a:tr h="370840">
                <a:tc>
                  <a:txBody>
                    <a:bodyPr/>
                    <a:lstStyle/>
                    <a:p>
                      <a:r>
                        <a:rPr lang="en-US" dirty="0" smtClean="0"/>
                        <a:t>ADD/REMOVE</a:t>
                      </a:r>
                      <a:endParaRPr lang="en-US" dirty="0"/>
                    </a:p>
                  </a:txBody>
                  <a:tcPr/>
                </a:tc>
                <a:tc>
                  <a:txBody>
                    <a:bodyPr/>
                    <a:lstStyle/>
                    <a:p>
                      <a:r>
                        <a:rPr lang="en-US" dirty="0" smtClean="0"/>
                        <a:t>add or remove bundles</a:t>
                      </a:r>
                      <a:endParaRPr lang="en-US" dirty="0"/>
                    </a:p>
                  </a:txBody>
                  <a:tcPr/>
                </a:tc>
              </a:tr>
              <a:tr h="370840">
                <a:tc>
                  <a:txBody>
                    <a:bodyPr/>
                    <a:lstStyle/>
                    <a:p>
                      <a:r>
                        <a:rPr lang="en-US" dirty="0" smtClean="0"/>
                        <a:t>READ</a:t>
                      </a:r>
                      <a:endParaRPr lang="en-US" dirty="0"/>
                    </a:p>
                  </a:txBody>
                  <a:tcPr/>
                </a:tc>
                <a:tc>
                  <a:txBody>
                    <a:bodyPr/>
                    <a:lstStyle/>
                    <a:p>
                      <a:r>
                        <a:rPr lang="en-US" dirty="0" smtClean="0"/>
                        <a:t>can view item (item metadata is always viewable)</a:t>
                      </a:r>
                      <a:endParaRPr lang="en-US" dirty="0"/>
                    </a:p>
                  </a:txBody>
                  <a:tcPr/>
                </a:tc>
              </a:tr>
              <a:tr h="370840">
                <a:tc>
                  <a:txBody>
                    <a:bodyPr/>
                    <a:lstStyle/>
                    <a:p>
                      <a:r>
                        <a:rPr lang="en-US" dirty="0" smtClean="0"/>
                        <a:t>WRITE</a:t>
                      </a:r>
                      <a:endParaRPr lang="en-US" dirty="0"/>
                    </a:p>
                  </a:txBody>
                  <a:tcPr/>
                </a:tc>
                <a:tc>
                  <a:txBody>
                    <a:bodyPr/>
                    <a:lstStyle/>
                    <a:p>
                      <a:r>
                        <a:rPr lang="en-US" dirty="0" smtClean="0"/>
                        <a:t>Can modify item</a:t>
                      </a:r>
                      <a:endParaRPr lang="en-US" dirty="0"/>
                    </a:p>
                  </a:txBody>
                  <a:tcPr/>
                </a:tc>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1661584994"/>
              </p:ext>
            </p:extLst>
          </p:nvPr>
        </p:nvGraphicFramePr>
        <p:xfrm>
          <a:off x="1097280" y="3584575"/>
          <a:ext cx="10058400" cy="741680"/>
        </p:xfrm>
        <a:graphic>
          <a:graphicData uri="http://schemas.openxmlformats.org/drawingml/2006/table">
            <a:tbl>
              <a:tblPr firstRow="1" bandRow="1">
                <a:tableStyleId>{21E4AEA4-8DFA-4A89-87EB-49C32662AFE0}</a:tableStyleId>
              </a:tblPr>
              <a:tblGrid>
                <a:gridCol w="5029200"/>
                <a:gridCol w="5029200"/>
              </a:tblGrid>
              <a:tr h="370840">
                <a:tc>
                  <a:txBody>
                    <a:bodyPr/>
                    <a:lstStyle/>
                    <a:p>
                      <a:r>
                        <a:rPr lang="en-US" dirty="0" smtClean="0"/>
                        <a:t>Bundle-Level</a:t>
                      </a:r>
                      <a:endParaRPr lang="en-US" dirty="0"/>
                    </a:p>
                  </a:txBody>
                  <a:tcPr/>
                </a:tc>
                <a:tc>
                  <a:txBody>
                    <a:bodyPr/>
                    <a:lstStyle/>
                    <a:p>
                      <a:endParaRPr lang="en-US" dirty="0"/>
                    </a:p>
                  </a:txBody>
                  <a:tcPr/>
                </a:tc>
              </a:tr>
              <a:tr h="370840">
                <a:tc>
                  <a:txBody>
                    <a:bodyPr/>
                    <a:lstStyle/>
                    <a:p>
                      <a:r>
                        <a:rPr lang="en-US" dirty="0" smtClean="0"/>
                        <a:t>ADD/REMOVE</a:t>
                      </a:r>
                      <a:endParaRPr lang="en-US" dirty="0"/>
                    </a:p>
                  </a:txBody>
                  <a:tcPr/>
                </a:tc>
                <a:tc>
                  <a:txBody>
                    <a:bodyPr/>
                    <a:lstStyle/>
                    <a:p>
                      <a:r>
                        <a:rPr lang="en-US" dirty="0" smtClean="0"/>
                        <a:t>add or remove </a:t>
                      </a:r>
                      <a:r>
                        <a:rPr lang="en-US" dirty="0" err="1" smtClean="0"/>
                        <a:t>bitstreams</a:t>
                      </a:r>
                      <a:r>
                        <a:rPr lang="en-US" dirty="0" smtClean="0"/>
                        <a:t> to a bundle</a:t>
                      </a:r>
                      <a:endParaRPr lang="en-US" dirty="0"/>
                    </a:p>
                  </a:txBody>
                  <a:tcPr/>
                </a:tc>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581843852"/>
              </p:ext>
            </p:extLst>
          </p:nvPr>
        </p:nvGraphicFramePr>
        <p:xfrm>
          <a:off x="1097280" y="4765675"/>
          <a:ext cx="10058400" cy="1112520"/>
        </p:xfrm>
        <a:graphic>
          <a:graphicData uri="http://schemas.openxmlformats.org/drawingml/2006/table">
            <a:tbl>
              <a:tblPr firstRow="1" bandRow="1">
                <a:tableStyleId>{21E4AEA4-8DFA-4A89-87EB-49C32662AFE0}</a:tableStyleId>
              </a:tblPr>
              <a:tblGrid>
                <a:gridCol w="5029200"/>
                <a:gridCol w="5029200"/>
              </a:tblGrid>
              <a:tr h="370840">
                <a:tc>
                  <a:txBody>
                    <a:bodyPr/>
                    <a:lstStyle/>
                    <a:p>
                      <a:r>
                        <a:rPr lang="en-US" dirty="0" err="1" smtClean="0"/>
                        <a:t>Bitstream</a:t>
                      </a:r>
                      <a:r>
                        <a:rPr lang="en-US" dirty="0" smtClean="0"/>
                        <a:t>-Level</a:t>
                      </a:r>
                      <a:endParaRPr lang="en-US" dirty="0"/>
                    </a:p>
                  </a:txBody>
                  <a:tcPr/>
                </a:tc>
                <a:tc>
                  <a:txBody>
                    <a:bodyPr/>
                    <a:lstStyle/>
                    <a:p>
                      <a:endParaRPr lang="en-US" dirty="0"/>
                    </a:p>
                  </a:txBody>
                  <a:tcPr/>
                </a:tc>
              </a:tr>
              <a:tr h="370840">
                <a:tc>
                  <a:txBody>
                    <a:bodyPr/>
                    <a:lstStyle/>
                    <a:p>
                      <a:r>
                        <a:rPr lang="en-US" dirty="0" smtClean="0"/>
                        <a:t>READ</a:t>
                      </a:r>
                      <a:endParaRPr lang="en-US" dirty="0"/>
                    </a:p>
                  </a:txBody>
                  <a:tcPr/>
                </a:tc>
                <a:tc>
                  <a:txBody>
                    <a:bodyPr/>
                    <a:lstStyle/>
                    <a:p>
                      <a:r>
                        <a:rPr lang="en-US" dirty="0" smtClean="0"/>
                        <a:t>view </a:t>
                      </a:r>
                      <a:r>
                        <a:rPr lang="en-US" dirty="0" err="1" smtClean="0"/>
                        <a:t>bitstream</a:t>
                      </a:r>
                      <a:endParaRPr lang="en-US" dirty="0"/>
                    </a:p>
                  </a:txBody>
                  <a:tcPr/>
                </a:tc>
              </a:tr>
              <a:tr h="370840">
                <a:tc>
                  <a:txBody>
                    <a:bodyPr/>
                    <a:lstStyle/>
                    <a:p>
                      <a:r>
                        <a:rPr lang="en-US" dirty="0" smtClean="0"/>
                        <a:t>WRITE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modify </a:t>
                      </a:r>
                      <a:r>
                        <a:rPr lang="en-US" dirty="0" err="1" smtClean="0"/>
                        <a:t>bitstream</a:t>
                      </a:r>
                      <a:endParaRPr lang="en-US" dirty="0" smtClean="0"/>
                    </a:p>
                  </a:txBody>
                  <a:tcPr/>
                </a:tc>
              </a:tr>
            </a:tbl>
          </a:graphicData>
        </a:graphic>
      </p:graphicFrame>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582" y="6437053"/>
            <a:ext cx="1117460" cy="393651"/>
          </a:xfrm>
          <a:prstGeom prst="rect">
            <a:avLst/>
          </a:prstGeom>
        </p:spPr>
      </p:pic>
    </p:spTree>
    <p:extLst>
      <p:ext uri="{BB962C8B-B14F-4D97-AF65-F5344CB8AC3E}">
        <p14:creationId xmlns:p14="http://schemas.microsoft.com/office/powerpoint/2010/main" val="45412667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Metadata</a:t>
            </a:r>
            <a:endParaRPr lang="en-US" dirty="0"/>
          </a:p>
        </p:txBody>
      </p:sp>
      <p:sp>
        <p:nvSpPr>
          <p:cNvPr id="5" name="Text Placeholder 4"/>
          <p:cNvSpPr>
            <a:spLocks noGrp="1"/>
          </p:cNvSpPr>
          <p:nvPr>
            <p:ph type="body" idx="1"/>
          </p:nvPr>
        </p:nvSpPr>
        <p:spPr/>
        <p:txBody>
          <a:bodyPr/>
          <a:lstStyle/>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582" y="6437053"/>
            <a:ext cx="1117460" cy="393651"/>
          </a:xfrm>
          <a:prstGeom prst="rect">
            <a:avLst/>
          </a:prstGeom>
        </p:spPr>
      </p:pic>
    </p:spTree>
    <p:extLst>
      <p:ext uri="{BB962C8B-B14F-4D97-AF65-F5344CB8AC3E}">
        <p14:creationId xmlns:p14="http://schemas.microsoft.com/office/powerpoint/2010/main" val="172667518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582" y="6437053"/>
            <a:ext cx="1117460" cy="393651"/>
          </a:xfrm>
          <a:prstGeom prst="rect">
            <a:avLst/>
          </a:prstGeom>
        </p:spPr>
      </p:pic>
      <p:sp>
        <p:nvSpPr>
          <p:cNvPr id="7" name="Title 6"/>
          <p:cNvSpPr>
            <a:spLocks noGrp="1"/>
          </p:cNvSpPr>
          <p:nvPr>
            <p:ph type="title"/>
          </p:nvPr>
        </p:nvSpPr>
        <p:spPr/>
        <p:txBody>
          <a:bodyPr/>
          <a:lstStyle/>
          <a:p>
            <a:r>
              <a:rPr lang="en-US" dirty="0" smtClean="0"/>
              <a:t>Refresher: Editing Item Metadata</a:t>
            </a:r>
            <a:endParaRPr lang="en-US" dirty="0"/>
          </a:p>
        </p:txBody>
      </p:sp>
      <p:sp>
        <p:nvSpPr>
          <p:cNvPr id="8" name="Content Placeholder 7"/>
          <p:cNvSpPr>
            <a:spLocks noGrp="1"/>
          </p:cNvSpPr>
          <p:nvPr>
            <p:ph sz="half" idx="1"/>
          </p:nvPr>
        </p:nvSpPr>
        <p:spPr>
          <a:xfrm>
            <a:off x="1097278" y="1845734"/>
            <a:ext cx="3560447" cy="4023360"/>
          </a:xfrm>
        </p:spPr>
        <p:txBody>
          <a:bodyPr/>
          <a:lstStyle/>
          <a:p>
            <a:pPr marL="457200" indent="-457200">
              <a:buFont typeface="+mj-lt"/>
              <a:buAutoNum type="arabicPeriod"/>
            </a:pPr>
            <a:r>
              <a:rPr lang="en-US" dirty="0" smtClean="0"/>
              <a:t>Navigate to the Item</a:t>
            </a:r>
          </a:p>
          <a:p>
            <a:pPr marL="457200" indent="-457200">
              <a:buFont typeface="+mj-lt"/>
              <a:buAutoNum type="arabicPeriod"/>
            </a:pPr>
            <a:r>
              <a:rPr lang="en-US" dirty="0" smtClean="0"/>
              <a:t>Click “Edit this item” under “Context.”</a:t>
            </a:r>
          </a:p>
          <a:p>
            <a:pPr marL="457200" indent="-457200">
              <a:buFont typeface="+mj-lt"/>
              <a:buAutoNum type="arabicPeriod"/>
            </a:pPr>
            <a:r>
              <a:rPr lang="en-US" dirty="0" smtClean="0"/>
              <a:t>Go to “Item Metadata” tab.</a:t>
            </a:r>
          </a:p>
          <a:p>
            <a:pPr marL="457200" indent="-457200">
              <a:buFont typeface="+mj-lt"/>
              <a:buAutoNum type="arabicPeriod"/>
            </a:pPr>
            <a:r>
              <a:rPr lang="en-US" dirty="0" smtClean="0"/>
              <a:t>Edit existing metadata, or add new fields.</a:t>
            </a:r>
            <a:endParaRPr lang="en-US" dirty="0"/>
          </a:p>
        </p:txBody>
      </p:sp>
      <p:sp>
        <p:nvSpPr>
          <p:cNvPr id="10" name="Content Placeholder 9"/>
          <p:cNvSpPr>
            <a:spLocks noGrp="1"/>
          </p:cNvSpPr>
          <p:nvPr>
            <p:ph sz="half" idx="2"/>
          </p:nvPr>
        </p:nvSpPr>
        <p:spPr/>
        <p:txBody>
          <a:bodyPr/>
          <a:lstStyle/>
          <a:p>
            <a:endParaRPr lang="en-US"/>
          </a:p>
        </p:txBody>
      </p:sp>
      <p:pic>
        <p:nvPicPr>
          <p:cNvPr id="11" name="Picture 10"/>
          <p:cNvPicPr>
            <a:picLocks noChangeAspect="1"/>
          </p:cNvPicPr>
          <p:nvPr/>
        </p:nvPicPr>
        <p:blipFill rotWithShape="1">
          <a:blip r:embed="rId4"/>
          <a:srcRect b="22349"/>
          <a:stretch/>
        </p:blipFill>
        <p:spPr>
          <a:xfrm>
            <a:off x="5346641" y="1845734"/>
            <a:ext cx="5956209" cy="476937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6270783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DSpace</a:t>
            </a:r>
            <a:r>
              <a:rPr lang="en-US" dirty="0" smtClean="0"/>
              <a:t> and Dublin Core</a:t>
            </a:r>
            <a:endParaRPr lang="en-US" dirty="0"/>
          </a:p>
        </p:txBody>
      </p:sp>
      <p:sp>
        <p:nvSpPr>
          <p:cNvPr id="3" name="Content Placeholder 2"/>
          <p:cNvSpPr>
            <a:spLocks noGrp="1"/>
          </p:cNvSpPr>
          <p:nvPr>
            <p:ph idx="1"/>
          </p:nvPr>
        </p:nvSpPr>
        <p:spPr>
          <a:xfrm>
            <a:off x="3692324" y="2169738"/>
            <a:ext cx="7463356" cy="3699356"/>
          </a:xfrm>
        </p:spPr>
        <p:txBody>
          <a:bodyPr/>
          <a:lstStyle/>
          <a:p>
            <a:r>
              <a:rPr lang="en-US" dirty="0" smtClean="0"/>
              <a:t>Dublin Core is at the heart of </a:t>
            </a:r>
            <a:r>
              <a:rPr lang="en-US" dirty="0" err="1" smtClean="0"/>
              <a:t>DSpace</a:t>
            </a:r>
            <a:endParaRPr lang="en-US" dirty="0" smtClean="0"/>
          </a:p>
          <a:p>
            <a:r>
              <a:rPr lang="en-US" dirty="0" smtClean="0"/>
              <a:t>2 </a:t>
            </a:r>
            <a:r>
              <a:rPr lang="en-US" dirty="0"/>
              <a:t>m</a:t>
            </a:r>
            <a:r>
              <a:rPr lang="en-US" dirty="0" smtClean="0"/>
              <a:t>andatory elements when submitting thru UI: </a:t>
            </a:r>
          </a:p>
          <a:p>
            <a:pPr lvl="1"/>
            <a:r>
              <a:rPr lang="en-US" dirty="0" smtClean="0"/>
              <a:t>Title (</a:t>
            </a:r>
            <a:r>
              <a:rPr lang="en-US" dirty="0" err="1" smtClean="0"/>
              <a:t>dc.title</a:t>
            </a:r>
            <a:r>
              <a:rPr lang="en-US" dirty="0" smtClean="0"/>
              <a:t>) and </a:t>
            </a:r>
          </a:p>
          <a:p>
            <a:pPr lvl="1"/>
            <a:r>
              <a:rPr lang="en-US" dirty="0" smtClean="0"/>
              <a:t>Date of Publication (</a:t>
            </a:r>
            <a:r>
              <a:rPr lang="en-US" dirty="0" err="1" smtClean="0"/>
              <a:t>dc.date.issued</a:t>
            </a:r>
            <a:r>
              <a:rPr lang="en-US" dirty="0" smtClean="0"/>
              <a:t>)</a:t>
            </a:r>
          </a:p>
          <a:p>
            <a:r>
              <a:rPr lang="en-US" dirty="0" smtClean="0"/>
              <a:t>7 automatic elements created </a:t>
            </a:r>
            <a:r>
              <a:rPr lang="en-US" dirty="0"/>
              <a:t>by the software </a:t>
            </a:r>
            <a:r>
              <a:rPr lang="en-US" dirty="0" smtClean="0"/>
              <a:t>without any </a:t>
            </a:r>
            <a:r>
              <a:rPr lang="en-US" dirty="0"/>
              <a:t>need for contributor input. </a:t>
            </a:r>
            <a:endParaRPr lang="en-US" dirty="0" smtClean="0"/>
          </a:p>
          <a:p>
            <a:pPr lvl="1"/>
            <a:r>
              <a:rPr lang="en-US" dirty="0" smtClean="0"/>
              <a:t>3 </a:t>
            </a:r>
            <a:r>
              <a:rPr lang="en-US" dirty="0"/>
              <a:t>date </a:t>
            </a:r>
            <a:r>
              <a:rPr lang="en-US" dirty="0" smtClean="0"/>
              <a:t>elements</a:t>
            </a:r>
          </a:p>
          <a:p>
            <a:pPr lvl="1"/>
            <a:r>
              <a:rPr lang="en-US" dirty="0" smtClean="0"/>
              <a:t>2 format elements</a:t>
            </a:r>
          </a:p>
          <a:p>
            <a:pPr lvl="1"/>
            <a:r>
              <a:rPr lang="en-US" dirty="0" smtClean="0"/>
              <a:t>Identifier</a:t>
            </a:r>
          </a:p>
          <a:p>
            <a:pPr lvl="1"/>
            <a:r>
              <a:rPr lang="en-US" dirty="0" smtClean="0"/>
              <a:t>Provenance.</a:t>
            </a:r>
          </a:p>
        </p:txBody>
      </p:sp>
      <p:pic>
        <p:nvPicPr>
          <p:cNvPr id="2050" name="Picture 2" descr="http://semanticweb.com/files/2011/09/dublin_thumb_1E0094A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5721" y="2169738"/>
            <a:ext cx="2182511" cy="158612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582" y="6437053"/>
            <a:ext cx="1117460" cy="393651"/>
          </a:xfrm>
          <a:prstGeom prst="rect">
            <a:avLst/>
          </a:prstGeom>
        </p:spPr>
      </p:pic>
    </p:spTree>
    <p:extLst>
      <p:ext uri="{BB962C8B-B14F-4D97-AF65-F5344CB8AC3E}">
        <p14:creationId xmlns:p14="http://schemas.microsoft.com/office/powerpoint/2010/main" val="422433002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Metadata Templates</a:t>
            </a:r>
            <a:endParaRPr lang="en-US" dirty="0"/>
          </a:p>
        </p:txBody>
      </p:sp>
      <p:sp>
        <p:nvSpPr>
          <p:cNvPr id="5" name="Content Placeholder 4"/>
          <p:cNvSpPr>
            <a:spLocks noGrp="1"/>
          </p:cNvSpPr>
          <p:nvPr>
            <p:ph idx="1"/>
          </p:nvPr>
        </p:nvSpPr>
        <p:spPr>
          <a:xfrm>
            <a:off x="1097280" y="1845734"/>
            <a:ext cx="10058400" cy="1591947"/>
          </a:xfrm>
        </p:spPr>
        <p:txBody>
          <a:bodyPr/>
          <a:lstStyle/>
          <a:p>
            <a:endParaRPr lang="en-US" dirty="0" smtClean="0"/>
          </a:p>
          <a:p>
            <a:r>
              <a:rPr lang="en-US" dirty="0" smtClean="0">
                <a:solidFill>
                  <a:srgbClr val="C00000"/>
                </a:solidFill>
              </a:rPr>
              <a:t>When you should use metadata templates:</a:t>
            </a:r>
          </a:p>
          <a:p>
            <a:pPr lvl="1"/>
            <a:r>
              <a:rPr lang="en-US" dirty="0" smtClean="0"/>
              <a:t>Use metadata templates when you </a:t>
            </a:r>
            <a:r>
              <a:rPr lang="en-US" dirty="0"/>
              <a:t>have </a:t>
            </a:r>
            <a:r>
              <a:rPr lang="en-US" dirty="0" smtClean="0"/>
              <a:t>one or more metadata </a:t>
            </a:r>
            <a:r>
              <a:rPr lang="en-US" dirty="0"/>
              <a:t>elements whose value is the same across the whole </a:t>
            </a:r>
            <a:r>
              <a:rPr lang="en-US" dirty="0" smtClean="0"/>
              <a:t>collection</a:t>
            </a:r>
          </a:p>
          <a:p>
            <a:pPr lvl="1"/>
            <a:endParaRPr lang="en-US" dirty="0"/>
          </a:p>
          <a:p>
            <a:pPr lvl="1"/>
            <a:endParaRPr lang="en-US" dirty="0" smtClean="0"/>
          </a:p>
        </p:txBody>
      </p:sp>
      <p:sp>
        <p:nvSpPr>
          <p:cNvPr id="2" name="TextBox 1"/>
          <p:cNvSpPr txBox="1"/>
          <p:nvPr/>
        </p:nvSpPr>
        <p:spPr>
          <a:xfrm>
            <a:off x="1097280" y="3601295"/>
            <a:ext cx="10523702" cy="2092881"/>
          </a:xfrm>
          <a:prstGeom prst="rect">
            <a:avLst/>
          </a:prstGeom>
          <a:noFill/>
        </p:spPr>
        <p:txBody>
          <a:bodyPr wrap="square" rtlCol="0">
            <a:spAutoFit/>
          </a:bodyPr>
          <a:lstStyle/>
          <a:p>
            <a:r>
              <a:rPr lang="en-US" sz="2000" dirty="0">
                <a:solidFill>
                  <a:srgbClr val="C00000"/>
                </a:solidFill>
              </a:rPr>
              <a:t>What you should know about metadata templates</a:t>
            </a:r>
            <a:r>
              <a:rPr lang="en-US" sz="2000" dirty="0" smtClean="0">
                <a:solidFill>
                  <a:srgbClr val="C00000"/>
                </a:solidFill>
              </a:rPr>
              <a:t>:</a:t>
            </a:r>
          </a:p>
          <a:p>
            <a:pPr lvl="1"/>
            <a:r>
              <a:rPr lang="en-US" dirty="0"/>
              <a:t>The value you enter in the template will automatically be applied to each work submitted to that collection.</a:t>
            </a:r>
          </a:p>
          <a:p>
            <a:pPr lvl="1"/>
            <a:r>
              <a:rPr lang="en-US" dirty="0"/>
              <a:t>If you create a metadata template for a collection that already has items in it, the template value will </a:t>
            </a:r>
            <a:r>
              <a:rPr lang="en-US" i="1" dirty="0"/>
              <a:t>only be applied to future submissions</a:t>
            </a:r>
            <a:r>
              <a:rPr lang="en-US" dirty="0"/>
              <a:t>.</a:t>
            </a:r>
          </a:p>
          <a:p>
            <a:endParaRPr lang="en-US" sz="2000" dirty="0">
              <a:solidFill>
                <a:srgbClr val="C00000"/>
              </a:solidFill>
            </a:endParaRPr>
          </a:p>
          <a:p>
            <a:endParaRPr lang="en-US" dirty="0"/>
          </a:p>
        </p:txBody>
      </p:sp>
      <p:sp>
        <p:nvSpPr>
          <p:cNvPr id="3" name="TextBox 2"/>
          <p:cNvSpPr txBox="1"/>
          <p:nvPr/>
        </p:nvSpPr>
        <p:spPr>
          <a:xfrm>
            <a:off x="740779" y="5694176"/>
            <a:ext cx="7789762"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Go to: Collection =&gt; Edit Collection =&gt; Edit Metadata =&gt; Item Template</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582" y="6437053"/>
            <a:ext cx="1117460" cy="393651"/>
          </a:xfrm>
          <a:prstGeom prst="rect">
            <a:avLst/>
          </a:prstGeom>
        </p:spPr>
      </p:pic>
    </p:spTree>
    <p:extLst>
      <p:ext uri="{BB962C8B-B14F-4D97-AF65-F5344CB8AC3E}">
        <p14:creationId xmlns:p14="http://schemas.microsoft.com/office/powerpoint/2010/main" val="2452474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How To:</a:t>
            </a:r>
            <a:endParaRPr lang="en-US" dirty="0"/>
          </a:p>
        </p:txBody>
      </p:sp>
      <p:sp>
        <p:nvSpPr>
          <p:cNvPr id="5" name="Content Placeholder 4"/>
          <p:cNvSpPr>
            <a:spLocks noGrp="1"/>
          </p:cNvSpPr>
          <p:nvPr>
            <p:ph idx="1"/>
          </p:nvPr>
        </p:nvSpPr>
        <p:spPr>
          <a:xfrm>
            <a:off x="4800600" y="731520"/>
            <a:ext cx="6492240" cy="4685432"/>
          </a:xfrm>
          <a:solidFill>
            <a:schemeClr val="bg1"/>
          </a:solidFill>
        </p:spPr>
        <p:txBody>
          <a:bodyPr/>
          <a:lstStyle/>
          <a:p>
            <a:pPr marL="457200" lvl="0" indent="-457200">
              <a:buFont typeface="+mj-lt"/>
              <a:buAutoNum type="arabicPeriod"/>
            </a:pPr>
            <a:r>
              <a:rPr lang="en-US" dirty="0" smtClean="0"/>
              <a:t>Navigate to the desired Collection.</a:t>
            </a:r>
            <a:endParaRPr lang="en-US" dirty="0"/>
          </a:p>
          <a:p>
            <a:pPr marL="457200" lvl="0" indent="-457200">
              <a:buFont typeface="+mj-lt"/>
              <a:buAutoNum type="arabicPeriod"/>
            </a:pPr>
            <a:r>
              <a:rPr lang="en-US" dirty="0"/>
              <a:t>Click </a:t>
            </a:r>
            <a:r>
              <a:rPr lang="en-US" b="1" dirty="0"/>
              <a:t>Edit Collection</a:t>
            </a:r>
            <a:endParaRPr lang="en-US" dirty="0"/>
          </a:p>
          <a:p>
            <a:pPr marL="457200" lvl="0" indent="-457200">
              <a:buFont typeface="+mj-lt"/>
              <a:buAutoNum type="arabicPeriod"/>
            </a:pPr>
            <a:r>
              <a:rPr lang="en-US" dirty="0" smtClean="0"/>
              <a:t>On the “Edit Metadata” tab, scroll </a:t>
            </a:r>
            <a:r>
              <a:rPr lang="en-US" dirty="0"/>
              <a:t>down to the bottom of the page and click the </a:t>
            </a:r>
            <a:r>
              <a:rPr lang="en-US" b="1" dirty="0"/>
              <a:t>Create </a:t>
            </a:r>
            <a:r>
              <a:rPr lang="en-US" dirty="0"/>
              <a:t>button next to </a:t>
            </a:r>
            <a:r>
              <a:rPr lang="en-US" dirty="0" smtClean="0"/>
              <a:t>Item template</a:t>
            </a:r>
            <a:endParaRPr lang="en-US" dirty="0"/>
          </a:p>
          <a:p>
            <a:pPr marL="457200" lvl="0" indent="-457200">
              <a:buFont typeface="+mj-lt"/>
              <a:buAutoNum type="arabicPeriod"/>
            </a:pPr>
            <a:r>
              <a:rPr lang="en-US" dirty="0"/>
              <a:t>Click the </a:t>
            </a:r>
            <a:r>
              <a:rPr lang="en-US" b="1" dirty="0"/>
              <a:t>Work Metadata</a:t>
            </a:r>
            <a:r>
              <a:rPr lang="en-US" dirty="0"/>
              <a:t> tab</a:t>
            </a:r>
          </a:p>
          <a:p>
            <a:pPr marL="457200" lvl="0" indent="-457200">
              <a:buFont typeface="+mj-lt"/>
              <a:buAutoNum type="arabicPeriod"/>
            </a:pPr>
            <a:r>
              <a:rPr lang="en-US" dirty="0" smtClean="0"/>
              <a:t>Select the metadata </a:t>
            </a:r>
            <a:r>
              <a:rPr lang="en-US" dirty="0"/>
              <a:t>element in the </a:t>
            </a:r>
            <a:r>
              <a:rPr lang="en-US" dirty="0" err="1"/>
              <a:t>pulldown</a:t>
            </a:r>
            <a:r>
              <a:rPr lang="en-US" dirty="0"/>
              <a:t> menu</a:t>
            </a:r>
          </a:p>
          <a:p>
            <a:pPr marL="457200" lvl="0" indent="-457200">
              <a:buFont typeface="+mj-lt"/>
              <a:buAutoNum type="arabicPeriod"/>
            </a:pPr>
            <a:r>
              <a:rPr lang="en-US" dirty="0" smtClean="0"/>
              <a:t>Enter the </a:t>
            </a:r>
            <a:r>
              <a:rPr lang="en-US" dirty="0"/>
              <a:t>value </a:t>
            </a:r>
            <a:r>
              <a:rPr lang="en-US" dirty="0" smtClean="0"/>
              <a:t>for this metadata element in the provided field.</a:t>
            </a:r>
            <a:endParaRPr lang="en-US" dirty="0"/>
          </a:p>
          <a:p>
            <a:pPr marL="457200" lvl="0" indent="-457200">
              <a:buFont typeface="+mj-lt"/>
              <a:buAutoNum type="arabicPeriod"/>
            </a:pPr>
            <a:r>
              <a:rPr lang="en-US" dirty="0"/>
              <a:t>Click the </a:t>
            </a:r>
            <a:r>
              <a:rPr lang="en-US" b="1" dirty="0"/>
              <a:t>Add new metadata</a:t>
            </a:r>
            <a:r>
              <a:rPr lang="en-US" dirty="0"/>
              <a:t> </a:t>
            </a:r>
            <a:r>
              <a:rPr lang="en-US" dirty="0" smtClean="0"/>
              <a:t>button.</a:t>
            </a:r>
            <a:endParaRPr lang="en-US" dirty="0"/>
          </a:p>
          <a:p>
            <a:r>
              <a:rPr lang="en-US" dirty="0"/>
              <a:t> </a:t>
            </a:r>
          </a:p>
          <a:p>
            <a:endParaRPr lang="en-US" dirty="0"/>
          </a:p>
        </p:txBody>
      </p:sp>
      <p:sp>
        <p:nvSpPr>
          <p:cNvPr id="6" name="Text Placeholder 5"/>
          <p:cNvSpPr>
            <a:spLocks noGrp="1"/>
          </p:cNvSpPr>
          <p:nvPr>
            <p:ph type="body" sz="half" idx="2"/>
          </p:nvPr>
        </p:nvSpPr>
        <p:spPr/>
        <p:txBody>
          <a:bodyPr/>
          <a:lstStyle/>
          <a:p>
            <a:r>
              <a:rPr lang="en-US" dirty="0" smtClean="0"/>
              <a:t>Create a Metadata Template</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582" y="6437053"/>
            <a:ext cx="1117460" cy="393651"/>
          </a:xfrm>
          <a:prstGeom prst="rect">
            <a:avLst/>
          </a:prstGeom>
        </p:spPr>
      </p:pic>
    </p:spTree>
    <p:extLst>
      <p:ext uri="{BB962C8B-B14F-4D97-AF65-F5344CB8AC3E}">
        <p14:creationId xmlns:p14="http://schemas.microsoft.com/office/powerpoint/2010/main" val="73956393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Items to Metadata Registry</a:t>
            </a:r>
            <a:endParaRPr lang="en-US" dirty="0"/>
          </a:p>
        </p:txBody>
      </p:sp>
      <p:pic>
        <p:nvPicPr>
          <p:cNvPr id="4" name="Content Placeholder 3"/>
          <p:cNvPicPr>
            <a:picLocks noGrp="1" noChangeAspect="1"/>
          </p:cNvPicPr>
          <p:nvPr>
            <p:ph idx="1"/>
          </p:nvPr>
        </p:nvPicPr>
        <p:blipFill>
          <a:blip r:embed="rId3"/>
          <a:stretch>
            <a:fillRect/>
          </a:stretch>
        </p:blipFill>
        <p:spPr>
          <a:xfrm>
            <a:off x="1271908" y="2024363"/>
            <a:ext cx="3311665" cy="3311665"/>
          </a:xfrm>
          <a:prstGeom prst="rect">
            <a:avLst/>
          </a:prstGeom>
          <a:ln>
            <a:noFill/>
          </a:ln>
          <a:effectLst>
            <a:outerShdw blurRad="292100" dist="139700" dir="2700000" algn="tl" rotWithShape="0">
              <a:srgbClr val="333333">
                <a:alpha val="65000"/>
              </a:srgbClr>
            </a:outerShdw>
          </a:effectLst>
        </p:spPr>
      </p:pic>
      <p:cxnSp>
        <p:nvCxnSpPr>
          <p:cNvPr id="6" name="Straight Arrow Connector 5"/>
          <p:cNvCxnSpPr/>
          <p:nvPr/>
        </p:nvCxnSpPr>
        <p:spPr>
          <a:xfrm flipH="1" flipV="1">
            <a:off x="2569580" y="3518704"/>
            <a:ext cx="2245488" cy="11575"/>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5509548" y="2364542"/>
            <a:ext cx="5231757" cy="2308324"/>
          </a:xfrm>
          <a:prstGeom prst="rect">
            <a:avLst/>
          </a:prstGeom>
        </p:spPr>
        <p:txBody>
          <a:bodyPr wrap="square">
            <a:spAutoFit/>
          </a:bodyPr>
          <a:lstStyle/>
          <a:p>
            <a:pPr marL="285750" indent="-285750">
              <a:buFont typeface="Arial" panose="020B0604020202020204" pitchFamily="34" charset="0"/>
              <a:buChar char="•"/>
            </a:pPr>
            <a:r>
              <a:rPr lang="en-US" dirty="0"/>
              <a:t>The metadata registry maintains a list of all metadata fields available in the repository. </a:t>
            </a:r>
            <a:endParaRPr lang="en-US" dirty="0" smtClean="0"/>
          </a:p>
          <a:p>
            <a:pPr marL="285750" indent="-285750">
              <a:buFont typeface="Arial" panose="020B0604020202020204" pitchFamily="34" charset="0"/>
              <a:buChar char="•"/>
            </a:pPr>
            <a:r>
              <a:rPr lang="en-US" dirty="0" smtClean="0"/>
              <a:t>These </a:t>
            </a:r>
            <a:r>
              <a:rPr lang="en-US" dirty="0"/>
              <a:t>fields may be divided amongst multiple schemas. However, </a:t>
            </a:r>
            <a:r>
              <a:rPr lang="en-US" dirty="0" err="1"/>
              <a:t>DSpace</a:t>
            </a:r>
            <a:r>
              <a:rPr lang="en-US" dirty="0"/>
              <a:t> requires the qualified Dublin Core schema. </a:t>
            </a:r>
            <a:endParaRPr lang="en-US" dirty="0" smtClean="0"/>
          </a:p>
          <a:p>
            <a:pPr marL="285750" indent="-285750">
              <a:buFont typeface="Arial" panose="020B0604020202020204" pitchFamily="34" charset="0"/>
              <a:buChar char="•"/>
            </a:pPr>
            <a:r>
              <a:rPr lang="en-US" dirty="0" smtClean="0"/>
              <a:t>You </a:t>
            </a:r>
            <a:r>
              <a:rPr lang="en-US" dirty="0"/>
              <a:t>may extend the Dublin Core schema with additional fields or add new schemas to the registry.</a:t>
            </a: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582" y="6437053"/>
            <a:ext cx="1117460" cy="393651"/>
          </a:xfrm>
          <a:prstGeom prst="rect">
            <a:avLst/>
          </a:prstGeom>
        </p:spPr>
      </p:pic>
    </p:spTree>
    <p:extLst>
      <p:ext uri="{BB962C8B-B14F-4D97-AF65-F5344CB8AC3E}">
        <p14:creationId xmlns:p14="http://schemas.microsoft.com/office/powerpoint/2010/main" val="6870556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3290176" y="557939"/>
            <a:ext cx="5611648" cy="4931679"/>
            <a:chOff x="2864990" y="1035626"/>
            <a:chExt cx="5611648" cy="4931679"/>
          </a:xfrm>
        </p:grpSpPr>
        <p:sp>
          <p:nvSpPr>
            <p:cNvPr id="2" name="TextBox 1"/>
            <p:cNvSpPr txBox="1"/>
            <p:nvPr/>
          </p:nvSpPr>
          <p:spPr>
            <a:xfrm>
              <a:off x="3849242" y="2831569"/>
              <a:ext cx="3642608" cy="646331"/>
            </a:xfrm>
            <a:prstGeom prst="rect">
              <a:avLst/>
            </a:prstGeom>
            <a:noFill/>
          </p:spPr>
          <p:txBody>
            <a:bodyPr wrap="square" rtlCol="0">
              <a:spAutoFit/>
            </a:bodyPr>
            <a:lstStyle/>
            <a:p>
              <a:pPr algn="ctr"/>
              <a:r>
                <a:rPr lang="en-US" sz="3600" i="1" dirty="0" smtClean="0">
                  <a:ln w="0"/>
                  <a:latin typeface="Palatino"/>
                </a:rPr>
                <a:t>Infrastructure</a:t>
              </a:r>
              <a:endParaRPr lang="en-US" sz="3600" i="1" dirty="0">
                <a:ln w="0"/>
                <a:latin typeface="Palatino"/>
              </a:endParaRPr>
            </a:p>
          </p:txBody>
        </p:sp>
        <p:sp>
          <p:nvSpPr>
            <p:cNvPr id="3" name="TextBox 2"/>
            <p:cNvSpPr txBox="1"/>
            <p:nvPr/>
          </p:nvSpPr>
          <p:spPr>
            <a:xfrm>
              <a:off x="3882721" y="3745854"/>
              <a:ext cx="3537677" cy="646331"/>
            </a:xfrm>
            <a:prstGeom prst="rect">
              <a:avLst/>
            </a:prstGeom>
            <a:noFill/>
          </p:spPr>
          <p:txBody>
            <a:bodyPr wrap="square" rtlCol="0">
              <a:spAutoFit/>
            </a:bodyPr>
            <a:lstStyle/>
            <a:p>
              <a:pPr algn="ctr"/>
              <a:r>
                <a:rPr lang="en-US" sz="3600" i="1" dirty="0" smtClean="0">
                  <a:ln w="0"/>
                  <a:latin typeface="Palatino"/>
                </a:rPr>
                <a:t>Community</a:t>
              </a:r>
              <a:endParaRPr lang="en-US" sz="3600" i="1" dirty="0">
                <a:ln w="0"/>
                <a:latin typeface="Palatino"/>
              </a:endParaRPr>
            </a:p>
          </p:txBody>
        </p:sp>
        <p:sp>
          <p:nvSpPr>
            <p:cNvPr id="10" name="Curved Up Arrow 9"/>
            <p:cNvSpPr/>
            <p:nvPr/>
          </p:nvSpPr>
          <p:spPr>
            <a:xfrm flipV="1">
              <a:off x="3120882" y="1035626"/>
              <a:ext cx="5355756" cy="2258571"/>
            </a:xfrm>
            <a:prstGeom prst="curvedUp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Curved Up Arrow 5"/>
            <p:cNvSpPr/>
            <p:nvPr/>
          </p:nvSpPr>
          <p:spPr>
            <a:xfrm flipH="1">
              <a:off x="2864990" y="3708734"/>
              <a:ext cx="5355756" cy="2258571"/>
            </a:xfrm>
            <a:prstGeom prst="curvedUp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cxnSp>
        <p:nvCxnSpPr>
          <p:cNvPr id="24" name="Straight Connector 23"/>
          <p:cNvCxnSpPr/>
          <p:nvPr/>
        </p:nvCxnSpPr>
        <p:spPr>
          <a:xfrm>
            <a:off x="4974955" y="3169055"/>
            <a:ext cx="2231756" cy="0"/>
          </a:xfrm>
          <a:prstGeom prst="line">
            <a:avLst/>
          </a:prstGeom>
          <a:ln w="28575">
            <a:solidFill>
              <a:schemeClr val="accent2"/>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582" y="6437053"/>
            <a:ext cx="1117460" cy="393651"/>
          </a:xfrm>
          <a:prstGeom prst="rect">
            <a:avLst/>
          </a:prstGeom>
        </p:spPr>
      </p:pic>
    </p:spTree>
    <p:extLst>
      <p:ext uri="{BB962C8B-B14F-4D97-AF65-F5344CB8AC3E}">
        <p14:creationId xmlns:p14="http://schemas.microsoft.com/office/powerpoint/2010/main" val="20319243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4409924" cy="1450757"/>
          </a:xfrm>
        </p:spPr>
        <p:txBody>
          <a:bodyPr/>
          <a:lstStyle/>
          <a:p>
            <a:r>
              <a:rPr lang="en-US" dirty="0" smtClean="0"/>
              <a:t>New metadata schema</a:t>
            </a:r>
            <a:endParaRPr lang="en-US" dirty="0"/>
          </a:p>
        </p:txBody>
      </p:sp>
      <p:pic>
        <p:nvPicPr>
          <p:cNvPr id="4" name="Content Placeholder 3"/>
          <p:cNvPicPr>
            <a:picLocks noGrp="1" noChangeAspect="1"/>
          </p:cNvPicPr>
          <p:nvPr>
            <p:ph idx="1"/>
          </p:nvPr>
        </p:nvPicPr>
        <p:blipFill>
          <a:blip r:embed="rId3"/>
          <a:stretch>
            <a:fillRect/>
          </a:stretch>
        </p:blipFill>
        <p:spPr>
          <a:xfrm>
            <a:off x="5507204" y="647385"/>
            <a:ext cx="5648476" cy="4920661"/>
          </a:xfrm>
          <a:prstGeom prst="rect">
            <a:avLst/>
          </a:prstGeom>
          <a:ln>
            <a:noFill/>
          </a:ln>
          <a:effectLst>
            <a:outerShdw blurRad="292100" dist="139700" dir="2700000" algn="tl" rotWithShape="0">
              <a:srgbClr val="333333">
                <a:alpha val="65000"/>
              </a:srgbClr>
            </a:outerShdw>
          </a:effectLst>
        </p:spPr>
      </p:pic>
      <p:cxnSp>
        <p:nvCxnSpPr>
          <p:cNvPr id="6" name="Straight Arrow Connector 5"/>
          <p:cNvCxnSpPr/>
          <p:nvPr/>
        </p:nvCxnSpPr>
        <p:spPr>
          <a:xfrm>
            <a:off x="3368233" y="3171463"/>
            <a:ext cx="1898248" cy="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3368233" y="4400309"/>
            <a:ext cx="1898248" cy="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371480" y="2888773"/>
            <a:ext cx="1608881" cy="923330"/>
          </a:xfrm>
          <a:prstGeom prst="rect">
            <a:avLst/>
          </a:prstGeom>
          <a:noFill/>
        </p:spPr>
        <p:txBody>
          <a:bodyPr wrap="square" rtlCol="0">
            <a:spAutoFit/>
          </a:bodyPr>
          <a:lstStyle/>
          <a:p>
            <a:r>
              <a:rPr lang="en-US" dirty="0" smtClean="0"/>
              <a:t>Add the web address of the new schema</a:t>
            </a:r>
            <a:endParaRPr lang="en-US" dirty="0"/>
          </a:p>
        </p:txBody>
      </p:sp>
      <p:sp>
        <p:nvSpPr>
          <p:cNvPr id="9" name="TextBox 8"/>
          <p:cNvSpPr txBox="1"/>
          <p:nvPr/>
        </p:nvSpPr>
        <p:spPr>
          <a:xfrm>
            <a:off x="1371479" y="4040186"/>
            <a:ext cx="1608881" cy="923330"/>
          </a:xfrm>
          <a:prstGeom prst="rect">
            <a:avLst/>
          </a:prstGeom>
          <a:noFill/>
        </p:spPr>
        <p:txBody>
          <a:bodyPr wrap="square" rtlCol="0">
            <a:spAutoFit/>
          </a:bodyPr>
          <a:lstStyle/>
          <a:p>
            <a:r>
              <a:rPr lang="en-US" dirty="0" smtClean="0"/>
              <a:t>Add a prefix to be used for each term.</a:t>
            </a:r>
            <a:endParaRPr lang="en-US" dirty="0"/>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582" y="6437053"/>
            <a:ext cx="1117460" cy="393651"/>
          </a:xfrm>
          <a:prstGeom prst="rect">
            <a:avLst/>
          </a:prstGeom>
        </p:spPr>
      </p:pic>
    </p:spTree>
    <p:extLst>
      <p:ext uri="{BB962C8B-B14F-4D97-AF65-F5344CB8AC3E}">
        <p14:creationId xmlns:p14="http://schemas.microsoft.com/office/powerpoint/2010/main" val="122951206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fields to an existing schema</a:t>
            </a:r>
            <a:endParaRPr lang="en-US" dirty="0"/>
          </a:p>
        </p:txBody>
      </p:sp>
      <p:pic>
        <p:nvPicPr>
          <p:cNvPr id="5" name="Picture 4"/>
          <p:cNvPicPr>
            <a:picLocks noChangeAspect="1"/>
          </p:cNvPicPr>
          <p:nvPr/>
        </p:nvPicPr>
        <p:blipFill rotWithShape="1">
          <a:blip r:embed="rId3"/>
          <a:srcRect r="36362"/>
          <a:stretch/>
        </p:blipFill>
        <p:spPr>
          <a:xfrm>
            <a:off x="1186043" y="2255174"/>
            <a:ext cx="4230909" cy="2324100"/>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1186043" y="4859118"/>
            <a:ext cx="3046457" cy="369332"/>
          </a:xfrm>
          <a:prstGeom prst="rect">
            <a:avLst/>
          </a:prstGeom>
          <a:noFill/>
        </p:spPr>
        <p:txBody>
          <a:bodyPr wrap="square" rtlCol="0">
            <a:spAutoFit/>
          </a:bodyPr>
          <a:lstStyle/>
          <a:p>
            <a:r>
              <a:rPr lang="en-US" dirty="0" smtClean="0">
                <a:solidFill>
                  <a:srgbClr val="C00000"/>
                </a:solidFill>
              </a:rPr>
              <a:t>Click on the namespace link.</a:t>
            </a:r>
            <a:endParaRPr lang="en-US" dirty="0">
              <a:solidFill>
                <a:srgbClr val="C00000"/>
              </a:solidFill>
            </a:endParaRPr>
          </a:p>
        </p:txBody>
      </p:sp>
      <p:sp>
        <p:nvSpPr>
          <p:cNvPr id="7" name="TextBox 6"/>
          <p:cNvSpPr txBox="1"/>
          <p:nvPr/>
        </p:nvSpPr>
        <p:spPr>
          <a:xfrm>
            <a:off x="6388840" y="5139159"/>
            <a:ext cx="3046457" cy="369332"/>
          </a:xfrm>
          <a:prstGeom prst="rect">
            <a:avLst/>
          </a:prstGeom>
          <a:noFill/>
        </p:spPr>
        <p:txBody>
          <a:bodyPr wrap="square" rtlCol="0">
            <a:spAutoFit/>
          </a:bodyPr>
          <a:lstStyle/>
          <a:p>
            <a:r>
              <a:rPr lang="en-US" dirty="0" smtClean="0">
                <a:solidFill>
                  <a:srgbClr val="C00000"/>
                </a:solidFill>
              </a:rPr>
              <a:t>Add new field.</a:t>
            </a:r>
            <a:endParaRPr lang="en-US" dirty="0">
              <a:solidFill>
                <a:srgbClr val="C00000"/>
              </a:solidFill>
            </a:endParaRPr>
          </a:p>
        </p:txBody>
      </p:sp>
      <p:pic>
        <p:nvPicPr>
          <p:cNvPr id="9" name="Picture 8"/>
          <p:cNvPicPr>
            <a:picLocks noChangeAspect="1"/>
          </p:cNvPicPr>
          <p:nvPr/>
        </p:nvPicPr>
        <p:blipFill>
          <a:blip r:embed="rId4"/>
          <a:stretch>
            <a:fillRect/>
          </a:stretch>
        </p:blipFill>
        <p:spPr>
          <a:xfrm>
            <a:off x="6129862" y="1975330"/>
            <a:ext cx="5407102" cy="2883788"/>
          </a:xfrm>
          <a:prstGeom prst="rect">
            <a:avLst/>
          </a:prstGeom>
          <a:ln>
            <a:noFill/>
          </a:ln>
          <a:effectLst>
            <a:outerShdw blurRad="292100" dist="139700" dir="2700000" algn="tl" rotWithShape="0">
              <a:srgbClr val="333333">
                <a:alpha val="65000"/>
              </a:srgbClr>
            </a:outerShdw>
          </a:effectLst>
        </p:spPr>
      </p:pic>
      <p:sp>
        <p:nvSpPr>
          <p:cNvPr id="3" name="Right Arrow 2"/>
          <p:cNvSpPr/>
          <p:nvPr/>
        </p:nvSpPr>
        <p:spPr>
          <a:xfrm>
            <a:off x="5254625" y="3349625"/>
            <a:ext cx="968375" cy="28575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72582" y="6437053"/>
            <a:ext cx="1117460" cy="393651"/>
          </a:xfrm>
          <a:prstGeom prst="rect">
            <a:avLst/>
          </a:prstGeom>
        </p:spPr>
      </p:pic>
    </p:spTree>
    <p:extLst>
      <p:ext uri="{BB962C8B-B14F-4D97-AF65-F5344CB8AC3E}">
        <p14:creationId xmlns:p14="http://schemas.microsoft.com/office/powerpoint/2010/main" val="12162442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Good to Know </a:t>
            </a:r>
            <a:endParaRPr lang="en-US" dirty="0"/>
          </a:p>
        </p:txBody>
      </p:sp>
      <p:sp>
        <p:nvSpPr>
          <p:cNvPr id="5" name="Text Placeholder 4"/>
          <p:cNvSpPr>
            <a:spLocks noGrp="1"/>
          </p:cNvSpPr>
          <p:nvPr>
            <p:ph type="body" idx="1"/>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582" y="6437053"/>
            <a:ext cx="1117460" cy="393651"/>
          </a:xfrm>
          <a:prstGeom prst="rect">
            <a:avLst/>
          </a:prstGeom>
        </p:spPr>
      </p:pic>
    </p:spTree>
    <p:extLst>
      <p:ext uri="{BB962C8B-B14F-4D97-AF65-F5344CB8AC3E}">
        <p14:creationId xmlns:p14="http://schemas.microsoft.com/office/powerpoint/2010/main" val="77821893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Statistics</a:t>
            </a:r>
            <a:endParaRPr lang="en-US" dirty="0"/>
          </a:p>
        </p:txBody>
      </p:sp>
      <p:sp>
        <p:nvSpPr>
          <p:cNvPr id="3" name="Content Placeholder 2"/>
          <p:cNvSpPr>
            <a:spLocks noGrp="1"/>
          </p:cNvSpPr>
          <p:nvPr>
            <p:ph idx="1"/>
          </p:nvPr>
        </p:nvSpPr>
        <p:spPr>
          <a:xfrm>
            <a:off x="1097280" y="1845734"/>
            <a:ext cx="3752512" cy="4023360"/>
          </a:xfrm>
        </p:spPr>
        <p:txBody>
          <a:bodyPr/>
          <a:lstStyle/>
          <a:p>
            <a:r>
              <a:rPr lang="en-US" dirty="0"/>
              <a:t>Usage statistics can be retrieved from individual item, collection and community pages. These Usage Statistics pages show</a:t>
            </a:r>
            <a:r>
              <a:rPr lang="en-US" dirty="0" smtClean="0"/>
              <a:t>:</a:t>
            </a:r>
          </a:p>
          <a:p>
            <a:pPr>
              <a:buFont typeface="Arial" panose="020B0604020202020204" pitchFamily="34" charset="0"/>
              <a:buChar char="•"/>
            </a:pPr>
            <a:endParaRPr lang="en-US" dirty="0"/>
          </a:p>
          <a:p>
            <a:pPr marL="578358" lvl="1" indent="-285750">
              <a:buFont typeface="Arial" panose="020B0604020202020204" pitchFamily="34" charset="0"/>
              <a:buChar char="•"/>
            </a:pPr>
            <a:r>
              <a:rPr lang="en-US" dirty="0"/>
              <a:t>Total page visits (all time)</a:t>
            </a:r>
          </a:p>
          <a:p>
            <a:pPr marL="578358" lvl="1" indent="-285750">
              <a:buFont typeface="Arial" panose="020B0604020202020204" pitchFamily="34" charset="0"/>
              <a:buChar char="•"/>
            </a:pPr>
            <a:r>
              <a:rPr lang="en-US" dirty="0"/>
              <a:t>Total Visits per Month</a:t>
            </a:r>
          </a:p>
          <a:p>
            <a:pPr marL="578358" lvl="1" indent="-285750">
              <a:buFont typeface="Arial" panose="020B0604020202020204" pitchFamily="34" charset="0"/>
              <a:buChar char="•"/>
            </a:pPr>
            <a:r>
              <a:rPr lang="en-US" dirty="0"/>
              <a:t>File Downloads (all time)*</a:t>
            </a:r>
          </a:p>
          <a:p>
            <a:pPr marL="578358" lvl="1" indent="-285750">
              <a:buFont typeface="Arial" panose="020B0604020202020204" pitchFamily="34" charset="0"/>
              <a:buChar char="•"/>
            </a:pPr>
            <a:r>
              <a:rPr lang="en-US" dirty="0"/>
              <a:t>Top Country Views (all time)</a:t>
            </a:r>
          </a:p>
          <a:p>
            <a:pPr marL="578358" lvl="1" indent="-285750">
              <a:buFont typeface="Arial" panose="020B0604020202020204" pitchFamily="34" charset="0"/>
              <a:buChar char="•"/>
            </a:pPr>
            <a:r>
              <a:rPr lang="en-US" dirty="0"/>
              <a:t>Top City Views (all time)</a:t>
            </a:r>
          </a:p>
          <a:p>
            <a:endParaRPr lang="en-US" dirty="0"/>
          </a:p>
        </p:txBody>
      </p:sp>
      <p:pic>
        <p:nvPicPr>
          <p:cNvPr id="6" name="Content Placeholder 8" descr="Community statistics.png"/>
          <p:cNvPicPr>
            <a:picLocks noChangeAspect="1"/>
          </p:cNvPicPr>
          <p:nvPr/>
        </p:nvPicPr>
        <p:blipFill rotWithShape="1">
          <a:blip r:embed="rId2">
            <a:extLst>
              <a:ext uri="{28A0092B-C50C-407E-A947-70E740481C1C}">
                <a14:useLocalDpi xmlns:a14="http://schemas.microsoft.com/office/drawing/2010/main" val="0"/>
              </a:ext>
            </a:extLst>
          </a:blip>
          <a:srcRect l="-1969" r="-654"/>
          <a:stretch/>
        </p:blipFill>
        <p:spPr>
          <a:xfrm>
            <a:off x="5190986" y="605869"/>
            <a:ext cx="6132268" cy="4922031"/>
          </a:xfrm>
          <a:prstGeom prst="rect">
            <a:avLst/>
          </a:prstGeom>
          <a:ln>
            <a:noFill/>
          </a:ln>
          <a:effectLst>
            <a:outerShdw blurRad="292100" dist="139700" dir="2700000" algn="tl" rotWithShape="0">
              <a:srgbClr val="333333">
                <a:alpha val="65000"/>
              </a:srgbClr>
            </a:outerShdw>
          </a:effectLst>
        </p:spPr>
      </p:pic>
      <p:pic>
        <p:nvPicPr>
          <p:cNvPr id="8" name="Picture 7" descr="Search Quer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4638" y="862388"/>
            <a:ext cx="5661639" cy="4408991"/>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582" y="6437053"/>
            <a:ext cx="1117460" cy="393651"/>
          </a:xfrm>
          <a:prstGeom prst="rect">
            <a:avLst/>
          </a:prstGeom>
        </p:spPr>
      </p:pic>
    </p:spTree>
    <p:extLst>
      <p:ext uri="{BB962C8B-B14F-4D97-AF65-F5344CB8AC3E}">
        <p14:creationId xmlns:p14="http://schemas.microsoft.com/office/powerpoint/2010/main" val="1683258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4701636" cy="1450757"/>
          </a:xfrm>
        </p:spPr>
        <p:txBody>
          <a:bodyPr/>
          <a:lstStyle/>
          <a:p>
            <a:r>
              <a:rPr lang="en-US" dirty="0" smtClean="0"/>
              <a:t>Withdrawing and Deleting Items</a:t>
            </a:r>
            <a:endParaRPr lang="en-US" dirty="0"/>
          </a:p>
        </p:txBody>
      </p:sp>
      <p:pic>
        <p:nvPicPr>
          <p:cNvPr id="3" name="Picture 2"/>
          <p:cNvPicPr>
            <a:picLocks noChangeAspect="1"/>
          </p:cNvPicPr>
          <p:nvPr/>
        </p:nvPicPr>
        <p:blipFill rotWithShape="1">
          <a:blip r:embed="rId3"/>
          <a:srcRect t="987" b="3300"/>
          <a:stretch/>
        </p:blipFill>
        <p:spPr>
          <a:xfrm>
            <a:off x="5054527" y="1011981"/>
            <a:ext cx="6724650" cy="4722471"/>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902825" y="3090441"/>
            <a:ext cx="3217762" cy="923330"/>
          </a:xfrm>
          <a:prstGeom prst="rect">
            <a:avLst/>
          </a:prstGeom>
          <a:noFill/>
        </p:spPr>
        <p:txBody>
          <a:bodyPr wrap="square" rtlCol="0">
            <a:spAutoFit/>
          </a:bodyPr>
          <a:lstStyle/>
          <a:p>
            <a:r>
              <a:rPr lang="en-US" dirty="0" smtClean="0">
                <a:solidFill>
                  <a:srgbClr val="C00000"/>
                </a:solidFill>
              </a:rPr>
              <a:t>Withdraw an item </a:t>
            </a:r>
            <a:r>
              <a:rPr lang="en-US" dirty="0" smtClean="0"/>
              <a:t>= item is hidden from view, leaves a “tombstone,” can be reinstated</a:t>
            </a:r>
            <a:endParaRPr lang="en-US" dirty="0"/>
          </a:p>
        </p:txBody>
      </p:sp>
      <p:sp>
        <p:nvSpPr>
          <p:cNvPr id="7" name="TextBox 6"/>
          <p:cNvSpPr txBox="1"/>
          <p:nvPr/>
        </p:nvSpPr>
        <p:spPr>
          <a:xfrm>
            <a:off x="902825" y="4443522"/>
            <a:ext cx="3217762" cy="923330"/>
          </a:xfrm>
          <a:prstGeom prst="rect">
            <a:avLst/>
          </a:prstGeom>
          <a:noFill/>
        </p:spPr>
        <p:txBody>
          <a:bodyPr wrap="square" rtlCol="0">
            <a:spAutoFit/>
          </a:bodyPr>
          <a:lstStyle/>
          <a:p>
            <a:r>
              <a:rPr lang="en-US" dirty="0" smtClean="0">
                <a:solidFill>
                  <a:srgbClr val="C00000"/>
                </a:solidFill>
              </a:rPr>
              <a:t>Expunge an item </a:t>
            </a:r>
            <a:r>
              <a:rPr lang="en-US" dirty="0" smtClean="0"/>
              <a:t>= item is completely erased from the archive, cannot be retrieved.</a:t>
            </a:r>
            <a:endParaRPr lang="en-US" dirty="0"/>
          </a:p>
        </p:txBody>
      </p:sp>
      <p:cxnSp>
        <p:nvCxnSpPr>
          <p:cNvPr id="8" name="Straight Arrow Connector 7"/>
          <p:cNvCxnSpPr/>
          <p:nvPr/>
        </p:nvCxnSpPr>
        <p:spPr>
          <a:xfrm>
            <a:off x="4120587" y="3715473"/>
            <a:ext cx="1157469" cy="1"/>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081104" y="4974637"/>
            <a:ext cx="1157469" cy="1"/>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582" y="6437053"/>
            <a:ext cx="1117460" cy="393651"/>
          </a:xfrm>
          <a:prstGeom prst="rect">
            <a:avLst/>
          </a:prstGeom>
        </p:spPr>
      </p:pic>
    </p:spTree>
    <p:extLst>
      <p:ext uri="{BB962C8B-B14F-4D97-AF65-F5344CB8AC3E}">
        <p14:creationId xmlns:p14="http://schemas.microsoft.com/office/powerpoint/2010/main" val="373223053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582" y="6437053"/>
            <a:ext cx="1117460" cy="393651"/>
          </a:xfrm>
          <a:prstGeom prst="rect">
            <a:avLst/>
          </a:prstGeom>
        </p:spPr>
      </p:pic>
      <p:sp>
        <p:nvSpPr>
          <p:cNvPr id="4" name="Title 3"/>
          <p:cNvSpPr>
            <a:spLocks noGrp="1"/>
          </p:cNvSpPr>
          <p:nvPr>
            <p:ph type="title"/>
          </p:nvPr>
        </p:nvSpPr>
        <p:spPr/>
        <p:txBody>
          <a:bodyPr/>
          <a:lstStyle/>
          <a:p>
            <a:r>
              <a:rPr lang="en-US" dirty="0" smtClean="0"/>
              <a:t>Mapping items</a:t>
            </a:r>
            <a:endParaRPr lang="en-US" dirty="0"/>
          </a:p>
        </p:txBody>
      </p:sp>
      <p:sp>
        <p:nvSpPr>
          <p:cNvPr id="5" name="Content Placeholder 4"/>
          <p:cNvSpPr>
            <a:spLocks noGrp="1"/>
          </p:cNvSpPr>
          <p:nvPr>
            <p:ph idx="1"/>
          </p:nvPr>
        </p:nvSpPr>
        <p:spPr>
          <a:xfrm>
            <a:off x="1097280" y="1845734"/>
            <a:ext cx="4284948" cy="4023360"/>
          </a:xfrm>
        </p:spPr>
        <p:txBody>
          <a:bodyPr/>
          <a:lstStyle/>
          <a:p>
            <a:pPr>
              <a:buFont typeface="Arial" panose="020B0604020202020204" pitchFamily="34" charset="0"/>
              <a:buChar char="•"/>
            </a:pPr>
            <a:r>
              <a:rPr lang="en-US" sz="2200" dirty="0" smtClean="0"/>
              <a:t> One item may be displayed in multiple Collections simultaneously.</a:t>
            </a:r>
          </a:p>
          <a:p>
            <a:pPr lvl="1"/>
            <a:r>
              <a:rPr lang="en-US" sz="2000" dirty="0" smtClean="0"/>
              <a:t>“Owned” by the original Collection to which it was submitted. “Mapped” to additional Collections. (Think of a desktop “shortcut” to an application or file on your computer.)</a:t>
            </a:r>
          </a:p>
          <a:p>
            <a:pPr lvl="1"/>
            <a:r>
              <a:rPr lang="en-US" sz="2000" dirty="0" smtClean="0"/>
              <a:t>The “mapped” item inherits all the permissions, licenses, etc. of the original item.</a:t>
            </a:r>
          </a:p>
          <a:p>
            <a:endParaRPr lang="en-US" dirty="0"/>
          </a:p>
          <a:p>
            <a:endParaRPr lang="en-US" dirty="0"/>
          </a:p>
        </p:txBody>
      </p:sp>
      <p:pic>
        <p:nvPicPr>
          <p:cNvPr id="2" name="Picture 1"/>
          <p:cNvPicPr>
            <a:picLocks noChangeAspect="1"/>
          </p:cNvPicPr>
          <p:nvPr/>
        </p:nvPicPr>
        <p:blipFill>
          <a:blip r:embed="rId3"/>
          <a:stretch>
            <a:fillRect/>
          </a:stretch>
        </p:blipFill>
        <p:spPr>
          <a:xfrm>
            <a:off x="5897537" y="235895"/>
            <a:ext cx="5310213" cy="6417916"/>
          </a:xfrm>
          <a:prstGeom prst="rect">
            <a:avLst/>
          </a:prstGeom>
          <a:ln>
            <a:noFill/>
          </a:ln>
          <a:effectLst>
            <a:outerShdw blurRad="292100" dist="139700" dir="2700000" algn="tl" rotWithShape="0">
              <a:srgbClr val="333333">
                <a:alpha val="65000"/>
              </a:srgbClr>
            </a:outerShdw>
          </a:effectLst>
        </p:spPr>
      </p:pic>
      <p:cxnSp>
        <p:nvCxnSpPr>
          <p:cNvPr id="6" name="Straight Arrow Connector 5"/>
          <p:cNvCxnSpPr/>
          <p:nvPr/>
        </p:nvCxnSpPr>
        <p:spPr>
          <a:xfrm>
            <a:off x="4615228" y="6201232"/>
            <a:ext cx="1157469" cy="1"/>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82526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How To:</a:t>
            </a:r>
            <a:endParaRPr lang="en-US" dirty="0"/>
          </a:p>
        </p:txBody>
      </p:sp>
      <p:sp>
        <p:nvSpPr>
          <p:cNvPr id="5" name="Content Placeholder 4"/>
          <p:cNvSpPr>
            <a:spLocks noGrp="1"/>
          </p:cNvSpPr>
          <p:nvPr>
            <p:ph idx="1"/>
          </p:nvPr>
        </p:nvSpPr>
        <p:spPr>
          <a:xfrm>
            <a:off x="4800600" y="731520"/>
            <a:ext cx="6492240" cy="4685432"/>
          </a:xfrm>
          <a:solidFill>
            <a:schemeClr val="bg1"/>
          </a:solidFill>
        </p:spPr>
        <p:txBody>
          <a:bodyPr>
            <a:normAutofit/>
          </a:bodyPr>
          <a:lstStyle/>
          <a:p>
            <a:pPr marL="457200" lvl="0" indent="-457200">
              <a:buFont typeface="+mj-lt"/>
              <a:buAutoNum type="arabicPeriod"/>
            </a:pPr>
            <a:r>
              <a:rPr lang="en-US" dirty="0" smtClean="0"/>
              <a:t>Navigate to the Collection </a:t>
            </a:r>
            <a:r>
              <a:rPr lang="en-US" dirty="0"/>
              <a:t>where you want the work to </a:t>
            </a:r>
            <a:r>
              <a:rPr lang="en-US" dirty="0" smtClean="0"/>
              <a:t>appear (i.e. the “mapped” collection).</a:t>
            </a:r>
            <a:endParaRPr lang="en-US" dirty="0"/>
          </a:p>
          <a:p>
            <a:pPr marL="457200" lvl="0" indent="-457200">
              <a:buFont typeface="+mj-lt"/>
              <a:buAutoNum type="arabicPeriod"/>
            </a:pPr>
            <a:r>
              <a:rPr lang="en-US" dirty="0"/>
              <a:t>Click </a:t>
            </a:r>
            <a:r>
              <a:rPr lang="en-US" b="1" dirty="0"/>
              <a:t>Item Mapper </a:t>
            </a:r>
            <a:r>
              <a:rPr lang="en-US" dirty="0"/>
              <a:t>under CONTEXT in the right-hand navigation bar</a:t>
            </a:r>
          </a:p>
          <a:p>
            <a:pPr marL="457200" lvl="0" indent="-457200">
              <a:buFont typeface="+mj-lt"/>
              <a:buAutoNum type="arabicPeriod"/>
            </a:pPr>
            <a:r>
              <a:rPr lang="en-US" dirty="0"/>
              <a:t>In the search box, enter the title of the item you want to map into the new collection</a:t>
            </a:r>
          </a:p>
          <a:p>
            <a:pPr marL="457200" lvl="0" indent="-457200">
              <a:buFont typeface="+mj-lt"/>
              <a:buAutoNum type="arabicPeriod"/>
            </a:pPr>
            <a:r>
              <a:rPr lang="en-US" dirty="0"/>
              <a:t>Click </a:t>
            </a:r>
            <a:r>
              <a:rPr lang="en-US" b="1" dirty="0"/>
              <a:t>Search works</a:t>
            </a:r>
            <a:endParaRPr lang="en-US" dirty="0"/>
          </a:p>
          <a:p>
            <a:pPr marL="457200" lvl="0" indent="-457200">
              <a:buFont typeface="+mj-lt"/>
              <a:buAutoNum type="arabicPeriod"/>
            </a:pPr>
            <a:r>
              <a:rPr lang="en-US" dirty="0"/>
              <a:t>Click the check box next to the work you want to map</a:t>
            </a:r>
          </a:p>
          <a:p>
            <a:pPr marL="457200" lvl="0" indent="-457200">
              <a:buFont typeface="+mj-lt"/>
              <a:buAutoNum type="arabicPeriod"/>
            </a:pPr>
            <a:r>
              <a:rPr lang="en-US" dirty="0"/>
              <a:t>Click the </a:t>
            </a:r>
            <a:r>
              <a:rPr lang="en-US" b="1" dirty="0"/>
              <a:t>Map selected </a:t>
            </a:r>
            <a:r>
              <a:rPr lang="en-US" b="1" dirty="0" smtClean="0"/>
              <a:t>items </a:t>
            </a:r>
            <a:r>
              <a:rPr lang="en-US" dirty="0" smtClean="0"/>
              <a:t>button </a:t>
            </a:r>
            <a:r>
              <a:rPr lang="en-US" dirty="0"/>
              <a:t>at the top of the page</a:t>
            </a:r>
          </a:p>
          <a:p>
            <a:r>
              <a:rPr lang="en-US" dirty="0"/>
              <a:t> </a:t>
            </a:r>
          </a:p>
          <a:p>
            <a:endParaRPr lang="en-US" dirty="0"/>
          </a:p>
        </p:txBody>
      </p:sp>
      <p:sp>
        <p:nvSpPr>
          <p:cNvPr id="6" name="Text Placeholder 5"/>
          <p:cNvSpPr>
            <a:spLocks noGrp="1"/>
          </p:cNvSpPr>
          <p:nvPr>
            <p:ph type="body" sz="half" idx="2"/>
          </p:nvPr>
        </p:nvSpPr>
        <p:spPr/>
        <p:txBody>
          <a:bodyPr/>
          <a:lstStyle/>
          <a:p>
            <a:r>
              <a:rPr lang="en-US" dirty="0" smtClean="0"/>
              <a:t>Use the Item Mapper</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582" y="6437053"/>
            <a:ext cx="1117460" cy="393651"/>
          </a:xfrm>
          <a:prstGeom prst="rect">
            <a:avLst/>
          </a:prstGeom>
        </p:spPr>
      </p:pic>
    </p:spTree>
    <p:extLst>
      <p:ext uri="{BB962C8B-B14F-4D97-AF65-F5344CB8AC3E}">
        <p14:creationId xmlns:p14="http://schemas.microsoft.com/office/powerpoint/2010/main" val="41931280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Metadata Editing</a:t>
            </a:r>
            <a:endParaRPr lang="en-US" dirty="0"/>
          </a:p>
        </p:txBody>
      </p:sp>
      <p:sp>
        <p:nvSpPr>
          <p:cNvPr id="3" name="Content Placeholder 2"/>
          <p:cNvSpPr>
            <a:spLocks noGrp="1"/>
          </p:cNvSpPr>
          <p:nvPr>
            <p:ph idx="1"/>
          </p:nvPr>
        </p:nvSpPr>
        <p:spPr>
          <a:xfrm>
            <a:off x="4120587" y="1909823"/>
            <a:ext cx="6879517" cy="3576578"/>
          </a:xfrm>
        </p:spPr>
        <p:txBody>
          <a:bodyPr>
            <a:normAutofit/>
          </a:bodyPr>
          <a:lstStyle/>
          <a:p>
            <a:r>
              <a:rPr lang="en-US" dirty="0" smtClean="0"/>
              <a:t>Might be useful for:</a:t>
            </a:r>
          </a:p>
          <a:p>
            <a:pPr lvl="1"/>
            <a:r>
              <a:rPr lang="en-US" dirty="0" smtClean="0"/>
              <a:t>Batch </a:t>
            </a:r>
            <a:r>
              <a:rPr lang="en-US" dirty="0"/>
              <a:t>editing of metadata (e.g. perform an external spell check)</a:t>
            </a:r>
          </a:p>
          <a:p>
            <a:pPr lvl="1"/>
            <a:r>
              <a:rPr lang="en-US" dirty="0"/>
              <a:t>Batch additions of metadata (e.g. add an abstract to a set of items, add controlled vocabulary such as LCSH)</a:t>
            </a:r>
          </a:p>
          <a:p>
            <a:pPr lvl="1"/>
            <a:r>
              <a:rPr lang="en-US" dirty="0"/>
              <a:t>Batch find and replace of metadata values (e.g. correct misspelled surname across several records)</a:t>
            </a:r>
          </a:p>
          <a:p>
            <a:pPr lvl="1"/>
            <a:r>
              <a:rPr lang="en-US" dirty="0"/>
              <a:t>Mass move items between collections</a:t>
            </a:r>
          </a:p>
          <a:p>
            <a:pPr lvl="1"/>
            <a:r>
              <a:rPr lang="en-US" dirty="0"/>
              <a:t>Mass deletion, withdrawal, or re-instatement of items</a:t>
            </a:r>
          </a:p>
          <a:p>
            <a:pPr lvl="1"/>
            <a:r>
              <a:rPr lang="en-US" dirty="0"/>
              <a:t>Enable the batch addition of new items (without </a:t>
            </a:r>
            <a:r>
              <a:rPr lang="en-US" dirty="0" err="1"/>
              <a:t>bitstreams</a:t>
            </a:r>
            <a:r>
              <a:rPr lang="en-US" dirty="0"/>
              <a:t>) via a CSV file</a:t>
            </a:r>
          </a:p>
          <a:p>
            <a:pPr lvl="1"/>
            <a:r>
              <a:rPr lang="en-US" dirty="0"/>
              <a:t>Re-order the values in a list (e.g. authors)</a:t>
            </a:r>
          </a:p>
          <a:p>
            <a:endParaRPr lang="en-US" dirty="0"/>
          </a:p>
        </p:txBody>
      </p:sp>
      <p:pic>
        <p:nvPicPr>
          <p:cNvPr id="3074" name="Picture 2" descr="https://encrypted-tbn3.gstatic.com/images?q=tbn:ANd9GcRkLP7zbn0H9qcHwn6ygd2SFiDfWt_DYLb5xbubjgF5ah6ZtoU5COAFF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4504" y="1909823"/>
            <a:ext cx="1921398" cy="192139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319513" y="4003684"/>
            <a:ext cx="2581155"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smtClean="0">
                <a:solidFill>
                  <a:srgbClr val="C00000"/>
                </a:solidFill>
              </a:rPr>
              <a:t>3 Steps:</a:t>
            </a:r>
          </a:p>
          <a:p>
            <a:pPr marL="342900" indent="-342900">
              <a:buClr>
                <a:schemeClr val="accent2"/>
              </a:buClr>
              <a:buFont typeface="+mj-lt"/>
              <a:buAutoNum type="arabicPeriod"/>
            </a:pPr>
            <a:r>
              <a:rPr lang="en-US" dirty="0" smtClean="0"/>
              <a:t>Export CSV file</a:t>
            </a:r>
          </a:p>
          <a:p>
            <a:pPr marL="342900" indent="-342900">
              <a:buClr>
                <a:schemeClr val="accent2"/>
              </a:buClr>
              <a:buFont typeface="+mj-lt"/>
              <a:buAutoNum type="arabicPeriod"/>
            </a:pPr>
            <a:r>
              <a:rPr lang="en-US" dirty="0" smtClean="0"/>
              <a:t>Edit values in CSV file</a:t>
            </a:r>
          </a:p>
          <a:p>
            <a:pPr marL="342900" indent="-342900">
              <a:buClr>
                <a:schemeClr val="accent2"/>
              </a:buClr>
              <a:buFont typeface="+mj-lt"/>
              <a:buAutoNum type="arabicPeriod"/>
            </a:pPr>
            <a:r>
              <a:rPr lang="en-US" dirty="0" smtClean="0"/>
              <a:t>Re-import CSV file</a:t>
            </a:r>
            <a:endParaRPr lang="en-US" dirty="0"/>
          </a:p>
        </p:txBody>
      </p:sp>
      <p:sp>
        <p:nvSpPr>
          <p:cNvPr id="5" name="Rectangle 4"/>
          <p:cNvSpPr/>
          <p:nvPr/>
        </p:nvSpPr>
        <p:spPr>
          <a:xfrm>
            <a:off x="4279070" y="5497977"/>
            <a:ext cx="4193598" cy="923330"/>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smtClean="0">
                <a:solidFill>
                  <a:srgbClr val="C00000"/>
                </a:solidFill>
              </a:rPr>
              <a:t>Good documentation: </a:t>
            </a:r>
            <a:r>
              <a:rPr lang="en-US" dirty="0" smtClean="0">
                <a:hlinkClick r:id="rId3"/>
              </a:rPr>
              <a:t>https</a:t>
            </a:r>
            <a:r>
              <a:rPr lang="en-US" dirty="0">
                <a:hlinkClick r:id="rId3"/>
              </a:rPr>
              <a:t>://</a:t>
            </a:r>
            <a:r>
              <a:rPr lang="en-US" dirty="0" smtClean="0">
                <a:hlinkClick r:id="rId3"/>
              </a:rPr>
              <a:t>wiki.duraspace.org/display/DSDOC4x/Batch+Metadata+Editing</a:t>
            </a:r>
            <a:r>
              <a:rPr lang="en-US" dirty="0" smtClean="0"/>
              <a:t> </a:t>
            </a:r>
            <a:endParaRPr lang="en-US"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582" y="6437053"/>
            <a:ext cx="1117460" cy="393651"/>
          </a:xfrm>
          <a:prstGeom prst="rect">
            <a:avLst/>
          </a:prstGeom>
        </p:spPr>
      </p:pic>
    </p:spTree>
    <p:extLst>
      <p:ext uri="{BB962C8B-B14F-4D97-AF65-F5344CB8AC3E}">
        <p14:creationId xmlns:p14="http://schemas.microsoft.com/office/powerpoint/2010/main" val="406286008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2210" y="286603"/>
            <a:ext cx="5243470" cy="1450757"/>
          </a:xfrm>
        </p:spPr>
        <p:txBody>
          <a:bodyPr/>
          <a:lstStyle/>
          <a:p>
            <a:r>
              <a:rPr lang="en-US" dirty="0" smtClean="0"/>
              <a:t>Exporting Collections</a:t>
            </a:r>
            <a:endParaRPr lang="en-US" dirty="0"/>
          </a:p>
        </p:txBody>
      </p:sp>
      <p:pic>
        <p:nvPicPr>
          <p:cNvPr id="4" name="Content Placeholder 3"/>
          <p:cNvPicPr>
            <a:picLocks noGrp="1" noChangeAspect="1"/>
          </p:cNvPicPr>
          <p:nvPr>
            <p:ph idx="1"/>
          </p:nvPr>
        </p:nvPicPr>
        <p:blipFill>
          <a:blip r:embed="rId3"/>
          <a:stretch>
            <a:fillRect/>
          </a:stretch>
        </p:blipFill>
        <p:spPr>
          <a:xfrm>
            <a:off x="312213" y="2969269"/>
            <a:ext cx="5599997" cy="1996128"/>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rotWithShape="1">
          <a:blip r:embed="rId4"/>
          <a:srcRect l="8760"/>
          <a:stretch/>
        </p:blipFill>
        <p:spPr>
          <a:xfrm>
            <a:off x="7110483" y="2612211"/>
            <a:ext cx="4792429" cy="3631261"/>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5912210" y="1836231"/>
            <a:ext cx="9629860" cy="677108"/>
          </a:xfrm>
          <a:prstGeom prst="rect">
            <a:avLst/>
          </a:prstGeom>
          <a:noFill/>
        </p:spPr>
        <p:txBody>
          <a:bodyPr wrap="square" rtlCol="0">
            <a:spAutoFit/>
          </a:bodyPr>
          <a:lstStyle/>
          <a:p>
            <a:r>
              <a:rPr lang="en-US" sz="2000" dirty="0" smtClean="0">
                <a:solidFill>
                  <a:srgbClr val="C00000"/>
                </a:solidFill>
              </a:rPr>
              <a:t>Export Collection or Community via UI</a:t>
            </a:r>
          </a:p>
          <a:p>
            <a:endParaRPr lang="en-US" dirty="0"/>
          </a:p>
        </p:txBody>
      </p:sp>
      <p:grpSp>
        <p:nvGrpSpPr>
          <p:cNvPr id="9" name="Group 8"/>
          <p:cNvGrpSpPr/>
          <p:nvPr/>
        </p:nvGrpSpPr>
        <p:grpSpPr>
          <a:xfrm>
            <a:off x="1167556" y="252596"/>
            <a:ext cx="3434838" cy="1551217"/>
            <a:chOff x="1097280" y="2488519"/>
            <a:chExt cx="3434838" cy="1551217"/>
          </a:xfrm>
        </p:grpSpPr>
        <p:pic>
          <p:nvPicPr>
            <p:cNvPr id="7" name="Picture 6"/>
            <p:cNvPicPr>
              <a:picLocks noChangeAspect="1"/>
            </p:cNvPicPr>
            <p:nvPr/>
          </p:nvPicPr>
          <p:blipFill>
            <a:blip r:embed="rId5"/>
            <a:stretch>
              <a:fillRect/>
            </a:stretch>
          </p:blipFill>
          <p:spPr>
            <a:xfrm>
              <a:off x="1097280" y="2488519"/>
              <a:ext cx="3434838" cy="1551217"/>
            </a:xfrm>
            <a:prstGeom prst="rect">
              <a:avLst/>
            </a:prstGeom>
            <a:ln>
              <a:noFill/>
            </a:ln>
            <a:effectLst>
              <a:outerShdw blurRad="292100" dist="139700" dir="2700000" algn="tl" rotWithShape="0">
                <a:srgbClr val="333333">
                  <a:alpha val="65000"/>
                </a:srgbClr>
              </a:outerShdw>
            </a:effectLst>
          </p:spPr>
        </p:pic>
        <p:cxnSp>
          <p:nvCxnSpPr>
            <p:cNvPr id="8" name="Straight Arrow Connector 7"/>
            <p:cNvCxnSpPr/>
            <p:nvPr/>
          </p:nvCxnSpPr>
          <p:spPr>
            <a:xfrm flipH="1" flipV="1">
              <a:off x="2653725" y="3533291"/>
              <a:ext cx="1192906" cy="1281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1113237" y="1960906"/>
            <a:ext cx="4208970" cy="369332"/>
          </a:xfrm>
          <a:prstGeom prst="rect">
            <a:avLst/>
          </a:prstGeom>
          <a:noFill/>
        </p:spPr>
        <p:txBody>
          <a:bodyPr wrap="square" rtlCol="0">
            <a:spAutoFit/>
          </a:bodyPr>
          <a:lstStyle/>
          <a:p>
            <a:r>
              <a:rPr lang="en-US" dirty="0" smtClean="0">
                <a:solidFill>
                  <a:schemeClr val="accent2"/>
                </a:solidFill>
              </a:rPr>
              <a:t>1) </a:t>
            </a:r>
            <a:r>
              <a:rPr lang="en-US" dirty="0" smtClean="0"/>
              <a:t>Export Collection (or Community)</a:t>
            </a:r>
            <a:endParaRPr lang="en-US" dirty="0"/>
          </a:p>
        </p:txBody>
      </p:sp>
      <p:sp>
        <p:nvSpPr>
          <p:cNvPr id="11" name="TextBox 10"/>
          <p:cNvSpPr txBox="1"/>
          <p:nvPr/>
        </p:nvSpPr>
        <p:spPr>
          <a:xfrm>
            <a:off x="263240" y="5160344"/>
            <a:ext cx="5243470" cy="369332"/>
          </a:xfrm>
          <a:prstGeom prst="rect">
            <a:avLst/>
          </a:prstGeom>
          <a:noFill/>
        </p:spPr>
        <p:txBody>
          <a:bodyPr wrap="square" rtlCol="0">
            <a:spAutoFit/>
          </a:bodyPr>
          <a:lstStyle/>
          <a:p>
            <a:r>
              <a:rPr lang="en-US" dirty="0" smtClean="0">
                <a:solidFill>
                  <a:schemeClr val="accent2"/>
                </a:solidFill>
              </a:rPr>
              <a:t>2) </a:t>
            </a:r>
            <a:r>
              <a:rPr lang="en-US" dirty="0" smtClean="0"/>
              <a:t>Receive email, click on link to access exported files.</a:t>
            </a:r>
            <a:endParaRPr lang="en-US" dirty="0"/>
          </a:p>
        </p:txBody>
      </p:sp>
      <p:sp>
        <p:nvSpPr>
          <p:cNvPr id="12" name="TextBox 11"/>
          <p:cNvSpPr txBox="1"/>
          <p:nvPr/>
        </p:nvSpPr>
        <p:spPr>
          <a:xfrm>
            <a:off x="7247992" y="5821882"/>
            <a:ext cx="4517410" cy="369332"/>
          </a:xfrm>
          <a:prstGeom prst="rect">
            <a:avLst/>
          </a:prstGeom>
          <a:noFill/>
        </p:spPr>
        <p:txBody>
          <a:bodyPr wrap="square" rtlCol="0">
            <a:spAutoFit/>
          </a:bodyPr>
          <a:lstStyle/>
          <a:p>
            <a:r>
              <a:rPr lang="en-US" dirty="0" smtClean="0">
                <a:solidFill>
                  <a:schemeClr val="accent2"/>
                </a:solidFill>
              </a:rPr>
              <a:t>3) </a:t>
            </a:r>
            <a:r>
              <a:rPr lang="en-US" dirty="0" smtClean="0"/>
              <a:t>Download zip file containing all items.</a:t>
            </a:r>
            <a:endParaRPr lang="en-US" dirty="0"/>
          </a:p>
        </p:txBody>
      </p:sp>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972582" y="6437053"/>
            <a:ext cx="1117460" cy="393651"/>
          </a:xfrm>
          <a:prstGeom prst="rect">
            <a:avLst/>
          </a:prstGeom>
        </p:spPr>
      </p:pic>
    </p:spTree>
    <p:extLst>
      <p:ext uri="{BB962C8B-B14F-4D97-AF65-F5344CB8AC3E}">
        <p14:creationId xmlns:p14="http://schemas.microsoft.com/office/powerpoint/2010/main" val="1824683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Harvesting</a:t>
            </a:r>
            <a:endParaRPr lang="en-US" dirty="0"/>
          </a:p>
        </p:txBody>
      </p:sp>
      <p:sp>
        <p:nvSpPr>
          <p:cNvPr id="3" name="Content Placeholder 2"/>
          <p:cNvSpPr>
            <a:spLocks noGrp="1"/>
          </p:cNvSpPr>
          <p:nvPr>
            <p:ph idx="1"/>
          </p:nvPr>
        </p:nvSpPr>
        <p:spPr>
          <a:xfrm>
            <a:off x="1097280" y="1845734"/>
            <a:ext cx="4989621" cy="4023360"/>
          </a:xfrm>
        </p:spPr>
        <p:txBody>
          <a:bodyPr/>
          <a:lstStyle/>
          <a:p>
            <a:pPr lvl="1">
              <a:buFont typeface="Arial" panose="020B0604020202020204" pitchFamily="34" charset="0"/>
              <a:buChar char="•"/>
            </a:pPr>
            <a:r>
              <a:rPr lang="en-US" sz="2400" dirty="0" smtClean="0"/>
              <a:t> </a:t>
            </a:r>
            <a:r>
              <a:rPr lang="en-US" sz="2400" dirty="0" err="1" smtClean="0"/>
              <a:t>DSpace</a:t>
            </a:r>
            <a:r>
              <a:rPr lang="en-US" sz="2400" dirty="0" smtClean="0"/>
              <a:t> exposes metadata for collection by harvesters using the OAI-PMH protocol.</a:t>
            </a:r>
          </a:p>
          <a:p>
            <a:pPr lvl="1">
              <a:buFont typeface="Arial" panose="020B0604020202020204" pitchFamily="34" charset="0"/>
              <a:buChar char="•"/>
            </a:pPr>
            <a:r>
              <a:rPr lang="en-US" sz="2400" dirty="0" smtClean="0"/>
              <a:t> </a:t>
            </a:r>
            <a:r>
              <a:rPr lang="en-US" sz="2400" dirty="0" err="1" smtClean="0"/>
              <a:t>DSpace</a:t>
            </a:r>
            <a:r>
              <a:rPr lang="en-US" sz="2400" dirty="0" smtClean="0"/>
              <a:t> can also harvest metadata and/or objects from other OAI-compliant repositories.</a:t>
            </a:r>
          </a:p>
          <a:p>
            <a:pPr lvl="1">
              <a:buFont typeface="Arial" panose="020B0604020202020204" pitchFamily="34" charset="0"/>
              <a:buChar char="•"/>
            </a:pPr>
            <a:r>
              <a:rPr lang="en-US" sz="2400" dirty="0" smtClean="0"/>
              <a:t> Harvesting of another collection is configured under “Content Source.”</a:t>
            </a:r>
          </a:p>
          <a:p>
            <a:r>
              <a:rPr lang="en-US" b="1" dirty="0"/>
              <a:t>Documentation: </a:t>
            </a:r>
            <a:r>
              <a:rPr lang="en-US" dirty="0">
                <a:hlinkClick r:id="rId2"/>
              </a:rPr>
              <a:t>https://</a:t>
            </a:r>
            <a:r>
              <a:rPr lang="en-US" dirty="0" smtClean="0">
                <a:hlinkClick r:id="rId2"/>
              </a:rPr>
              <a:t>wiki.duraspace.org/display/DSDOC4x/OAI</a:t>
            </a:r>
            <a:r>
              <a:rPr lang="en-US" dirty="0" smtClean="0"/>
              <a:t> </a:t>
            </a:r>
          </a:p>
          <a:p>
            <a:endParaRPr lang="en-US" dirty="0"/>
          </a:p>
        </p:txBody>
      </p:sp>
      <p:pic>
        <p:nvPicPr>
          <p:cNvPr id="4" name="Picture 3"/>
          <p:cNvPicPr>
            <a:picLocks noChangeAspect="1"/>
          </p:cNvPicPr>
          <p:nvPr/>
        </p:nvPicPr>
        <p:blipFill>
          <a:blip r:embed="rId3"/>
          <a:stretch>
            <a:fillRect/>
          </a:stretch>
        </p:blipFill>
        <p:spPr>
          <a:xfrm>
            <a:off x="6822671" y="286603"/>
            <a:ext cx="4524375" cy="6010275"/>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582" y="6437053"/>
            <a:ext cx="1117460" cy="393651"/>
          </a:xfrm>
          <a:prstGeom prst="rect">
            <a:avLst/>
          </a:prstGeom>
        </p:spPr>
      </p:pic>
    </p:spTree>
    <p:extLst>
      <p:ext uri="{BB962C8B-B14F-4D97-AF65-F5344CB8AC3E}">
        <p14:creationId xmlns:p14="http://schemas.microsoft.com/office/powerpoint/2010/main" val="8001367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DSpace</a:t>
            </a:r>
            <a:endParaRPr lang="en-US" dirty="0"/>
          </a:p>
        </p:txBody>
      </p:sp>
      <p:sp>
        <p:nvSpPr>
          <p:cNvPr id="3" name="Content Placeholder 2"/>
          <p:cNvSpPr>
            <a:spLocks noGrp="1"/>
          </p:cNvSpPr>
          <p:nvPr>
            <p:ph idx="1"/>
          </p:nvPr>
        </p:nvSpPr>
        <p:spPr>
          <a:xfrm>
            <a:off x="1097280" y="1845734"/>
            <a:ext cx="10058400" cy="2664034"/>
          </a:xfrm>
        </p:spPr>
        <p:txBody>
          <a:bodyPr/>
          <a:lstStyle/>
          <a:p>
            <a:r>
              <a:rPr lang="en-US" dirty="0" smtClean="0"/>
              <a:t>Open source software for digital repositories</a:t>
            </a:r>
          </a:p>
          <a:p>
            <a:r>
              <a:rPr lang="en-US" dirty="0" smtClean="0"/>
              <a:t>Started in 2002 from developers at MIT and HP Labs</a:t>
            </a:r>
          </a:p>
          <a:p>
            <a:r>
              <a:rPr lang="en-US" dirty="0" smtClean="0"/>
              <a:t>Active development community </a:t>
            </a:r>
          </a:p>
          <a:p>
            <a:r>
              <a:rPr lang="en-US" dirty="0"/>
              <a:t>Over 1000 organizations use </a:t>
            </a:r>
            <a:r>
              <a:rPr lang="en-US" dirty="0" err="1" smtClean="0"/>
              <a:t>DSpace</a:t>
            </a:r>
            <a:endParaRPr lang="en-US" dirty="0"/>
          </a:p>
          <a:p>
            <a:pPr lvl="1"/>
            <a:r>
              <a:rPr lang="en-US" dirty="0"/>
              <a:t>Primarily research/higher </a:t>
            </a:r>
            <a:r>
              <a:rPr lang="en-US" b="1" dirty="0" smtClean="0"/>
              <a:t>education</a:t>
            </a:r>
          </a:p>
          <a:p>
            <a:pPr lvl="1"/>
            <a:endParaRPr lang="en-US" dirty="0"/>
          </a:p>
          <a:p>
            <a:endParaRPr lang="en-US" dirty="0" smtClean="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582" y="6437053"/>
            <a:ext cx="1117460" cy="393651"/>
          </a:xfrm>
          <a:prstGeom prst="rect">
            <a:avLst/>
          </a:prstGeom>
        </p:spPr>
      </p:pic>
      <p:sp>
        <p:nvSpPr>
          <p:cNvPr id="5" name="Rectangle 4"/>
          <p:cNvSpPr/>
          <p:nvPr/>
        </p:nvSpPr>
        <p:spPr>
          <a:xfrm>
            <a:off x="7748337" y="601579"/>
            <a:ext cx="3717758" cy="34049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ttp://www.dspace.org/sites/dspace.org/files/dspace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79849" y="728348"/>
            <a:ext cx="3417804" cy="3136687"/>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ttp://upload.wikimedia.org/wikipedia/commons/8/81/American_Platinum_Eagle_2006_Proof_Rev.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42894" y="4509768"/>
            <a:ext cx="1359326" cy="135932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947834" y="4806286"/>
            <a:ext cx="7894102" cy="830997"/>
          </a:xfrm>
          <a:prstGeom prst="rect">
            <a:avLst/>
          </a:prstGeom>
        </p:spPr>
        <p:txBody>
          <a:bodyPr wrap="square">
            <a:spAutoFit/>
          </a:bodyPr>
          <a:lstStyle/>
          <a:p>
            <a:r>
              <a:rPr lang="en-US" sz="2400" dirty="0"/>
              <a:t>The TDL is a Platinum Member of </a:t>
            </a:r>
            <a:r>
              <a:rPr lang="en-US" sz="2400" dirty="0" err="1"/>
              <a:t>DuraSpace</a:t>
            </a:r>
            <a:r>
              <a:rPr lang="en-US" sz="2400" dirty="0"/>
              <a:t>, the sponsoring organization of </a:t>
            </a:r>
            <a:r>
              <a:rPr lang="en-US" sz="2400" dirty="0" err="1"/>
              <a:t>DSpace</a:t>
            </a:r>
            <a:r>
              <a:rPr lang="en-US" sz="2400" dirty="0"/>
              <a:t>.</a:t>
            </a:r>
          </a:p>
        </p:txBody>
      </p:sp>
    </p:spTree>
    <p:extLst>
      <p:ext uri="{BB962C8B-B14F-4D97-AF65-F5344CB8AC3E}">
        <p14:creationId xmlns:p14="http://schemas.microsoft.com/office/powerpoint/2010/main" val="1054897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Curation Tasks</a:t>
            </a:r>
            <a:endParaRPr lang="en-US" dirty="0"/>
          </a:p>
        </p:txBody>
      </p:sp>
      <p:sp>
        <p:nvSpPr>
          <p:cNvPr id="3" name="Content Placeholder 2"/>
          <p:cNvSpPr>
            <a:spLocks noGrp="1"/>
          </p:cNvSpPr>
          <p:nvPr>
            <p:ph idx="1"/>
          </p:nvPr>
        </p:nvSpPr>
        <p:spPr/>
        <p:txBody>
          <a:bodyPr/>
          <a:lstStyle/>
          <a:p>
            <a:r>
              <a:rPr lang="en-US" dirty="0" err="1" smtClean="0"/>
              <a:t>DSpace</a:t>
            </a:r>
            <a:r>
              <a:rPr lang="en-US" dirty="0" smtClean="0"/>
              <a:t> provides a framework, which it calls a “Curation System” for building programs that do routine repository management tasks.</a:t>
            </a:r>
          </a:p>
          <a:p>
            <a:r>
              <a:rPr lang="en-US" dirty="0" smtClean="0"/>
              <a:t>Several out-of-the-box “curation tasks.”</a:t>
            </a:r>
          </a:p>
          <a:p>
            <a:r>
              <a:rPr lang="en-US" dirty="0"/>
              <a:t> </a:t>
            </a:r>
            <a:r>
              <a:rPr lang="en-US" dirty="0" smtClean="0"/>
              <a:t>- Profile </a:t>
            </a:r>
            <a:r>
              <a:rPr lang="en-US" dirty="0" err="1" smtClean="0"/>
              <a:t>bitstream</a:t>
            </a:r>
            <a:r>
              <a:rPr lang="en-US" dirty="0" smtClean="0"/>
              <a:t> formats</a:t>
            </a:r>
          </a:p>
          <a:p>
            <a:r>
              <a:rPr lang="en-US" dirty="0"/>
              <a:t> </a:t>
            </a:r>
            <a:r>
              <a:rPr lang="en-US" dirty="0" smtClean="0"/>
              <a:t>- Check for required metadata</a:t>
            </a:r>
          </a:p>
        </p:txBody>
      </p:sp>
      <p:pic>
        <p:nvPicPr>
          <p:cNvPr id="4" name="Picture 3"/>
          <p:cNvPicPr>
            <a:picLocks noChangeAspect="1"/>
          </p:cNvPicPr>
          <p:nvPr/>
        </p:nvPicPr>
        <p:blipFill>
          <a:blip r:embed="rId2"/>
          <a:stretch>
            <a:fillRect/>
          </a:stretch>
        </p:blipFill>
        <p:spPr>
          <a:xfrm>
            <a:off x="4999842" y="2942301"/>
            <a:ext cx="6696075" cy="2638425"/>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1127036" y="4380397"/>
            <a:ext cx="3332569"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smtClean="0">
                <a:solidFill>
                  <a:schemeClr val="accent2"/>
                </a:solidFill>
              </a:rPr>
              <a:t>Where to find Curation Tasks:</a:t>
            </a:r>
          </a:p>
          <a:p>
            <a:endParaRPr lang="en-US" dirty="0"/>
          </a:p>
          <a:p>
            <a:r>
              <a:rPr lang="en-US" dirty="0" smtClean="0"/>
              <a:t>Edit Collection (or Edit Community) =&gt; Curate</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582" y="6437053"/>
            <a:ext cx="1117460" cy="393651"/>
          </a:xfrm>
          <a:prstGeom prst="rect">
            <a:avLst/>
          </a:prstGeom>
        </p:spPr>
      </p:pic>
    </p:spTree>
    <p:extLst>
      <p:ext uri="{BB962C8B-B14F-4D97-AF65-F5344CB8AC3E}">
        <p14:creationId xmlns:p14="http://schemas.microsoft.com/office/powerpoint/2010/main" val="160243510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noAutofit/>
          </a:bodyPr>
          <a:lstStyle/>
          <a:p>
            <a:r>
              <a:rPr lang="en-US" sz="2800" dirty="0" smtClean="0"/>
              <a:t>TDL Helpdesk: </a:t>
            </a:r>
            <a:r>
              <a:rPr lang="en-US" sz="2800" dirty="0" smtClean="0">
                <a:hlinkClick r:id="rId2"/>
              </a:rPr>
              <a:t>support@tdl.og</a:t>
            </a:r>
            <a:r>
              <a:rPr lang="en-US" sz="2800" dirty="0" smtClean="0"/>
              <a:t> </a:t>
            </a:r>
          </a:p>
          <a:p>
            <a:pPr lvl="8"/>
            <a:r>
              <a:rPr lang="en-US" sz="2800" dirty="0" smtClean="0">
                <a:hlinkClick r:id="rId3"/>
              </a:rPr>
              <a:t>http://www.Tdl.org/support/</a:t>
            </a:r>
            <a:r>
              <a:rPr lang="en-US" sz="2800" dirty="0" smtClean="0"/>
              <a:t> </a:t>
            </a:r>
          </a:p>
          <a:p>
            <a:pPr lvl="8"/>
            <a:r>
              <a:rPr lang="en-US" sz="2800" dirty="0" smtClean="0"/>
              <a:t>1-855-495-4317</a:t>
            </a:r>
            <a:endParaRPr lang="en-US" sz="2800" dirty="0"/>
          </a:p>
          <a:p>
            <a:r>
              <a:rPr lang="en-US" sz="2800" dirty="0" err="1" smtClean="0"/>
              <a:t>DSpace</a:t>
            </a:r>
            <a:r>
              <a:rPr lang="en-US" sz="2800" dirty="0"/>
              <a:t> Documentation: </a:t>
            </a:r>
            <a:r>
              <a:rPr lang="en-US" sz="2800" dirty="0">
                <a:hlinkClick r:id="rId4"/>
              </a:rPr>
              <a:t>https://wiki.duraspace.org/display/DSDOC4x/DSpace+4.x+</a:t>
            </a:r>
            <a:r>
              <a:rPr lang="en-US" sz="2800" dirty="0" smtClean="0">
                <a:hlinkClick r:id="rId4"/>
              </a:rPr>
              <a:t>Documentation</a:t>
            </a:r>
            <a:r>
              <a:rPr lang="en-US" sz="2800" dirty="0" smtClean="0"/>
              <a:t> </a:t>
            </a:r>
            <a:endParaRPr lang="en-US" sz="2800" dirty="0"/>
          </a:p>
          <a:p>
            <a:r>
              <a:rPr lang="en-US" sz="2800" dirty="0" smtClean="0"/>
              <a:t>TDL </a:t>
            </a:r>
            <a:r>
              <a:rPr lang="en-US" sz="2800" dirty="0" err="1" smtClean="0"/>
              <a:t>DSpace</a:t>
            </a:r>
            <a:r>
              <a:rPr lang="en-US" sz="2800" dirty="0" smtClean="0"/>
              <a:t> </a:t>
            </a:r>
            <a:r>
              <a:rPr lang="en-US" sz="2800" dirty="0"/>
              <a:t>Users Group: </a:t>
            </a:r>
            <a:r>
              <a:rPr lang="en-US" sz="2800" dirty="0">
                <a:hlinkClick r:id="rId5"/>
              </a:rPr>
              <a:t>https://utlists.utexas.edu/sympa/info/</a:t>
            </a:r>
            <a:r>
              <a:rPr lang="en-US" sz="2800" dirty="0" smtClean="0">
                <a:hlinkClick r:id="rId5"/>
              </a:rPr>
              <a:t>tdl_dspace_users_group</a:t>
            </a:r>
            <a:r>
              <a:rPr lang="en-US" sz="2800" dirty="0" smtClean="0"/>
              <a:t>  (Click “subscribe”)</a:t>
            </a:r>
            <a:endParaRPr lang="en-US" sz="2800" dirty="0"/>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972582" y="6437053"/>
            <a:ext cx="1117460" cy="393651"/>
          </a:xfrm>
          <a:prstGeom prst="rect">
            <a:avLst/>
          </a:prstGeom>
        </p:spPr>
      </p:pic>
    </p:spTree>
    <p:extLst>
      <p:ext uri="{BB962C8B-B14F-4D97-AF65-F5344CB8AC3E}">
        <p14:creationId xmlns:p14="http://schemas.microsoft.com/office/powerpoint/2010/main" val="174254966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 info	</a:t>
            </a:r>
            <a:endParaRPr lang="en-US" dirty="0"/>
          </a:p>
        </p:txBody>
      </p:sp>
      <p:sp>
        <p:nvSpPr>
          <p:cNvPr id="3" name="Content Placeholder 2"/>
          <p:cNvSpPr>
            <a:spLocks noGrp="1"/>
          </p:cNvSpPr>
          <p:nvPr>
            <p:ph idx="1"/>
          </p:nvPr>
        </p:nvSpPr>
        <p:spPr/>
        <p:txBody>
          <a:bodyPr/>
          <a:lstStyle/>
          <a:p>
            <a:r>
              <a:rPr lang="en-US" b="1" dirty="0" smtClean="0"/>
              <a:t>Kristi Park</a:t>
            </a:r>
          </a:p>
          <a:p>
            <a:r>
              <a:rPr lang="en-US" dirty="0" smtClean="0"/>
              <a:t>512.495.4417</a:t>
            </a:r>
          </a:p>
          <a:p>
            <a:r>
              <a:rPr lang="en-US" dirty="0" smtClean="0">
                <a:hlinkClick r:id="rId2"/>
              </a:rPr>
              <a:t>kristi.park@austin.utexas.edu</a:t>
            </a:r>
            <a:endParaRPr lang="en-US" dirty="0" smtClean="0"/>
          </a:p>
          <a:p>
            <a:endParaRPr lang="en-US" dirty="0"/>
          </a:p>
          <a:p>
            <a:r>
              <a:rPr lang="en-US" b="1" dirty="0" smtClean="0"/>
              <a:t>Laura McElfresh</a:t>
            </a:r>
          </a:p>
          <a:p>
            <a:r>
              <a:rPr lang="en-US" dirty="0" smtClean="0"/>
              <a:t>409.741.7179</a:t>
            </a:r>
          </a:p>
          <a:p>
            <a:r>
              <a:rPr lang="en-US" dirty="0" smtClean="0">
                <a:hlinkClick r:id="rId3"/>
              </a:rPr>
              <a:t>mcelfrel@tamug.edu</a:t>
            </a:r>
            <a:r>
              <a:rPr lang="en-US" dirty="0" smtClean="0"/>
              <a:t> </a:t>
            </a:r>
            <a:endParaRPr lang="en-US" dirty="0"/>
          </a:p>
        </p:txBody>
      </p:sp>
    </p:spTree>
    <p:extLst>
      <p:ext uri="{BB962C8B-B14F-4D97-AF65-F5344CB8AC3E}">
        <p14:creationId xmlns:p14="http://schemas.microsoft.com/office/powerpoint/2010/main" val="3183127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DSpace</a:t>
            </a:r>
            <a:r>
              <a:rPr lang="en-US" dirty="0" smtClean="0"/>
              <a:t> Basics</a:t>
            </a:r>
            <a:endParaRPr lang="en-US" dirty="0"/>
          </a:p>
        </p:txBody>
      </p:sp>
      <p:sp>
        <p:nvSpPr>
          <p:cNvPr id="4" name="Text Placeholder 3"/>
          <p:cNvSpPr>
            <a:spLocks noGrp="1"/>
          </p:cNvSpPr>
          <p:nvPr>
            <p:ph type="body" idx="1"/>
          </p:nvPr>
        </p:nvSpPr>
        <p:spPr/>
        <p:txBody>
          <a:bodyPr/>
          <a:lstStyle/>
          <a:p>
            <a:r>
              <a:rPr lang="en-US" dirty="0" smtClean="0"/>
              <a:t>Communities and collections, logging in, navigating the admin interface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582" y="6437053"/>
            <a:ext cx="1117460" cy="393651"/>
          </a:xfrm>
          <a:prstGeom prst="rect">
            <a:avLst/>
          </a:prstGeom>
        </p:spPr>
      </p:pic>
    </p:spTree>
    <p:extLst>
      <p:ext uri="{BB962C8B-B14F-4D97-AF65-F5344CB8AC3E}">
        <p14:creationId xmlns:p14="http://schemas.microsoft.com/office/powerpoint/2010/main" val="21444135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a:xfrm>
            <a:off x="1097280" y="1845734"/>
            <a:ext cx="5904021" cy="4023360"/>
          </a:xfrm>
        </p:spPr>
        <p:txBody>
          <a:bodyPr>
            <a:normAutofit/>
          </a:bodyPr>
          <a:lstStyle/>
          <a:p>
            <a:pPr>
              <a:buFont typeface="Wingdings" charset="2"/>
              <a:buChar char="q"/>
            </a:pPr>
            <a:r>
              <a:rPr lang="en-US" sz="2400" dirty="0" smtClean="0"/>
              <a:t> Full-text searchable (any text-based file)</a:t>
            </a:r>
          </a:p>
          <a:p>
            <a:pPr>
              <a:buFont typeface="Wingdings" charset="2"/>
              <a:buChar char="q"/>
            </a:pPr>
            <a:r>
              <a:rPr lang="en-US" sz="2400" dirty="0" smtClean="0"/>
              <a:t> Discovery: search/browse in the </a:t>
            </a:r>
            <a:r>
              <a:rPr lang="en-US" sz="2400" dirty="0" err="1" smtClean="0"/>
              <a:t>DSpace</a:t>
            </a:r>
            <a:r>
              <a:rPr lang="en-US" sz="2400" dirty="0" smtClean="0"/>
              <a:t> interface, handles (Faceted browse)</a:t>
            </a:r>
          </a:p>
          <a:p>
            <a:pPr>
              <a:buFont typeface="Wingdings" charset="2"/>
              <a:buChar char="q"/>
            </a:pPr>
            <a:r>
              <a:rPr lang="en-US" sz="2400" dirty="0" smtClean="0"/>
              <a:t> Can handle any type of file (file=</a:t>
            </a:r>
            <a:r>
              <a:rPr lang="en-US" sz="2400" dirty="0" err="1" smtClean="0"/>
              <a:t>bitstream</a:t>
            </a:r>
            <a:r>
              <a:rPr lang="en-US" sz="2400" dirty="0" smtClean="0"/>
              <a:t>); best known for text-based files</a:t>
            </a:r>
          </a:p>
          <a:p>
            <a:pPr>
              <a:buFont typeface="Wingdings" charset="2"/>
              <a:buChar char="q"/>
            </a:pPr>
            <a:r>
              <a:rPr lang="en-US" sz="2400" dirty="0" smtClean="0"/>
              <a:t> Optimized for indexing in Google and Google Scholar</a:t>
            </a:r>
          </a:p>
          <a:p>
            <a:pPr>
              <a:buFont typeface="Wingdings" charset="2"/>
              <a:buChar char="q"/>
            </a:pPr>
            <a:r>
              <a:rPr lang="en-US" sz="2400" dirty="0" smtClean="0"/>
              <a:t> Persistent URLs (Handle system)</a:t>
            </a:r>
            <a:endParaRPr lang="en-US" sz="2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582" y="6437053"/>
            <a:ext cx="1117460" cy="393651"/>
          </a:xfrm>
          <a:prstGeom prst="rect">
            <a:avLst/>
          </a:prstGeom>
        </p:spPr>
      </p:pic>
      <p:pic>
        <p:nvPicPr>
          <p:cNvPr id="6146" name="Picture 2" descr="http://www.southbeachinc.com/images/feature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43479" y="1886677"/>
            <a:ext cx="3810000" cy="28575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72986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a:t>
            </a:r>
            <a:r>
              <a:rPr lang="en-US" dirty="0" err="1" smtClean="0"/>
              <a:t>DSpace</a:t>
            </a:r>
            <a:r>
              <a:rPr lang="en-US" dirty="0" smtClean="0"/>
              <a:t> </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hlinkClick r:id="rId2"/>
              </a:rPr>
              <a:t>http://repositories.lib.utexas.edu</a:t>
            </a:r>
            <a:endParaRPr lang="en-US" dirty="0" smtClean="0"/>
          </a:p>
          <a:p>
            <a:pPr>
              <a:buFont typeface="Wingdings" panose="05000000000000000000" pitchFamily="2" charset="2"/>
              <a:buChar char="Ø"/>
            </a:pPr>
            <a:r>
              <a:rPr lang="en-US" dirty="0">
                <a:hlinkClick r:id="rId3"/>
              </a:rPr>
              <a:t>http://repository.tamu.edu</a:t>
            </a:r>
            <a:r>
              <a:rPr lang="en-US" dirty="0" smtClean="0">
                <a:hlinkClick r:id="rId3"/>
              </a:rPr>
              <a:t>/</a:t>
            </a:r>
            <a:endParaRPr lang="en-US" dirty="0" smtClean="0"/>
          </a:p>
          <a:p>
            <a:pPr>
              <a:buFont typeface="Wingdings" panose="05000000000000000000" pitchFamily="2" charset="2"/>
              <a:buChar char="Ø"/>
            </a:pPr>
            <a:r>
              <a:rPr lang="en-US" dirty="0">
                <a:hlinkClick r:id="rId4"/>
              </a:rPr>
              <a:t>http://</a:t>
            </a:r>
            <a:r>
              <a:rPr lang="en-US" dirty="0" smtClean="0">
                <a:hlinkClick r:id="rId4"/>
              </a:rPr>
              <a:t>repositories.tdl.org/ttu</a:t>
            </a:r>
            <a:endParaRPr lang="en-US" dirty="0" smtClean="0"/>
          </a:p>
          <a:p>
            <a:pPr>
              <a:buFont typeface="Wingdings" panose="05000000000000000000" pitchFamily="2" charset="2"/>
              <a:buChar char="Ø"/>
            </a:pPr>
            <a:r>
              <a:rPr lang="en-US" dirty="0">
                <a:hlinkClick r:id="rId5"/>
              </a:rPr>
              <a:t>http://</a:t>
            </a:r>
            <a:r>
              <a:rPr lang="en-US" dirty="0" smtClean="0">
                <a:hlinkClick r:id="rId5"/>
              </a:rPr>
              <a:t>repositories.tdl.org/utmb</a:t>
            </a:r>
            <a:endParaRPr lang="en-US" dirty="0" smtClean="0"/>
          </a:p>
          <a:p>
            <a:pPr>
              <a:buFont typeface="Wingdings" panose="05000000000000000000" pitchFamily="2" charset="2"/>
              <a:buChar char="Ø"/>
            </a:pPr>
            <a:r>
              <a:rPr lang="en-US" dirty="0">
                <a:hlinkClick r:id="rId6"/>
              </a:rPr>
              <a:t>https://repositories.tdl.org/uh-ir</a:t>
            </a:r>
            <a:r>
              <a:rPr lang="en-US" dirty="0" smtClean="0">
                <a:hlinkClick r:id="rId6"/>
              </a:rPr>
              <a:t>/</a:t>
            </a:r>
            <a:endParaRPr lang="en-US" dirty="0" smtClean="0"/>
          </a:p>
          <a:p>
            <a:pPr>
              <a:buFont typeface="Wingdings" panose="05000000000000000000" pitchFamily="2" charset="2"/>
              <a:buChar char="Ø"/>
            </a:pPr>
            <a:r>
              <a:rPr lang="en-US" dirty="0">
                <a:hlinkClick r:id="rId7"/>
              </a:rPr>
              <a:t>http://repositories.tdl.org/tamug</a:t>
            </a:r>
            <a:r>
              <a:rPr lang="en-US" dirty="0" smtClean="0">
                <a:hlinkClick r:id="rId7"/>
              </a:rPr>
              <a:t>/</a:t>
            </a:r>
            <a:endParaRPr lang="en-US" dirty="0" smtClean="0"/>
          </a:p>
          <a:p>
            <a:endParaRPr lang="en-US" dirty="0"/>
          </a:p>
        </p:txBody>
      </p:sp>
      <p:pic>
        <p:nvPicPr>
          <p:cNvPr id="4" name="Pictur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72582" y="6437053"/>
            <a:ext cx="1117460" cy="393651"/>
          </a:xfrm>
          <a:prstGeom prst="rect">
            <a:avLst/>
          </a:prstGeom>
        </p:spPr>
      </p:pic>
    </p:spTree>
    <p:extLst>
      <p:ext uri="{BB962C8B-B14F-4D97-AF65-F5344CB8AC3E}">
        <p14:creationId xmlns:p14="http://schemas.microsoft.com/office/powerpoint/2010/main" val="632428505"/>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3240</TotalTime>
  <Words>4278</Words>
  <Application>Microsoft Office PowerPoint</Application>
  <PresentationFormat>Widescreen</PresentationFormat>
  <Paragraphs>496</Paragraphs>
  <Slides>62</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62</vt:i4>
      </vt:variant>
    </vt:vector>
  </HeadingPairs>
  <TitlesOfParts>
    <vt:vector size="68" baseType="lpstr">
      <vt:lpstr>Arial</vt:lpstr>
      <vt:lpstr>Calibri</vt:lpstr>
      <vt:lpstr>Calibri Light</vt:lpstr>
      <vt:lpstr>Palatino</vt:lpstr>
      <vt:lpstr>Wingdings</vt:lpstr>
      <vt:lpstr>Retrospect</vt:lpstr>
      <vt:lpstr>Introduction to DSpace</vt:lpstr>
      <vt:lpstr>Topics</vt:lpstr>
      <vt:lpstr>Introduction</vt:lpstr>
      <vt:lpstr>PowerPoint Presentation</vt:lpstr>
      <vt:lpstr>PowerPoint Presentation</vt:lpstr>
      <vt:lpstr>DSpace</vt:lpstr>
      <vt:lpstr>DSpace Basics</vt:lpstr>
      <vt:lpstr>Features</vt:lpstr>
      <vt:lpstr>Examples of DSpace </vt:lpstr>
      <vt:lpstr>Repository Structure: </vt:lpstr>
      <vt:lpstr>Repository structure: Example #1</vt:lpstr>
      <vt:lpstr>Repository structure: Example #2</vt:lpstr>
      <vt:lpstr>Example from UT Digital Repository</vt:lpstr>
      <vt:lpstr>Community Structure in TAMUG Repository</vt:lpstr>
      <vt:lpstr>Logging into DSpace</vt:lpstr>
      <vt:lpstr>Context Clues </vt:lpstr>
      <vt:lpstr>How To:</vt:lpstr>
      <vt:lpstr>How To:</vt:lpstr>
      <vt:lpstr>How To :</vt:lpstr>
      <vt:lpstr>Case Study: SEAS Community</vt:lpstr>
      <vt:lpstr>Ingesting Content</vt:lpstr>
      <vt:lpstr>Ingest Process </vt:lpstr>
      <vt:lpstr>Starting a new submission</vt:lpstr>
      <vt:lpstr>Submission Steps</vt:lpstr>
      <vt:lpstr>Practice</vt:lpstr>
      <vt:lpstr>Editing Items</vt:lpstr>
      <vt:lpstr>Reorder bitstreams</vt:lpstr>
      <vt:lpstr>Editing Item Metadata</vt:lpstr>
      <vt:lpstr>Roles and Workflows</vt:lpstr>
      <vt:lpstr>Roles within DSpace</vt:lpstr>
      <vt:lpstr>E-People and Groups</vt:lpstr>
      <vt:lpstr>Roles and Groups</vt:lpstr>
      <vt:lpstr>Managing Groups Method #1</vt:lpstr>
      <vt:lpstr>Managing Groups (Method #2)</vt:lpstr>
      <vt:lpstr>Workflows</vt:lpstr>
      <vt:lpstr>Available Workflow Steps</vt:lpstr>
      <vt:lpstr>A Workflow with all three steps</vt:lpstr>
      <vt:lpstr>Creating a Collection Workflow</vt:lpstr>
      <vt:lpstr>Working within a Workflow</vt:lpstr>
      <vt:lpstr>Workflow, cont.</vt:lpstr>
      <vt:lpstr>Authorization Policies</vt:lpstr>
      <vt:lpstr>Collection-Level Authorization Policies</vt:lpstr>
      <vt:lpstr>Other Authorization Policies</vt:lpstr>
      <vt:lpstr>Metadata</vt:lpstr>
      <vt:lpstr>Refresher: Editing Item Metadata</vt:lpstr>
      <vt:lpstr>DSpace and Dublin Core</vt:lpstr>
      <vt:lpstr>Creating Metadata Templates</vt:lpstr>
      <vt:lpstr>How To:</vt:lpstr>
      <vt:lpstr>Adding Items to Metadata Registry</vt:lpstr>
      <vt:lpstr>New metadata schema</vt:lpstr>
      <vt:lpstr>Add fields to an existing schema</vt:lpstr>
      <vt:lpstr>Good to Know </vt:lpstr>
      <vt:lpstr>Statistics</vt:lpstr>
      <vt:lpstr>Withdrawing and Deleting Items</vt:lpstr>
      <vt:lpstr>Mapping items</vt:lpstr>
      <vt:lpstr>How To:</vt:lpstr>
      <vt:lpstr>Batch Metadata Editing</vt:lpstr>
      <vt:lpstr>Exporting Collections</vt:lpstr>
      <vt:lpstr>Harvesting</vt:lpstr>
      <vt:lpstr>Curation Tasks</vt:lpstr>
      <vt:lpstr>Resources</vt:lpstr>
      <vt:lpstr>Contact info </vt:lpstr>
    </vt:vector>
  </TitlesOfParts>
  <Company>The University of Texas Libraries (UTAustin)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DSpace</dc:title>
  <dc:creator>Lyon, Colleen E</dc:creator>
  <cp:lastModifiedBy>Kristi L Park</cp:lastModifiedBy>
  <cp:revision>92</cp:revision>
  <dcterms:created xsi:type="dcterms:W3CDTF">2014-04-03T16:03:41Z</dcterms:created>
  <dcterms:modified xsi:type="dcterms:W3CDTF">2014-09-30T18:53:16Z</dcterms:modified>
</cp:coreProperties>
</file>