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58" r:id="rId4"/>
    <p:sldId id="259" r:id="rId5"/>
    <p:sldId id="264" r:id="rId6"/>
    <p:sldId id="265" r:id="rId7"/>
    <p:sldId id="269" r:id="rId8"/>
    <p:sldId id="270" r:id="rId9"/>
    <p:sldId id="266" r:id="rId10"/>
    <p:sldId id="267" r:id="rId11"/>
    <p:sldId id="268" r:id="rId12"/>
    <p:sldId id="260" r:id="rId13"/>
    <p:sldId id="261" r:id="rId14"/>
    <p:sldId id="262" r:id="rId15"/>
    <p:sldId id="26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295" autoAdjust="0"/>
    <p:restoredTop sz="94660"/>
  </p:normalViewPr>
  <p:slideViewPr>
    <p:cSldViewPr snapToGrid="0">
      <p:cViewPr varScale="1">
        <p:scale>
          <a:sx n="92" d="100"/>
          <a:sy n="92" d="100"/>
        </p:scale>
        <p:origin x="43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9CD80-1092-456A-9A2B-1F2C27794BED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7278E-CB35-4E69-853E-CBFF2FC1B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65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9CD80-1092-456A-9A2B-1F2C27794BED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7278E-CB35-4E69-853E-CBFF2FC1B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116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9CD80-1092-456A-9A2B-1F2C27794BED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7278E-CB35-4E69-853E-CBFF2FC1B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244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9CD80-1092-456A-9A2B-1F2C27794BED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7278E-CB35-4E69-853E-CBFF2FC1B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936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9CD80-1092-456A-9A2B-1F2C27794BED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7278E-CB35-4E69-853E-CBFF2FC1B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705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9CD80-1092-456A-9A2B-1F2C27794BED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7278E-CB35-4E69-853E-CBFF2FC1B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808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9CD80-1092-456A-9A2B-1F2C27794BED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7278E-CB35-4E69-853E-CBFF2FC1B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781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9CD80-1092-456A-9A2B-1F2C27794BED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7278E-CB35-4E69-853E-CBFF2FC1B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931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9CD80-1092-456A-9A2B-1F2C27794BED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7278E-CB35-4E69-853E-CBFF2FC1B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99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9CD80-1092-456A-9A2B-1F2C27794BED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7278E-CB35-4E69-853E-CBFF2FC1B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46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9CD80-1092-456A-9A2B-1F2C27794BED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7278E-CB35-4E69-853E-CBFF2FC1B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129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39CD80-1092-456A-9A2B-1F2C27794BED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87278E-CB35-4E69-853E-CBFF2FC1B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243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2618" y="185672"/>
            <a:ext cx="11580080" cy="2035542"/>
          </a:xfrm>
        </p:spPr>
        <p:txBody>
          <a:bodyPr>
            <a:normAutofit/>
          </a:bodyPr>
          <a:lstStyle/>
          <a:p>
            <a:pPr algn="ctr"/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BỘ GIÁO DỤC VÀ ĐÀO TẠO</a:t>
            </a:r>
            <a:b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TRƯỜNG ĐẠI HỌC SƯ PHẠM KỸ THUẬT TPHCM</a:t>
            </a:r>
            <a:b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KHOA CÔNG NGHỆ THÔNG TIN</a:t>
            </a:r>
            <a:b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BỘ MÔN HỆ QUẢN TRỊ CƠ SỞ DỮ LIỆU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97899" y="2585379"/>
            <a:ext cx="4109267" cy="3234507"/>
          </a:xfrm>
        </p:spPr>
        <p:txBody>
          <a:bodyPr>
            <a:noAutofit/>
          </a:bodyPr>
          <a:lstStyle/>
          <a:p>
            <a:pPr algn="l"/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GVHD: </a:t>
            </a:r>
            <a:r>
              <a:rPr lang="vi-V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TS. Nguyễn Thành Sơn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Lớp HP: </a:t>
            </a:r>
            <a:r>
              <a:rPr lang="vi-V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DBMS330284_07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Nhóm thực hiện: </a:t>
            </a:r>
            <a:r>
              <a:rPr lang="vi-V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Nhóm 09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Học kỳ: </a:t>
            </a:r>
            <a:r>
              <a:rPr lang="vi-V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Năm học: </a:t>
            </a:r>
            <a:r>
              <a:rPr lang="vi-V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2024 – 2025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8" name="Picture 4" descr="Download File Tách Nền Logo Trường Đại học Sư phạm Kỹ thuật TP Hồ Chí Minh  – HCMUTE Không Nền Vector Miễn Phí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EFEFEF"/>
              </a:clrFrom>
              <a:clrTo>
                <a:srgbClr val="EFEFE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43800" y="-348844"/>
            <a:ext cx="3230983" cy="2424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Đoàn - Hội Khoa Công Nghệ Thông Tin - ĐH Sư phạm Kỹ thuật TP.HCM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3645" y="0"/>
            <a:ext cx="2047042" cy="2047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ubtitle 2"/>
          <p:cNvSpPr txBox="1">
            <a:spLocks/>
          </p:cNvSpPr>
          <p:nvPr/>
        </p:nvSpPr>
        <p:spPr>
          <a:xfrm>
            <a:off x="1508921" y="2587162"/>
            <a:ext cx="5023497" cy="32345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Hoàng Anh Khoa - 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22110352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Võ Văn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22110444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Lý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Hùng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22110337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Hồng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Hạnh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- 22110318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02854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918856" y="69669"/>
            <a:ext cx="4720046" cy="513805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QUẢN LÝ HÓA ĐƠN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103068F-E5EA-A357-02AC-E57FFDF398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5556" y="1145933"/>
            <a:ext cx="6510349" cy="470280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4C84C8B-8AA5-E58D-48E9-68FA8F5B1422}"/>
              </a:ext>
            </a:extLst>
          </p:cNvPr>
          <p:cNvSpPr txBox="1"/>
          <p:nvPr/>
        </p:nvSpPr>
        <p:spPr>
          <a:xfrm>
            <a:off x="9857422" y="684268"/>
            <a:ext cx="19113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Ô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điện</a:t>
            </a:r>
            <a:r>
              <a:rPr lang="en-US" dirty="0"/>
              <a:t> </a:t>
            </a:r>
            <a:r>
              <a:rPr lang="en-US" dirty="0" err="1"/>
              <a:t>thoại</a:t>
            </a:r>
            <a:r>
              <a:rPr lang="en-US" dirty="0"/>
              <a:t> </a:t>
            </a:r>
            <a:r>
              <a:rPr lang="en-US" dirty="0" err="1"/>
              <a:t>khách</a:t>
            </a:r>
            <a:r>
              <a:rPr lang="en-US" dirty="0"/>
              <a:t> </a:t>
            </a:r>
            <a:r>
              <a:rPr lang="en-US" dirty="0" err="1"/>
              <a:t>hàng</a:t>
            </a:r>
            <a:endParaRPr lang="vi-V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6EBB6B-3898-1F34-D8A0-B1F06848C8A3}"/>
              </a:ext>
            </a:extLst>
          </p:cNvPr>
          <p:cNvSpPr txBox="1"/>
          <p:nvPr/>
        </p:nvSpPr>
        <p:spPr>
          <a:xfrm>
            <a:off x="1482937" y="3770668"/>
            <a:ext cx="13271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Danh </a:t>
            </a:r>
            <a:r>
              <a:rPr lang="en-US" dirty="0" err="1"/>
              <a:t>sách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thanh</a:t>
            </a:r>
            <a:r>
              <a:rPr lang="en-US" dirty="0"/>
              <a:t> </a:t>
            </a:r>
            <a:r>
              <a:rPr lang="en-US" dirty="0" err="1"/>
              <a:t>toán</a:t>
            </a:r>
            <a:endParaRPr lang="vi-VN" dirty="0"/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7A44FF48-2A0C-F4AF-0C33-6A359EAD393F}"/>
              </a:ext>
            </a:extLst>
          </p:cNvPr>
          <p:cNvSpPr/>
          <p:nvPr/>
        </p:nvSpPr>
        <p:spPr>
          <a:xfrm>
            <a:off x="2802761" y="2938554"/>
            <a:ext cx="262795" cy="2910187"/>
          </a:xfrm>
          <a:prstGeom prst="leftBrac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8" name="Right Arrow 21">
            <a:extLst>
              <a:ext uri="{FF2B5EF4-FFF2-40B4-BE49-F238E27FC236}">
                <a16:creationId xmlns:a16="http://schemas.microsoft.com/office/drawing/2014/main" id="{6299CEC8-8C9D-A547-A16F-147F69EBC038}"/>
              </a:ext>
            </a:extLst>
          </p:cNvPr>
          <p:cNvSpPr/>
          <p:nvPr/>
        </p:nvSpPr>
        <p:spPr>
          <a:xfrm rot="18614332">
            <a:off x="8883035" y="1652919"/>
            <a:ext cx="1237191" cy="154320"/>
          </a:xfrm>
          <a:prstGeom prst="rightArrow">
            <a:avLst>
              <a:gd name="adj1" fmla="val 46662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7139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07CE0ED9-C583-50C3-0A40-8055ACE000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7445" y="816310"/>
            <a:ext cx="7996387" cy="5169623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918856" y="69669"/>
            <a:ext cx="4720046" cy="513805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QUẢN LÝ PHÂN CA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90A1146-F098-5342-B92C-004F7B6CFC25}"/>
              </a:ext>
            </a:extLst>
          </p:cNvPr>
          <p:cNvSpPr txBox="1"/>
          <p:nvPr/>
        </p:nvSpPr>
        <p:spPr>
          <a:xfrm>
            <a:off x="8473451" y="6315458"/>
            <a:ext cx="2380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ký</a:t>
            </a:r>
            <a:r>
              <a:rPr lang="en-US" dirty="0"/>
              <a:t> ca</a:t>
            </a:r>
            <a:endParaRPr lang="vi-V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E100B5-EDA0-1DC3-6E9F-C6EC12E6B9E3}"/>
              </a:ext>
            </a:extLst>
          </p:cNvPr>
          <p:cNvSpPr txBox="1"/>
          <p:nvPr/>
        </p:nvSpPr>
        <p:spPr>
          <a:xfrm>
            <a:off x="292778" y="2782669"/>
            <a:ext cx="154748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Dang </a:t>
            </a:r>
            <a:r>
              <a:rPr lang="en-US" dirty="0" err="1"/>
              <a:t>sách</a:t>
            </a:r>
            <a:r>
              <a:rPr lang="en-US" dirty="0"/>
              <a:t> ca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hiển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dưới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lưới</a:t>
            </a:r>
            <a:r>
              <a:rPr lang="en-US" dirty="0"/>
              <a:t>. </a:t>
            </a:r>
            <a:r>
              <a:rPr lang="en-US" dirty="0" err="1"/>
              <a:t>Mỗi</a:t>
            </a:r>
            <a:r>
              <a:rPr lang="en-US" dirty="0"/>
              <a:t> ô </a:t>
            </a:r>
            <a:r>
              <a:rPr lang="en-US" dirty="0" err="1"/>
              <a:t>chứa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ca </a:t>
            </a:r>
            <a:r>
              <a:rPr lang="en-US" dirty="0" err="1"/>
              <a:t>đó</a:t>
            </a:r>
            <a:r>
              <a:rPr lang="en-US" dirty="0"/>
              <a:t>, ô </a:t>
            </a:r>
            <a:r>
              <a:rPr lang="en-US" dirty="0" err="1"/>
              <a:t>trống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chưa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người</a:t>
            </a:r>
            <a:endParaRPr lang="vi-VN" dirty="0"/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D0B18885-D15A-4CEC-9CD1-8B85025E56F3}"/>
              </a:ext>
            </a:extLst>
          </p:cNvPr>
          <p:cNvSpPr/>
          <p:nvPr/>
        </p:nvSpPr>
        <p:spPr>
          <a:xfrm>
            <a:off x="1803202" y="2333971"/>
            <a:ext cx="294604" cy="3651962"/>
          </a:xfrm>
          <a:prstGeom prst="leftBrac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6" name="Right Arrow 21">
            <a:extLst>
              <a:ext uri="{FF2B5EF4-FFF2-40B4-BE49-F238E27FC236}">
                <a16:creationId xmlns:a16="http://schemas.microsoft.com/office/drawing/2014/main" id="{6A488A57-8E17-F1C9-B5C6-AC75A8588EB9}"/>
              </a:ext>
            </a:extLst>
          </p:cNvPr>
          <p:cNvSpPr/>
          <p:nvPr/>
        </p:nvSpPr>
        <p:spPr>
          <a:xfrm rot="4848769">
            <a:off x="8643004" y="5615318"/>
            <a:ext cx="1237191" cy="154320"/>
          </a:xfrm>
          <a:prstGeom prst="rightArrow">
            <a:avLst>
              <a:gd name="adj1" fmla="val 46662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 Brace 10">
            <a:extLst>
              <a:ext uri="{FF2B5EF4-FFF2-40B4-BE49-F238E27FC236}">
                <a16:creationId xmlns:a16="http://schemas.microsoft.com/office/drawing/2014/main" id="{17679958-5E91-CBF3-C5D3-0FE9C4EBB1D1}"/>
              </a:ext>
            </a:extLst>
          </p:cNvPr>
          <p:cNvSpPr/>
          <p:nvPr/>
        </p:nvSpPr>
        <p:spPr>
          <a:xfrm rot="10800000">
            <a:off x="10105997" y="2332655"/>
            <a:ext cx="223335" cy="2230877"/>
          </a:xfrm>
          <a:prstGeom prst="leftBrac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043CD1B-9F80-5C7B-A9F0-C923C3BFC1F3}"/>
              </a:ext>
            </a:extLst>
          </p:cNvPr>
          <p:cNvSpPr txBox="1"/>
          <p:nvPr/>
        </p:nvSpPr>
        <p:spPr>
          <a:xfrm>
            <a:off x="10549666" y="2782669"/>
            <a:ext cx="1327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Thông tin ca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việc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5768191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8676" y="594243"/>
            <a:ext cx="7757841" cy="4631946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093028" y="69669"/>
            <a:ext cx="4049486" cy="513805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QUẢN LÝ NHÂN VIÊN</a:t>
            </a:r>
          </a:p>
        </p:txBody>
      </p:sp>
      <p:sp>
        <p:nvSpPr>
          <p:cNvPr id="13" name="Right Arrow 12"/>
          <p:cNvSpPr/>
          <p:nvPr/>
        </p:nvSpPr>
        <p:spPr>
          <a:xfrm rot="3051799">
            <a:off x="9824151" y="1719080"/>
            <a:ext cx="679533" cy="254497"/>
          </a:xfrm>
          <a:prstGeom prst="rightArrow">
            <a:avLst>
              <a:gd name="adj1" fmla="val 46662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1" y="2650946"/>
            <a:ext cx="21486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Ô </a:t>
            </a:r>
            <a:r>
              <a:rPr lang="en-US" sz="2000" dirty="0" err="1"/>
              <a:t>tìm</a:t>
            </a:r>
            <a:r>
              <a:rPr lang="en-US" sz="2000" dirty="0"/>
              <a:t> </a:t>
            </a:r>
            <a:r>
              <a:rPr lang="en-US" sz="2000" dirty="0" err="1"/>
              <a:t>kiếm</a:t>
            </a:r>
            <a:r>
              <a:rPr lang="en-US" sz="2000" dirty="0"/>
              <a:t> </a:t>
            </a:r>
            <a:r>
              <a:rPr lang="en-US" sz="2000" dirty="0" err="1"/>
              <a:t>nhân</a:t>
            </a:r>
            <a:r>
              <a:rPr lang="en-US" sz="2000" dirty="0"/>
              <a:t> </a:t>
            </a:r>
            <a:r>
              <a:rPr lang="en-US" sz="2000" dirty="0" err="1"/>
              <a:t>viên</a:t>
            </a:r>
            <a:endParaRPr lang="en-US" sz="2000" dirty="0"/>
          </a:p>
        </p:txBody>
      </p:sp>
      <p:sp>
        <p:nvSpPr>
          <p:cNvPr id="21" name="TextBox 20"/>
          <p:cNvSpPr txBox="1"/>
          <p:nvPr/>
        </p:nvSpPr>
        <p:spPr>
          <a:xfrm>
            <a:off x="9850767" y="2240164"/>
            <a:ext cx="27145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Khi</a:t>
            </a:r>
            <a:r>
              <a:rPr lang="en-US" sz="2000" dirty="0"/>
              <a:t> </a:t>
            </a:r>
            <a:r>
              <a:rPr lang="en-US" sz="2000" dirty="0" err="1"/>
              <a:t>nhấn</a:t>
            </a:r>
            <a:r>
              <a:rPr lang="en-US" sz="2000" dirty="0"/>
              <a:t> </a:t>
            </a:r>
            <a:r>
              <a:rPr lang="en-US" sz="2000" dirty="0" err="1"/>
              <a:t>vào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dòng</a:t>
            </a:r>
            <a:r>
              <a:rPr lang="en-US" sz="2000" dirty="0"/>
              <a:t> </a:t>
            </a:r>
            <a:r>
              <a:rPr lang="en-US" sz="2000" dirty="0" err="1"/>
              <a:t>sẽ</a:t>
            </a:r>
            <a:r>
              <a:rPr lang="en-US" sz="2000" dirty="0"/>
              <a:t> </a:t>
            </a:r>
            <a:r>
              <a:rPr lang="en-US" sz="2000" dirty="0" err="1"/>
              <a:t>đổ</a:t>
            </a:r>
            <a:r>
              <a:rPr lang="en-US" sz="2000" dirty="0"/>
              <a:t> </a:t>
            </a:r>
            <a:r>
              <a:rPr lang="en-US" sz="2000" dirty="0" err="1"/>
              <a:t>dữ</a:t>
            </a:r>
            <a:r>
              <a:rPr lang="en-US" sz="2000" dirty="0"/>
              <a:t> </a:t>
            </a:r>
            <a:r>
              <a:rPr lang="en-US" sz="2000" dirty="0" err="1"/>
              <a:t>liệu</a:t>
            </a:r>
            <a:r>
              <a:rPr lang="en-US" sz="2000" dirty="0"/>
              <a:t> sang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hộp</a:t>
            </a:r>
            <a:r>
              <a:rPr lang="en-US" sz="2000" dirty="0"/>
              <a:t> </a:t>
            </a:r>
            <a:r>
              <a:rPr lang="en-US" sz="2000" dirty="0" err="1"/>
              <a:t>văn</a:t>
            </a:r>
            <a:r>
              <a:rPr lang="en-US" sz="2000" dirty="0"/>
              <a:t> </a:t>
            </a:r>
            <a:r>
              <a:rPr lang="en-US" sz="2000" dirty="0" err="1"/>
              <a:t>bản</a:t>
            </a:r>
            <a:endParaRPr lang="en-US" sz="2000" dirty="0"/>
          </a:p>
        </p:txBody>
      </p:sp>
      <p:sp>
        <p:nvSpPr>
          <p:cNvPr id="22" name="Right Arrow 21"/>
          <p:cNvSpPr/>
          <p:nvPr/>
        </p:nvSpPr>
        <p:spPr>
          <a:xfrm rot="8320124">
            <a:off x="702540" y="1792752"/>
            <a:ext cx="1823766" cy="249966"/>
          </a:xfrm>
          <a:prstGeom prst="rightArrow">
            <a:avLst>
              <a:gd name="adj1" fmla="val 46662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 rot="8320124">
            <a:off x="929732" y="3469990"/>
            <a:ext cx="1823766" cy="249966"/>
          </a:xfrm>
          <a:prstGeom prst="rightArrow">
            <a:avLst>
              <a:gd name="adj1" fmla="val 46662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" y="4328184"/>
            <a:ext cx="21486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Danh</a:t>
            </a:r>
            <a:r>
              <a:rPr lang="en-US" sz="2000" dirty="0"/>
              <a:t> </a:t>
            </a:r>
            <a:r>
              <a:rPr lang="en-US" sz="2000" dirty="0" err="1"/>
              <a:t>sách</a:t>
            </a:r>
            <a:r>
              <a:rPr lang="en-US" sz="2000" dirty="0"/>
              <a:t> </a:t>
            </a:r>
            <a:r>
              <a:rPr lang="en-US" sz="2000" dirty="0" err="1"/>
              <a:t>tất</a:t>
            </a:r>
            <a:r>
              <a:rPr lang="en-US" sz="2000" dirty="0"/>
              <a:t> </a:t>
            </a:r>
            <a:r>
              <a:rPr lang="en-US" sz="2000" dirty="0" err="1"/>
              <a:t>cả</a:t>
            </a:r>
            <a:r>
              <a:rPr lang="en-US" sz="2000" dirty="0"/>
              <a:t> </a:t>
            </a:r>
            <a:r>
              <a:rPr lang="en-US" sz="2000" dirty="0" err="1"/>
              <a:t>nhân</a:t>
            </a:r>
            <a:r>
              <a:rPr lang="en-US" sz="2000" dirty="0"/>
              <a:t> </a:t>
            </a:r>
            <a:r>
              <a:rPr lang="en-US" sz="2000" dirty="0" err="1"/>
              <a:t>viên</a:t>
            </a:r>
            <a:endParaRPr lang="en-US" sz="2000" dirty="0"/>
          </a:p>
        </p:txBody>
      </p:sp>
      <p:sp>
        <p:nvSpPr>
          <p:cNvPr id="12" name="Right Arrow 11"/>
          <p:cNvSpPr/>
          <p:nvPr/>
        </p:nvSpPr>
        <p:spPr>
          <a:xfrm rot="20347285">
            <a:off x="7198821" y="750595"/>
            <a:ext cx="2455623" cy="282760"/>
          </a:xfrm>
          <a:prstGeom prst="rightArrow">
            <a:avLst>
              <a:gd name="adj1" fmla="val 46662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9623575" y="75642"/>
            <a:ext cx="2714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Công</a:t>
            </a:r>
            <a:r>
              <a:rPr lang="en-US" sz="2000" dirty="0"/>
              <a:t> </a:t>
            </a:r>
            <a:r>
              <a:rPr lang="en-US" sz="2000" dirty="0" err="1"/>
              <a:t>cụ</a:t>
            </a:r>
            <a:r>
              <a:rPr lang="en-US" sz="2000" dirty="0"/>
              <a:t> </a:t>
            </a:r>
            <a:r>
              <a:rPr lang="en-US" sz="2000" dirty="0" err="1"/>
              <a:t>để</a:t>
            </a:r>
            <a:r>
              <a:rPr lang="en-US" sz="2000" dirty="0"/>
              <a:t> </a:t>
            </a:r>
            <a:r>
              <a:rPr lang="en-US" sz="2000" dirty="0" err="1"/>
              <a:t>lấy</a:t>
            </a:r>
            <a:r>
              <a:rPr lang="en-US" sz="2000" dirty="0"/>
              <a:t> </a:t>
            </a:r>
            <a:r>
              <a:rPr lang="en-US" sz="2000" dirty="0" err="1"/>
              <a:t>ngày</a:t>
            </a:r>
            <a:r>
              <a:rPr lang="en-US" sz="2000" dirty="0"/>
              <a:t> </a:t>
            </a:r>
            <a:r>
              <a:rPr lang="en-US" sz="2000" dirty="0" err="1"/>
              <a:t>trả</a:t>
            </a:r>
            <a:r>
              <a:rPr lang="en-US" sz="2000" dirty="0"/>
              <a:t> </a:t>
            </a:r>
            <a:r>
              <a:rPr lang="en-US" sz="2000" dirty="0" err="1"/>
              <a:t>lương</a:t>
            </a:r>
            <a:endParaRPr lang="en-US" sz="2000" dirty="0"/>
          </a:p>
        </p:txBody>
      </p:sp>
      <p:sp>
        <p:nvSpPr>
          <p:cNvPr id="15" name="Right Arrow 14"/>
          <p:cNvSpPr/>
          <p:nvPr/>
        </p:nvSpPr>
        <p:spPr>
          <a:xfrm rot="8320124">
            <a:off x="1599293" y="5165317"/>
            <a:ext cx="829366" cy="280774"/>
          </a:xfrm>
          <a:prstGeom prst="rightArrow">
            <a:avLst>
              <a:gd name="adj1" fmla="val 46662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209006" y="5824430"/>
            <a:ext cx="23998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Nút</a:t>
            </a:r>
            <a:r>
              <a:rPr lang="en-US" sz="2000" dirty="0"/>
              <a:t> </a:t>
            </a:r>
            <a:r>
              <a:rPr lang="en-US" sz="2000" dirty="0" err="1"/>
              <a:t>thêm</a:t>
            </a:r>
            <a:r>
              <a:rPr lang="en-US" sz="2000" dirty="0"/>
              <a:t> </a:t>
            </a:r>
            <a:r>
              <a:rPr lang="en-US" sz="2000" dirty="0" err="1"/>
              <a:t>nhân</a:t>
            </a:r>
            <a:r>
              <a:rPr lang="en-US" sz="2000" dirty="0"/>
              <a:t> </a:t>
            </a:r>
            <a:r>
              <a:rPr lang="en-US" sz="2000" dirty="0" err="1"/>
              <a:t>viên</a:t>
            </a:r>
            <a:endParaRPr lang="en-US" sz="2000" dirty="0"/>
          </a:p>
        </p:txBody>
      </p:sp>
      <p:sp>
        <p:nvSpPr>
          <p:cNvPr id="17" name="Right Arrow 16"/>
          <p:cNvSpPr/>
          <p:nvPr/>
        </p:nvSpPr>
        <p:spPr>
          <a:xfrm rot="4569036">
            <a:off x="2964542" y="5384923"/>
            <a:ext cx="829366" cy="280774"/>
          </a:xfrm>
          <a:prstGeom prst="rightArrow">
            <a:avLst>
              <a:gd name="adj1" fmla="val 46662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2538549" y="5963877"/>
            <a:ext cx="23998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Nút</a:t>
            </a:r>
            <a:r>
              <a:rPr lang="en-US" sz="2000" dirty="0"/>
              <a:t> </a:t>
            </a:r>
            <a:r>
              <a:rPr lang="en-US" sz="2000" dirty="0" err="1"/>
              <a:t>xóa</a:t>
            </a:r>
            <a:r>
              <a:rPr lang="en-US" sz="2000" dirty="0"/>
              <a:t> </a:t>
            </a:r>
            <a:r>
              <a:rPr lang="en-US" sz="2000" dirty="0" err="1"/>
              <a:t>nhân</a:t>
            </a:r>
            <a:r>
              <a:rPr lang="en-US" sz="2000" dirty="0"/>
              <a:t> </a:t>
            </a:r>
            <a:r>
              <a:rPr lang="en-US" sz="2000" dirty="0" err="1"/>
              <a:t>viên</a:t>
            </a:r>
            <a:endParaRPr lang="en-US" sz="2000" dirty="0"/>
          </a:p>
        </p:txBody>
      </p:sp>
      <p:sp>
        <p:nvSpPr>
          <p:cNvPr id="19" name="Right Arrow 18"/>
          <p:cNvSpPr/>
          <p:nvPr/>
        </p:nvSpPr>
        <p:spPr>
          <a:xfrm rot="3375603">
            <a:off x="4097119" y="5371501"/>
            <a:ext cx="829366" cy="280774"/>
          </a:xfrm>
          <a:prstGeom prst="rightArrow">
            <a:avLst>
              <a:gd name="adj1" fmla="val 46662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580709" y="5950733"/>
            <a:ext cx="23998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Nút</a:t>
            </a:r>
            <a:r>
              <a:rPr lang="en-US" sz="2000" dirty="0"/>
              <a:t> </a:t>
            </a:r>
            <a:r>
              <a:rPr lang="en-US" sz="2000" dirty="0" err="1"/>
              <a:t>sửa</a:t>
            </a:r>
            <a:r>
              <a:rPr lang="en-US" sz="2000" dirty="0"/>
              <a:t> </a:t>
            </a:r>
            <a:r>
              <a:rPr lang="en-US" sz="2000" dirty="0" err="1"/>
              <a:t>nhân</a:t>
            </a:r>
            <a:r>
              <a:rPr lang="en-US" sz="2000" dirty="0"/>
              <a:t> </a:t>
            </a:r>
            <a:r>
              <a:rPr lang="en-US" sz="2000" dirty="0" err="1"/>
              <a:t>viên</a:t>
            </a:r>
            <a:endParaRPr lang="en-US" sz="2000" dirty="0"/>
          </a:p>
        </p:txBody>
      </p:sp>
      <p:sp>
        <p:nvSpPr>
          <p:cNvPr id="25" name="Right Arrow 24"/>
          <p:cNvSpPr/>
          <p:nvPr/>
        </p:nvSpPr>
        <p:spPr>
          <a:xfrm rot="2095512">
            <a:off x="5282717" y="5138550"/>
            <a:ext cx="829366" cy="280774"/>
          </a:xfrm>
          <a:prstGeom prst="rightArrow">
            <a:avLst>
              <a:gd name="adj1" fmla="val 46662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5780651" y="5591037"/>
            <a:ext cx="33198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Nút</a:t>
            </a:r>
            <a:r>
              <a:rPr lang="en-US" sz="2000" dirty="0"/>
              <a:t> </a:t>
            </a:r>
            <a:r>
              <a:rPr lang="en-US" sz="2000" dirty="0" err="1"/>
              <a:t>phát</a:t>
            </a:r>
            <a:r>
              <a:rPr lang="en-US" sz="2000" dirty="0"/>
              <a:t> </a:t>
            </a:r>
            <a:r>
              <a:rPr lang="en-US" sz="2000" dirty="0" err="1"/>
              <a:t>lương</a:t>
            </a:r>
            <a:r>
              <a:rPr lang="en-US" sz="2000" dirty="0"/>
              <a:t> </a:t>
            </a:r>
            <a:r>
              <a:rPr lang="en-US" sz="2000" dirty="0" err="1"/>
              <a:t>nhân</a:t>
            </a:r>
            <a:r>
              <a:rPr lang="en-US" sz="2000" dirty="0"/>
              <a:t> </a:t>
            </a:r>
            <a:r>
              <a:rPr lang="en-US" sz="2000" dirty="0" err="1"/>
              <a:t>viên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356769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4468" y="600262"/>
            <a:ext cx="7530506" cy="4671492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093028" y="69669"/>
            <a:ext cx="4049486" cy="513805"/>
          </a:xfrm>
        </p:spPr>
        <p:txBody>
          <a:bodyPr>
            <a:normAutofit fontScale="90000"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QUẢN LÝ KHÁCH HÀNG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" y="2650946"/>
            <a:ext cx="21486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Ô </a:t>
            </a:r>
            <a:r>
              <a:rPr lang="en-US" sz="2000" dirty="0" err="1"/>
              <a:t>tìm</a:t>
            </a:r>
            <a:r>
              <a:rPr lang="en-US" sz="2000" dirty="0"/>
              <a:t> </a:t>
            </a:r>
            <a:r>
              <a:rPr lang="en-US" sz="2000" dirty="0" err="1"/>
              <a:t>kiếm</a:t>
            </a:r>
            <a:r>
              <a:rPr lang="en-US" sz="2000" dirty="0"/>
              <a:t> </a:t>
            </a:r>
            <a:r>
              <a:rPr lang="en-US" sz="2000" dirty="0" err="1"/>
              <a:t>khách</a:t>
            </a:r>
            <a:r>
              <a:rPr lang="en-US" sz="2000" dirty="0"/>
              <a:t> hang </a:t>
            </a:r>
            <a:r>
              <a:rPr lang="en-US" sz="2000" dirty="0" err="1"/>
              <a:t>theo</a:t>
            </a:r>
            <a:r>
              <a:rPr lang="en-US" sz="2000" dirty="0"/>
              <a:t> </a:t>
            </a:r>
            <a:r>
              <a:rPr lang="en-US" sz="2000" dirty="0" err="1"/>
              <a:t>số</a:t>
            </a:r>
            <a:r>
              <a:rPr lang="en-US" sz="2000" dirty="0"/>
              <a:t> </a:t>
            </a:r>
            <a:r>
              <a:rPr lang="en-US" sz="2000" dirty="0" err="1"/>
              <a:t>điện</a:t>
            </a:r>
            <a:r>
              <a:rPr lang="en-US" sz="2000" dirty="0"/>
              <a:t> </a:t>
            </a:r>
            <a:r>
              <a:rPr lang="en-US" sz="2000" dirty="0" err="1"/>
              <a:t>thoại</a:t>
            </a:r>
            <a:endParaRPr lang="en-US" sz="2000" dirty="0"/>
          </a:p>
        </p:txBody>
      </p:sp>
      <p:sp>
        <p:nvSpPr>
          <p:cNvPr id="22" name="Right Arrow 21"/>
          <p:cNvSpPr/>
          <p:nvPr/>
        </p:nvSpPr>
        <p:spPr>
          <a:xfrm rot="8320124">
            <a:off x="929732" y="1953873"/>
            <a:ext cx="1823766" cy="249966"/>
          </a:xfrm>
          <a:prstGeom prst="rightArrow">
            <a:avLst>
              <a:gd name="adj1" fmla="val 46662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 rot="8320124">
            <a:off x="929732" y="3469990"/>
            <a:ext cx="1823766" cy="249966"/>
          </a:xfrm>
          <a:prstGeom prst="rightArrow">
            <a:avLst>
              <a:gd name="adj1" fmla="val 46662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" y="4328184"/>
            <a:ext cx="21486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Danh</a:t>
            </a:r>
            <a:r>
              <a:rPr lang="en-US" sz="2000" dirty="0"/>
              <a:t> </a:t>
            </a:r>
            <a:r>
              <a:rPr lang="en-US" sz="2000" dirty="0" err="1"/>
              <a:t>sách</a:t>
            </a:r>
            <a:r>
              <a:rPr lang="en-US" sz="2000" dirty="0"/>
              <a:t> </a:t>
            </a:r>
            <a:r>
              <a:rPr lang="en-US" sz="2000" dirty="0" err="1"/>
              <a:t>tất</a:t>
            </a:r>
            <a:r>
              <a:rPr lang="en-US" sz="2000" dirty="0"/>
              <a:t> </a:t>
            </a:r>
            <a:r>
              <a:rPr lang="en-US" sz="2000" dirty="0" err="1"/>
              <a:t>cả</a:t>
            </a:r>
            <a:r>
              <a:rPr lang="en-US" sz="2000" dirty="0"/>
              <a:t> </a:t>
            </a:r>
            <a:r>
              <a:rPr lang="en-US" sz="2000" dirty="0" err="1"/>
              <a:t>khách</a:t>
            </a:r>
            <a:r>
              <a:rPr lang="en-US" sz="2000" dirty="0"/>
              <a:t> </a:t>
            </a:r>
            <a:r>
              <a:rPr lang="en-US" sz="2000" dirty="0" err="1"/>
              <a:t>hàng</a:t>
            </a:r>
            <a:endParaRPr lang="en-US" sz="2000" dirty="0"/>
          </a:p>
        </p:txBody>
      </p:sp>
      <p:sp>
        <p:nvSpPr>
          <p:cNvPr id="15" name="Right Arrow 14"/>
          <p:cNvSpPr/>
          <p:nvPr/>
        </p:nvSpPr>
        <p:spPr>
          <a:xfrm rot="8320124">
            <a:off x="7025869" y="4895682"/>
            <a:ext cx="829366" cy="280774"/>
          </a:xfrm>
          <a:prstGeom prst="rightArrow">
            <a:avLst>
              <a:gd name="adj1" fmla="val 46662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6508" y="5395141"/>
            <a:ext cx="26978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Nút</a:t>
            </a:r>
            <a:r>
              <a:rPr lang="en-US" sz="2000" dirty="0"/>
              <a:t> </a:t>
            </a:r>
            <a:r>
              <a:rPr lang="en-US" sz="2000" dirty="0" err="1"/>
              <a:t>thêm</a:t>
            </a:r>
            <a:r>
              <a:rPr lang="en-US" sz="2000" dirty="0"/>
              <a:t> </a:t>
            </a:r>
            <a:r>
              <a:rPr lang="en-US" sz="2000" dirty="0" err="1"/>
              <a:t>khách</a:t>
            </a:r>
            <a:r>
              <a:rPr lang="en-US" sz="2000" dirty="0"/>
              <a:t> </a:t>
            </a:r>
            <a:r>
              <a:rPr lang="en-US" sz="2000" dirty="0" err="1"/>
              <a:t>hàng</a:t>
            </a:r>
            <a:endParaRPr lang="en-US" sz="2000" dirty="0"/>
          </a:p>
        </p:txBody>
      </p:sp>
      <p:sp>
        <p:nvSpPr>
          <p:cNvPr id="17" name="Right Arrow 16"/>
          <p:cNvSpPr/>
          <p:nvPr/>
        </p:nvSpPr>
        <p:spPr>
          <a:xfrm rot="1623322">
            <a:off x="9262089" y="1976389"/>
            <a:ext cx="829366" cy="280774"/>
          </a:xfrm>
          <a:prstGeom prst="rightArrow">
            <a:avLst>
              <a:gd name="adj1" fmla="val 46662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9850765" y="4688966"/>
            <a:ext cx="23998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Nút</a:t>
            </a:r>
            <a:r>
              <a:rPr lang="en-US" sz="2000" dirty="0"/>
              <a:t> </a:t>
            </a:r>
            <a:r>
              <a:rPr lang="en-US" sz="2000" dirty="0" err="1"/>
              <a:t>xóa</a:t>
            </a:r>
            <a:r>
              <a:rPr lang="en-US" sz="2000" dirty="0"/>
              <a:t> </a:t>
            </a:r>
            <a:r>
              <a:rPr lang="en-US" sz="2000" dirty="0" err="1"/>
              <a:t>khách</a:t>
            </a:r>
            <a:r>
              <a:rPr lang="en-US" sz="2000" dirty="0"/>
              <a:t> </a:t>
            </a:r>
            <a:r>
              <a:rPr lang="en-US" sz="2000" dirty="0" err="1"/>
              <a:t>hàng</a:t>
            </a:r>
            <a:endParaRPr lang="en-US" sz="2000" dirty="0"/>
          </a:p>
        </p:txBody>
      </p:sp>
      <p:sp>
        <p:nvSpPr>
          <p:cNvPr id="19" name="Right Arrow 18"/>
          <p:cNvSpPr/>
          <p:nvPr/>
        </p:nvSpPr>
        <p:spPr>
          <a:xfrm rot="21044400">
            <a:off x="8174736" y="3706268"/>
            <a:ext cx="1848563" cy="280774"/>
          </a:xfrm>
          <a:prstGeom prst="rightArrow">
            <a:avLst>
              <a:gd name="adj1" fmla="val 46662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10006149" y="3501103"/>
            <a:ext cx="23998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Nút</a:t>
            </a:r>
            <a:r>
              <a:rPr lang="en-US" sz="2000" dirty="0"/>
              <a:t> </a:t>
            </a:r>
            <a:r>
              <a:rPr lang="en-US" sz="2000" dirty="0" err="1"/>
              <a:t>sửa</a:t>
            </a:r>
            <a:r>
              <a:rPr lang="en-US" sz="2000" dirty="0"/>
              <a:t> </a:t>
            </a:r>
            <a:r>
              <a:rPr lang="en-US" sz="2000" dirty="0" err="1"/>
              <a:t>nhân</a:t>
            </a:r>
            <a:r>
              <a:rPr lang="en-US" sz="2000" dirty="0"/>
              <a:t> </a:t>
            </a:r>
            <a:r>
              <a:rPr lang="en-US" sz="2000" dirty="0" err="1"/>
              <a:t>viên</a:t>
            </a:r>
            <a:endParaRPr lang="en-US" sz="2000" dirty="0"/>
          </a:p>
        </p:txBody>
      </p:sp>
      <p:sp>
        <p:nvSpPr>
          <p:cNvPr id="25" name="Right Arrow 24"/>
          <p:cNvSpPr/>
          <p:nvPr/>
        </p:nvSpPr>
        <p:spPr>
          <a:xfrm rot="2095512">
            <a:off x="9274794" y="4346069"/>
            <a:ext cx="829366" cy="280774"/>
          </a:xfrm>
          <a:prstGeom prst="rightArrow">
            <a:avLst>
              <a:gd name="adj1" fmla="val 46662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9850767" y="2240164"/>
            <a:ext cx="27145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Khi</a:t>
            </a:r>
            <a:r>
              <a:rPr lang="en-US" sz="2000" dirty="0"/>
              <a:t> </a:t>
            </a:r>
            <a:r>
              <a:rPr lang="en-US" sz="2000" dirty="0" err="1"/>
              <a:t>nhấn</a:t>
            </a:r>
            <a:r>
              <a:rPr lang="en-US" sz="2000" dirty="0"/>
              <a:t> </a:t>
            </a:r>
            <a:r>
              <a:rPr lang="en-US" sz="2000" dirty="0" err="1"/>
              <a:t>vào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dòng</a:t>
            </a:r>
            <a:r>
              <a:rPr lang="en-US" sz="2000" dirty="0"/>
              <a:t> </a:t>
            </a:r>
            <a:r>
              <a:rPr lang="en-US" sz="2000" dirty="0" err="1"/>
              <a:t>sẽ</a:t>
            </a:r>
            <a:r>
              <a:rPr lang="en-US" sz="2000" dirty="0"/>
              <a:t> </a:t>
            </a:r>
            <a:r>
              <a:rPr lang="en-US" sz="2000" dirty="0" err="1"/>
              <a:t>đổ</a:t>
            </a:r>
            <a:r>
              <a:rPr lang="en-US" sz="2000" dirty="0"/>
              <a:t> </a:t>
            </a:r>
            <a:r>
              <a:rPr lang="en-US" sz="2000" dirty="0" err="1"/>
              <a:t>dữ</a:t>
            </a:r>
            <a:r>
              <a:rPr lang="en-US" sz="2000" dirty="0"/>
              <a:t> </a:t>
            </a:r>
            <a:r>
              <a:rPr lang="en-US" sz="2000" dirty="0" err="1"/>
              <a:t>liệu</a:t>
            </a:r>
            <a:r>
              <a:rPr lang="en-US" sz="2000" dirty="0"/>
              <a:t> sang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hộp</a:t>
            </a:r>
            <a:r>
              <a:rPr lang="en-US" sz="2000" dirty="0"/>
              <a:t> </a:t>
            </a:r>
            <a:r>
              <a:rPr lang="en-US" sz="2000" dirty="0" err="1"/>
              <a:t>văn</a:t>
            </a:r>
            <a:r>
              <a:rPr lang="en-US" sz="2000" dirty="0"/>
              <a:t> </a:t>
            </a:r>
            <a:r>
              <a:rPr lang="en-US" sz="2000" dirty="0" err="1"/>
              <a:t>bản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491349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8077" y="583474"/>
            <a:ext cx="4866323" cy="4609381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918856" y="69669"/>
            <a:ext cx="4720046" cy="513805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QUẢN LÝ LOẠI SẢN PHẨM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261250" y="2786119"/>
            <a:ext cx="21486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Ô </a:t>
            </a:r>
            <a:r>
              <a:rPr lang="en-US" sz="2000" dirty="0" err="1"/>
              <a:t>tìm</a:t>
            </a:r>
            <a:r>
              <a:rPr lang="en-US" sz="2000" dirty="0"/>
              <a:t> </a:t>
            </a:r>
            <a:r>
              <a:rPr lang="en-US" sz="2000" dirty="0" err="1"/>
              <a:t>kiếm</a:t>
            </a:r>
            <a:r>
              <a:rPr lang="en-US" sz="2000" dirty="0"/>
              <a:t> </a:t>
            </a:r>
            <a:r>
              <a:rPr lang="en-US" sz="2000" dirty="0" err="1"/>
              <a:t>khách</a:t>
            </a:r>
            <a:r>
              <a:rPr lang="en-US" sz="2000" dirty="0"/>
              <a:t> hang </a:t>
            </a:r>
            <a:r>
              <a:rPr lang="en-US" sz="2000" dirty="0" err="1"/>
              <a:t>theo</a:t>
            </a:r>
            <a:r>
              <a:rPr lang="en-US" sz="2000" dirty="0"/>
              <a:t> </a:t>
            </a:r>
            <a:r>
              <a:rPr lang="en-US" sz="2000" dirty="0" err="1"/>
              <a:t>số</a:t>
            </a:r>
            <a:r>
              <a:rPr lang="en-US" sz="2000" dirty="0"/>
              <a:t> </a:t>
            </a:r>
            <a:r>
              <a:rPr lang="en-US" sz="2000" dirty="0" err="1"/>
              <a:t>điện</a:t>
            </a:r>
            <a:r>
              <a:rPr lang="en-US" sz="2000" dirty="0"/>
              <a:t> </a:t>
            </a:r>
            <a:r>
              <a:rPr lang="en-US" sz="2000" dirty="0" err="1"/>
              <a:t>thoại</a:t>
            </a:r>
            <a:endParaRPr lang="en-US" sz="2000" dirty="0"/>
          </a:p>
        </p:txBody>
      </p:sp>
      <p:sp>
        <p:nvSpPr>
          <p:cNvPr id="22" name="Right Arrow 21"/>
          <p:cNvSpPr/>
          <p:nvPr/>
        </p:nvSpPr>
        <p:spPr>
          <a:xfrm rot="8692593">
            <a:off x="2074499" y="2147052"/>
            <a:ext cx="1823766" cy="249966"/>
          </a:xfrm>
          <a:prstGeom prst="rightArrow">
            <a:avLst>
              <a:gd name="adj1" fmla="val 46662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 rot="8320124">
            <a:off x="2498042" y="3776230"/>
            <a:ext cx="1823766" cy="249966"/>
          </a:xfrm>
          <a:prstGeom prst="rightArrow">
            <a:avLst>
              <a:gd name="adj1" fmla="val 46662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19430" y="4597282"/>
            <a:ext cx="21486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Danh</a:t>
            </a:r>
            <a:r>
              <a:rPr lang="en-US" sz="2000" dirty="0"/>
              <a:t> </a:t>
            </a:r>
            <a:r>
              <a:rPr lang="en-US" sz="2000" dirty="0" err="1"/>
              <a:t>sách</a:t>
            </a:r>
            <a:r>
              <a:rPr lang="en-US" sz="2000" dirty="0"/>
              <a:t> </a:t>
            </a:r>
            <a:r>
              <a:rPr lang="en-US" sz="2000" dirty="0" err="1"/>
              <a:t>tất</a:t>
            </a:r>
            <a:r>
              <a:rPr lang="en-US" sz="2000" dirty="0"/>
              <a:t> </a:t>
            </a:r>
            <a:r>
              <a:rPr lang="en-US" sz="2000" dirty="0" err="1"/>
              <a:t>cả</a:t>
            </a:r>
            <a:r>
              <a:rPr lang="en-US" sz="2000" dirty="0"/>
              <a:t> </a:t>
            </a:r>
            <a:r>
              <a:rPr lang="en-US" sz="2000" dirty="0" err="1"/>
              <a:t>loại</a:t>
            </a:r>
            <a:r>
              <a:rPr lang="en-US" sz="2000" dirty="0"/>
              <a:t> </a:t>
            </a:r>
            <a:r>
              <a:rPr lang="en-US" sz="2000" dirty="0" err="1"/>
              <a:t>sản</a:t>
            </a:r>
            <a:r>
              <a:rPr lang="en-US" sz="2000" dirty="0"/>
              <a:t> </a:t>
            </a:r>
            <a:r>
              <a:rPr lang="en-US" sz="2000" dirty="0" err="1"/>
              <a:t>phẩm</a:t>
            </a:r>
            <a:endParaRPr lang="en-US" sz="2000" dirty="0"/>
          </a:p>
        </p:txBody>
      </p:sp>
      <p:sp>
        <p:nvSpPr>
          <p:cNvPr id="15" name="Right Arrow 14"/>
          <p:cNvSpPr/>
          <p:nvPr/>
        </p:nvSpPr>
        <p:spPr>
          <a:xfrm rot="8320124">
            <a:off x="4985294" y="4356255"/>
            <a:ext cx="2207271" cy="280774"/>
          </a:xfrm>
          <a:prstGeom prst="rightArrow">
            <a:avLst>
              <a:gd name="adj1" fmla="val 46662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999000" y="5346743"/>
            <a:ext cx="26978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Nút</a:t>
            </a:r>
            <a:r>
              <a:rPr lang="en-US" sz="2000" dirty="0"/>
              <a:t> </a:t>
            </a:r>
            <a:r>
              <a:rPr lang="en-US" sz="2000" dirty="0" err="1"/>
              <a:t>thêm</a:t>
            </a:r>
            <a:r>
              <a:rPr lang="en-US" sz="2000" dirty="0"/>
              <a:t> </a:t>
            </a:r>
            <a:r>
              <a:rPr lang="en-US" sz="2000" dirty="0" err="1"/>
              <a:t>khách</a:t>
            </a:r>
            <a:r>
              <a:rPr lang="en-US" sz="2000" dirty="0"/>
              <a:t> </a:t>
            </a:r>
            <a:r>
              <a:rPr lang="en-US" sz="2000" dirty="0" err="1"/>
              <a:t>hàng</a:t>
            </a:r>
            <a:endParaRPr lang="en-US" sz="2000" dirty="0"/>
          </a:p>
        </p:txBody>
      </p:sp>
      <p:sp>
        <p:nvSpPr>
          <p:cNvPr id="17" name="Right Arrow 16"/>
          <p:cNvSpPr/>
          <p:nvPr/>
        </p:nvSpPr>
        <p:spPr>
          <a:xfrm rot="1085228">
            <a:off x="7944919" y="2445292"/>
            <a:ext cx="829366" cy="280774"/>
          </a:xfrm>
          <a:prstGeom prst="rightArrow">
            <a:avLst>
              <a:gd name="adj1" fmla="val 46662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8962798" y="3514619"/>
            <a:ext cx="23998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Nút</a:t>
            </a:r>
            <a:r>
              <a:rPr lang="en-US" sz="2000" dirty="0"/>
              <a:t> </a:t>
            </a:r>
            <a:r>
              <a:rPr lang="en-US" sz="2000" dirty="0" err="1"/>
              <a:t>xóa</a:t>
            </a:r>
            <a:r>
              <a:rPr lang="en-US" sz="2000" dirty="0"/>
              <a:t> </a:t>
            </a:r>
            <a:r>
              <a:rPr lang="en-US" sz="2000" dirty="0" err="1"/>
              <a:t>khách</a:t>
            </a:r>
            <a:r>
              <a:rPr lang="en-US" sz="2000" dirty="0"/>
              <a:t> </a:t>
            </a:r>
            <a:r>
              <a:rPr lang="en-US" sz="2000" dirty="0" err="1"/>
              <a:t>hàng</a:t>
            </a:r>
            <a:endParaRPr lang="en-US" sz="2000" dirty="0"/>
          </a:p>
        </p:txBody>
      </p:sp>
      <p:sp>
        <p:nvSpPr>
          <p:cNvPr id="19" name="Right Arrow 18"/>
          <p:cNvSpPr/>
          <p:nvPr/>
        </p:nvSpPr>
        <p:spPr>
          <a:xfrm rot="21337252">
            <a:off x="7959289" y="4062348"/>
            <a:ext cx="993539" cy="280774"/>
          </a:xfrm>
          <a:prstGeom prst="rightArrow">
            <a:avLst>
              <a:gd name="adj1" fmla="val 46662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9058870" y="3980534"/>
            <a:ext cx="23998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Nút</a:t>
            </a:r>
            <a:r>
              <a:rPr lang="en-US" sz="2000" dirty="0"/>
              <a:t> </a:t>
            </a:r>
            <a:r>
              <a:rPr lang="en-US" sz="2000" dirty="0" err="1"/>
              <a:t>sửa</a:t>
            </a:r>
            <a:r>
              <a:rPr lang="en-US" sz="2000" dirty="0"/>
              <a:t> </a:t>
            </a:r>
            <a:r>
              <a:rPr lang="en-US" sz="2000" dirty="0" err="1"/>
              <a:t>nhân</a:t>
            </a:r>
            <a:r>
              <a:rPr lang="en-US" sz="2000" dirty="0"/>
              <a:t> </a:t>
            </a:r>
            <a:r>
              <a:rPr lang="en-US" sz="2000" dirty="0" err="1"/>
              <a:t>viên</a:t>
            </a:r>
            <a:endParaRPr lang="en-US" sz="2000" dirty="0"/>
          </a:p>
        </p:txBody>
      </p:sp>
      <p:sp>
        <p:nvSpPr>
          <p:cNvPr id="25" name="Right Arrow 24"/>
          <p:cNvSpPr/>
          <p:nvPr/>
        </p:nvSpPr>
        <p:spPr>
          <a:xfrm rot="21433598">
            <a:off x="7933802" y="3734575"/>
            <a:ext cx="829366" cy="280774"/>
          </a:xfrm>
          <a:prstGeom prst="rightArrow">
            <a:avLst>
              <a:gd name="adj1" fmla="val 46662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8901533" y="2306216"/>
            <a:ext cx="27145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Khi</a:t>
            </a:r>
            <a:r>
              <a:rPr lang="en-US" sz="2000" dirty="0"/>
              <a:t> </a:t>
            </a:r>
            <a:r>
              <a:rPr lang="en-US" sz="2000" dirty="0" err="1"/>
              <a:t>nhấn</a:t>
            </a:r>
            <a:r>
              <a:rPr lang="en-US" sz="2000" dirty="0"/>
              <a:t> </a:t>
            </a:r>
            <a:r>
              <a:rPr lang="en-US" sz="2000" dirty="0" err="1"/>
              <a:t>vào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dòng</a:t>
            </a:r>
            <a:r>
              <a:rPr lang="en-US" sz="2000" dirty="0"/>
              <a:t> </a:t>
            </a:r>
            <a:r>
              <a:rPr lang="en-US" sz="2000" dirty="0" err="1"/>
              <a:t>sẽ</a:t>
            </a:r>
            <a:r>
              <a:rPr lang="en-US" sz="2000" dirty="0"/>
              <a:t> </a:t>
            </a:r>
            <a:r>
              <a:rPr lang="en-US" sz="2000" dirty="0" err="1"/>
              <a:t>đổ</a:t>
            </a:r>
            <a:r>
              <a:rPr lang="en-US" sz="2000" dirty="0"/>
              <a:t> </a:t>
            </a:r>
            <a:r>
              <a:rPr lang="en-US" sz="2000" dirty="0" err="1"/>
              <a:t>dữ</a:t>
            </a:r>
            <a:r>
              <a:rPr lang="en-US" sz="2000" dirty="0"/>
              <a:t> </a:t>
            </a:r>
            <a:r>
              <a:rPr lang="en-US" sz="2000" dirty="0" err="1"/>
              <a:t>liệu</a:t>
            </a:r>
            <a:r>
              <a:rPr lang="en-US" sz="2000" dirty="0"/>
              <a:t> sang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hộp</a:t>
            </a:r>
            <a:r>
              <a:rPr lang="en-US" sz="2000" dirty="0"/>
              <a:t> </a:t>
            </a:r>
            <a:r>
              <a:rPr lang="en-US" sz="2000" dirty="0" err="1"/>
              <a:t>văn</a:t>
            </a:r>
            <a:r>
              <a:rPr lang="en-US" sz="2000" dirty="0"/>
              <a:t> </a:t>
            </a:r>
            <a:r>
              <a:rPr lang="en-US" sz="2000" dirty="0" err="1"/>
              <a:t>bản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850487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0566" y="524201"/>
            <a:ext cx="7792857" cy="5361886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918856" y="69669"/>
            <a:ext cx="4720046" cy="513805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THỐNG KÊ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22977" y="2954485"/>
            <a:ext cx="21486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Hiển</a:t>
            </a:r>
            <a:r>
              <a:rPr lang="en-US" sz="2000" dirty="0"/>
              <a:t> </a:t>
            </a:r>
            <a:r>
              <a:rPr lang="en-US" sz="2000" dirty="0" err="1"/>
              <a:t>thị</a:t>
            </a:r>
            <a:r>
              <a:rPr lang="en-US" sz="2000" dirty="0"/>
              <a:t> </a:t>
            </a:r>
            <a:r>
              <a:rPr lang="en-US" sz="2000" dirty="0" err="1"/>
              <a:t>tổng</a:t>
            </a:r>
            <a:r>
              <a:rPr lang="en-US" sz="2000" dirty="0"/>
              <a:t> </a:t>
            </a:r>
            <a:r>
              <a:rPr lang="en-US" sz="2000" dirty="0" err="1"/>
              <a:t>doanh</a:t>
            </a:r>
            <a:r>
              <a:rPr lang="en-US" sz="2000" dirty="0"/>
              <a:t> </a:t>
            </a:r>
            <a:r>
              <a:rPr lang="en-US" sz="2000" dirty="0" err="1"/>
              <a:t>thu</a:t>
            </a:r>
            <a:endParaRPr lang="en-US" sz="2000" dirty="0"/>
          </a:p>
        </p:txBody>
      </p:sp>
      <p:sp>
        <p:nvSpPr>
          <p:cNvPr id="22" name="Right Arrow 21"/>
          <p:cNvSpPr/>
          <p:nvPr/>
        </p:nvSpPr>
        <p:spPr>
          <a:xfrm rot="8692593">
            <a:off x="889577" y="2096022"/>
            <a:ext cx="1823766" cy="249966"/>
          </a:xfrm>
          <a:prstGeom prst="rightArrow">
            <a:avLst>
              <a:gd name="adj1" fmla="val 46662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 rot="8320124">
            <a:off x="1849163" y="3749978"/>
            <a:ext cx="1823766" cy="249966"/>
          </a:xfrm>
          <a:prstGeom prst="rightArrow">
            <a:avLst>
              <a:gd name="adj1" fmla="val 46662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847" y="4380644"/>
            <a:ext cx="21486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Danh</a:t>
            </a:r>
            <a:r>
              <a:rPr lang="en-US" sz="2000" dirty="0"/>
              <a:t> </a:t>
            </a:r>
            <a:r>
              <a:rPr lang="en-US" sz="2000" dirty="0" err="1"/>
              <a:t>sách</a:t>
            </a:r>
            <a:r>
              <a:rPr lang="en-US" sz="2000" dirty="0"/>
              <a:t> </a:t>
            </a:r>
            <a:r>
              <a:rPr lang="en-US" sz="2000" dirty="0" err="1"/>
              <a:t>số</a:t>
            </a:r>
            <a:r>
              <a:rPr lang="en-US" sz="2000" dirty="0"/>
              <a:t> </a:t>
            </a:r>
            <a:r>
              <a:rPr lang="en-US" sz="2000" dirty="0" err="1"/>
              <a:t>lượng</a:t>
            </a:r>
            <a:r>
              <a:rPr lang="en-US" sz="2000" dirty="0"/>
              <a:t> </a:t>
            </a:r>
            <a:r>
              <a:rPr lang="en-US" sz="2000" dirty="0" err="1"/>
              <a:t>đã</a:t>
            </a:r>
            <a:r>
              <a:rPr lang="en-US" sz="2000" dirty="0"/>
              <a:t> </a:t>
            </a:r>
            <a:r>
              <a:rPr lang="en-US" sz="2000" dirty="0" err="1"/>
              <a:t>bán</a:t>
            </a:r>
            <a:r>
              <a:rPr lang="en-US" sz="2000" dirty="0"/>
              <a:t> </a:t>
            </a:r>
            <a:r>
              <a:rPr lang="en-US" sz="2000" dirty="0" err="1"/>
              <a:t>theo</a:t>
            </a:r>
            <a:r>
              <a:rPr lang="en-US" sz="2000" dirty="0"/>
              <a:t> </a:t>
            </a:r>
            <a:r>
              <a:rPr lang="en-US" sz="2000" dirty="0" err="1"/>
              <a:t>từng</a:t>
            </a:r>
            <a:r>
              <a:rPr lang="en-US" sz="2000" dirty="0"/>
              <a:t> </a:t>
            </a:r>
            <a:r>
              <a:rPr lang="en-US" sz="2000" dirty="0" err="1"/>
              <a:t>sản</a:t>
            </a:r>
            <a:r>
              <a:rPr lang="en-US" sz="2000" dirty="0"/>
              <a:t> </a:t>
            </a:r>
            <a:r>
              <a:rPr lang="en-US" sz="2000" dirty="0" err="1"/>
              <a:t>phẩm</a:t>
            </a:r>
            <a:endParaRPr lang="en-US" sz="2000" dirty="0"/>
          </a:p>
        </p:txBody>
      </p:sp>
      <p:sp>
        <p:nvSpPr>
          <p:cNvPr id="15" name="Right Arrow 14"/>
          <p:cNvSpPr/>
          <p:nvPr/>
        </p:nvSpPr>
        <p:spPr>
          <a:xfrm rot="8320124">
            <a:off x="3635520" y="5074527"/>
            <a:ext cx="2207271" cy="280774"/>
          </a:xfrm>
          <a:prstGeom prst="rightArrow">
            <a:avLst>
              <a:gd name="adj1" fmla="val 46662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2962700" y="6049185"/>
            <a:ext cx="34729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Hiển</a:t>
            </a:r>
            <a:r>
              <a:rPr lang="en-US" sz="2000" dirty="0"/>
              <a:t> </a:t>
            </a:r>
            <a:r>
              <a:rPr lang="en-US" sz="2000" dirty="0" err="1"/>
              <a:t>thị</a:t>
            </a:r>
            <a:r>
              <a:rPr lang="en-US" sz="2000" dirty="0"/>
              <a:t> </a:t>
            </a:r>
            <a:r>
              <a:rPr lang="en-US" sz="2000" dirty="0" err="1"/>
              <a:t>sơ</a:t>
            </a:r>
            <a:r>
              <a:rPr lang="en-US" sz="2000" dirty="0"/>
              <a:t> </a:t>
            </a:r>
            <a:r>
              <a:rPr lang="en-US" sz="2000" dirty="0" err="1"/>
              <a:t>đồ</a:t>
            </a:r>
            <a:r>
              <a:rPr lang="en-US" sz="2000" dirty="0"/>
              <a:t> </a:t>
            </a:r>
            <a:r>
              <a:rPr lang="en-US" sz="2000" dirty="0" err="1"/>
              <a:t>cột</a:t>
            </a:r>
            <a:r>
              <a:rPr lang="en-US" sz="2000" dirty="0"/>
              <a:t> </a:t>
            </a:r>
            <a:r>
              <a:rPr lang="en-US" sz="2000" dirty="0" err="1"/>
              <a:t>thống</a:t>
            </a:r>
            <a:r>
              <a:rPr lang="en-US" sz="2000" dirty="0"/>
              <a:t> </a:t>
            </a:r>
            <a:r>
              <a:rPr lang="en-US" sz="2000" dirty="0" err="1"/>
              <a:t>kê</a:t>
            </a:r>
            <a:r>
              <a:rPr lang="en-US" sz="2000" dirty="0"/>
              <a:t> </a:t>
            </a:r>
            <a:r>
              <a:rPr lang="en-US" sz="2000" dirty="0" err="1"/>
              <a:t>số</a:t>
            </a:r>
            <a:r>
              <a:rPr lang="en-US" sz="2000" dirty="0"/>
              <a:t> </a:t>
            </a:r>
            <a:r>
              <a:rPr lang="en-US" sz="2000" dirty="0" err="1"/>
              <a:t>lượng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sản</a:t>
            </a:r>
            <a:r>
              <a:rPr lang="en-US" sz="2000" dirty="0"/>
              <a:t> </a:t>
            </a:r>
            <a:r>
              <a:rPr lang="en-US" sz="2000" dirty="0" err="1"/>
              <a:t>phẩm</a:t>
            </a:r>
            <a:r>
              <a:rPr lang="en-US" sz="2000" dirty="0"/>
              <a:t> </a:t>
            </a:r>
            <a:r>
              <a:rPr lang="en-US" sz="2000" dirty="0" err="1"/>
              <a:t>đã</a:t>
            </a:r>
            <a:r>
              <a:rPr lang="en-US" sz="2000" dirty="0"/>
              <a:t> </a:t>
            </a:r>
            <a:r>
              <a:rPr lang="en-US" sz="2000" dirty="0" err="1"/>
              <a:t>bán</a:t>
            </a:r>
            <a:endParaRPr lang="en-US" sz="2000" dirty="0"/>
          </a:p>
        </p:txBody>
      </p:sp>
      <p:sp>
        <p:nvSpPr>
          <p:cNvPr id="17" name="Right Arrow 16"/>
          <p:cNvSpPr/>
          <p:nvPr/>
        </p:nvSpPr>
        <p:spPr>
          <a:xfrm rot="21400152">
            <a:off x="7095648" y="1040609"/>
            <a:ext cx="3091061" cy="280774"/>
          </a:xfrm>
          <a:prstGeom prst="rightArrow">
            <a:avLst>
              <a:gd name="adj1" fmla="val 46662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 rot="1844192">
            <a:off x="9382463" y="1960143"/>
            <a:ext cx="993539" cy="280774"/>
          </a:xfrm>
          <a:prstGeom prst="rightArrow">
            <a:avLst>
              <a:gd name="adj1" fmla="val 46662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10074759" y="2475808"/>
            <a:ext cx="23998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Hiển</a:t>
            </a:r>
            <a:r>
              <a:rPr lang="en-US" sz="2000" dirty="0"/>
              <a:t> </a:t>
            </a:r>
            <a:r>
              <a:rPr lang="en-US" sz="2000" dirty="0" err="1"/>
              <a:t>thị</a:t>
            </a:r>
            <a:r>
              <a:rPr lang="en-US" sz="2000" dirty="0"/>
              <a:t> </a:t>
            </a:r>
            <a:r>
              <a:rPr lang="en-US" sz="2000" dirty="0" err="1"/>
              <a:t>tổng</a:t>
            </a:r>
            <a:r>
              <a:rPr lang="en-US" sz="2000" dirty="0"/>
              <a:t> </a:t>
            </a:r>
            <a:r>
              <a:rPr lang="en-US" sz="2000" dirty="0" err="1"/>
              <a:t>số</a:t>
            </a:r>
            <a:r>
              <a:rPr lang="en-US" sz="2000" dirty="0"/>
              <a:t> </a:t>
            </a:r>
            <a:r>
              <a:rPr lang="en-US" sz="2000" dirty="0" err="1"/>
              <a:t>khách</a:t>
            </a:r>
            <a:r>
              <a:rPr lang="en-US" sz="2000" dirty="0"/>
              <a:t> </a:t>
            </a:r>
            <a:r>
              <a:rPr lang="en-US" sz="2000" dirty="0" err="1"/>
              <a:t>hàng</a:t>
            </a:r>
            <a:endParaRPr lang="en-US" sz="2000" dirty="0"/>
          </a:p>
        </p:txBody>
      </p:sp>
      <p:sp>
        <p:nvSpPr>
          <p:cNvPr id="23" name="TextBox 22"/>
          <p:cNvSpPr txBox="1"/>
          <p:nvPr/>
        </p:nvSpPr>
        <p:spPr>
          <a:xfrm>
            <a:off x="10192255" y="881541"/>
            <a:ext cx="22823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Hiển</a:t>
            </a:r>
            <a:r>
              <a:rPr lang="en-US" sz="2000" dirty="0"/>
              <a:t> </a:t>
            </a:r>
            <a:r>
              <a:rPr lang="en-US" sz="2000" dirty="0" err="1"/>
              <a:t>thị</a:t>
            </a:r>
            <a:r>
              <a:rPr lang="en-US" sz="2000" dirty="0"/>
              <a:t> </a:t>
            </a:r>
            <a:r>
              <a:rPr lang="en-US" sz="2000" dirty="0" err="1"/>
              <a:t>tổng</a:t>
            </a:r>
            <a:r>
              <a:rPr lang="en-US" sz="2000" dirty="0"/>
              <a:t> </a:t>
            </a:r>
            <a:r>
              <a:rPr lang="en-US" sz="2000" dirty="0" err="1"/>
              <a:t>số</a:t>
            </a:r>
            <a:r>
              <a:rPr lang="en-US" sz="2000" dirty="0"/>
              <a:t> </a:t>
            </a:r>
            <a:r>
              <a:rPr lang="en-US" sz="2000" dirty="0" err="1"/>
              <a:t>sản</a:t>
            </a:r>
            <a:r>
              <a:rPr lang="en-US" sz="2000" dirty="0"/>
              <a:t> </a:t>
            </a:r>
            <a:r>
              <a:rPr lang="en-US" sz="2000" dirty="0" err="1"/>
              <a:t>phẩm</a:t>
            </a:r>
            <a:r>
              <a:rPr lang="en-US" sz="2000" dirty="0"/>
              <a:t> </a:t>
            </a:r>
            <a:r>
              <a:rPr lang="en-US" sz="2000" dirty="0" err="1"/>
              <a:t>bán</a:t>
            </a:r>
            <a:r>
              <a:rPr lang="en-US" sz="2000" dirty="0"/>
              <a:t> </a:t>
            </a:r>
            <a:r>
              <a:rPr lang="en-US" sz="2000" dirty="0" err="1"/>
              <a:t>được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55871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093028" y="69669"/>
            <a:ext cx="4049486" cy="513805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ĐĂNG NHẬP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6896" y="583474"/>
            <a:ext cx="6381750" cy="3431176"/>
          </a:xfrm>
          <a:prstGeom prst="rect">
            <a:avLst/>
          </a:prstGeom>
        </p:spPr>
      </p:pic>
      <p:sp>
        <p:nvSpPr>
          <p:cNvPr id="10" name="Right Arrow 9"/>
          <p:cNvSpPr/>
          <p:nvPr/>
        </p:nvSpPr>
        <p:spPr>
          <a:xfrm rot="9210964">
            <a:off x="1787897" y="3995649"/>
            <a:ext cx="3001637" cy="229416"/>
          </a:xfrm>
          <a:prstGeom prst="rightArrow">
            <a:avLst>
              <a:gd name="adj1" fmla="val 46662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31817" y="4946469"/>
            <a:ext cx="49410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Nút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nhấn</a:t>
            </a:r>
            <a:r>
              <a:rPr lang="en-US" dirty="0"/>
              <a:t> </a:t>
            </a:r>
            <a:r>
              <a:rPr lang="en-US" dirty="0" err="1"/>
              <a:t>vào</a:t>
            </a:r>
            <a:br>
              <a:rPr lang="en-US" dirty="0"/>
            </a:b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khoản</a:t>
            </a:r>
            <a:r>
              <a:rPr lang="en-US" dirty="0"/>
              <a:t> </a:t>
            </a:r>
            <a:r>
              <a:rPr lang="en-US" dirty="0" err="1"/>
              <a:t>đúng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</a:t>
            </a:r>
            <a:r>
              <a:rPr lang="en-US" dirty="0" err="1"/>
              <a:t>chủ</a:t>
            </a:r>
            <a:r>
              <a:rPr lang="en-US" dirty="0"/>
              <a:t>, </a:t>
            </a:r>
            <a:r>
              <a:rPr lang="en-US" dirty="0" err="1"/>
              <a:t>sai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lỗi</a:t>
            </a:r>
            <a:endParaRPr lang="en-US" dirty="0"/>
          </a:p>
        </p:txBody>
      </p:sp>
      <p:sp>
        <p:nvSpPr>
          <p:cNvPr id="14" name="Right Arrow 13"/>
          <p:cNvSpPr/>
          <p:nvPr/>
        </p:nvSpPr>
        <p:spPr>
          <a:xfrm rot="3444268">
            <a:off x="6993441" y="4191167"/>
            <a:ext cx="1528365" cy="205183"/>
          </a:xfrm>
          <a:prstGeom prst="rightArrow">
            <a:avLst>
              <a:gd name="adj1" fmla="val 46662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9528327" y="1947737"/>
            <a:ext cx="26376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Ô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mật</a:t>
            </a:r>
            <a:r>
              <a:rPr lang="en-US" dirty="0"/>
              <a:t> </a:t>
            </a:r>
            <a:r>
              <a:rPr lang="en-US" dirty="0" err="1"/>
              <a:t>khẩu</a:t>
            </a:r>
            <a:endParaRPr lang="en-US" dirty="0"/>
          </a:p>
        </p:txBody>
      </p:sp>
      <p:sp>
        <p:nvSpPr>
          <p:cNvPr id="16" name="Right Arrow 15"/>
          <p:cNvSpPr/>
          <p:nvPr/>
        </p:nvSpPr>
        <p:spPr>
          <a:xfrm rot="236985">
            <a:off x="7248336" y="3123473"/>
            <a:ext cx="2352458" cy="219318"/>
          </a:xfrm>
          <a:prstGeom prst="rightArrow">
            <a:avLst>
              <a:gd name="adj1" fmla="val 46662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7103924" y="5145246"/>
            <a:ext cx="2340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Nút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ký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9680726" y="3317503"/>
            <a:ext cx="26376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Nhãn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quên</a:t>
            </a:r>
            <a:r>
              <a:rPr lang="en-US" dirty="0"/>
              <a:t> </a:t>
            </a:r>
            <a:r>
              <a:rPr lang="en-US" dirty="0" err="1"/>
              <a:t>mật</a:t>
            </a:r>
            <a:r>
              <a:rPr lang="en-US" dirty="0"/>
              <a:t> </a:t>
            </a:r>
            <a:r>
              <a:rPr lang="en-US" dirty="0" err="1"/>
              <a:t>khẩu</a:t>
            </a:r>
            <a:endParaRPr lang="en-US" dirty="0"/>
          </a:p>
        </p:txBody>
      </p:sp>
      <p:sp>
        <p:nvSpPr>
          <p:cNvPr id="19" name="Right Arrow 18"/>
          <p:cNvSpPr/>
          <p:nvPr/>
        </p:nvSpPr>
        <p:spPr>
          <a:xfrm rot="236985">
            <a:off x="7296597" y="2049546"/>
            <a:ext cx="2255934" cy="264641"/>
          </a:xfrm>
          <a:prstGeom prst="rightArrow">
            <a:avLst>
              <a:gd name="adj1" fmla="val 46662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9472" y="5514578"/>
            <a:ext cx="1814848" cy="1329395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80EC702-A079-D118-9D5D-DB350534F37E}"/>
              </a:ext>
            </a:extLst>
          </p:cNvPr>
          <p:cNvCxnSpPr/>
          <p:nvPr/>
        </p:nvCxnSpPr>
        <p:spPr>
          <a:xfrm>
            <a:off x="7243576" y="2349500"/>
            <a:ext cx="2201053" cy="95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6661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093028" y="69669"/>
            <a:ext cx="4049486" cy="513805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ĐĂNG KÝ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9525" y="583474"/>
            <a:ext cx="7099935" cy="3504358"/>
          </a:xfrm>
          <a:prstGeom prst="rect">
            <a:avLst/>
          </a:prstGeom>
        </p:spPr>
      </p:pic>
      <p:sp>
        <p:nvSpPr>
          <p:cNvPr id="13" name="Right Arrow 12"/>
          <p:cNvSpPr/>
          <p:nvPr/>
        </p:nvSpPr>
        <p:spPr>
          <a:xfrm rot="3689661">
            <a:off x="8224276" y="4019888"/>
            <a:ext cx="1338232" cy="259804"/>
          </a:xfrm>
          <a:prstGeom prst="rightArrow">
            <a:avLst>
              <a:gd name="adj1" fmla="val 46662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36757" y="3195645"/>
            <a:ext cx="28988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ô </a:t>
            </a:r>
            <a:r>
              <a:rPr lang="en-US" sz="2000" dirty="0" err="1"/>
              <a:t>nhập</a:t>
            </a:r>
            <a:r>
              <a:rPr lang="en-US" sz="2000" dirty="0"/>
              <a:t> </a:t>
            </a:r>
            <a:r>
              <a:rPr lang="en-US" sz="2000" dirty="0" err="1"/>
              <a:t>thông</a:t>
            </a:r>
            <a:r>
              <a:rPr lang="en-US" sz="2000" dirty="0"/>
              <a:t> tin </a:t>
            </a:r>
            <a:r>
              <a:rPr lang="en-US" sz="2000" dirty="0" err="1"/>
              <a:t>nhân</a:t>
            </a:r>
            <a:r>
              <a:rPr lang="en-US" sz="2000" dirty="0"/>
              <a:t> </a:t>
            </a:r>
            <a:r>
              <a:rPr lang="en-US" sz="2000" dirty="0" err="1"/>
              <a:t>viên</a:t>
            </a:r>
            <a:endParaRPr lang="en-US" sz="2000" dirty="0"/>
          </a:p>
        </p:txBody>
      </p:sp>
      <p:sp>
        <p:nvSpPr>
          <p:cNvPr id="21" name="TextBox 20"/>
          <p:cNvSpPr txBox="1"/>
          <p:nvPr/>
        </p:nvSpPr>
        <p:spPr>
          <a:xfrm>
            <a:off x="7313751" y="4799785"/>
            <a:ext cx="478856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Nút</a:t>
            </a:r>
            <a:r>
              <a:rPr lang="en-US" sz="2000" dirty="0"/>
              <a:t> </a:t>
            </a:r>
            <a:r>
              <a:rPr lang="en-US" sz="2000" dirty="0" err="1"/>
              <a:t>đăng</a:t>
            </a:r>
            <a:r>
              <a:rPr lang="en-US" sz="2000" dirty="0"/>
              <a:t> </a:t>
            </a:r>
            <a:r>
              <a:rPr lang="en-US" sz="2000" dirty="0" err="1"/>
              <a:t>kí</a:t>
            </a:r>
            <a:r>
              <a:rPr lang="en-US" sz="2000" dirty="0"/>
              <a:t> </a:t>
            </a:r>
            <a:r>
              <a:rPr lang="en-US" sz="2000" dirty="0" err="1"/>
              <a:t>khi</a:t>
            </a:r>
            <a:r>
              <a:rPr lang="en-US" sz="2000" dirty="0"/>
              <a:t> </a:t>
            </a:r>
            <a:r>
              <a:rPr lang="en-US" sz="2000" dirty="0" err="1"/>
              <a:t>nhấn</a:t>
            </a:r>
            <a:r>
              <a:rPr lang="en-US" sz="2000" dirty="0"/>
              <a:t> </a:t>
            </a:r>
            <a:r>
              <a:rPr lang="en-US" sz="2000" dirty="0" err="1"/>
              <a:t>sẽ</a:t>
            </a:r>
            <a:r>
              <a:rPr lang="en-US" sz="2000" dirty="0"/>
              <a:t> </a:t>
            </a:r>
            <a:r>
              <a:rPr lang="en-US" sz="2000" dirty="0" err="1"/>
              <a:t>kiểm</a:t>
            </a:r>
            <a:r>
              <a:rPr lang="en-US" sz="2000" dirty="0"/>
              <a:t> </a:t>
            </a:r>
            <a:r>
              <a:rPr lang="en-US" sz="2000" dirty="0" err="1"/>
              <a:t>tra</a:t>
            </a:r>
            <a:r>
              <a:rPr lang="en-US" sz="2000" dirty="0"/>
              <a:t> </a:t>
            </a:r>
            <a:r>
              <a:rPr lang="en-US" sz="2000" dirty="0" err="1"/>
              <a:t>thông</a:t>
            </a:r>
            <a:r>
              <a:rPr lang="en-US" sz="2000" dirty="0"/>
              <a:t> tin ở </a:t>
            </a:r>
            <a:r>
              <a:rPr lang="en-US" sz="2000" dirty="0" err="1"/>
              <a:t>các</a:t>
            </a:r>
            <a:r>
              <a:rPr lang="en-US" sz="2000" dirty="0"/>
              <a:t> ô. </a:t>
            </a:r>
            <a:r>
              <a:rPr lang="en-US" sz="2000" dirty="0" err="1"/>
              <a:t>Nếu</a:t>
            </a:r>
            <a:r>
              <a:rPr lang="en-US" sz="2000" dirty="0"/>
              <a:t> </a:t>
            </a:r>
            <a:r>
              <a:rPr lang="en-US" sz="2000" dirty="0" err="1"/>
              <a:t>trống</a:t>
            </a:r>
            <a:r>
              <a:rPr lang="en-US" sz="2000" dirty="0"/>
              <a:t> </a:t>
            </a:r>
            <a:r>
              <a:rPr lang="en-US" sz="2000" dirty="0" err="1"/>
              <a:t>hoặc</a:t>
            </a:r>
            <a:r>
              <a:rPr lang="en-US" sz="2000" dirty="0"/>
              <a:t> </a:t>
            </a:r>
            <a:r>
              <a:rPr lang="en-US" sz="2000" dirty="0" err="1"/>
              <a:t>nhập</a:t>
            </a:r>
            <a:r>
              <a:rPr lang="en-US" sz="2000" dirty="0"/>
              <a:t> </a:t>
            </a:r>
            <a:r>
              <a:rPr lang="en-US" sz="2000" dirty="0" err="1"/>
              <a:t>sai</a:t>
            </a:r>
            <a:r>
              <a:rPr lang="en-US" sz="2000" dirty="0"/>
              <a:t> </a:t>
            </a:r>
            <a:r>
              <a:rPr lang="en-US" sz="2000" dirty="0" err="1"/>
              <a:t>định</a:t>
            </a:r>
            <a:r>
              <a:rPr lang="en-US" sz="2000" dirty="0"/>
              <a:t> </a:t>
            </a:r>
            <a:r>
              <a:rPr lang="en-US" sz="2000" dirty="0" err="1"/>
              <a:t>dạng</a:t>
            </a:r>
            <a:r>
              <a:rPr lang="en-US" sz="2000" dirty="0"/>
              <a:t> </a:t>
            </a:r>
            <a:r>
              <a:rPr lang="en-US" sz="2000" dirty="0" err="1"/>
              <a:t>dữ</a:t>
            </a:r>
            <a:r>
              <a:rPr lang="en-US" sz="2000" dirty="0"/>
              <a:t> </a:t>
            </a:r>
            <a:r>
              <a:rPr lang="en-US" sz="2000" dirty="0" err="1"/>
              <a:t>liệu</a:t>
            </a:r>
            <a:r>
              <a:rPr lang="en-US" sz="2000" dirty="0"/>
              <a:t> </a:t>
            </a:r>
            <a:r>
              <a:rPr lang="en-US" sz="2000" dirty="0" err="1"/>
              <a:t>sẽ</a:t>
            </a:r>
            <a:r>
              <a:rPr lang="en-US" sz="2000" dirty="0"/>
              <a:t> </a:t>
            </a:r>
            <a:r>
              <a:rPr lang="en-US" sz="2000" dirty="0" err="1"/>
              <a:t>báo</a:t>
            </a:r>
            <a:r>
              <a:rPr lang="en-US" sz="2000" dirty="0"/>
              <a:t> </a:t>
            </a:r>
            <a:r>
              <a:rPr lang="en-US" sz="2000" dirty="0" err="1"/>
              <a:t>lỗi</a:t>
            </a:r>
            <a:r>
              <a:rPr lang="en-US" sz="2000" dirty="0"/>
              <a:t> </a:t>
            </a:r>
          </a:p>
        </p:txBody>
      </p:sp>
      <p:sp>
        <p:nvSpPr>
          <p:cNvPr id="22" name="Right Arrow 21"/>
          <p:cNvSpPr/>
          <p:nvPr/>
        </p:nvSpPr>
        <p:spPr>
          <a:xfrm rot="8320124">
            <a:off x="2367415" y="2586087"/>
            <a:ext cx="1823766" cy="249966"/>
          </a:xfrm>
          <a:prstGeom prst="rightArrow">
            <a:avLst>
              <a:gd name="adj1" fmla="val 46662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861150" y="4516756"/>
            <a:ext cx="478856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điều</a:t>
            </a:r>
            <a:r>
              <a:rPr lang="en-US" sz="2000" dirty="0"/>
              <a:t> </a:t>
            </a:r>
            <a:r>
              <a:rPr lang="en-US" sz="2000" dirty="0" err="1"/>
              <a:t>kiện</a:t>
            </a:r>
            <a:r>
              <a:rPr lang="en-US" sz="2000" dirty="0"/>
              <a:t> </a:t>
            </a:r>
            <a:r>
              <a:rPr lang="en-US" sz="2000" dirty="0" err="1"/>
              <a:t>cần</a:t>
            </a:r>
            <a:r>
              <a:rPr lang="en-US" sz="2000" dirty="0"/>
              <a:t> </a:t>
            </a:r>
            <a:r>
              <a:rPr lang="en-US" sz="2000" dirty="0" err="1"/>
              <a:t>kiểm</a:t>
            </a:r>
            <a:r>
              <a:rPr lang="en-US" sz="2000" dirty="0"/>
              <a:t> </a:t>
            </a:r>
            <a:r>
              <a:rPr lang="en-US" sz="2000" dirty="0" err="1"/>
              <a:t>tra</a:t>
            </a:r>
            <a:r>
              <a:rPr lang="en-US" sz="2000" dirty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Số</a:t>
            </a:r>
            <a:r>
              <a:rPr lang="en-US" sz="2000" dirty="0"/>
              <a:t> </a:t>
            </a:r>
            <a:r>
              <a:rPr lang="en-US" sz="2000" dirty="0" err="1"/>
              <a:t>điện</a:t>
            </a:r>
            <a:r>
              <a:rPr lang="en-US" sz="2000" dirty="0"/>
              <a:t> </a:t>
            </a:r>
            <a:r>
              <a:rPr lang="en-US" sz="2000" dirty="0" err="1"/>
              <a:t>thoại</a:t>
            </a:r>
            <a:r>
              <a:rPr lang="en-US" sz="2000" dirty="0"/>
              <a:t>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độ</a:t>
            </a:r>
            <a:r>
              <a:rPr lang="en-US" sz="2000" dirty="0"/>
              <a:t> </a:t>
            </a:r>
            <a:r>
              <a:rPr lang="en-US" sz="2000" dirty="0" err="1"/>
              <a:t>dài</a:t>
            </a:r>
            <a:r>
              <a:rPr lang="en-US" sz="2000" dirty="0"/>
              <a:t> 10 </a:t>
            </a:r>
            <a:r>
              <a:rPr lang="en-US" sz="2000" dirty="0" err="1"/>
              <a:t>ký</a:t>
            </a:r>
            <a:r>
              <a:rPr lang="en-US" sz="2000" dirty="0"/>
              <a:t> </a:t>
            </a:r>
            <a:r>
              <a:rPr lang="en-US" sz="2000" dirty="0" err="1"/>
              <a:t>tự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Tuổi</a:t>
            </a:r>
            <a:r>
              <a:rPr lang="en-US" sz="2000" dirty="0"/>
              <a:t> </a:t>
            </a:r>
            <a:r>
              <a:rPr lang="en-US" sz="2000" dirty="0" err="1"/>
              <a:t>phải</a:t>
            </a:r>
            <a:r>
              <a:rPr lang="en-US" sz="2000" dirty="0"/>
              <a:t> &gt;=16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Các</a:t>
            </a:r>
            <a:r>
              <a:rPr lang="en-US" sz="2000" dirty="0"/>
              <a:t> ô </a:t>
            </a:r>
            <a:r>
              <a:rPr lang="en-US" sz="2000" dirty="0" err="1"/>
              <a:t>còn</a:t>
            </a:r>
            <a:r>
              <a:rPr lang="en-US" sz="2000" dirty="0"/>
              <a:t> </a:t>
            </a:r>
            <a:r>
              <a:rPr lang="en-US" sz="2000" dirty="0" err="1"/>
              <a:t>lại</a:t>
            </a:r>
            <a:r>
              <a:rPr lang="en-US" sz="2000" dirty="0"/>
              <a:t> </a:t>
            </a:r>
            <a:r>
              <a:rPr lang="en-US" sz="2000" dirty="0" err="1"/>
              <a:t>không</a:t>
            </a:r>
            <a:r>
              <a:rPr lang="en-US" sz="2000" dirty="0"/>
              <a:t> </a:t>
            </a:r>
            <a:r>
              <a:rPr lang="en-US" sz="2000" dirty="0" err="1"/>
              <a:t>được</a:t>
            </a:r>
            <a:r>
              <a:rPr lang="en-US" sz="2000" dirty="0"/>
              <a:t> </a:t>
            </a:r>
            <a:r>
              <a:rPr lang="en-US" sz="2000" dirty="0" err="1"/>
              <a:t>để</a:t>
            </a:r>
            <a:r>
              <a:rPr lang="en-US" sz="2000" dirty="0"/>
              <a:t> </a:t>
            </a:r>
            <a:r>
              <a:rPr lang="en-US" sz="2000" dirty="0" err="1"/>
              <a:t>trống</a:t>
            </a:r>
            <a:r>
              <a:rPr lang="en-US" sz="2000" dirty="0"/>
              <a:t> (NOT NULL)</a:t>
            </a:r>
          </a:p>
        </p:txBody>
      </p:sp>
    </p:spTree>
    <p:extLst>
      <p:ext uri="{BB962C8B-B14F-4D97-AF65-F5344CB8AC3E}">
        <p14:creationId xmlns:p14="http://schemas.microsoft.com/office/powerpoint/2010/main" val="40769164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150" y="623624"/>
            <a:ext cx="8001000" cy="3648075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093028" y="69669"/>
            <a:ext cx="4049486" cy="513805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QUÊN MẬT KHẨU</a:t>
            </a:r>
          </a:p>
        </p:txBody>
      </p:sp>
      <p:sp>
        <p:nvSpPr>
          <p:cNvPr id="13" name="Right Arrow 12"/>
          <p:cNvSpPr/>
          <p:nvPr/>
        </p:nvSpPr>
        <p:spPr>
          <a:xfrm rot="3689661">
            <a:off x="6421980" y="4102177"/>
            <a:ext cx="1329548" cy="323577"/>
          </a:xfrm>
          <a:prstGeom prst="rightArrow">
            <a:avLst>
              <a:gd name="adj1" fmla="val 46662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9450723" y="3571124"/>
            <a:ext cx="28988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ô </a:t>
            </a:r>
            <a:r>
              <a:rPr lang="en-US" sz="2000" dirty="0" err="1"/>
              <a:t>nhập</a:t>
            </a:r>
            <a:r>
              <a:rPr lang="en-US" sz="2000" dirty="0"/>
              <a:t> </a:t>
            </a:r>
            <a:r>
              <a:rPr lang="en-US" sz="2000" dirty="0" err="1"/>
              <a:t>thông</a:t>
            </a:r>
            <a:r>
              <a:rPr lang="en-US" sz="2000" dirty="0"/>
              <a:t> tin </a:t>
            </a:r>
            <a:r>
              <a:rPr lang="en-US" sz="2000" dirty="0" err="1"/>
              <a:t>nhân</a:t>
            </a:r>
            <a:r>
              <a:rPr lang="en-US" sz="2000" dirty="0"/>
              <a:t> </a:t>
            </a:r>
            <a:r>
              <a:rPr lang="en-US" sz="2000" dirty="0" err="1"/>
              <a:t>viên</a:t>
            </a:r>
            <a:endParaRPr lang="en-US" sz="2000" dirty="0"/>
          </a:p>
        </p:txBody>
      </p:sp>
      <p:sp>
        <p:nvSpPr>
          <p:cNvPr id="21" name="TextBox 20"/>
          <p:cNvSpPr txBox="1"/>
          <p:nvPr/>
        </p:nvSpPr>
        <p:spPr>
          <a:xfrm>
            <a:off x="7313751" y="4799785"/>
            <a:ext cx="47885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Nút</a:t>
            </a:r>
            <a:r>
              <a:rPr lang="en-US" sz="2000" dirty="0"/>
              <a:t> </a:t>
            </a:r>
            <a:r>
              <a:rPr lang="en-US" sz="2000" dirty="0" err="1"/>
              <a:t>quên</a:t>
            </a:r>
            <a:r>
              <a:rPr lang="en-US" sz="2000" dirty="0"/>
              <a:t> </a:t>
            </a:r>
            <a:r>
              <a:rPr lang="en-US" sz="2000" dirty="0" err="1"/>
              <a:t>mật</a:t>
            </a:r>
            <a:r>
              <a:rPr lang="en-US" sz="2000" dirty="0"/>
              <a:t> </a:t>
            </a:r>
            <a:r>
              <a:rPr lang="en-US" sz="2000" dirty="0" err="1"/>
              <a:t>khẩu</a:t>
            </a:r>
            <a:r>
              <a:rPr lang="en-US" sz="2000" dirty="0"/>
              <a:t> </a:t>
            </a:r>
            <a:r>
              <a:rPr lang="en-US" sz="2000" dirty="0" err="1"/>
              <a:t>khi</a:t>
            </a:r>
            <a:r>
              <a:rPr lang="en-US" sz="2000" dirty="0"/>
              <a:t> </a:t>
            </a:r>
            <a:r>
              <a:rPr lang="en-US" sz="2000" dirty="0" err="1"/>
              <a:t>nhấn</a:t>
            </a:r>
            <a:r>
              <a:rPr lang="en-US" sz="2000" dirty="0"/>
              <a:t> </a:t>
            </a:r>
            <a:r>
              <a:rPr lang="en-US" sz="2000" dirty="0" err="1"/>
              <a:t>sẽ</a:t>
            </a:r>
            <a:r>
              <a:rPr lang="en-US" sz="2000" dirty="0"/>
              <a:t>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một</a:t>
            </a:r>
            <a:r>
              <a:rPr lang="en-US" sz="2000" dirty="0"/>
              <a:t> </a:t>
            </a:r>
            <a:r>
              <a:rPr lang="en-US" sz="2000" dirty="0" err="1"/>
              <a:t>thông</a:t>
            </a:r>
            <a:r>
              <a:rPr lang="en-US" sz="2000" dirty="0"/>
              <a:t> </a:t>
            </a:r>
            <a:r>
              <a:rPr lang="en-US" sz="2000" dirty="0" err="1"/>
              <a:t>báo</a:t>
            </a:r>
            <a:r>
              <a:rPr lang="en-US" sz="2000" dirty="0"/>
              <a:t> </a:t>
            </a:r>
            <a:r>
              <a:rPr lang="en-US" sz="2000" dirty="0" err="1"/>
              <a:t>hiện</a:t>
            </a:r>
            <a:r>
              <a:rPr lang="en-US" sz="2000" dirty="0"/>
              <a:t> </a:t>
            </a:r>
            <a:r>
              <a:rPr lang="en-US" sz="2000" dirty="0" err="1"/>
              <a:t>ra</a:t>
            </a:r>
            <a:r>
              <a:rPr lang="en-US" sz="2000" dirty="0"/>
              <a:t> </a:t>
            </a:r>
            <a:r>
              <a:rPr lang="en-US" sz="2000" dirty="0" err="1"/>
              <a:t>mật</a:t>
            </a:r>
            <a:r>
              <a:rPr lang="en-US" sz="2000" dirty="0"/>
              <a:t> </a:t>
            </a:r>
            <a:r>
              <a:rPr lang="en-US" sz="2000" dirty="0" err="1"/>
              <a:t>khẩu</a:t>
            </a:r>
            <a:endParaRPr lang="en-US" sz="2000" dirty="0"/>
          </a:p>
        </p:txBody>
      </p:sp>
      <p:sp>
        <p:nvSpPr>
          <p:cNvPr id="22" name="Right Arrow 21"/>
          <p:cNvSpPr/>
          <p:nvPr/>
        </p:nvSpPr>
        <p:spPr>
          <a:xfrm rot="1191038" flipV="1">
            <a:off x="6584857" y="2624572"/>
            <a:ext cx="3280780" cy="285418"/>
          </a:xfrm>
          <a:prstGeom prst="rightArrow">
            <a:avLst>
              <a:gd name="adj1" fmla="val 46662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002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B5B5FDB9-26A9-1228-F448-3AD1197B01E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69" t="782" r="662" b="1343"/>
          <a:stretch/>
        </p:blipFill>
        <p:spPr>
          <a:xfrm>
            <a:off x="1949450" y="1313112"/>
            <a:ext cx="8820151" cy="4288736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918856" y="69669"/>
            <a:ext cx="4720046" cy="513805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TRANG CHỦ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5536D4-6AA9-EDCD-B913-BCD7C10AFC19}"/>
              </a:ext>
            </a:extLst>
          </p:cNvPr>
          <p:cNvSpPr txBox="1"/>
          <p:nvPr/>
        </p:nvSpPr>
        <p:spPr>
          <a:xfrm>
            <a:off x="5229003" y="661228"/>
            <a:ext cx="13285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Ô </a:t>
            </a:r>
            <a:r>
              <a:rPr lang="en-US" sz="2000" dirty="0" err="1"/>
              <a:t>tìm</a:t>
            </a:r>
            <a:r>
              <a:rPr lang="en-US" sz="2000" dirty="0"/>
              <a:t> </a:t>
            </a:r>
            <a:r>
              <a:rPr lang="en-US" sz="2000" dirty="0" err="1"/>
              <a:t>kiếm</a:t>
            </a:r>
            <a:r>
              <a:rPr lang="en-US" sz="2000" dirty="0"/>
              <a:t> </a:t>
            </a:r>
            <a:r>
              <a:rPr lang="en-US" sz="2000" dirty="0" err="1"/>
              <a:t>sản</a:t>
            </a:r>
            <a:r>
              <a:rPr lang="en-US" sz="2000" dirty="0"/>
              <a:t> </a:t>
            </a:r>
            <a:r>
              <a:rPr lang="en-US" sz="2000" dirty="0" err="1"/>
              <a:t>phẩm</a:t>
            </a:r>
            <a:endParaRPr lang="en-US" sz="2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1C5F959-C241-C484-08C8-1A4913502EB3}"/>
              </a:ext>
            </a:extLst>
          </p:cNvPr>
          <p:cNvSpPr txBox="1"/>
          <p:nvPr/>
        </p:nvSpPr>
        <p:spPr>
          <a:xfrm>
            <a:off x="9947132" y="605226"/>
            <a:ext cx="20016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Ô </a:t>
            </a:r>
            <a:r>
              <a:rPr lang="en-US" sz="2000" dirty="0" err="1"/>
              <a:t>nhập</a:t>
            </a:r>
            <a:r>
              <a:rPr lang="en-US" sz="2000" dirty="0"/>
              <a:t> </a:t>
            </a:r>
            <a:r>
              <a:rPr lang="en-US" sz="2000" dirty="0" err="1"/>
              <a:t>số</a:t>
            </a:r>
            <a:r>
              <a:rPr lang="en-US" sz="2000" dirty="0"/>
              <a:t> </a:t>
            </a:r>
            <a:r>
              <a:rPr lang="en-US" sz="2000" dirty="0" err="1"/>
              <a:t>điện</a:t>
            </a:r>
            <a:r>
              <a:rPr lang="en-US" sz="2000" dirty="0"/>
              <a:t> </a:t>
            </a:r>
            <a:r>
              <a:rPr lang="en-US" sz="2000" dirty="0" err="1"/>
              <a:t>thoại</a:t>
            </a:r>
            <a:r>
              <a:rPr lang="en-US" sz="2000" dirty="0"/>
              <a:t> </a:t>
            </a:r>
            <a:r>
              <a:rPr lang="en-US" sz="2000" dirty="0" err="1"/>
              <a:t>khách</a:t>
            </a:r>
            <a:r>
              <a:rPr lang="en-US" sz="2000" dirty="0"/>
              <a:t> </a:t>
            </a:r>
            <a:r>
              <a:rPr lang="en-US" sz="2000" dirty="0" err="1"/>
              <a:t>hàng</a:t>
            </a:r>
            <a:endParaRPr lang="en-US" sz="2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274582-0404-532D-448C-2802B8A9EC0A}"/>
              </a:ext>
            </a:extLst>
          </p:cNvPr>
          <p:cNvSpPr txBox="1"/>
          <p:nvPr/>
        </p:nvSpPr>
        <p:spPr>
          <a:xfrm>
            <a:off x="1739900" y="515445"/>
            <a:ext cx="1911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comboBox</a:t>
            </a:r>
            <a:r>
              <a:rPr lang="en-US" dirty="0"/>
              <a:t> dung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lọc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phẩm</a:t>
            </a:r>
            <a:endParaRPr lang="vi-V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B98D2BF-DBF7-898A-F0B8-011737835655}"/>
              </a:ext>
            </a:extLst>
          </p:cNvPr>
          <p:cNvSpPr txBox="1"/>
          <p:nvPr/>
        </p:nvSpPr>
        <p:spPr>
          <a:xfrm>
            <a:off x="7171351" y="605226"/>
            <a:ext cx="2264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Nút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đơn</a:t>
            </a:r>
            <a:r>
              <a:rPr lang="en-US" dirty="0"/>
              <a:t> hang </a:t>
            </a:r>
            <a:r>
              <a:rPr lang="en-US" dirty="0" err="1"/>
              <a:t>mới</a:t>
            </a:r>
            <a:r>
              <a:rPr lang="en-US" dirty="0"/>
              <a:t>  </a:t>
            </a:r>
            <a:endParaRPr lang="vi-V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659B51A-7F04-6AFC-7711-2A4A0985B0E4}"/>
              </a:ext>
            </a:extLst>
          </p:cNvPr>
          <p:cNvSpPr txBox="1"/>
          <p:nvPr/>
        </p:nvSpPr>
        <p:spPr>
          <a:xfrm>
            <a:off x="476250" y="2990850"/>
            <a:ext cx="11112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nút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dẫn</a:t>
            </a:r>
            <a:r>
              <a:rPr lang="en-US" dirty="0"/>
              <a:t> </a:t>
            </a:r>
            <a:r>
              <a:rPr lang="en-US" dirty="0" err="1"/>
              <a:t>tới</a:t>
            </a:r>
            <a:r>
              <a:rPr lang="en-US" dirty="0"/>
              <a:t> 1 form </a:t>
            </a:r>
            <a:r>
              <a:rPr lang="en-US" dirty="0" err="1"/>
              <a:t>khác</a:t>
            </a:r>
            <a:endParaRPr lang="vi-VN" dirty="0"/>
          </a:p>
        </p:txBody>
      </p:sp>
      <p:sp>
        <p:nvSpPr>
          <p:cNvPr id="16" name="Left Brace 15">
            <a:extLst>
              <a:ext uri="{FF2B5EF4-FFF2-40B4-BE49-F238E27FC236}">
                <a16:creationId xmlns:a16="http://schemas.microsoft.com/office/drawing/2014/main" id="{D341B66E-A665-556A-6468-9630035F7401}"/>
              </a:ext>
            </a:extLst>
          </p:cNvPr>
          <p:cNvSpPr/>
          <p:nvPr/>
        </p:nvSpPr>
        <p:spPr>
          <a:xfrm>
            <a:off x="1587500" y="3041650"/>
            <a:ext cx="304800" cy="1860550"/>
          </a:xfrm>
          <a:prstGeom prst="leftBrac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18763B3-857D-24B1-473D-A95DD0271FF5}"/>
              </a:ext>
            </a:extLst>
          </p:cNvPr>
          <p:cNvSpPr txBox="1"/>
          <p:nvPr/>
        </p:nvSpPr>
        <p:spPr>
          <a:xfrm>
            <a:off x="215718" y="5304030"/>
            <a:ext cx="1510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Nút</a:t>
            </a:r>
            <a:r>
              <a:rPr lang="en-US" dirty="0"/>
              <a:t> </a:t>
            </a:r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xuất</a:t>
            </a:r>
            <a:endParaRPr lang="vi-VN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A5198C3-E4C8-06DC-7929-7AE38D8B4C1F}"/>
              </a:ext>
            </a:extLst>
          </p:cNvPr>
          <p:cNvSpPr txBox="1"/>
          <p:nvPr/>
        </p:nvSpPr>
        <p:spPr>
          <a:xfrm>
            <a:off x="4845051" y="5730101"/>
            <a:ext cx="39433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Nút</a:t>
            </a:r>
            <a:r>
              <a:rPr lang="en-US" dirty="0"/>
              <a:t> </a:t>
            </a:r>
            <a:r>
              <a:rPr lang="en-US" dirty="0" err="1"/>
              <a:t>xóa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xóa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dataGrid</a:t>
            </a:r>
            <a:r>
              <a:rPr lang="en-US" dirty="0"/>
              <a:t> view,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chưa</a:t>
            </a:r>
            <a:r>
              <a:rPr lang="en-US" dirty="0"/>
              <a:t> </a:t>
            </a:r>
            <a:r>
              <a:rPr lang="en-US" dirty="0" err="1"/>
              <a:t>thanh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muốn</a:t>
            </a:r>
            <a:r>
              <a:rPr lang="en-US" dirty="0"/>
              <a:t> </a:t>
            </a:r>
            <a:r>
              <a:rPr lang="en-US" dirty="0" err="1"/>
              <a:t>hủy</a:t>
            </a:r>
            <a:r>
              <a:rPr lang="en-US" dirty="0"/>
              <a:t> </a:t>
            </a:r>
            <a:r>
              <a:rPr lang="en-US" dirty="0" err="1"/>
              <a:t>đơn</a:t>
            </a:r>
            <a:endParaRPr lang="vi-VN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767BCEE-C0E3-3CD5-E8CF-8A0C673989A6}"/>
              </a:ext>
            </a:extLst>
          </p:cNvPr>
          <p:cNvSpPr txBox="1"/>
          <p:nvPr/>
        </p:nvSpPr>
        <p:spPr>
          <a:xfrm>
            <a:off x="1908684" y="5792067"/>
            <a:ext cx="19748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Nút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dung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phẩm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hàng</a:t>
            </a:r>
            <a:endParaRPr lang="vi-VN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77B6A2D-11D2-79F4-6E15-87818BB064CC}"/>
              </a:ext>
            </a:extLst>
          </p:cNvPr>
          <p:cNvSpPr txBox="1"/>
          <p:nvPr/>
        </p:nvSpPr>
        <p:spPr>
          <a:xfrm flipH="1">
            <a:off x="9277349" y="5786514"/>
            <a:ext cx="2120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Mở</a:t>
            </a:r>
            <a:r>
              <a:rPr lang="en-US" dirty="0"/>
              <a:t>  form </a:t>
            </a:r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hàng</a:t>
            </a:r>
            <a:endParaRPr lang="vi-VN" dirty="0"/>
          </a:p>
        </p:txBody>
      </p:sp>
      <p:sp>
        <p:nvSpPr>
          <p:cNvPr id="24" name="Right Arrow 21">
            <a:extLst>
              <a:ext uri="{FF2B5EF4-FFF2-40B4-BE49-F238E27FC236}">
                <a16:creationId xmlns:a16="http://schemas.microsoft.com/office/drawing/2014/main" id="{1B418D85-55F8-7544-C551-AF93CA2C7ABA}"/>
              </a:ext>
            </a:extLst>
          </p:cNvPr>
          <p:cNvSpPr/>
          <p:nvPr/>
        </p:nvSpPr>
        <p:spPr>
          <a:xfrm rot="14445645">
            <a:off x="2524751" y="1610146"/>
            <a:ext cx="1228604" cy="215162"/>
          </a:xfrm>
          <a:prstGeom prst="rightArrow">
            <a:avLst>
              <a:gd name="adj1" fmla="val 46662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Arrow 21">
            <a:extLst>
              <a:ext uri="{FF2B5EF4-FFF2-40B4-BE49-F238E27FC236}">
                <a16:creationId xmlns:a16="http://schemas.microsoft.com/office/drawing/2014/main" id="{A2751E84-BE0D-AF40-1509-03132325BB58}"/>
              </a:ext>
            </a:extLst>
          </p:cNvPr>
          <p:cNvSpPr/>
          <p:nvPr/>
        </p:nvSpPr>
        <p:spPr>
          <a:xfrm rot="15315767">
            <a:off x="5628337" y="1640757"/>
            <a:ext cx="779459" cy="156508"/>
          </a:xfrm>
          <a:prstGeom prst="rightArrow">
            <a:avLst>
              <a:gd name="adj1" fmla="val 46662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Arrow 21">
            <a:extLst>
              <a:ext uri="{FF2B5EF4-FFF2-40B4-BE49-F238E27FC236}">
                <a16:creationId xmlns:a16="http://schemas.microsoft.com/office/drawing/2014/main" id="{ECA088CD-744C-91E4-B57A-F2E8767B3464}"/>
              </a:ext>
            </a:extLst>
          </p:cNvPr>
          <p:cNvSpPr/>
          <p:nvPr/>
        </p:nvSpPr>
        <p:spPr>
          <a:xfrm rot="15491446">
            <a:off x="7328600" y="1448797"/>
            <a:ext cx="1169913" cy="208583"/>
          </a:xfrm>
          <a:prstGeom prst="rightArrow">
            <a:avLst>
              <a:gd name="adj1" fmla="val 46662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Arrow 21">
            <a:extLst>
              <a:ext uri="{FF2B5EF4-FFF2-40B4-BE49-F238E27FC236}">
                <a16:creationId xmlns:a16="http://schemas.microsoft.com/office/drawing/2014/main" id="{01601347-3DE8-77AD-3E2F-5D3EFF0BEA44}"/>
              </a:ext>
            </a:extLst>
          </p:cNvPr>
          <p:cNvSpPr/>
          <p:nvPr/>
        </p:nvSpPr>
        <p:spPr>
          <a:xfrm rot="17335625">
            <a:off x="9919814" y="1609352"/>
            <a:ext cx="988403" cy="177784"/>
          </a:xfrm>
          <a:prstGeom prst="rightArrow">
            <a:avLst>
              <a:gd name="adj1" fmla="val 46662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ight Arrow 21">
            <a:extLst>
              <a:ext uri="{FF2B5EF4-FFF2-40B4-BE49-F238E27FC236}">
                <a16:creationId xmlns:a16="http://schemas.microsoft.com/office/drawing/2014/main" id="{CA9AE866-1E87-E3F4-178D-2E8FE3AA5197}"/>
              </a:ext>
            </a:extLst>
          </p:cNvPr>
          <p:cNvSpPr/>
          <p:nvPr/>
        </p:nvSpPr>
        <p:spPr>
          <a:xfrm rot="3210399">
            <a:off x="9135870" y="5187914"/>
            <a:ext cx="1298865" cy="176152"/>
          </a:xfrm>
          <a:prstGeom prst="rightArrow">
            <a:avLst>
              <a:gd name="adj1" fmla="val 46662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Arrow 21">
            <a:extLst>
              <a:ext uri="{FF2B5EF4-FFF2-40B4-BE49-F238E27FC236}">
                <a16:creationId xmlns:a16="http://schemas.microsoft.com/office/drawing/2014/main" id="{A59EA82E-29B6-4B17-0CF3-DCD99A6CAC93}"/>
              </a:ext>
            </a:extLst>
          </p:cNvPr>
          <p:cNvSpPr/>
          <p:nvPr/>
        </p:nvSpPr>
        <p:spPr>
          <a:xfrm rot="7915670">
            <a:off x="6889731" y="5132808"/>
            <a:ext cx="1133566" cy="210544"/>
          </a:xfrm>
          <a:prstGeom prst="rightArrow">
            <a:avLst>
              <a:gd name="adj1" fmla="val 46662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Left Brace 32">
            <a:extLst>
              <a:ext uri="{FF2B5EF4-FFF2-40B4-BE49-F238E27FC236}">
                <a16:creationId xmlns:a16="http://schemas.microsoft.com/office/drawing/2014/main" id="{EDA8FB8A-E5F2-5F38-DA81-AF05E2C2A4D4}"/>
              </a:ext>
            </a:extLst>
          </p:cNvPr>
          <p:cNvSpPr/>
          <p:nvPr/>
        </p:nvSpPr>
        <p:spPr>
          <a:xfrm>
            <a:off x="1718857" y="5340540"/>
            <a:ext cx="173443" cy="332822"/>
          </a:xfrm>
          <a:prstGeom prst="leftBrac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4" name="Right Arrow 21">
            <a:extLst>
              <a:ext uri="{FF2B5EF4-FFF2-40B4-BE49-F238E27FC236}">
                <a16:creationId xmlns:a16="http://schemas.microsoft.com/office/drawing/2014/main" id="{66F469DE-1BB0-E6FF-1B2E-6818ACEF5016}"/>
              </a:ext>
            </a:extLst>
          </p:cNvPr>
          <p:cNvSpPr/>
          <p:nvPr/>
        </p:nvSpPr>
        <p:spPr>
          <a:xfrm rot="6691687">
            <a:off x="2729284" y="5001527"/>
            <a:ext cx="1555210" cy="183740"/>
          </a:xfrm>
          <a:prstGeom prst="rightArrow">
            <a:avLst>
              <a:gd name="adj1" fmla="val 46662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93B5AD4-F126-4346-EBBB-BE9129CC65A8}"/>
              </a:ext>
            </a:extLst>
          </p:cNvPr>
          <p:cNvSpPr txBox="1"/>
          <p:nvPr/>
        </p:nvSpPr>
        <p:spPr>
          <a:xfrm>
            <a:off x="10947981" y="2626483"/>
            <a:ext cx="1295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Danh </a:t>
            </a:r>
            <a:r>
              <a:rPr lang="en-US" dirty="0" err="1"/>
              <a:t>sách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phẩm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đặt</a:t>
            </a:r>
            <a:endParaRPr lang="vi-VN" dirty="0"/>
          </a:p>
        </p:txBody>
      </p:sp>
      <p:sp>
        <p:nvSpPr>
          <p:cNvPr id="36" name="Left Brace 35">
            <a:extLst>
              <a:ext uri="{FF2B5EF4-FFF2-40B4-BE49-F238E27FC236}">
                <a16:creationId xmlns:a16="http://schemas.microsoft.com/office/drawing/2014/main" id="{27811F2F-95E7-F2F6-C4F4-11195BEB6422}"/>
              </a:ext>
            </a:extLst>
          </p:cNvPr>
          <p:cNvSpPr/>
          <p:nvPr/>
        </p:nvSpPr>
        <p:spPr>
          <a:xfrm rot="10800000">
            <a:off x="10710625" y="2527205"/>
            <a:ext cx="304800" cy="1860550"/>
          </a:xfrm>
          <a:prstGeom prst="leftBrac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817370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918856" y="69669"/>
            <a:ext cx="4720046" cy="513805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ĐƠN HÀNG</a:t>
            </a:r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59A4AA17-9222-6693-2D4F-E6C21C732DFB}"/>
              </a:ext>
            </a:extLst>
          </p:cNvPr>
          <p:cNvSpPr/>
          <p:nvPr/>
        </p:nvSpPr>
        <p:spPr>
          <a:xfrm>
            <a:off x="1280823" y="2613398"/>
            <a:ext cx="226241" cy="1126067"/>
          </a:xfrm>
          <a:prstGeom prst="leftBrace">
            <a:avLst>
              <a:gd name="adj1" fmla="val 27045"/>
              <a:gd name="adj2" fmla="val 50000"/>
            </a:avLst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1C6549-696A-0599-CD6B-E8CAD8DB6EF2}"/>
              </a:ext>
            </a:extLst>
          </p:cNvPr>
          <p:cNvSpPr txBox="1"/>
          <p:nvPr/>
        </p:nvSpPr>
        <p:spPr>
          <a:xfrm>
            <a:off x="143931" y="2853267"/>
            <a:ext cx="13631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Thông tin </a:t>
            </a:r>
            <a:r>
              <a:rPr lang="en-US" dirty="0" err="1"/>
              <a:t>khách</a:t>
            </a:r>
            <a:r>
              <a:rPr lang="en-US" dirty="0"/>
              <a:t> </a:t>
            </a:r>
            <a:r>
              <a:rPr lang="en-US" dirty="0" err="1"/>
              <a:t>hàng</a:t>
            </a:r>
            <a:endParaRPr lang="vi-V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547A96-13D4-DDFB-4689-B5B766C1538E}"/>
              </a:ext>
            </a:extLst>
          </p:cNvPr>
          <p:cNvSpPr txBox="1"/>
          <p:nvPr/>
        </p:nvSpPr>
        <p:spPr>
          <a:xfrm>
            <a:off x="0" y="3953935"/>
            <a:ext cx="15578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Sửa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khách</a:t>
            </a:r>
            <a:r>
              <a:rPr lang="en-US" dirty="0"/>
              <a:t> </a:t>
            </a:r>
            <a:r>
              <a:rPr lang="en-US" dirty="0" err="1"/>
              <a:t>hàng</a:t>
            </a:r>
            <a:endParaRPr lang="vi-VN" dirty="0"/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F3A61837-EE5C-5819-AFDC-F00F3317388A}"/>
              </a:ext>
            </a:extLst>
          </p:cNvPr>
          <p:cNvSpPr/>
          <p:nvPr/>
        </p:nvSpPr>
        <p:spPr>
          <a:xfrm>
            <a:off x="1280823" y="3979334"/>
            <a:ext cx="221528" cy="646331"/>
          </a:xfrm>
          <a:prstGeom prst="leftBrace">
            <a:avLst>
              <a:gd name="adj1" fmla="val 27045"/>
              <a:gd name="adj2" fmla="val 50000"/>
            </a:avLst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BBB4B2-4332-1B65-5DD6-36783895C551}"/>
              </a:ext>
            </a:extLst>
          </p:cNvPr>
          <p:cNvSpPr txBox="1"/>
          <p:nvPr/>
        </p:nvSpPr>
        <p:spPr>
          <a:xfrm>
            <a:off x="372534" y="5892800"/>
            <a:ext cx="2971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Cho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khách</a:t>
            </a:r>
            <a:r>
              <a:rPr lang="en-US" dirty="0"/>
              <a:t> hang dung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lũy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thanh</a:t>
            </a:r>
            <a:r>
              <a:rPr lang="en-US" dirty="0"/>
              <a:t> </a:t>
            </a:r>
            <a:r>
              <a:rPr lang="en-US" dirty="0" err="1"/>
              <a:t>toán</a:t>
            </a:r>
            <a:endParaRPr lang="vi-VN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CD391DC-0B33-8B3B-301E-441D3C939A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7869" y="1370604"/>
            <a:ext cx="9245600" cy="4116791"/>
          </a:xfrm>
          <a:prstGeom prst="rect">
            <a:avLst/>
          </a:prstGeom>
        </p:spPr>
      </p:pic>
      <p:sp>
        <p:nvSpPr>
          <p:cNvPr id="14" name="Right Arrow 21">
            <a:extLst>
              <a:ext uri="{FF2B5EF4-FFF2-40B4-BE49-F238E27FC236}">
                <a16:creationId xmlns:a16="http://schemas.microsoft.com/office/drawing/2014/main" id="{31487C41-5BC1-ED0D-E93D-6D5EAAFF8C8B}"/>
              </a:ext>
            </a:extLst>
          </p:cNvPr>
          <p:cNvSpPr/>
          <p:nvPr/>
        </p:nvSpPr>
        <p:spPr>
          <a:xfrm rot="7614899">
            <a:off x="1821894" y="4715708"/>
            <a:ext cx="2330750" cy="201190"/>
          </a:xfrm>
          <a:prstGeom prst="rightArrow">
            <a:avLst>
              <a:gd name="adj1" fmla="val 46662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Left Brace 14">
            <a:extLst>
              <a:ext uri="{FF2B5EF4-FFF2-40B4-BE49-F238E27FC236}">
                <a16:creationId xmlns:a16="http://schemas.microsoft.com/office/drawing/2014/main" id="{C095AA23-2224-0386-FA1C-800848169F6D}"/>
              </a:ext>
            </a:extLst>
          </p:cNvPr>
          <p:cNvSpPr/>
          <p:nvPr/>
        </p:nvSpPr>
        <p:spPr>
          <a:xfrm rot="10800000">
            <a:off x="10854274" y="2516063"/>
            <a:ext cx="287859" cy="1967069"/>
          </a:xfrm>
          <a:prstGeom prst="leftBrace">
            <a:avLst>
              <a:gd name="adj1" fmla="val 27045"/>
              <a:gd name="adj2" fmla="val 50000"/>
            </a:avLst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DCAD6F7-8F66-B73B-4AE2-DE02A3BF9821}"/>
              </a:ext>
            </a:extLst>
          </p:cNvPr>
          <p:cNvSpPr txBox="1"/>
          <p:nvPr/>
        </p:nvSpPr>
        <p:spPr>
          <a:xfrm>
            <a:off x="11142133" y="2830266"/>
            <a:ext cx="1295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Danh </a:t>
            </a:r>
            <a:r>
              <a:rPr lang="en-US" dirty="0" err="1"/>
              <a:t>sách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phẩm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đặt</a:t>
            </a:r>
            <a:endParaRPr lang="vi-V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B6C7767-8A80-132A-C639-AA3A5DDC2AC6}"/>
              </a:ext>
            </a:extLst>
          </p:cNvPr>
          <p:cNvSpPr txBox="1"/>
          <p:nvPr/>
        </p:nvSpPr>
        <p:spPr>
          <a:xfrm>
            <a:off x="7374467" y="731205"/>
            <a:ext cx="2855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Hoàn </a:t>
            </a: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mua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phẩm</a:t>
            </a:r>
            <a:endParaRPr lang="vi-VN" dirty="0"/>
          </a:p>
        </p:txBody>
      </p:sp>
      <p:sp>
        <p:nvSpPr>
          <p:cNvPr id="18" name="Right Arrow 21">
            <a:extLst>
              <a:ext uri="{FF2B5EF4-FFF2-40B4-BE49-F238E27FC236}">
                <a16:creationId xmlns:a16="http://schemas.microsoft.com/office/drawing/2014/main" id="{D51D14DD-5868-EA6E-57C9-45D1B54FE4C5}"/>
              </a:ext>
            </a:extLst>
          </p:cNvPr>
          <p:cNvSpPr/>
          <p:nvPr/>
        </p:nvSpPr>
        <p:spPr>
          <a:xfrm rot="14526891">
            <a:off x="8994014" y="1454800"/>
            <a:ext cx="1017677" cy="167130"/>
          </a:xfrm>
          <a:prstGeom prst="rightArrow">
            <a:avLst>
              <a:gd name="adj1" fmla="val 46662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Left Brace 18">
            <a:extLst>
              <a:ext uri="{FF2B5EF4-FFF2-40B4-BE49-F238E27FC236}">
                <a16:creationId xmlns:a16="http://schemas.microsoft.com/office/drawing/2014/main" id="{770E8B03-16C2-6CB4-CC91-A9B91DD5F114}"/>
              </a:ext>
            </a:extLst>
          </p:cNvPr>
          <p:cNvSpPr/>
          <p:nvPr/>
        </p:nvSpPr>
        <p:spPr>
          <a:xfrm rot="16200000">
            <a:off x="6583549" y="4217909"/>
            <a:ext cx="143930" cy="2894174"/>
          </a:xfrm>
          <a:prstGeom prst="leftBrace">
            <a:avLst>
              <a:gd name="adj1" fmla="val 27045"/>
              <a:gd name="adj2" fmla="val 50000"/>
            </a:avLst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6C19FE4-37A7-69B5-918A-614F00760549}"/>
              </a:ext>
            </a:extLst>
          </p:cNvPr>
          <p:cNvSpPr txBox="1"/>
          <p:nvPr/>
        </p:nvSpPr>
        <p:spPr>
          <a:xfrm>
            <a:off x="5088466" y="5942129"/>
            <a:ext cx="3415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Thông tin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tiền</a:t>
            </a:r>
            <a:r>
              <a:rPr lang="en-US" dirty="0"/>
              <a:t> </a:t>
            </a:r>
            <a:r>
              <a:rPr lang="en-US" dirty="0" err="1"/>
              <a:t>khách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trả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684471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031E4F2-85DB-9813-58B9-DC301F4424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912BF59-C56C-43EA-9903-8959AEE0FC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18856" y="69669"/>
            <a:ext cx="4720046" cy="513805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BILL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349F837-16AA-F9DB-C475-1FAF6480EE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6220" y="1374278"/>
            <a:ext cx="7225452" cy="511281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C38B73B-CFBF-B859-5336-0965008A1CC0}"/>
              </a:ext>
            </a:extLst>
          </p:cNvPr>
          <p:cNvSpPr txBox="1"/>
          <p:nvPr/>
        </p:nvSpPr>
        <p:spPr>
          <a:xfrm>
            <a:off x="239514" y="609544"/>
            <a:ext cx="12443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Bill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thanh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hang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, </a:t>
            </a:r>
            <a:r>
              <a:rPr lang="en-US" dirty="0" err="1"/>
              <a:t>người</a:t>
            </a:r>
            <a:r>
              <a:rPr lang="en-US" dirty="0"/>
              <a:t> dung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in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dưới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PDF</a:t>
            </a:r>
            <a:endParaRPr lang="vi-VN" dirty="0"/>
          </a:p>
        </p:txBody>
      </p:sp>
      <p:sp>
        <p:nvSpPr>
          <p:cNvPr id="6" name="Right Arrow 21">
            <a:extLst>
              <a:ext uri="{FF2B5EF4-FFF2-40B4-BE49-F238E27FC236}">
                <a16:creationId xmlns:a16="http://schemas.microsoft.com/office/drawing/2014/main" id="{FE8D32C7-07DE-E822-282B-E22D6DC22C50}"/>
              </a:ext>
            </a:extLst>
          </p:cNvPr>
          <p:cNvSpPr/>
          <p:nvPr/>
        </p:nvSpPr>
        <p:spPr>
          <a:xfrm rot="15990668">
            <a:off x="4434219" y="1236090"/>
            <a:ext cx="631289" cy="123185"/>
          </a:xfrm>
          <a:prstGeom prst="rightArrow">
            <a:avLst>
              <a:gd name="adj1" fmla="val 46662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983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74A458F-3DF3-79E3-1326-8869C43D31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D4DD6EA-02C5-9BD6-EAA6-9D7A26C239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8318" y="912989"/>
            <a:ext cx="9651455" cy="5397756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B25B60CC-7880-7D60-41C9-F15C4F4D6D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18856" y="69669"/>
            <a:ext cx="4720046" cy="513805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QUẢN LÝ SẢN PHẨM</a:t>
            </a:r>
          </a:p>
        </p:txBody>
      </p:sp>
      <p:sp>
        <p:nvSpPr>
          <p:cNvPr id="6" name="Right Arrow 21">
            <a:extLst>
              <a:ext uri="{FF2B5EF4-FFF2-40B4-BE49-F238E27FC236}">
                <a16:creationId xmlns:a16="http://schemas.microsoft.com/office/drawing/2014/main" id="{5CCF2088-6635-1DA5-7601-71D6F8F88FC9}"/>
              </a:ext>
            </a:extLst>
          </p:cNvPr>
          <p:cNvSpPr/>
          <p:nvPr/>
        </p:nvSpPr>
        <p:spPr>
          <a:xfrm rot="12240752">
            <a:off x="938955" y="3135455"/>
            <a:ext cx="834508" cy="129345"/>
          </a:xfrm>
          <a:prstGeom prst="rightArrow">
            <a:avLst>
              <a:gd name="adj1" fmla="val 46662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996A6B-5153-47B4-D7B7-160F837CB3B0}"/>
              </a:ext>
            </a:extLst>
          </p:cNvPr>
          <p:cNvSpPr txBox="1"/>
          <p:nvPr/>
        </p:nvSpPr>
        <p:spPr>
          <a:xfrm>
            <a:off x="5231255" y="543657"/>
            <a:ext cx="477865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 err="1"/>
              <a:t>Các</a:t>
            </a:r>
            <a:r>
              <a:rPr lang="en-US" sz="1400" dirty="0"/>
              <a:t> </a:t>
            </a:r>
            <a:r>
              <a:rPr lang="en-US" sz="1400" dirty="0" err="1"/>
              <a:t>nút</a:t>
            </a:r>
            <a:r>
              <a:rPr lang="en-US" sz="1400" dirty="0"/>
              <a:t> </a:t>
            </a:r>
            <a:r>
              <a:rPr lang="en-US" sz="1400" dirty="0" err="1"/>
              <a:t>chức</a:t>
            </a:r>
            <a:r>
              <a:rPr lang="en-US" sz="1400" dirty="0"/>
              <a:t> </a:t>
            </a:r>
            <a:r>
              <a:rPr lang="en-US" sz="1400" dirty="0" err="1"/>
              <a:t>năng</a:t>
            </a:r>
            <a:r>
              <a:rPr lang="en-US" sz="1400" dirty="0"/>
              <a:t> </a:t>
            </a:r>
            <a:r>
              <a:rPr lang="en-US" sz="1400" dirty="0" err="1"/>
              <a:t>thêm</a:t>
            </a:r>
            <a:r>
              <a:rPr lang="en-US" sz="1400" dirty="0"/>
              <a:t>, </a:t>
            </a:r>
            <a:r>
              <a:rPr lang="en-US" sz="1400" dirty="0" err="1"/>
              <a:t>xóa</a:t>
            </a:r>
            <a:r>
              <a:rPr lang="en-US" sz="1400" dirty="0"/>
              <a:t>, </a:t>
            </a:r>
            <a:r>
              <a:rPr lang="en-US" sz="1400" dirty="0" err="1"/>
              <a:t>sửa</a:t>
            </a:r>
            <a:r>
              <a:rPr lang="en-US" sz="1400" dirty="0"/>
              <a:t> </a:t>
            </a:r>
            <a:r>
              <a:rPr lang="en-US" sz="1400" dirty="0" err="1"/>
              <a:t>sản</a:t>
            </a:r>
            <a:r>
              <a:rPr lang="en-US" sz="1400" dirty="0"/>
              <a:t> </a:t>
            </a:r>
            <a:r>
              <a:rPr lang="en-US" sz="1400" dirty="0" err="1"/>
              <a:t>phẩm</a:t>
            </a:r>
            <a:endParaRPr lang="vi-VN" sz="1400" dirty="0"/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EDCB7B5C-5C31-2C44-80BA-E6798E18881F}"/>
              </a:ext>
            </a:extLst>
          </p:cNvPr>
          <p:cNvSpPr/>
          <p:nvPr/>
        </p:nvSpPr>
        <p:spPr>
          <a:xfrm rot="5400000">
            <a:off x="7235198" y="419064"/>
            <a:ext cx="287859" cy="2394857"/>
          </a:xfrm>
          <a:prstGeom prst="leftBrace">
            <a:avLst>
              <a:gd name="adj1" fmla="val 27045"/>
              <a:gd name="adj2" fmla="val 40744"/>
            </a:avLst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vi-VN" sz="1400"/>
          </a:p>
        </p:txBody>
      </p:sp>
      <p:sp>
        <p:nvSpPr>
          <p:cNvPr id="13" name="Right Arrow 21">
            <a:extLst>
              <a:ext uri="{FF2B5EF4-FFF2-40B4-BE49-F238E27FC236}">
                <a16:creationId xmlns:a16="http://schemas.microsoft.com/office/drawing/2014/main" id="{1421D2CF-7C49-7728-04C3-DC4A32BEF2C8}"/>
              </a:ext>
            </a:extLst>
          </p:cNvPr>
          <p:cNvSpPr/>
          <p:nvPr/>
        </p:nvSpPr>
        <p:spPr>
          <a:xfrm rot="15051062">
            <a:off x="7141834" y="1083809"/>
            <a:ext cx="636715" cy="118478"/>
          </a:xfrm>
          <a:prstGeom prst="rightArrow">
            <a:avLst>
              <a:gd name="adj1" fmla="val 46662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C17F339-3E4F-6ED5-59ED-7608B3E866C3}"/>
              </a:ext>
            </a:extLst>
          </p:cNvPr>
          <p:cNvSpPr txBox="1"/>
          <p:nvPr/>
        </p:nvSpPr>
        <p:spPr>
          <a:xfrm>
            <a:off x="9215175" y="71905"/>
            <a:ext cx="305447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Ô </a:t>
            </a:r>
            <a:r>
              <a:rPr lang="en-US" sz="1400" dirty="0" err="1"/>
              <a:t>tìm</a:t>
            </a:r>
            <a:r>
              <a:rPr lang="en-US" sz="1400" dirty="0"/>
              <a:t> </a:t>
            </a:r>
            <a:r>
              <a:rPr lang="en-US" sz="1400" dirty="0" err="1"/>
              <a:t>kiếm</a:t>
            </a:r>
            <a:r>
              <a:rPr lang="en-US" sz="1400" dirty="0"/>
              <a:t> </a:t>
            </a:r>
            <a:r>
              <a:rPr lang="en-US" sz="1400" dirty="0" err="1"/>
              <a:t>theo</a:t>
            </a:r>
            <a:r>
              <a:rPr lang="en-US" sz="1400" dirty="0"/>
              <a:t> </a:t>
            </a:r>
            <a:r>
              <a:rPr lang="en-US" sz="1400" dirty="0" err="1"/>
              <a:t>tên</a:t>
            </a:r>
            <a:r>
              <a:rPr lang="en-US" sz="1400" dirty="0"/>
              <a:t> </a:t>
            </a:r>
            <a:r>
              <a:rPr lang="en-US" sz="1400" dirty="0" err="1"/>
              <a:t>sản</a:t>
            </a:r>
            <a:r>
              <a:rPr lang="en-US" sz="1400" dirty="0"/>
              <a:t> </a:t>
            </a:r>
            <a:r>
              <a:rPr lang="en-US" sz="1400" dirty="0" err="1"/>
              <a:t>phẩm</a:t>
            </a:r>
            <a:endParaRPr lang="vi-VN" sz="1400" dirty="0"/>
          </a:p>
        </p:txBody>
      </p:sp>
      <p:sp>
        <p:nvSpPr>
          <p:cNvPr id="17" name="Right Arrow 21">
            <a:extLst>
              <a:ext uri="{FF2B5EF4-FFF2-40B4-BE49-F238E27FC236}">
                <a16:creationId xmlns:a16="http://schemas.microsoft.com/office/drawing/2014/main" id="{B9490543-D374-EB2C-55ED-C8B9457E3EF6}"/>
              </a:ext>
            </a:extLst>
          </p:cNvPr>
          <p:cNvSpPr/>
          <p:nvPr/>
        </p:nvSpPr>
        <p:spPr>
          <a:xfrm rot="16200000">
            <a:off x="9635513" y="962894"/>
            <a:ext cx="1149497" cy="135810"/>
          </a:xfrm>
          <a:prstGeom prst="rightArrow">
            <a:avLst>
              <a:gd name="adj1" fmla="val 46662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9" name="Left Brace 18">
            <a:extLst>
              <a:ext uri="{FF2B5EF4-FFF2-40B4-BE49-F238E27FC236}">
                <a16:creationId xmlns:a16="http://schemas.microsoft.com/office/drawing/2014/main" id="{C0456903-A4A0-C22A-8419-87BBA3796946}"/>
              </a:ext>
            </a:extLst>
          </p:cNvPr>
          <p:cNvSpPr/>
          <p:nvPr/>
        </p:nvSpPr>
        <p:spPr>
          <a:xfrm>
            <a:off x="1130459" y="1605548"/>
            <a:ext cx="255943" cy="1394864"/>
          </a:xfrm>
          <a:prstGeom prst="leftBrace">
            <a:avLst>
              <a:gd name="adj1" fmla="val 27045"/>
              <a:gd name="adj2" fmla="val 16569"/>
            </a:avLst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vi-VN" sz="14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9B84B51-DBC4-A83B-CE0E-93D080C11C69}"/>
              </a:ext>
            </a:extLst>
          </p:cNvPr>
          <p:cNvSpPr txBox="1"/>
          <p:nvPr/>
        </p:nvSpPr>
        <p:spPr>
          <a:xfrm>
            <a:off x="76272" y="1574429"/>
            <a:ext cx="907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Thông tin </a:t>
            </a:r>
            <a:r>
              <a:rPr lang="en-US" sz="1400" dirty="0" err="1"/>
              <a:t>sản</a:t>
            </a:r>
            <a:r>
              <a:rPr lang="en-US" sz="1400" dirty="0"/>
              <a:t> </a:t>
            </a:r>
            <a:r>
              <a:rPr lang="en-US" sz="1400" dirty="0" err="1"/>
              <a:t>phẩm</a:t>
            </a:r>
            <a:endParaRPr lang="vi-VN" sz="1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4FFC448-616A-D920-19C0-B32F22C04873}"/>
              </a:ext>
            </a:extLst>
          </p:cNvPr>
          <p:cNvSpPr txBox="1"/>
          <p:nvPr/>
        </p:nvSpPr>
        <p:spPr>
          <a:xfrm>
            <a:off x="51298" y="2358110"/>
            <a:ext cx="129834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Cho </a:t>
            </a:r>
            <a:r>
              <a:rPr lang="en-US" sz="1400" dirty="0" err="1"/>
              <a:t>phép</a:t>
            </a:r>
            <a:r>
              <a:rPr lang="en-US" sz="1400" dirty="0"/>
              <a:t> </a:t>
            </a:r>
            <a:r>
              <a:rPr lang="en-US" sz="1400" dirty="0" err="1"/>
              <a:t>tải</a:t>
            </a:r>
            <a:r>
              <a:rPr lang="en-US" sz="1400" dirty="0"/>
              <a:t> </a:t>
            </a:r>
            <a:r>
              <a:rPr lang="en-US" sz="1400" dirty="0" err="1"/>
              <a:t>ảnh</a:t>
            </a:r>
            <a:r>
              <a:rPr lang="en-US" sz="1400" dirty="0"/>
              <a:t> </a:t>
            </a:r>
            <a:r>
              <a:rPr lang="en-US" sz="1400" dirty="0" err="1"/>
              <a:t>từ</a:t>
            </a:r>
            <a:r>
              <a:rPr lang="en-US" sz="1400" dirty="0"/>
              <a:t> </a:t>
            </a:r>
            <a:r>
              <a:rPr lang="en-US" sz="1400" dirty="0" err="1"/>
              <a:t>máy</a:t>
            </a:r>
            <a:r>
              <a:rPr lang="en-US" sz="1400" dirty="0"/>
              <a:t> </a:t>
            </a:r>
            <a:r>
              <a:rPr lang="en-US" sz="1400" dirty="0" err="1"/>
              <a:t>lên</a:t>
            </a:r>
            <a:r>
              <a:rPr lang="en-US" sz="1400" dirty="0"/>
              <a:t> </a:t>
            </a:r>
            <a:r>
              <a:rPr lang="en-US" sz="1400" dirty="0" err="1"/>
              <a:t>ứng</a:t>
            </a:r>
            <a:r>
              <a:rPr lang="en-US" sz="1400" dirty="0"/>
              <a:t> </a:t>
            </a:r>
            <a:r>
              <a:rPr lang="en-US" sz="1400" dirty="0" err="1"/>
              <a:t>dụng</a:t>
            </a:r>
            <a:endParaRPr lang="vi-VN" sz="1400" dirty="0"/>
          </a:p>
        </p:txBody>
      </p:sp>
      <p:sp>
        <p:nvSpPr>
          <p:cNvPr id="22" name="Left Brace 21">
            <a:extLst>
              <a:ext uri="{FF2B5EF4-FFF2-40B4-BE49-F238E27FC236}">
                <a16:creationId xmlns:a16="http://schemas.microsoft.com/office/drawing/2014/main" id="{85AA8C42-C0F3-2699-9799-7CF4C6974BB5}"/>
              </a:ext>
            </a:extLst>
          </p:cNvPr>
          <p:cNvSpPr/>
          <p:nvPr/>
        </p:nvSpPr>
        <p:spPr>
          <a:xfrm>
            <a:off x="1098543" y="4251766"/>
            <a:ext cx="287859" cy="1823452"/>
          </a:xfrm>
          <a:prstGeom prst="leftBrace">
            <a:avLst>
              <a:gd name="adj1" fmla="val 27045"/>
              <a:gd name="adj2" fmla="val 50000"/>
            </a:avLst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vi-VN" sz="140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4432D89-D477-B8E3-787F-FFD9A4B61246}"/>
              </a:ext>
            </a:extLst>
          </p:cNvPr>
          <p:cNvSpPr txBox="1"/>
          <p:nvPr/>
        </p:nvSpPr>
        <p:spPr>
          <a:xfrm>
            <a:off x="2741" y="3789383"/>
            <a:ext cx="1298341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Danh </a:t>
            </a:r>
            <a:r>
              <a:rPr lang="en-US" sz="1400" dirty="0" err="1"/>
              <a:t>sách</a:t>
            </a:r>
            <a:r>
              <a:rPr lang="en-US" sz="1400" dirty="0"/>
              <a:t> </a:t>
            </a:r>
            <a:r>
              <a:rPr lang="en-US" sz="1400" dirty="0" err="1"/>
              <a:t>nguyên</a:t>
            </a:r>
            <a:r>
              <a:rPr lang="en-US" sz="1400" dirty="0"/>
              <a:t> </a:t>
            </a:r>
            <a:r>
              <a:rPr lang="en-US" sz="1400" dirty="0" err="1"/>
              <a:t>liệu</a:t>
            </a:r>
            <a:r>
              <a:rPr lang="en-US" sz="1400" dirty="0"/>
              <a:t> </a:t>
            </a:r>
            <a:r>
              <a:rPr lang="en-US" sz="1400" dirty="0" err="1"/>
              <a:t>dùng</a:t>
            </a:r>
            <a:r>
              <a:rPr lang="en-US" sz="1400" dirty="0"/>
              <a:t> </a:t>
            </a:r>
            <a:r>
              <a:rPr lang="en-US" sz="1400" dirty="0" err="1"/>
              <a:t>để</a:t>
            </a:r>
            <a:r>
              <a:rPr lang="en-US" sz="1400" dirty="0"/>
              <a:t> </a:t>
            </a:r>
            <a:r>
              <a:rPr lang="en-US" sz="1400" dirty="0" err="1"/>
              <a:t>pha</a:t>
            </a:r>
            <a:r>
              <a:rPr lang="en-US" sz="1400" dirty="0"/>
              <a:t> </a:t>
            </a:r>
            <a:r>
              <a:rPr lang="en-US" sz="1400" dirty="0" err="1"/>
              <a:t>chế</a:t>
            </a:r>
            <a:r>
              <a:rPr lang="en-US" sz="1400" dirty="0"/>
              <a:t>  </a:t>
            </a:r>
            <a:r>
              <a:rPr lang="en-US" sz="1400" dirty="0" err="1"/>
              <a:t>ứng</a:t>
            </a:r>
            <a:r>
              <a:rPr lang="en-US" sz="1400" dirty="0"/>
              <a:t> </a:t>
            </a:r>
            <a:r>
              <a:rPr lang="en-US" sz="1400" dirty="0" err="1"/>
              <a:t>với</a:t>
            </a:r>
            <a:r>
              <a:rPr lang="en-US" sz="1400" dirty="0"/>
              <a:t> </a:t>
            </a:r>
            <a:r>
              <a:rPr lang="en-US" sz="1400" dirty="0" err="1"/>
              <a:t>từng</a:t>
            </a:r>
            <a:r>
              <a:rPr lang="en-US" sz="1400" dirty="0"/>
              <a:t> </a:t>
            </a:r>
            <a:r>
              <a:rPr lang="en-US" sz="1400" dirty="0" err="1"/>
              <a:t>sản</a:t>
            </a:r>
            <a:r>
              <a:rPr lang="en-US" sz="1400" dirty="0"/>
              <a:t> </a:t>
            </a:r>
            <a:r>
              <a:rPr lang="en-US" sz="1400" dirty="0" err="1"/>
              <a:t>phẩm</a:t>
            </a:r>
            <a:r>
              <a:rPr lang="en-US" sz="1400" dirty="0"/>
              <a:t> </a:t>
            </a:r>
            <a:r>
              <a:rPr lang="en-US" sz="1400" dirty="0" err="1"/>
              <a:t>được</a:t>
            </a:r>
            <a:r>
              <a:rPr lang="en-US" sz="1400" dirty="0"/>
              <a:t> </a:t>
            </a:r>
            <a:r>
              <a:rPr lang="en-US" sz="1400" dirty="0" err="1"/>
              <a:t>chọn</a:t>
            </a:r>
            <a:r>
              <a:rPr lang="en-US" sz="1400" dirty="0"/>
              <a:t>. Danh </a:t>
            </a:r>
            <a:r>
              <a:rPr lang="en-US" sz="1400" dirty="0" err="1"/>
              <a:t>sách</a:t>
            </a:r>
            <a:r>
              <a:rPr lang="en-US" sz="1400" dirty="0"/>
              <a:t> </a:t>
            </a:r>
            <a:r>
              <a:rPr lang="en-US" sz="1400" dirty="0" err="1"/>
              <a:t>này</a:t>
            </a:r>
            <a:r>
              <a:rPr lang="en-US" sz="1400" dirty="0"/>
              <a:t> </a:t>
            </a:r>
            <a:r>
              <a:rPr lang="en-US" sz="1400" dirty="0" err="1"/>
              <a:t>được</a:t>
            </a:r>
            <a:r>
              <a:rPr lang="en-US" sz="1400" dirty="0"/>
              <a:t> </a:t>
            </a:r>
            <a:r>
              <a:rPr lang="en-US" sz="1400" dirty="0" err="1"/>
              <a:t>cập</a:t>
            </a:r>
            <a:r>
              <a:rPr lang="en-US" sz="1400" dirty="0"/>
              <a:t> </a:t>
            </a:r>
            <a:r>
              <a:rPr lang="en-US" sz="1400" dirty="0" err="1"/>
              <a:t>nhật</a:t>
            </a:r>
            <a:r>
              <a:rPr lang="en-US" sz="1400" dirty="0"/>
              <a:t> </a:t>
            </a:r>
            <a:r>
              <a:rPr lang="en-US" sz="1400" dirty="0" err="1"/>
              <a:t>khi</a:t>
            </a:r>
            <a:r>
              <a:rPr lang="en-US" sz="1400" dirty="0"/>
              <a:t> </a:t>
            </a:r>
            <a:r>
              <a:rPr lang="en-US" sz="1400" dirty="0" err="1"/>
              <a:t>người</a:t>
            </a:r>
            <a:r>
              <a:rPr lang="en-US" sz="1400" dirty="0"/>
              <a:t> dung click </a:t>
            </a:r>
            <a:r>
              <a:rPr lang="en-US" sz="1400" dirty="0" err="1"/>
              <a:t>vào</a:t>
            </a:r>
            <a:r>
              <a:rPr lang="en-US" sz="1400" dirty="0"/>
              <a:t> 1 </a:t>
            </a:r>
            <a:r>
              <a:rPr lang="en-US" sz="1400" dirty="0" err="1"/>
              <a:t>sản</a:t>
            </a:r>
            <a:r>
              <a:rPr lang="en-US" sz="1400" dirty="0"/>
              <a:t> </a:t>
            </a:r>
            <a:r>
              <a:rPr lang="en-US" sz="1400" dirty="0" err="1"/>
              <a:t>phẩm</a:t>
            </a:r>
            <a:r>
              <a:rPr lang="en-US" sz="1400" dirty="0"/>
              <a:t> </a:t>
            </a:r>
            <a:r>
              <a:rPr lang="en-US" sz="1400" dirty="0" err="1"/>
              <a:t>cụ</a:t>
            </a:r>
            <a:r>
              <a:rPr lang="en-US" sz="1400" dirty="0"/>
              <a:t> </a:t>
            </a:r>
            <a:r>
              <a:rPr lang="en-US" sz="1400" dirty="0" err="1"/>
              <a:t>thể</a:t>
            </a:r>
            <a:r>
              <a:rPr lang="en-US" sz="1400" dirty="0"/>
              <a:t> </a:t>
            </a:r>
            <a:r>
              <a:rPr lang="en-US" sz="1400" dirty="0" err="1"/>
              <a:t>bên</a:t>
            </a:r>
            <a:r>
              <a:rPr lang="en-US" sz="1400" dirty="0"/>
              <a:t> </a:t>
            </a:r>
            <a:r>
              <a:rPr lang="en-US" sz="1400" dirty="0" err="1"/>
              <a:t>dataGrid</a:t>
            </a:r>
            <a:r>
              <a:rPr lang="en-US" sz="1400" dirty="0"/>
              <a:t> view </a:t>
            </a:r>
            <a:r>
              <a:rPr lang="en-US" sz="1400" dirty="0" err="1"/>
              <a:t>danh</a:t>
            </a:r>
            <a:r>
              <a:rPr lang="en-US" sz="1400" dirty="0"/>
              <a:t> </a:t>
            </a:r>
            <a:r>
              <a:rPr lang="en-US" sz="1400" dirty="0" err="1"/>
              <a:t>sách</a:t>
            </a:r>
            <a:r>
              <a:rPr lang="en-US" sz="1400" dirty="0"/>
              <a:t> </a:t>
            </a:r>
            <a:r>
              <a:rPr lang="en-US" sz="1400" dirty="0" err="1"/>
              <a:t>san</a:t>
            </a:r>
            <a:r>
              <a:rPr lang="en-US" sz="1400" dirty="0"/>
              <a:t> </a:t>
            </a:r>
            <a:r>
              <a:rPr lang="en-US" sz="1400" dirty="0" err="1"/>
              <a:t>phẩm</a:t>
            </a:r>
            <a:endParaRPr lang="vi-VN" sz="1400" dirty="0"/>
          </a:p>
          <a:p>
            <a:endParaRPr lang="vi-VN" sz="1400" dirty="0"/>
          </a:p>
        </p:txBody>
      </p:sp>
      <p:sp>
        <p:nvSpPr>
          <p:cNvPr id="26" name="Left Brace 25">
            <a:extLst>
              <a:ext uri="{FF2B5EF4-FFF2-40B4-BE49-F238E27FC236}">
                <a16:creationId xmlns:a16="http://schemas.microsoft.com/office/drawing/2014/main" id="{CF0264BD-8149-8543-B399-6647641ECCD8}"/>
              </a:ext>
            </a:extLst>
          </p:cNvPr>
          <p:cNvSpPr/>
          <p:nvPr/>
        </p:nvSpPr>
        <p:spPr>
          <a:xfrm rot="10800000">
            <a:off x="11045819" y="2054049"/>
            <a:ext cx="287859" cy="3841060"/>
          </a:xfrm>
          <a:prstGeom prst="leftBrace">
            <a:avLst>
              <a:gd name="adj1" fmla="val 27045"/>
              <a:gd name="adj2" fmla="val 50000"/>
            </a:avLst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vi-VN" sz="140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751911D-3936-E43E-B9DF-C9E3532960A6}"/>
              </a:ext>
            </a:extLst>
          </p:cNvPr>
          <p:cNvSpPr txBox="1"/>
          <p:nvPr/>
        </p:nvSpPr>
        <p:spPr>
          <a:xfrm>
            <a:off x="11310255" y="3453981"/>
            <a:ext cx="9073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Danh </a:t>
            </a:r>
            <a:r>
              <a:rPr lang="en-US" sz="1400" dirty="0" err="1"/>
              <a:t>sách</a:t>
            </a:r>
            <a:r>
              <a:rPr lang="en-US" sz="1400" dirty="0"/>
              <a:t> </a:t>
            </a:r>
            <a:r>
              <a:rPr lang="en-US" sz="1400" dirty="0" err="1"/>
              <a:t>sản</a:t>
            </a:r>
            <a:r>
              <a:rPr lang="en-US" sz="1400" dirty="0"/>
              <a:t> </a:t>
            </a:r>
            <a:r>
              <a:rPr lang="en-US" sz="1400" dirty="0" err="1"/>
              <a:t>phẩm</a:t>
            </a:r>
            <a:endParaRPr lang="vi-VN" sz="14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DC3EF11-A6B6-4D09-AB11-9A8ABAC17C9B}"/>
              </a:ext>
            </a:extLst>
          </p:cNvPr>
          <p:cNvSpPr txBox="1"/>
          <p:nvPr/>
        </p:nvSpPr>
        <p:spPr>
          <a:xfrm>
            <a:off x="51298" y="3167389"/>
            <a:ext cx="10321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Thông tin </a:t>
            </a:r>
            <a:r>
              <a:rPr lang="en-US" sz="1400" dirty="0" err="1"/>
              <a:t>nguyên</a:t>
            </a:r>
            <a:r>
              <a:rPr lang="en-US" sz="1400" dirty="0"/>
              <a:t> </a:t>
            </a:r>
            <a:r>
              <a:rPr lang="en-US" sz="1400" dirty="0" err="1"/>
              <a:t>liệu</a:t>
            </a:r>
            <a:endParaRPr lang="vi-VN" sz="1400" dirty="0"/>
          </a:p>
        </p:txBody>
      </p:sp>
      <p:sp>
        <p:nvSpPr>
          <p:cNvPr id="33" name="Right Arrow 21">
            <a:extLst>
              <a:ext uri="{FF2B5EF4-FFF2-40B4-BE49-F238E27FC236}">
                <a16:creationId xmlns:a16="http://schemas.microsoft.com/office/drawing/2014/main" id="{4DA92B50-8C24-C324-2A2B-BA12F84DFCE7}"/>
              </a:ext>
            </a:extLst>
          </p:cNvPr>
          <p:cNvSpPr/>
          <p:nvPr/>
        </p:nvSpPr>
        <p:spPr>
          <a:xfrm rot="13486410">
            <a:off x="936399" y="3744458"/>
            <a:ext cx="649780" cy="133630"/>
          </a:xfrm>
          <a:prstGeom prst="rightArrow">
            <a:avLst>
              <a:gd name="adj1" fmla="val 46662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F3DB6BA-A621-885A-4B5E-78365DB79A4C}"/>
              </a:ext>
            </a:extLst>
          </p:cNvPr>
          <p:cNvSpPr txBox="1"/>
          <p:nvPr/>
        </p:nvSpPr>
        <p:spPr>
          <a:xfrm>
            <a:off x="2549399" y="6372299"/>
            <a:ext cx="30807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Thêm</a:t>
            </a:r>
            <a:r>
              <a:rPr lang="en-US" sz="1400" dirty="0"/>
              <a:t> </a:t>
            </a:r>
            <a:r>
              <a:rPr lang="en-US" sz="1400" dirty="0" err="1"/>
              <a:t>nguyên</a:t>
            </a:r>
            <a:r>
              <a:rPr lang="en-US" sz="1400" dirty="0"/>
              <a:t> </a:t>
            </a:r>
            <a:r>
              <a:rPr lang="en-US" sz="1400" dirty="0" err="1"/>
              <a:t>liệu</a:t>
            </a:r>
            <a:r>
              <a:rPr lang="en-US" sz="1400" dirty="0"/>
              <a:t> </a:t>
            </a:r>
            <a:r>
              <a:rPr lang="en-US" sz="1400" dirty="0" err="1"/>
              <a:t>để</a:t>
            </a:r>
            <a:r>
              <a:rPr lang="en-US" sz="1400" dirty="0"/>
              <a:t> </a:t>
            </a:r>
            <a:r>
              <a:rPr lang="en-US" sz="1400" dirty="0" err="1"/>
              <a:t>pha</a:t>
            </a:r>
            <a:r>
              <a:rPr lang="en-US" sz="1400" dirty="0"/>
              <a:t> </a:t>
            </a:r>
            <a:r>
              <a:rPr lang="en-US" sz="1400" dirty="0" err="1"/>
              <a:t>chế</a:t>
            </a:r>
            <a:r>
              <a:rPr lang="en-US" sz="1400" dirty="0"/>
              <a:t> </a:t>
            </a:r>
            <a:r>
              <a:rPr lang="en-US" sz="1400" dirty="0" err="1"/>
              <a:t>sản</a:t>
            </a:r>
            <a:r>
              <a:rPr lang="en-US" sz="1400" dirty="0"/>
              <a:t> </a:t>
            </a:r>
            <a:r>
              <a:rPr lang="en-US" sz="1400" dirty="0" err="1"/>
              <a:t>phẩm</a:t>
            </a:r>
            <a:endParaRPr lang="vi-VN" sz="14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3103A3C-008D-C894-E7C0-C277D65D1B97}"/>
              </a:ext>
            </a:extLst>
          </p:cNvPr>
          <p:cNvSpPr txBox="1"/>
          <p:nvPr/>
        </p:nvSpPr>
        <p:spPr>
          <a:xfrm>
            <a:off x="6278879" y="6372300"/>
            <a:ext cx="42480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Xóa</a:t>
            </a:r>
            <a:r>
              <a:rPr lang="en-US" sz="1400" dirty="0"/>
              <a:t> </a:t>
            </a:r>
            <a:r>
              <a:rPr lang="en-US" sz="1400" dirty="0" err="1"/>
              <a:t>nguyên</a:t>
            </a:r>
            <a:r>
              <a:rPr lang="en-US" sz="1400" dirty="0"/>
              <a:t> </a:t>
            </a:r>
            <a:r>
              <a:rPr lang="en-US" sz="1400" dirty="0" err="1"/>
              <a:t>liệu</a:t>
            </a:r>
            <a:r>
              <a:rPr lang="en-US" sz="1400" dirty="0"/>
              <a:t> </a:t>
            </a:r>
            <a:r>
              <a:rPr lang="en-US" sz="1400" dirty="0" err="1"/>
              <a:t>dùng</a:t>
            </a:r>
            <a:r>
              <a:rPr lang="en-US" sz="1400" dirty="0"/>
              <a:t> </a:t>
            </a:r>
            <a:r>
              <a:rPr lang="en-US" sz="1400" dirty="0" err="1"/>
              <a:t>để</a:t>
            </a:r>
            <a:r>
              <a:rPr lang="en-US" sz="1400" dirty="0"/>
              <a:t> </a:t>
            </a:r>
            <a:r>
              <a:rPr lang="en-US" sz="1400" dirty="0" err="1"/>
              <a:t>pha</a:t>
            </a:r>
            <a:r>
              <a:rPr lang="en-US" sz="1400" dirty="0"/>
              <a:t> </a:t>
            </a:r>
            <a:r>
              <a:rPr lang="en-US" sz="1400" dirty="0" err="1"/>
              <a:t>chế</a:t>
            </a:r>
            <a:r>
              <a:rPr lang="en-US" sz="1400" dirty="0"/>
              <a:t> </a:t>
            </a:r>
            <a:r>
              <a:rPr lang="en-US" sz="1400" dirty="0" err="1"/>
              <a:t>sản</a:t>
            </a:r>
            <a:r>
              <a:rPr lang="en-US" sz="1400" dirty="0"/>
              <a:t> </a:t>
            </a:r>
            <a:r>
              <a:rPr lang="en-US" sz="1400" dirty="0" err="1"/>
              <a:t>phẩm</a:t>
            </a:r>
            <a:endParaRPr lang="vi-VN" sz="1400" dirty="0"/>
          </a:p>
        </p:txBody>
      </p:sp>
      <p:sp>
        <p:nvSpPr>
          <p:cNvPr id="36" name="Right Arrow 21">
            <a:extLst>
              <a:ext uri="{FF2B5EF4-FFF2-40B4-BE49-F238E27FC236}">
                <a16:creationId xmlns:a16="http://schemas.microsoft.com/office/drawing/2014/main" id="{4F7AC922-AB5F-1E83-ADF4-6D1BA42E8009}"/>
              </a:ext>
            </a:extLst>
          </p:cNvPr>
          <p:cNvSpPr/>
          <p:nvPr/>
        </p:nvSpPr>
        <p:spPr>
          <a:xfrm rot="7669007">
            <a:off x="3234420" y="5244494"/>
            <a:ext cx="2908064" cy="138320"/>
          </a:xfrm>
          <a:prstGeom prst="rightArrow">
            <a:avLst>
              <a:gd name="adj1" fmla="val 46662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7" name="Right Arrow 21">
            <a:extLst>
              <a:ext uri="{FF2B5EF4-FFF2-40B4-BE49-F238E27FC236}">
                <a16:creationId xmlns:a16="http://schemas.microsoft.com/office/drawing/2014/main" id="{4F964E13-380D-DDF8-9AB6-4A079AF11C98}"/>
              </a:ext>
            </a:extLst>
          </p:cNvPr>
          <p:cNvSpPr/>
          <p:nvPr/>
        </p:nvSpPr>
        <p:spPr>
          <a:xfrm rot="4132174">
            <a:off x="5447251" y="5583615"/>
            <a:ext cx="1555422" cy="110370"/>
          </a:xfrm>
          <a:prstGeom prst="rightArrow">
            <a:avLst>
              <a:gd name="adj1" fmla="val 46662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4527745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918856" y="69669"/>
            <a:ext cx="4720046" cy="513805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QUẢN LÝ KHO HÀNG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1851FE7-2B2F-E65F-B714-C4C9A8508E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9373" y="747084"/>
            <a:ext cx="5513254" cy="567911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44DA789-3C46-4B9C-FDD8-6E3BC0B88A16}"/>
              </a:ext>
            </a:extLst>
          </p:cNvPr>
          <p:cNvSpPr txBox="1"/>
          <p:nvPr/>
        </p:nvSpPr>
        <p:spPr>
          <a:xfrm>
            <a:off x="984355" y="945147"/>
            <a:ext cx="1911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Ô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vi-V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E83C40-EC50-6A2A-8457-E0C94859C23A}"/>
              </a:ext>
            </a:extLst>
          </p:cNvPr>
          <p:cNvSpPr txBox="1"/>
          <p:nvPr/>
        </p:nvSpPr>
        <p:spPr>
          <a:xfrm>
            <a:off x="1568555" y="3855334"/>
            <a:ext cx="13271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Danh </a:t>
            </a:r>
            <a:r>
              <a:rPr lang="en-US" dirty="0" err="1"/>
              <a:t>sách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kho</a:t>
            </a:r>
            <a:endParaRPr lang="vi-VN" dirty="0"/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2328CAA6-D282-795F-7ED7-A40E70F57AB7}"/>
              </a:ext>
            </a:extLst>
          </p:cNvPr>
          <p:cNvSpPr/>
          <p:nvPr/>
        </p:nvSpPr>
        <p:spPr>
          <a:xfrm>
            <a:off x="2986653" y="2291445"/>
            <a:ext cx="352720" cy="4051109"/>
          </a:xfrm>
          <a:prstGeom prst="leftBrac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8" name="Right Arrow 21">
            <a:extLst>
              <a:ext uri="{FF2B5EF4-FFF2-40B4-BE49-F238E27FC236}">
                <a16:creationId xmlns:a16="http://schemas.microsoft.com/office/drawing/2014/main" id="{57BC0310-D485-BEA8-8A4E-8DA2475D4EFE}"/>
              </a:ext>
            </a:extLst>
          </p:cNvPr>
          <p:cNvSpPr/>
          <p:nvPr/>
        </p:nvSpPr>
        <p:spPr>
          <a:xfrm rot="12059771">
            <a:off x="2241586" y="1559655"/>
            <a:ext cx="1137003" cy="169217"/>
          </a:xfrm>
          <a:prstGeom prst="rightArrow">
            <a:avLst>
              <a:gd name="adj1" fmla="val 46662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63B82B30-B2FA-BD39-2638-CCDDA2355D06}"/>
              </a:ext>
            </a:extLst>
          </p:cNvPr>
          <p:cNvSpPr/>
          <p:nvPr/>
        </p:nvSpPr>
        <p:spPr>
          <a:xfrm rot="10800000">
            <a:off x="8937188" y="2189844"/>
            <a:ext cx="359107" cy="1823356"/>
          </a:xfrm>
          <a:prstGeom prst="leftBrac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EDE3F88-0770-565A-6CCC-DE7EB3A71150}"/>
              </a:ext>
            </a:extLst>
          </p:cNvPr>
          <p:cNvSpPr txBox="1"/>
          <p:nvPr/>
        </p:nvSpPr>
        <p:spPr>
          <a:xfrm>
            <a:off x="9380856" y="2639857"/>
            <a:ext cx="1327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Thông tin 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vi-VN" dirty="0"/>
          </a:p>
        </p:txBody>
      </p:sp>
      <p:sp>
        <p:nvSpPr>
          <p:cNvPr id="11" name="Left Brace 10">
            <a:extLst>
              <a:ext uri="{FF2B5EF4-FFF2-40B4-BE49-F238E27FC236}">
                <a16:creationId xmlns:a16="http://schemas.microsoft.com/office/drawing/2014/main" id="{42DBBDC5-6AE0-CE45-D840-34B5FE17A2DA}"/>
              </a:ext>
            </a:extLst>
          </p:cNvPr>
          <p:cNvSpPr/>
          <p:nvPr/>
        </p:nvSpPr>
        <p:spPr>
          <a:xfrm rot="10800000">
            <a:off x="8926862" y="4538133"/>
            <a:ext cx="278485" cy="1185333"/>
          </a:xfrm>
          <a:prstGeom prst="leftBrac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58E98EE-F090-8BD4-7426-1766A7080AAC}"/>
              </a:ext>
            </a:extLst>
          </p:cNvPr>
          <p:cNvSpPr txBox="1"/>
          <p:nvPr/>
        </p:nvSpPr>
        <p:spPr>
          <a:xfrm>
            <a:off x="9296295" y="4477434"/>
            <a:ext cx="13271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nút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, </a:t>
            </a:r>
            <a:r>
              <a:rPr lang="en-US" dirty="0" err="1"/>
              <a:t>xóa</a:t>
            </a:r>
            <a:r>
              <a:rPr lang="en-US" dirty="0"/>
              <a:t>, </a:t>
            </a:r>
            <a:r>
              <a:rPr lang="en-US" dirty="0" err="1"/>
              <a:t>sửa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4965587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142</TotalTime>
  <Words>755</Words>
  <Application>Microsoft Office PowerPoint</Application>
  <PresentationFormat>Widescreen</PresentationFormat>
  <Paragraphs>97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Times New Roman</vt:lpstr>
      <vt:lpstr>Office Theme</vt:lpstr>
      <vt:lpstr>BỘ GIÁO DỤC VÀ ĐÀO TẠO TRƯỜNG ĐẠI HỌC SƯ PHẠM KỸ THUẬT TPHCM KHOA CÔNG NGHỆ THÔNG TIN BỘ MÔN HỆ QUẢN TRỊ CƠ SỞ DỮ LIỆU</vt:lpstr>
      <vt:lpstr>ĐĂNG NHẬP</vt:lpstr>
      <vt:lpstr>ĐĂNG KÝ</vt:lpstr>
      <vt:lpstr>QUÊN MẬT KHẨU</vt:lpstr>
      <vt:lpstr>TRANG CHỦ</vt:lpstr>
      <vt:lpstr>ĐƠN HÀNG</vt:lpstr>
      <vt:lpstr>BILL</vt:lpstr>
      <vt:lpstr>QUẢN LÝ SẢN PHẨM</vt:lpstr>
      <vt:lpstr>QUẢN LÝ KHO HÀNG</vt:lpstr>
      <vt:lpstr>QUẢN LÝ HÓA ĐƠN</vt:lpstr>
      <vt:lpstr>QUẢN LÝ PHÂN CA</vt:lpstr>
      <vt:lpstr>QUẢN LÝ NHÂN VIÊN</vt:lpstr>
      <vt:lpstr>QUẢN LÝ KHÁCH HÀNG</vt:lpstr>
      <vt:lpstr>QUẢN LÝ LOẠI SẢN PHẨM</vt:lpstr>
      <vt:lpstr>THỐNG KÊ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BỘ GIÁO DỤC VÀ ĐÀO TẠO TRƯỜNG ĐẠI HỌC SƯ PHẠM KỸ THUẬT TPHCM KHOA CÔNG NGHỆ THÔNG TIN BỘ MÔN HỆ QUẢN TRỊ CƠ SỞ DỮ LIỆU</dc:title>
  <dc:creator>HP</dc:creator>
  <cp:lastModifiedBy>Tri Van</cp:lastModifiedBy>
  <cp:revision>19</cp:revision>
  <dcterms:created xsi:type="dcterms:W3CDTF">2024-11-19T01:13:32Z</dcterms:created>
  <dcterms:modified xsi:type="dcterms:W3CDTF">2024-11-19T07:40:25Z</dcterms:modified>
</cp:coreProperties>
</file>