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12877" r:id="rId3"/>
    <p:sldId id="12883" r:id="rId4"/>
    <p:sldId id="12878" r:id="rId5"/>
    <p:sldId id="269" r:id="rId6"/>
    <p:sldId id="12901" r:id="rId7"/>
    <p:sldId id="12900" r:id="rId8"/>
    <p:sldId id="12902" r:id="rId9"/>
    <p:sldId id="12903" r:id="rId10"/>
    <p:sldId id="12904" r:id="rId11"/>
    <p:sldId id="12908" r:id="rId12"/>
    <p:sldId id="12905" r:id="rId13"/>
    <p:sldId id="12906" r:id="rId14"/>
    <p:sldId id="12909" r:id="rId15"/>
    <p:sldId id="12910" r:id="rId16"/>
    <p:sldId id="12898" r:id="rId17"/>
    <p:sldId id="12899" r:id="rId18"/>
    <p:sldId id="12884" r:id="rId19"/>
    <p:sldId id="12885" r:id="rId20"/>
    <p:sldId id="12886" r:id="rId21"/>
    <p:sldId id="12888" r:id="rId22"/>
    <p:sldId id="12889" r:id="rId23"/>
    <p:sldId id="12890" r:id="rId24"/>
    <p:sldId id="12891" r:id="rId25"/>
    <p:sldId id="12892" r:id="rId26"/>
    <p:sldId id="12911" r:id="rId27"/>
    <p:sldId id="12893" r:id="rId28"/>
    <p:sldId id="12894" r:id="rId29"/>
    <p:sldId id="12896" r:id="rId30"/>
    <p:sldId id="12897" r:id="rId31"/>
    <p:sldId id="12882"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5764"/>
    <a:srgbClr val="DAEBF3"/>
    <a:srgbClr val="AADF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showGuides="1">
      <p:cViewPr varScale="1">
        <p:scale>
          <a:sx n="85" d="100"/>
          <a:sy n="85" d="100"/>
        </p:scale>
        <p:origin x="605" y="62"/>
      </p:cViewPr>
      <p:guideLst>
        <p:guide orient="horz" pos="2183"/>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9A305-28F1-44B1-B5FE-293FFA27FA0D}" type="datetimeFigureOut">
              <a:rPr lang="zh-CN" altLang="en-US" smtClean="0"/>
              <a:t>2024/4/22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6E97EF-5685-40E1-AEAA-840414107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t">
            <a:normAutofit/>
          </a:bodyPr>
          <a:lstStyle>
            <a:lvl1pPr algn="ctr">
              <a:defRPr sz="6000"/>
            </a:lvl1pPr>
          </a:lstStyle>
          <a:p>
            <a:r>
              <a:rPr lang="vi-VN" altLang="vi-VN">
                <a:latin typeface="Noto Sans"/>
                <a:ea typeface="Noto Sans"/>
              </a:rPr>
              <a:t>Bấm vào đây để chỉnh sửa kiểu tiêu đề chính</a:t>
            </a:r>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ltLang="vi-VN">
                <a:latin typeface="Noto Sans"/>
                <a:ea typeface="Noto Sans"/>
              </a:rPr>
              <a:t>Bấm vào đây để chỉnh sửa kiểu phụ đề chính</a:t>
            </a:r>
          </a:p>
        </p:txBody>
      </p:sp>
      <p:sp>
        <p:nvSpPr>
          <p:cNvPr id="4" name="日期占位符 3"/>
          <p:cNvSpPr>
            <a:spLocks noGrp="1"/>
          </p:cNvSpPr>
          <p:nvPr>
            <p:ph type="dt" sz="half" idx="10"/>
          </p:nvPr>
        </p:nvSpPr>
        <p:spPr/>
        <p:txBody>
          <a:bodyPr>
            <a:normAutofit/>
          </a:bodyPr>
          <a:lstStyle/>
          <a:p>
            <a:fld id="{819043BA-90B4-4357-9D94-A5EB36D2C1D9}" type="datetimeFigureOut">
              <a:rPr lang="vi-VN" altLang="vi-VN" sz="1100" smtClean="0">
                <a:latin typeface="Noto Sans"/>
                <a:ea typeface="Noto Sans"/>
              </a:rPr>
              <a:t>22/04/2024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80D52BEF-9F0E-41B9-992E-4CB292244B84}" type="slidenum">
              <a:rPr lang="vi-VN" altLang="vi-VN" smtClean="0">
                <a:latin typeface="Noto Sans"/>
                <a:ea typeface="Noto Sans"/>
              </a:rPr>
              <a:t>‹#›</a:t>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p>
            <a:r>
              <a:rPr lang="vi-VN" altLang="vi-VN">
                <a:latin typeface="Noto Sans"/>
                <a:ea typeface="Noto Sans"/>
              </a:rPr>
              <a:t>Bấm vào đây để chỉnh sửa kiểu tiêu</a:t>
            </a:r>
          </a:p>
        </p:txBody>
      </p:sp>
      <p:sp>
        <p:nvSpPr>
          <p:cNvPr id="3" name="竖排文字占位符 2"/>
          <p:cNvSpPr>
            <a:spLocks noGrp="1"/>
          </p:cNvSpPr>
          <p:nvPr>
            <p:ph type="body" orient="vert" idx="1" hasCustomPrompt="1"/>
          </p:nvPr>
        </p:nvSpPr>
        <p:spPr/>
        <p:txBody>
          <a:bodyPr vert="vert">
            <a:normAutofit/>
          </a:bodyPr>
          <a:lstStyle/>
          <a:p>
            <a:pPr lvl="0"/>
            <a:r>
              <a:rPr lang="vi-VN" altLang="vi-VN">
                <a:latin typeface="Noto Sans"/>
                <a:ea typeface="Noto Sans"/>
              </a:rPr>
              <a:t>Bấm vào đây để chỉnh sửa kiểu văn bản chính</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4" name="日期占位符 3"/>
          <p:cNvSpPr>
            <a:spLocks noGrp="1"/>
          </p:cNvSpPr>
          <p:nvPr>
            <p:ph type="dt" sz="half" idx="10"/>
          </p:nvPr>
        </p:nvSpPr>
        <p:spPr/>
        <p:txBody>
          <a:bodyPr>
            <a:normAutofit/>
          </a:bodyPr>
          <a:lstStyle/>
          <a:p>
            <a:fld id="{819043BA-90B4-4357-9D94-A5EB36D2C1D9}" type="datetimeFigureOut">
              <a:rPr lang="vi-VN" altLang="vi-VN" sz="1100" smtClean="0">
                <a:latin typeface="Noto Sans"/>
                <a:ea typeface="Noto Sans"/>
              </a:rPr>
              <a:t>22/04/2024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80D52BEF-9F0E-41B9-992E-4CB292244B84}" type="slidenum">
              <a:rPr lang="vi-VN" altLang="vi-VN" smtClean="0">
                <a:latin typeface="Noto Sans"/>
                <a:ea typeface="Noto Sans"/>
              </a:rPr>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8724900" y="365125"/>
            <a:ext cx="2628900" cy="5811838"/>
          </a:xfrm>
        </p:spPr>
        <p:txBody>
          <a:bodyPr vert="vert">
            <a:normAutofit/>
          </a:bodyPr>
          <a:lstStyle/>
          <a:p>
            <a:r>
              <a:rPr lang="vi-VN" altLang="vi-VN" sz="4200">
                <a:latin typeface="Noto Sans"/>
                <a:ea typeface="Noto Sans"/>
              </a:rPr>
              <a:t>Bấm vào đây để chỉnh sửa kiểu tiêu đề</a:t>
            </a:r>
          </a:p>
        </p:txBody>
      </p:sp>
      <p:sp>
        <p:nvSpPr>
          <p:cNvPr id="3" name="竖排文字占位符 2"/>
          <p:cNvSpPr>
            <a:spLocks noGrp="1"/>
          </p:cNvSpPr>
          <p:nvPr>
            <p:ph type="body" orient="vert" idx="1" hasCustomPrompt="1"/>
          </p:nvPr>
        </p:nvSpPr>
        <p:spPr>
          <a:xfrm>
            <a:off x="838200" y="365125"/>
            <a:ext cx="7734300" cy="5811838"/>
          </a:xfrm>
        </p:spPr>
        <p:txBody>
          <a:bodyPr vert="vert">
            <a:normAutofit/>
          </a:bodyPr>
          <a:lstStyle/>
          <a:p>
            <a:pPr lvl="0"/>
            <a:r>
              <a:rPr lang="vi-VN" altLang="vi-VN">
                <a:latin typeface="Noto Sans"/>
                <a:ea typeface="Noto Sans"/>
              </a:rPr>
              <a:t>Bấm vào đây để</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4" name="日期占位符 3"/>
          <p:cNvSpPr>
            <a:spLocks noGrp="1"/>
          </p:cNvSpPr>
          <p:nvPr>
            <p:ph type="dt" sz="half" idx="10"/>
          </p:nvPr>
        </p:nvSpPr>
        <p:spPr/>
        <p:txBody>
          <a:bodyPr>
            <a:normAutofit/>
          </a:bodyPr>
          <a:lstStyle/>
          <a:p>
            <a:fld id="{819043BA-90B4-4357-9D94-A5EB36D2C1D9}" type="datetimeFigureOut">
              <a:rPr lang="vi-VN" altLang="vi-VN" sz="1100" smtClean="0">
                <a:latin typeface="Noto Sans"/>
                <a:ea typeface="Noto Sans"/>
              </a:rPr>
              <a:t>22/04/2024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80D52BEF-9F0E-41B9-992E-4CB292244B84}" type="slidenum">
              <a:rPr lang="vi-VN" altLang="vi-VN" smtClean="0">
                <a:latin typeface="Noto Sans"/>
                <a:ea typeface="Noto Sans"/>
              </a:rPr>
              <a:t>‹#›</a:t>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p>
            <a:r>
              <a:rPr lang="vi-VN" altLang="vi-VN">
                <a:latin typeface="Noto Sans"/>
                <a:ea typeface="Noto Sans"/>
              </a:rPr>
              <a:t>Bấm vào đây để chỉnh sửa kiểu tiêu</a:t>
            </a:r>
          </a:p>
        </p:txBody>
      </p:sp>
      <p:sp>
        <p:nvSpPr>
          <p:cNvPr id="3" name="内容占位符 2"/>
          <p:cNvSpPr>
            <a:spLocks noGrp="1"/>
          </p:cNvSpPr>
          <p:nvPr>
            <p:ph idx="1" hasCustomPrompt="1"/>
          </p:nvPr>
        </p:nvSpPr>
        <p:spPr/>
        <p:txBody>
          <a:bodyPr>
            <a:normAutofit/>
          </a:bodyPr>
          <a:lstStyle/>
          <a:p>
            <a:pPr lvl="0"/>
            <a:r>
              <a:rPr lang="vi-VN" altLang="vi-VN">
                <a:latin typeface="Noto Sans"/>
                <a:ea typeface="Noto Sans"/>
              </a:rPr>
              <a:t>Bấm vào đây để chỉnh sửa kiểu văn bản chính</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4" name="日期占位符 3"/>
          <p:cNvSpPr>
            <a:spLocks noGrp="1"/>
          </p:cNvSpPr>
          <p:nvPr>
            <p:ph type="dt" sz="half" idx="10"/>
          </p:nvPr>
        </p:nvSpPr>
        <p:spPr/>
        <p:txBody>
          <a:bodyPr>
            <a:normAutofit/>
          </a:bodyPr>
          <a:lstStyle/>
          <a:p>
            <a:fld id="{819043BA-90B4-4357-9D94-A5EB36D2C1D9}" type="datetimeFigureOut">
              <a:rPr lang="vi-VN" altLang="vi-VN" sz="1100" smtClean="0">
                <a:latin typeface="Noto Sans"/>
                <a:ea typeface="Noto Sans"/>
              </a:rPr>
              <a:t>22/04/2024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80D52BEF-9F0E-41B9-992E-4CB292244B84}" type="slidenum">
              <a:rPr lang="vi-VN" altLang="vi-VN" smtClean="0">
                <a:latin typeface="Noto Sans"/>
                <a:ea typeface="Noto Sans"/>
              </a:rPr>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t">
            <a:normAutofit/>
          </a:bodyPr>
          <a:lstStyle>
            <a:lvl1pPr>
              <a:defRPr sz="6000"/>
            </a:lvl1pPr>
          </a:lstStyle>
          <a:p>
            <a:r>
              <a:rPr lang="vi-VN" altLang="vi-VN">
                <a:latin typeface="Noto Sans"/>
                <a:ea typeface="Noto Sans"/>
              </a:rPr>
              <a:t>Bấm vào đây để chỉnh</a:t>
            </a:r>
          </a:p>
        </p:txBody>
      </p:sp>
      <p:sp>
        <p:nvSpPr>
          <p:cNvPr id="3" name="文本占位符 2"/>
          <p:cNvSpPr>
            <a:spLocks noGrp="1"/>
          </p:cNvSpPr>
          <p:nvPr>
            <p:ph type="body" idx="1" hasCustomPrompt="1"/>
          </p:nvPr>
        </p:nvSpPr>
        <p:spPr>
          <a:xfrm>
            <a:off x="831850" y="4589463"/>
            <a:ext cx="10515600" cy="1500187"/>
          </a:xfrm>
        </p:spPr>
        <p:txBody>
          <a:bodyPr>
            <a:norm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ltLang="vi-VN">
                <a:latin typeface="Noto Sans"/>
                <a:ea typeface="Noto Sans"/>
              </a:rPr>
              <a:t>Bấm vào đây để chỉnh sửa kiểu văn bản chính</a:t>
            </a:r>
          </a:p>
        </p:txBody>
      </p:sp>
      <p:sp>
        <p:nvSpPr>
          <p:cNvPr id="4" name="日期占位符 3"/>
          <p:cNvSpPr>
            <a:spLocks noGrp="1"/>
          </p:cNvSpPr>
          <p:nvPr>
            <p:ph type="dt" sz="half" idx="10"/>
          </p:nvPr>
        </p:nvSpPr>
        <p:spPr/>
        <p:txBody>
          <a:bodyPr>
            <a:normAutofit/>
          </a:bodyPr>
          <a:lstStyle/>
          <a:p>
            <a:fld id="{819043BA-90B4-4357-9D94-A5EB36D2C1D9}" type="datetimeFigureOut">
              <a:rPr lang="vi-VN" altLang="vi-VN" sz="1100" smtClean="0">
                <a:latin typeface="Noto Sans"/>
                <a:ea typeface="Noto Sans"/>
              </a:rPr>
              <a:t>22/04/2024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80D52BEF-9F0E-41B9-992E-4CB292244B84}" type="slidenum">
              <a:rPr lang="vi-VN" altLang="vi-VN" smtClean="0">
                <a:latin typeface="Noto Sans"/>
                <a:ea typeface="Noto Sans"/>
              </a:rPr>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p>
            <a:r>
              <a:rPr lang="vi-VN" altLang="vi-VN">
                <a:latin typeface="Noto Sans"/>
                <a:ea typeface="Noto Sans"/>
              </a:rPr>
              <a:t>Bấm vào đây để chỉnh sửa kiểu tiêu</a:t>
            </a:r>
          </a:p>
        </p:txBody>
      </p:sp>
      <p:sp>
        <p:nvSpPr>
          <p:cNvPr id="3" name="内容占位符 2"/>
          <p:cNvSpPr>
            <a:spLocks noGrp="1"/>
          </p:cNvSpPr>
          <p:nvPr>
            <p:ph sz="half" idx="1" hasCustomPrompt="1"/>
          </p:nvPr>
        </p:nvSpPr>
        <p:spPr>
          <a:xfrm>
            <a:off x="838200" y="1825625"/>
            <a:ext cx="5181600" cy="4351338"/>
          </a:xfrm>
        </p:spPr>
        <p:txBody>
          <a:bodyPr>
            <a:normAutofit/>
          </a:bodyPr>
          <a:lstStyle/>
          <a:p>
            <a:pPr lvl="0"/>
            <a:r>
              <a:rPr lang="vi-VN" altLang="vi-VN">
                <a:latin typeface="Noto Sans"/>
                <a:ea typeface="Noto Sans"/>
              </a:rPr>
              <a:t>Bấm vào đây để</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4" name="内容占位符 3"/>
          <p:cNvSpPr>
            <a:spLocks noGrp="1"/>
          </p:cNvSpPr>
          <p:nvPr>
            <p:ph sz="half" idx="2" hasCustomPrompt="1"/>
          </p:nvPr>
        </p:nvSpPr>
        <p:spPr>
          <a:xfrm>
            <a:off x="6172200" y="1825625"/>
            <a:ext cx="5181600" cy="4351338"/>
          </a:xfrm>
        </p:spPr>
        <p:txBody>
          <a:bodyPr>
            <a:normAutofit/>
          </a:bodyPr>
          <a:lstStyle/>
          <a:p>
            <a:pPr lvl="0"/>
            <a:r>
              <a:rPr lang="vi-VN" altLang="vi-VN">
                <a:latin typeface="Noto Sans"/>
                <a:ea typeface="Noto Sans"/>
              </a:rPr>
              <a:t>Bấm vào đây để</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5" name="日期占位符 4"/>
          <p:cNvSpPr>
            <a:spLocks noGrp="1"/>
          </p:cNvSpPr>
          <p:nvPr>
            <p:ph type="dt" sz="half" idx="10"/>
          </p:nvPr>
        </p:nvSpPr>
        <p:spPr/>
        <p:txBody>
          <a:bodyPr>
            <a:normAutofit/>
          </a:bodyPr>
          <a:lstStyle/>
          <a:p>
            <a:fld id="{819043BA-90B4-4357-9D94-A5EB36D2C1D9}" type="datetimeFigureOut">
              <a:rPr lang="vi-VN" altLang="vi-VN" sz="1100" smtClean="0">
                <a:latin typeface="Noto Sans"/>
                <a:ea typeface="Noto Sans"/>
              </a:rPr>
              <a:t>22/04/2024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80D52BEF-9F0E-41B9-992E-4CB292244B84}" type="slidenum">
              <a:rPr lang="vi-VN" altLang="vi-VN" smtClean="0">
                <a:latin typeface="Noto Sans"/>
                <a:ea typeface="Noto Sans"/>
              </a:rPr>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365125"/>
            <a:ext cx="10515600" cy="1325563"/>
          </a:xfrm>
        </p:spPr>
        <p:txBody>
          <a:bodyPr>
            <a:normAutofit/>
          </a:bodyPr>
          <a:lstStyle/>
          <a:p>
            <a:r>
              <a:rPr lang="vi-VN" altLang="vi-VN">
                <a:latin typeface="Noto Sans"/>
                <a:ea typeface="Noto Sans"/>
              </a:rPr>
              <a:t>Bấm vào đây để chỉnh sửa kiểu tiêu</a:t>
            </a:r>
          </a:p>
        </p:txBody>
      </p:sp>
      <p:sp>
        <p:nvSpPr>
          <p:cNvPr id="3" name="文本占位符 2"/>
          <p:cNvSpPr>
            <a:spLocks noGrp="1"/>
          </p:cNvSpPr>
          <p:nvPr>
            <p:ph type="body" idx="1" hasCustomPrompt="1"/>
          </p:nvPr>
        </p:nvSpPr>
        <p:spPr>
          <a:xfrm>
            <a:off x="839788" y="1681163"/>
            <a:ext cx="5157787" cy="823912"/>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ltLang="vi-VN" sz="2300">
                <a:latin typeface="Noto Sans"/>
                <a:ea typeface="Noto Sans"/>
              </a:rPr>
              <a:t>Bấm vào đây để chỉnh</a:t>
            </a:r>
          </a:p>
        </p:txBody>
      </p:sp>
      <p:sp>
        <p:nvSpPr>
          <p:cNvPr id="4" name="内容占位符 3"/>
          <p:cNvSpPr>
            <a:spLocks noGrp="1"/>
          </p:cNvSpPr>
          <p:nvPr>
            <p:ph sz="half" idx="2" hasCustomPrompt="1"/>
          </p:nvPr>
        </p:nvSpPr>
        <p:spPr>
          <a:xfrm>
            <a:off x="839788" y="2505075"/>
            <a:ext cx="5157787" cy="3684588"/>
          </a:xfrm>
        </p:spPr>
        <p:txBody>
          <a:bodyPr>
            <a:normAutofit/>
          </a:bodyPr>
          <a:lstStyle/>
          <a:p>
            <a:pPr lvl="0"/>
            <a:r>
              <a:rPr lang="vi-VN" altLang="vi-VN">
                <a:latin typeface="Noto Sans"/>
                <a:ea typeface="Noto Sans"/>
              </a:rPr>
              <a:t>Bấm vào đây để</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5" name="文本占位符 4"/>
          <p:cNvSpPr>
            <a:spLocks noGrp="1"/>
          </p:cNvSpPr>
          <p:nvPr>
            <p:ph type="body" sz="quarter" idx="3" hasCustomPrompt="1"/>
          </p:nvPr>
        </p:nvSpPr>
        <p:spPr>
          <a:xfrm>
            <a:off x="6172200" y="1681163"/>
            <a:ext cx="5183188" cy="823912"/>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ltLang="vi-VN" sz="2300">
                <a:latin typeface="Noto Sans"/>
                <a:ea typeface="Noto Sans"/>
              </a:rPr>
              <a:t>Bấm vào đây để chỉnh</a:t>
            </a:r>
          </a:p>
        </p:txBody>
      </p:sp>
      <p:sp>
        <p:nvSpPr>
          <p:cNvPr id="6" name="内容占位符 5"/>
          <p:cNvSpPr>
            <a:spLocks noGrp="1"/>
          </p:cNvSpPr>
          <p:nvPr>
            <p:ph sz="quarter" idx="4" hasCustomPrompt="1"/>
          </p:nvPr>
        </p:nvSpPr>
        <p:spPr>
          <a:xfrm>
            <a:off x="6172200" y="2505075"/>
            <a:ext cx="5183188" cy="3684588"/>
          </a:xfrm>
        </p:spPr>
        <p:txBody>
          <a:bodyPr>
            <a:normAutofit/>
          </a:bodyPr>
          <a:lstStyle/>
          <a:p>
            <a:pPr lvl="0"/>
            <a:r>
              <a:rPr lang="vi-VN" altLang="vi-VN">
                <a:latin typeface="Noto Sans"/>
                <a:ea typeface="Noto Sans"/>
              </a:rPr>
              <a:t>Bấm vào đây để</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7" name="日期占位符 6"/>
          <p:cNvSpPr>
            <a:spLocks noGrp="1"/>
          </p:cNvSpPr>
          <p:nvPr>
            <p:ph type="dt" sz="half" idx="10"/>
          </p:nvPr>
        </p:nvSpPr>
        <p:spPr/>
        <p:txBody>
          <a:bodyPr>
            <a:normAutofit/>
          </a:bodyPr>
          <a:lstStyle/>
          <a:p>
            <a:fld id="{819043BA-90B4-4357-9D94-A5EB36D2C1D9}" type="datetimeFigureOut">
              <a:rPr lang="vi-VN" altLang="vi-VN" sz="1100" smtClean="0">
                <a:latin typeface="Noto Sans"/>
                <a:ea typeface="Noto Sans"/>
              </a:rPr>
              <a:t>22/04/2024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normAutofit/>
          </a:bodyPr>
          <a:lstStyle/>
          <a:p>
            <a:fld id="{80D52BEF-9F0E-41B9-992E-4CB292244B84}" type="slidenum">
              <a:rPr lang="vi-VN" altLang="vi-VN" smtClean="0">
                <a:latin typeface="Noto Sans"/>
                <a:ea typeface="Noto Sans"/>
              </a:rPr>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p>
            <a:r>
              <a:rPr lang="vi-VN" altLang="vi-VN">
                <a:latin typeface="Noto Sans"/>
                <a:ea typeface="Noto Sans"/>
              </a:rPr>
              <a:t>Bấm vào đây để chỉnh sửa kiểu tiêu</a:t>
            </a:r>
          </a:p>
        </p:txBody>
      </p:sp>
      <p:sp>
        <p:nvSpPr>
          <p:cNvPr id="3" name="日期占位符 2"/>
          <p:cNvSpPr>
            <a:spLocks noGrp="1"/>
          </p:cNvSpPr>
          <p:nvPr>
            <p:ph type="dt" sz="half" idx="10"/>
          </p:nvPr>
        </p:nvSpPr>
        <p:spPr/>
        <p:txBody>
          <a:bodyPr>
            <a:normAutofit/>
          </a:bodyPr>
          <a:lstStyle/>
          <a:p>
            <a:fld id="{819043BA-90B4-4357-9D94-A5EB36D2C1D9}" type="datetimeFigureOut">
              <a:rPr lang="vi-VN" altLang="vi-VN" sz="1100" smtClean="0">
                <a:latin typeface="Noto Sans"/>
                <a:ea typeface="Noto Sans"/>
              </a:rPr>
              <a:t>22/04/2024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normAutofit/>
          </a:bodyPr>
          <a:lstStyle/>
          <a:p>
            <a:fld id="{80D52BEF-9F0E-41B9-992E-4CB292244B84}" type="slidenum">
              <a:rPr lang="vi-VN" altLang="vi-VN" smtClean="0">
                <a:latin typeface="Noto Sans"/>
                <a:ea typeface="Noto Sans"/>
              </a:rPr>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p>
            <a:fld id="{819043BA-90B4-4357-9D94-A5EB36D2C1D9}" type="datetimeFigureOut">
              <a:rPr lang="vi-VN" altLang="vi-VN" sz="1100" smtClean="0">
                <a:latin typeface="Noto Sans"/>
                <a:ea typeface="Noto Sans"/>
              </a:rPr>
              <a:t>22/04/2024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normAutofit/>
          </a:bodyPr>
          <a:lstStyle/>
          <a:p>
            <a:fld id="{80D52BEF-9F0E-41B9-992E-4CB292244B84}" type="slidenum">
              <a:rPr lang="vi-VN" altLang="vi-VN" smtClean="0">
                <a:latin typeface="Noto Sans"/>
                <a:ea typeface="Noto Sans"/>
              </a:rPr>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t">
            <a:normAutofit/>
          </a:bodyPr>
          <a:lstStyle>
            <a:lvl1pPr>
              <a:defRPr sz="3200"/>
            </a:lvl1pPr>
          </a:lstStyle>
          <a:p>
            <a:r>
              <a:rPr lang="vi-VN" altLang="vi-VN" sz="2700">
                <a:latin typeface="Noto Sans"/>
                <a:ea typeface="Noto Sans"/>
              </a:rPr>
              <a:t>Bấm vào đây để chỉnh sửa kiểu tiêu đề</a:t>
            </a:r>
          </a:p>
        </p:txBody>
      </p:sp>
      <p:sp>
        <p:nvSpPr>
          <p:cNvPr id="3" name="内容占位符 2"/>
          <p:cNvSpPr>
            <a:spLocks noGrp="1"/>
          </p:cNvSpPr>
          <p:nvPr>
            <p:ph idx="1" hasCustomPrompt="1"/>
          </p:nvPr>
        </p:nvSpPr>
        <p:spPr>
          <a:xfrm>
            <a:off x="5183188" y="987425"/>
            <a:ext cx="6172200" cy="4873625"/>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ltLang="vi-VN">
                <a:latin typeface="Noto Sans"/>
                <a:ea typeface="Noto Sans"/>
              </a:rPr>
              <a:t>Bấm vào đây để</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4" name="文本占位符 3"/>
          <p:cNvSpPr>
            <a:spLocks noGrp="1"/>
          </p:cNvSpPr>
          <p:nvPr>
            <p:ph type="body" sz="half" idx="2" hasCustomPrompt="1"/>
          </p:nvPr>
        </p:nvSpPr>
        <p:spPr>
          <a:xfrm>
            <a:off x="839788" y="2057400"/>
            <a:ext cx="3932237" cy="38115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ltLang="vi-VN">
                <a:latin typeface="Noto Sans"/>
                <a:ea typeface="Noto Sans"/>
              </a:rPr>
              <a:t>Bấm vào đây để chỉnh</a:t>
            </a:r>
          </a:p>
        </p:txBody>
      </p:sp>
      <p:sp>
        <p:nvSpPr>
          <p:cNvPr id="5" name="日期占位符 4"/>
          <p:cNvSpPr>
            <a:spLocks noGrp="1"/>
          </p:cNvSpPr>
          <p:nvPr>
            <p:ph type="dt" sz="half" idx="10"/>
          </p:nvPr>
        </p:nvSpPr>
        <p:spPr/>
        <p:txBody>
          <a:bodyPr>
            <a:normAutofit/>
          </a:bodyPr>
          <a:lstStyle/>
          <a:p>
            <a:fld id="{819043BA-90B4-4357-9D94-A5EB36D2C1D9}" type="datetimeFigureOut">
              <a:rPr lang="vi-VN" altLang="vi-VN" sz="1100" smtClean="0">
                <a:latin typeface="Noto Sans"/>
                <a:ea typeface="Noto Sans"/>
              </a:rPr>
              <a:t>22/04/2024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80D52BEF-9F0E-41B9-992E-4CB292244B84}" type="slidenum">
              <a:rPr lang="vi-VN" altLang="vi-VN" smtClean="0">
                <a:latin typeface="Noto Sans"/>
                <a:ea typeface="Noto Sans"/>
              </a:rPr>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9788" y="457200"/>
            <a:ext cx="3932237" cy="1600200"/>
          </a:xfrm>
        </p:spPr>
        <p:txBody>
          <a:bodyPr anchor="t">
            <a:normAutofit/>
          </a:bodyPr>
          <a:lstStyle>
            <a:lvl1pPr>
              <a:defRPr sz="3200"/>
            </a:lvl1pPr>
          </a:lstStyle>
          <a:p>
            <a:r>
              <a:rPr lang="vi-VN" altLang="vi-VN" sz="2700">
                <a:latin typeface="Noto Sans"/>
                <a:ea typeface="Noto Sans"/>
              </a:rPr>
              <a:t>Bấm vào đây để chỉnh sửa kiểu tiêu đề</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ltLang="vi-VN">
                <a:latin typeface="Noto Sans"/>
                <a:ea typeface="Noto Sans"/>
              </a:rPr>
              <a:t>Bấm vào đây để chỉnh</a:t>
            </a:r>
          </a:p>
        </p:txBody>
      </p:sp>
      <p:sp>
        <p:nvSpPr>
          <p:cNvPr id="5" name="日期占位符 4"/>
          <p:cNvSpPr>
            <a:spLocks noGrp="1"/>
          </p:cNvSpPr>
          <p:nvPr>
            <p:ph type="dt" sz="half" idx="10"/>
          </p:nvPr>
        </p:nvSpPr>
        <p:spPr/>
        <p:txBody>
          <a:bodyPr>
            <a:normAutofit/>
          </a:bodyPr>
          <a:lstStyle/>
          <a:p>
            <a:fld id="{819043BA-90B4-4357-9D94-A5EB36D2C1D9}" type="datetimeFigureOut">
              <a:rPr lang="vi-VN" altLang="vi-VN" sz="1100" smtClean="0">
                <a:latin typeface="Noto Sans"/>
                <a:ea typeface="Noto Sans"/>
              </a:rPr>
              <a:t>22/04/2024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80D52BEF-9F0E-41B9-992E-4CB292244B84}" type="slidenum">
              <a:rPr lang="vi-VN" altLang="vi-VN" smtClean="0">
                <a:latin typeface="Noto Sans"/>
                <a:ea typeface="Noto Sans"/>
              </a:rPr>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vi-VN" altLang="vi-VN">
                <a:latin typeface="Noto Sans"/>
                <a:ea typeface="Noto Sans"/>
              </a:rPr>
              <a:t>Bấm vào đây để chỉnh sửa kiểu tiêu</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ltLang="vi-VN">
                <a:latin typeface="Noto Sans"/>
                <a:ea typeface="Noto Sans"/>
              </a:rPr>
              <a:t>Bấm vào đây để chỉnh sửa kiểu văn bản chính</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819043BA-90B4-4357-9D94-A5EB36D2C1D9}" type="datetimeFigureOut">
              <a:rPr lang="vi-VN" altLang="vi-VN" sz="1100" smtClean="0">
                <a:latin typeface="Noto Sans"/>
                <a:ea typeface="Noto Sans"/>
              </a:rPr>
              <a:t>22/04/2024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80D52BEF-9F0E-41B9-992E-4CB292244B84}" type="slidenum">
              <a:rPr lang="vi-VN" altLang="vi-VN" smtClean="0">
                <a:latin typeface="Noto Sans"/>
                <a:ea typeface="Noto Sans"/>
              </a:r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6.xml"/><Relationship Id="rId1" Type="http://schemas.openxmlformats.org/officeDocument/2006/relationships/tags" Target="../tags/tag1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2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extLst>
              <a:ext uri="{28A0092B-C50C-407E-A947-70E740481C1C}">
                <a14:useLocalDpi xmlns:a14="http://schemas.microsoft.com/office/drawing/2010/main" val="0"/>
              </a:ext>
            </a:extLst>
          </a:blip>
          <a:srcRect l="5351" t="6017" r="2105" b="622"/>
          <a:stretch>
            <a:fillRect/>
          </a:stretch>
        </p:blipFill>
        <p:spPr>
          <a:xfrm>
            <a:off x="0" y="0"/>
            <a:ext cx="12192000" cy="6858000"/>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2548" y="1761248"/>
            <a:ext cx="13174470" cy="7191051"/>
          </a:xfrm>
          <a:custGeom>
            <a:avLst/>
            <a:gdLst>
              <a:gd name="connsiteX0" fmla="*/ 0 w 13174470"/>
              <a:gd name="connsiteY0" fmla="*/ 0 h 7191051"/>
              <a:gd name="connsiteX1" fmla="*/ 13174470 w 13174470"/>
              <a:gd name="connsiteY1" fmla="*/ 0 h 7191051"/>
              <a:gd name="connsiteX2" fmla="*/ 13174470 w 13174470"/>
              <a:gd name="connsiteY2" fmla="*/ 10781 h 7191051"/>
              <a:gd name="connsiteX3" fmla="*/ 7916667 w 13174470"/>
              <a:gd name="connsiteY3" fmla="*/ 10781 h 7191051"/>
              <a:gd name="connsiteX4" fmla="*/ 7916667 w 13174470"/>
              <a:gd name="connsiteY4" fmla="*/ 333050 h 7191051"/>
              <a:gd name="connsiteX5" fmla="*/ 7398507 w 13174470"/>
              <a:gd name="connsiteY5" fmla="*/ 333050 h 7191051"/>
              <a:gd name="connsiteX6" fmla="*/ 7398507 w 13174470"/>
              <a:gd name="connsiteY6" fmla="*/ 2893370 h 7191051"/>
              <a:gd name="connsiteX7" fmla="*/ 7870947 w 13174470"/>
              <a:gd name="connsiteY7" fmla="*/ 2893370 h 7191051"/>
              <a:gd name="connsiteX8" fmla="*/ 7870947 w 13174470"/>
              <a:gd name="connsiteY8" fmla="*/ 5286050 h 7191051"/>
              <a:gd name="connsiteX9" fmla="*/ 7916667 w 13174470"/>
              <a:gd name="connsiteY9" fmla="*/ 5286050 h 7191051"/>
              <a:gd name="connsiteX10" fmla="*/ 7916667 w 13174470"/>
              <a:gd name="connsiteY10" fmla="*/ 7066901 h 7191051"/>
              <a:gd name="connsiteX11" fmla="*/ 13174470 w 13174470"/>
              <a:gd name="connsiteY11" fmla="*/ 7066901 h 7191051"/>
              <a:gd name="connsiteX12" fmla="*/ 13174470 w 13174470"/>
              <a:gd name="connsiteY12" fmla="*/ 7191051 h 7191051"/>
              <a:gd name="connsiteX13" fmla="*/ 0 w 13174470"/>
              <a:gd name="connsiteY13" fmla="*/ 7191051 h 719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174470" h="7191051">
                <a:moveTo>
                  <a:pt x="0" y="0"/>
                </a:moveTo>
                <a:lnTo>
                  <a:pt x="13174470" y="0"/>
                </a:lnTo>
                <a:lnTo>
                  <a:pt x="13174470" y="10781"/>
                </a:lnTo>
                <a:lnTo>
                  <a:pt x="7916667" y="10781"/>
                </a:lnTo>
                <a:lnTo>
                  <a:pt x="7916667" y="333050"/>
                </a:lnTo>
                <a:lnTo>
                  <a:pt x="7398507" y="333050"/>
                </a:lnTo>
                <a:lnTo>
                  <a:pt x="7398507" y="2893370"/>
                </a:lnTo>
                <a:lnTo>
                  <a:pt x="7870947" y="2893370"/>
                </a:lnTo>
                <a:lnTo>
                  <a:pt x="7870947" y="5286050"/>
                </a:lnTo>
                <a:lnTo>
                  <a:pt x="7916667" y="5286050"/>
                </a:lnTo>
                <a:lnTo>
                  <a:pt x="7916667" y="7066901"/>
                </a:lnTo>
                <a:lnTo>
                  <a:pt x="13174470" y="7066901"/>
                </a:lnTo>
                <a:lnTo>
                  <a:pt x="13174470" y="7191051"/>
                </a:lnTo>
                <a:lnTo>
                  <a:pt x="0" y="7191051"/>
                </a:lnTo>
                <a:close/>
              </a:path>
            </a:pathLst>
          </a:custGeom>
        </p:spPr>
      </p:pic>
      <p:sp>
        <p:nvSpPr>
          <p:cNvPr id="17" name="文本框 16"/>
          <p:cNvSpPr txBox="1"/>
          <p:nvPr/>
        </p:nvSpPr>
        <p:spPr>
          <a:xfrm>
            <a:off x="-279132" y="2143265"/>
            <a:ext cx="8010120" cy="833139"/>
          </a:xfrm>
          <a:prstGeom prst="rect">
            <a:avLst/>
          </a:prstGeom>
          <a:noFill/>
        </p:spPr>
        <p:txBody>
          <a:bodyPr wrap="square" rtlCol="0">
            <a:noAutofit/>
          </a:bodyPr>
          <a:lstStyle/>
          <a:p>
            <a:pPr algn="ctr">
              <a:lnSpc>
                <a:spcPts val="8585"/>
              </a:lnSpc>
              <a:spcBef>
                <a:spcPct val="0"/>
              </a:spcBef>
            </a:pPr>
            <a:r>
              <a:rPr lang="vi-VN" altLang="vi-VN" sz="5500">
                <a:solidFill>
                  <a:schemeClr val="bg1"/>
                </a:solidFill>
                <a:latin typeface="Century Gothic" panose="020B0502020202020204" pitchFamily="34" charset="0"/>
                <a:sym typeface="+mn-lt"/>
              </a:rPr>
              <a:t>Heuristic Alpha-Beta Tree Search </a:t>
            </a:r>
          </a:p>
        </p:txBody>
      </p:sp>
      <p:sp>
        <p:nvSpPr>
          <p:cNvPr id="24" name="iconfont-11117-5233397"/>
          <p:cNvSpPr/>
          <p:nvPr/>
        </p:nvSpPr>
        <p:spPr>
          <a:xfrm>
            <a:off x="387476" y="106421"/>
            <a:ext cx="388351" cy="387599"/>
          </a:xfrm>
          <a:custGeom>
            <a:avLst/>
            <a:gdLst>
              <a:gd name="connsiteX0" fmla="*/ 238120 w 463850"/>
              <a:gd name="connsiteY0" fmla="*/ 443200 h 462951"/>
              <a:gd name="connsiteX1" fmla="*/ 240961 w 463850"/>
              <a:gd name="connsiteY1" fmla="*/ 448641 h 462951"/>
              <a:gd name="connsiteX2" fmla="*/ 236281 w 463850"/>
              <a:gd name="connsiteY2" fmla="*/ 451850 h 462951"/>
              <a:gd name="connsiteX3" fmla="*/ 231481 w 463850"/>
              <a:gd name="connsiteY3" fmla="*/ 447688 h 462951"/>
              <a:gd name="connsiteX4" fmla="*/ 234624 w 463850"/>
              <a:gd name="connsiteY4" fmla="*/ 443553 h 462951"/>
              <a:gd name="connsiteX5" fmla="*/ 296018 w 463850"/>
              <a:gd name="connsiteY5" fmla="*/ 299133 h 462951"/>
              <a:gd name="connsiteX6" fmla="*/ 314100 w 463850"/>
              <a:gd name="connsiteY6" fmla="*/ 299133 h 462951"/>
              <a:gd name="connsiteX7" fmla="*/ 309608 w 463850"/>
              <a:gd name="connsiteY7" fmla="*/ 326720 h 462951"/>
              <a:gd name="connsiteX8" fmla="*/ 269821 w 463850"/>
              <a:gd name="connsiteY8" fmla="*/ 422673 h 462951"/>
              <a:gd name="connsiteX9" fmla="*/ 258224 w 463850"/>
              <a:gd name="connsiteY9" fmla="*/ 441168 h 462951"/>
              <a:gd name="connsiteX10" fmla="*/ 238120 w 463850"/>
              <a:gd name="connsiteY10" fmla="*/ 443200 h 462951"/>
              <a:gd name="connsiteX11" fmla="*/ 236806 w 463850"/>
              <a:gd name="connsiteY11" fmla="*/ 440682 h 462951"/>
              <a:gd name="connsiteX12" fmla="*/ 239848 w 463850"/>
              <a:gd name="connsiteY12" fmla="*/ 436680 h 462951"/>
              <a:gd name="connsiteX13" fmla="*/ 292822 w 463850"/>
              <a:gd name="connsiteY13" fmla="*/ 317792 h 462951"/>
              <a:gd name="connsiteX14" fmla="*/ 160239 w 463850"/>
              <a:gd name="connsiteY14" fmla="*/ 299133 h 462951"/>
              <a:gd name="connsiteX15" fmla="*/ 177073 w 463850"/>
              <a:gd name="connsiteY15" fmla="*/ 299133 h 462951"/>
              <a:gd name="connsiteX16" fmla="*/ 177260 w 463850"/>
              <a:gd name="connsiteY16" fmla="*/ 300592 h 462951"/>
              <a:gd name="connsiteX17" fmla="*/ 195563 w 463850"/>
              <a:gd name="connsiteY17" fmla="*/ 361689 h 462951"/>
              <a:gd name="connsiteX18" fmla="*/ 236806 w 463850"/>
              <a:gd name="connsiteY18" fmla="*/ 440682 h 462951"/>
              <a:gd name="connsiteX19" fmla="*/ 234624 w 463850"/>
              <a:gd name="connsiteY19" fmla="*/ 443553 h 462951"/>
              <a:gd name="connsiteX20" fmla="*/ 231451 w 463850"/>
              <a:gd name="connsiteY20" fmla="*/ 443874 h 462951"/>
              <a:gd name="connsiteX21" fmla="*/ 215854 w 463850"/>
              <a:gd name="connsiteY21" fmla="*/ 442297 h 462951"/>
              <a:gd name="connsiteX22" fmla="*/ 197355 w 463850"/>
              <a:gd name="connsiteY22" fmla="*/ 410842 h 462951"/>
              <a:gd name="connsiteX23" fmla="*/ 176653 w 463850"/>
              <a:gd name="connsiteY23" fmla="*/ 364184 h 462951"/>
              <a:gd name="connsiteX24" fmla="*/ 317201 w 463850"/>
              <a:gd name="connsiteY24" fmla="*/ 280096 h 462951"/>
              <a:gd name="connsiteX25" fmla="*/ 437724 w 463850"/>
              <a:gd name="connsiteY25" fmla="*/ 280096 h 462951"/>
              <a:gd name="connsiteX26" fmla="*/ 431804 w 463850"/>
              <a:gd name="connsiteY26" fmla="*/ 299133 h 462951"/>
              <a:gd name="connsiteX27" fmla="*/ 314100 w 463850"/>
              <a:gd name="connsiteY27" fmla="*/ 299133 h 462951"/>
              <a:gd name="connsiteX28" fmla="*/ 174633 w 463850"/>
              <a:gd name="connsiteY28" fmla="*/ 280096 h 462951"/>
              <a:gd name="connsiteX29" fmla="*/ 299278 w 463850"/>
              <a:gd name="connsiteY29" fmla="*/ 280096 h 462951"/>
              <a:gd name="connsiteX30" fmla="*/ 296018 w 463850"/>
              <a:gd name="connsiteY30" fmla="*/ 299133 h 462951"/>
              <a:gd name="connsiteX31" fmla="*/ 177073 w 463850"/>
              <a:gd name="connsiteY31" fmla="*/ 299133 h 462951"/>
              <a:gd name="connsiteX32" fmla="*/ 25220 w 463850"/>
              <a:gd name="connsiteY32" fmla="*/ 280096 h 462951"/>
              <a:gd name="connsiteX33" fmla="*/ 155435 w 463850"/>
              <a:gd name="connsiteY33" fmla="*/ 280096 h 462951"/>
              <a:gd name="connsiteX34" fmla="*/ 160239 w 463850"/>
              <a:gd name="connsiteY34" fmla="*/ 299133 h 462951"/>
              <a:gd name="connsiteX35" fmla="*/ 31139 w 463850"/>
              <a:gd name="connsiteY35" fmla="*/ 299133 h 462951"/>
              <a:gd name="connsiteX36" fmla="*/ 298799 w 463850"/>
              <a:gd name="connsiteY36" fmla="*/ 193374 h 462951"/>
              <a:gd name="connsiteX37" fmla="*/ 318030 w 463850"/>
              <a:gd name="connsiteY37" fmla="*/ 193374 h 462951"/>
              <a:gd name="connsiteX38" fmla="*/ 320006 w 463850"/>
              <a:gd name="connsiteY38" fmla="*/ 262868 h 462951"/>
              <a:gd name="connsiteX39" fmla="*/ 317201 w 463850"/>
              <a:gd name="connsiteY39" fmla="*/ 280096 h 462951"/>
              <a:gd name="connsiteX40" fmla="*/ 299278 w 463850"/>
              <a:gd name="connsiteY40" fmla="*/ 280096 h 462951"/>
              <a:gd name="connsiteX41" fmla="*/ 300793 w 463850"/>
              <a:gd name="connsiteY41" fmla="*/ 271249 h 462951"/>
              <a:gd name="connsiteX42" fmla="*/ 302179 w 463850"/>
              <a:gd name="connsiteY42" fmla="*/ 219230 h 462951"/>
              <a:gd name="connsiteX43" fmla="*/ 153550 w 463850"/>
              <a:gd name="connsiteY43" fmla="*/ 193374 h 462951"/>
              <a:gd name="connsiteX44" fmla="*/ 171420 w 463850"/>
              <a:gd name="connsiteY44" fmla="*/ 193374 h 462951"/>
              <a:gd name="connsiteX45" fmla="*/ 169972 w 463850"/>
              <a:gd name="connsiteY45" fmla="*/ 243721 h 462951"/>
              <a:gd name="connsiteX46" fmla="*/ 174633 w 463850"/>
              <a:gd name="connsiteY46" fmla="*/ 280096 h 462951"/>
              <a:gd name="connsiteX47" fmla="*/ 155435 w 463850"/>
              <a:gd name="connsiteY47" fmla="*/ 280096 h 462951"/>
              <a:gd name="connsiteX48" fmla="*/ 154643 w 463850"/>
              <a:gd name="connsiteY48" fmla="*/ 276959 h 462951"/>
              <a:gd name="connsiteX49" fmla="*/ 152457 w 463850"/>
              <a:gd name="connsiteY49" fmla="*/ 200083 h 462951"/>
              <a:gd name="connsiteX50" fmla="*/ 314878 w 463850"/>
              <a:gd name="connsiteY50" fmla="*/ 174337 h 462951"/>
              <a:gd name="connsiteX51" fmla="*/ 435155 w 463850"/>
              <a:gd name="connsiteY51" fmla="*/ 174337 h 462951"/>
              <a:gd name="connsiteX52" fmla="*/ 439588 w 463850"/>
              <a:gd name="connsiteY52" fmla="*/ 188717 h 462951"/>
              <a:gd name="connsiteX53" fmla="*/ 440054 w 463850"/>
              <a:gd name="connsiteY53" fmla="*/ 193374 h 462951"/>
              <a:gd name="connsiteX54" fmla="*/ 318030 w 463850"/>
              <a:gd name="connsiteY54" fmla="*/ 193374 h 462951"/>
              <a:gd name="connsiteX55" fmla="*/ 317820 w 463850"/>
              <a:gd name="connsiteY55" fmla="*/ 185992 h 462951"/>
              <a:gd name="connsiteX56" fmla="*/ 174470 w 463850"/>
              <a:gd name="connsiteY56" fmla="*/ 174337 h 462951"/>
              <a:gd name="connsiteX57" fmla="*/ 296311 w 463850"/>
              <a:gd name="connsiteY57" fmla="*/ 174337 h 462951"/>
              <a:gd name="connsiteX58" fmla="*/ 298799 w 463850"/>
              <a:gd name="connsiteY58" fmla="*/ 193374 h 462951"/>
              <a:gd name="connsiteX59" fmla="*/ 171420 w 463850"/>
              <a:gd name="connsiteY59" fmla="*/ 193374 h 462951"/>
              <a:gd name="connsiteX60" fmla="*/ 171468 w 463850"/>
              <a:gd name="connsiteY60" fmla="*/ 191702 h 462951"/>
              <a:gd name="connsiteX61" fmla="*/ 27948 w 463850"/>
              <a:gd name="connsiteY61" fmla="*/ 174337 h 462951"/>
              <a:gd name="connsiteX62" fmla="*/ 156649 w 463850"/>
              <a:gd name="connsiteY62" fmla="*/ 174337 h 462951"/>
              <a:gd name="connsiteX63" fmla="*/ 153550 w 463850"/>
              <a:gd name="connsiteY63" fmla="*/ 193374 h 462951"/>
              <a:gd name="connsiteX64" fmla="*/ 22962 w 463850"/>
              <a:gd name="connsiteY64" fmla="*/ 193374 h 462951"/>
              <a:gd name="connsiteX65" fmla="*/ 23437 w 463850"/>
              <a:gd name="connsiteY65" fmla="*/ 188717 h 462951"/>
              <a:gd name="connsiteX66" fmla="*/ 237658 w 463850"/>
              <a:gd name="connsiteY66" fmla="*/ 19609 h 462951"/>
              <a:gd name="connsiteX67" fmla="*/ 257138 w 463850"/>
              <a:gd name="connsiteY67" fmla="*/ 21580 h 462951"/>
              <a:gd name="connsiteX68" fmla="*/ 275098 w 463850"/>
              <a:gd name="connsiteY68" fmla="*/ 52109 h 462951"/>
              <a:gd name="connsiteX69" fmla="*/ 295805 w 463850"/>
              <a:gd name="connsiteY69" fmla="*/ 98767 h 462951"/>
              <a:gd name="connsiteX70" fmla="*/ 314878 w 463850"/>
              <a:gd name="connsiteY70" fmla="*/ 174337 h 462951"/>
              <a:gd name="connsiteX71" fmla="*/ 296311 w 463850"/>
              <a:gd name="connsiteY71" fmla="*/ 174337 h 462951"/>
              <a:gd name="connsiteX72" fmla="*/ 294745 w 463850"/>
              <a:gd name="connsiteY72" fmla="*/ 162359 h 462951"/>
              <a:gd name="connsiteX73" fmla="*/ 276254 w 463850"/>
              <a:gd name="connsiteY73" fmla="*/ 101263 h 462951"/>
              <a:gd name="connsiteX74" fmla="*/ 235093 w 463850"/>
              <a:gd name="connsiteY74" fmla="*/ 22985 h 462951"/>
              <a:gd name="connsiteX75" fmla="*/ 232400 w 463850"/>
              <a:gd name="connsiteY75" fmla="*/ 19077 h 462951"/>
              <a:gd name="connsiteX76" fmla="*/ 233074 w 463850"/>
              <a:gd name="connsiteY76" fmla="*/ 19146 h 462951"/>
              <a:gd name="connsiteX77" fmla="*/ 235093 w 463850"/>
              <a:gd name="connsiteY77" fmla="*/ 22985 h 462951"/>
              <a:gd name="connsiteX78" fmla="*/ 232595 w 463850"/>
              <a:gd name="connsiteY78" fmla="*/ 26272 h 462951"/>
              <a:gd name="connsiteX79" fmla="*/ 179516 w 463850"/>
              <a:gd name="connsiteY79" fmla="*/ 145159 h 462951"/>
              <a:gd name="connsiteX80" fmla="*/ 174470 w 463850"/>
              <a:gd name="connsiteY80" fmla="*/ 174337 h 462951"/>
              <a:gd name="connsiteX81" fmla="*/ 156649 w 463850"/>
              <a:gd name="connsiteY81" fmla="*/ 174337 h 462951"/>
              <a:gd name="connsiteX82" fmla="*/ 162853 w 463850"/>
              <a:gd name="connsiteY82" fmla="*/ 136231 h 462951"/>
              <a:gd name="connsiteX83" fmla="*/ 201918 w 463850"/>
              <a:gd name="connsiteY83" fmla="*/ 40278 h 462951"/>
              <a:gd name="connsiteX84" fmla="*/ 214184 w 463850"/>
              <a:gd name="connsiteY84" fmla="*/ 20917 h 462951"/>
              <a:gd name="connsiteX85" fmla="*/ 235881 w 463850"/>
              <a:gd name="connsiteY85" fmla="*/ 10858 h 462951"/>
              <a:gd name="connsiteX86" fmla="*/ 240961 w 463850"/>
              <a:gd name="connsiteY86" fmla="*/ 15263 h 462951"/>
              <a:gd name="connsiteX87" fmla="*/ 237658 w 463850"/>
              <a:gd name="connsiteY87" fmla="*/ 19609 h 462951"/>
              <a:gd name="connsiteX88" fmla="*/ 233074 w 463850"/>
              <a:gd name="connsiteY88" fmla="*/ 19146 h 462951"/>
              <a:gd name="connsiteX89" fmla="*/ 230531 w 463850"/>
              <a:gd name="connsiteY89" fmla="*/ 14310 h 462951"/>
              <a:gd name="connsiteX90" fmla="*/ 226677 w 463850"/>
              <a:gd name="connsiteY90" fmla="*/ 2877 h 462951"/>
              <a:gd name="connsiteX91" fmla="*/ 218853 w 463850"/>
              <a:gd name="connsiteY91" fmla="*/ 13548 h 462951"/>
              <a:gd name="connsiteX92" fmla="*/ 214184 w 463850"/>
              <a:gd name="connsiteY92" fmla="*/ 20917 h 462951"/>
              <a:gd name="connsiteX93" fmla="*/ 189605 w 463850"/>
              <a:gd name="connsiteY93" fmla="*/ 23399 h 462951"/>
              <a:gd name="connsiteX94" fmla="*/ 35936 w 463850"/>
              <a:gd name="connsiteY94" fmla="*/ 148870 h 462951"/>
              <a:gd name="connsiteX95" fmla="*/ 27948 w 463850"/>
              <a:gd name="connsiteY95" fmla="*/ 174337 h 462951"/>
              <a:gd name="connsiteX96" fmla="*/ 15285 w 463850"/>
              <a:gd name="connsiteY96" fmla="*/ 174337 h 462951"/>
              <a:gd name="connsiteX97" fmla="*/ 15285 w 463850"/>
              <a:gd name="connsiteY97" fmla="*/ 193374 h 462951"/>
              <a:gd name="connsiteX98" fmla="*/ 22962 w 463850"/>
              <a:gd name="connsiteY98" fmla="*/ 193374 h 462951"/>
              <a:gd name="connsiteX99" fmla="*/ 19075 w 463850"/>
              <a:gd name="connsiteY99" fmla="*/ 231476 h 462951"/>
              <a:gd name="connsiteX100" fmla="*/ 23397 w 463850"/>
              <a:gd name="connsiteY100" fmla="*/ 274234 h 462951"/>
              <a:gd name="connsiteX101" fmla="*/ 25220 w 463850"/>
              <a:gd name="connsiteY101" fmla="*/ 280096 h 462951"/>
              <a:gd name="connsiteX102" fmla="*/ 15285 w 463850"/>
              <a:gd name="connsiteY102" fmla="*/ 280096 h 462951"/>
              <a:gd name="connsiteX103" fmla="*/ 15285 w 463850"/>
              <a:gd name="connsiteY103" fmla="*/ 299133 h 462951"/>
              <a:gd name="connsiteX104" fmla="*/ 31139 w 463850"/>
              <a:gd name="connsiteY104" fmla="*/ 299133 h 462951"/>
              <a:gd name="connsiteX105" fmla="*/ 35788 w 463850"/>
              <a:gd name="connsiteY105" fmla="*/ 314081 h 462951"/>
              <a:gd name="connsiteX106" fmla="*/ 188696 w 463850"/>
              <a:gd name="connsiteY106" fmla="*/ 439552 h 462951"/>
              <a:gd name="connsiteX107" fmla="*/ 215854 w 463850"/>
              <a:gd name="connsiteY107" fmla="*/ 442297 h 462951"/>
              <a:gd name="connsiteX108" fmla="*/ 225728 w 463850"/>
              <a:gd name="connsiteY108" fmla="*/ 459085 h 462951"/>
              <a:gd name="connsiteX109" fmla="*/ 236281 w 463850"/>
              <a:gd name="connsiteY109" fmla="*/ 451850 h 462951"/>
              <a:gd name="connsiteX110" fmla="*/ 245768 w 463850"/>
              <a:gd name="connsiteY110" fmla="*/ 460074 h 462951"/>
              <a:gd name="connsiteX111" fmla="*/ 253060 w 463850"/>
              <a:gd name="connsiteY111" fmla="*/ 449403 h 462951"/>
              <a:gd name="connsiteX112" fmla="*/ 258224 w 463850"/>
              <a:gd name="connsiteY112" fmla="*/ 441168 h 462951"/>
              <a:gd name="connsiteX113" fmla="*/ 274219 w 463850"/>
              <a:gd name="connsiteY113" fmla="*/ 439552 h 462951"/>
              <a:gd name="connsiteX114" fmla="*/ 427156 w 463850"/>
              <a:gd name="connsiteY114" fmla="*/ 314081 h 462951"/>
              <a:gd name="connsiteX115" fmla="*/ 431804 w 463850"/>
              <a:gd name="connsiteY115" fmla="*/ 299133 h 462951"/>
              <a:gd name="connsiteX116" fmla="*/ 449554 w 463850"/>
              <a:gd name="connsiteY116" fmla="*/ 299133 h 462951"/>
              <a:gd name="connsiteX117" fmla="*/ 449554 w 463850"/>
              <a:gd name="connsiteY117" fmla="*/ 280096 h 462951"/>
              <a:gd name="connsiteX118" fmla="*/ 437724 w 463850"/>
              <a:gd name="connsiteY118" fmla="*/ 280096 h 462951"/>
              <a:gd name="connsiteX119" fmla="*/ 439547 w 463850"/>
              <a:gd name="connsiteY119" fmla="*/ 274234 h 462951"/>
              <a:gd name="connsiteX120" fmla="*/ 443869 w 463850"/>
              <a:gd name="connsiteY120" fmla="*/ 231476 h 462951"/>
              <a:gd name="connsiteX121" fmla="*/ 440054 w 463850"/>
              <a:gd name="connsiteY121" fmla="*/ 193374 h 462951"/>
              <a:gd name="connsiteX122" fmla="*/ 449554 w 463850"/>
              <a:gd name="connsiteY122" fmla="*/ 193374 h 462951"/>
              <a:gd name="connsiteX123" fmla="*/ 449554 w 463850"/>
              <a:gd name="connsiteY123" fmla="*/ 174337 h 462951"/>
              <a:gd name="connsiteX124" fmla="*/ 435155 w 463850"/>
              <a:gd name="connsiteY124" fmla="*/ 174337 h 462951"/>
              <a:gd name="connsiteX125" fmla="*/ 427304 w 463850"/>
              <a:gd name="connsiteY125" fmla="*/ 148870 h 462951"/>
              <a:gd name="connsiteX126" fmla="*/ 275127 w 463850"/>
              <a:gd name="connsiteY126" fmla="*/ 23399 h 462951"/>
              <a:gd name="connsiteX127" fmla="*/ 257138 w 463850"/>
              <a:gd name="connsiteY127" fmla="*/ 21580 h 462951"/>
              <a:gd name="connsiteX128" fmla="*/ 246718 w 463850"/>
              <a:gd name="connsiteY128" fmla="*/ 3866 h 462951"/>
              <a:gd name="connsiteX129" fmla="*/ 235881 w 463850"/>
              <a:gd name="connsiteY129" fmla="*/ 10858 h 462951"/>
              <a:gd name="connsiteX130" fmla="*/ 232400 w 463850"/>
              <a:gd name="connsiteY130" fmla="*/ 0 h 462951"/>
              <a:gd name="connsiteX131" fmla="*/ 463850 w 463850"/>
              <a:gd name="connsiteY131" fmla="*/ 231476 h 462951"/>
              <a:gd name="connsiteX132" fmla="*/ 232400 w 463850"/>
              <a:gd name="connsiteY132" fmla="*/ 462951 h 462951"/>
              <a:gd name="connsiteX133" fmla="*/ 0 w 463850"/>
              <a:gd name="connsiteY133" fmla="*/ 231476 h 462951"/>
              <a:gd name="connsiteX134" fmla="*/ 232400 w 463850"/>
              <a:gd name="connsiteY134" fmla="*/ 0 h 462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463850" h="462951">
                <a:moveTo>
                  <a:pt x="238120" y="443200"/>
                </a:moveTo>
                <a:lnTo>
                  <a:pt x="240961" y="448641"/>
                </a:lnTo>
                <a:lnTo>
                  <a:pt x="236281" y="451850"/>
                </a:lnTo>
                <a:lnTo>
                  <a:pt x="231481" y="447688"/>
                </a:lnTo>
                <a:lnTo>
                  <a:pt x="234624" y="443553"/>
                </a:lnTo>
                <a:close/>
                <a:moveTo>
                  <a:pt x="296018" y="299133"/>
                </a:moveTo>
                <a:lnTo>
                  <a:pt x="314100" y="299133"/>
                </a:lnTo>
                <a:lnTo>
                  <a:pt x="309608" y="326720"/>
                </a:lnTo>
                <a:cubicBezTo>
                  <a:pt x="298644" y="367201"/>
                  <a:pt x="282921" y="399817"/>
                  <a:pt x="269821" y="422673"/>
                </a:cubicBezTo>
                <a:lnTo>
                  <a:pt x="258224" y="441168"/>
                </a:lnTo>
                <a:lnTo>
                  <a:pt x="238120" y="443200"/>
                </a:lnTo>
                <a:lnTo>
                  <a:pt x="236806" y="440682"/>
                </a:lnTo>
                <a:lnTo>
                  <a:pt x="239848" y="436680"/>
                </a:lnTo>
                <a:cubicBezTo>
                  <a:pt x="253189" y="417774"/>
                  <a:pt x="278801" y="375920"/>
                  <a:pt x="292822" y="317792"/>
                </a:cubicBezTo>
                <a:close/>
                <a:moveTo>
                  <a:pt x="160239" y="299133"/>
                </a:moveTo>
                <a:lnTo>
                  <a:pt x="177073" y="299133"/>
                </a:lnTo>
                <a:lnTo>
                  <a:pt x="177260" y="300592"/>
                </a:lnTo>
                <a:cubicBezTo>
                  <a:pt x="181401" y="320288"/>
                  <a:pt x="187378" y="340688"/>
                  <a:pt x="195563" y="361689"/>
                </a:cubicBezTo>
                <a:lnTo>
                  <a:pt x="236806" y="440682"/>
                </a:lnTo>
                <a:lnTo>
                  <a:pt x="234624" y="443553"/>
                </a:lnTo>
                <a:lnTo>
                  <a:pt x="231451" y="443874"/>
                </a:lnTo>
                <a:lnTo>
                  <a:pt x="215854" y="442297"/>
                </a:lnTo>
                <a:lnTo>
                  <a:pt x="197355" y="410842"/>
                </a:lnTo>
                <a:cubicBezTo>
                  <a:pt x="189226" y="395007"/>
                  <a:pt x="182376" y="379436"/>
                  <a:pt x="176653" y="364184"/>
                </a:cubicBezTo>
                <a:close/>
                <a:moveTo>
                  <a:pt x="317201" y="280096"/>
                </a:moveTo>
                <a:lnTo>
                  <a:pt x="437724" y="280096"/>
                </a:lnTo>
                <a:lnTo>
                  <a:pt x="431804" y="299133"/>
                </a:lnTo>
                <a:lnTo>
                  <a:pt x="314100" y="299133"/>
                </a:lnTo>
                <a:close/>
                <a:moveTo>
                  <a:pt x="174633" y="280096"/>
                </a:moveTo>
                <a:lnTo>
                  <a:pt x="299278" y="280096"/>
                </a:lnTo>
                <a:lnTo>
                  <a:pt x="296018" y="299133"/>
                </a:lnTo>
                <a:lnTo>
                  <a:pt x="177073" y="299133"/>
                </a:lnTo>
                <a:close/>
                <a:moveTo>
                  <a:pt x="25220" y="280096"/>
                </a:moveTo>
                <a:lnTo>
                  <a:pt x="155435" y="280096"/>
                </a:lnTo>
                <a:lnTo>
                  <a:pt x="160239" y="299133"/>
                </a:lnTo>
                <a:lnTo>
                  <a:pt x="31139" y="299133"/>
                </a:lnTo>
                <a:close/>
                <a:moveTo>
                  <a:pt x="298799" y="193374"/>
                </a:moveTo>
                <a:lnTo>
                  <a:pt x="318030" y="193374"/>
                </a:lnTo>
                <a:lnTo>
                  <a:pt x="320006" y="262868"/>
                </a:lnTo>
                <a:lnTo>
                  <a:pt x="317201" y="280096"/>
                </a:lnTo>
                <a:lnTo>
                  <a:pt x="299278" y="280096"/>
                </a:lnTo>
                <a:lnTo>
                  <a:pt x="300793" y="271249"/>
                </a:lnTo>
                <a:cubicBezTo>
                  <a:pt x="302476" y="254787"/>
                  <a:pt x="303063" y="237413"/>
                  <a:pt x="302179" y="219230"/>
                </a:cubicBezTo>
                <a:close/>
                <a:moveTo>
                  <a:pt x="153550" y="193374"/>
                </a:moveTo>
                <a:lnTo>
                  <a:pt x="171420" y="193374"/>
                </a:lnTo>
                <a:lnTo>
                  <a:pt x="169972" y="243721"/>
                </a:lnTo>
                <a:lnTo>
                  <a:pt x="174633" y="280096"/>
                </a:lnTo>
                <a:lnTo>
                  <a:pt x="155435" y="280096"/>
                </a:lnTo>
                <a:lnTo>
                  <a:pt x="154643" y="276959"/>
                </a:lnTo>
                <a:cubicBezTo>
                  <a:pt x="151013" y="249460"/>
                  <a:pt x="150687" y="223686"/>
                  <a:pt x="152457" y="200083"/>
                </a:cubicBezTo>
                <a:close/>
                <a:moveTo>
                  <a:pt x="314878" y="174337"/>
                </a:moveTo>
                <a:lnTo>
                  <a:pt x="435155" y="174337"/>
                </a:lnTo>
                <a:lnTo>
                  <a:pt x="439588" y="188717"/>
                </a:lnTo>
                <a:lnTo>
                  <a:pt x="440054" y="193374"/>
                </a:lnTo>
                <a:lnTo>
                  <a:pt x="318030" y="193374"/>
                </a:lnTo>
                <a:lnTo>
                  <a:pt x="317820" y="185992"/>
                </a:lnTo>
                <a:close/>
                <a:moveTo>
                  <a:pt x="174470" y="174337"/>
                </a:moveTo>
                <a:lnTo>
                  <a:pt x="296311" y="174337"/>
                </a:lnTo>
                <a:lnTo>
                  <a:pt x="298799" y="193374"/>
                </a:lnTo>
                <a:lnTo>
                  <a:pt x="171420" y="193374"/>
                </a:lnTo>
                <a:lnTo>
                  <a:pt x="171468" y="191702"/>
                </a:lnTo>
                <a:close/>
                <a:moveTo>
                  <a:pt x="27948" y="174337"/>
                </a:moveTo>
                <a:lnTo>
                  <a:pt x="156649" y="174337"/>
                </a:lnTo>
                <a:lnTo>
                  <a:pt x="153550" y="193374"/>
                </a:lnTo>
                <a:lnTo>
                  <a:pt x="22962" y="193374"/>
                </a:lnTo>
                <a:lnTo>
                  <a:pt x="23437" y="188717"/>
                </a:lnTo>
                <a:close/>
                <a:moveTo>
                  <a:pt x="237658" y="19609"/>
                </a:moveTo>
                <a:lnTo>
                  <a:pt x="257138" y="21580"/>
                </a:lnTo>
                <a:lnTo>
                  <a:pt x="275098" y="52109"/>
                </a:lnTo>
                <a:cubicBezTo>
                  <a:pt x="283229" y="67944"/>
                  <a:pt x="290081" y="83515"/>
                  <a:pt x="295805" y="98767"/>
                </a:cubicBezTo>
                <a:lnTo>
                  <a:pt x="314878" y="174337"/>
                </a:lnTo>
                <a:lnTo>
                  <a:pt x="296311" y="174337"/>
                </a:lnTo>
                <a:lnTo>
                  <a:pt x="294745" y="162359"/>
                </a:lnTo>
                <a:cubicBezTo>
                  <a:pt x="290549" y="142663"/>
                  <a:pt x="284509" y="122263"/>
                  <a:pt x="276254" y="101263"/>
                </a:cubicBezTo>
                <a:lnTo>
                  <a:pt x="235093" y="22985"/>
                </a:lnTo>
                <a:close/>
                <a:moveTo>
                  <a:pt x="232400" y="19077"/>
                </a:moveTo>
                <a:lnTo>
                  <a:pt x="233074" y="19146"/>
                </a:lnTo>
                <a:lnTo>
                  <a:pt x="235093" y="22985"/>
                </a:lnTo>
                <a:lnTo>
                  <a:pt x="232595" y="26272"/>
                </a:lnTo>
                <a:cubicBezTo>
                  <a:pt x="219251" y="45177"/>
                  <a:pt x="193623" y="87031"/>
                  <a:pt x="179516" y="145159"/>
                </a:cubicBezTo>
                <a:lnTo>
                  <a:pt x="174470" y="174337"/>
                </a:lnTo>
                <a:lnTo>
                  <a:pt x="156649" y="174337"/>
                </a:lnTo>
                <a:lnTo>
                  <a:pt x="162853" y="136231"/>
                </a:lnTo>
                <a:cubicBezTo>
                  <a:pt x="173340" y="95750"/>
                  <a:pt x="188821" y="63134"/>
                  <a:pt x="201918" y="40278"/>
                </a:cubicBezTo>
                <a:lnTo>
                  <a:pt x="214184" y="20917"/>
                </a:lnTo>
                <a:close/>
                <a:moveTo>
                  <a:pt x="235881" y="10858"/>
                </a:moveTo>
                <a:lnTo>
                  <a:pt x="240961" y="15263"/>
                </a:lnTo>
                <a:lnTo>
                  <a:pt x="237658" y="19609"/>
                </a:lnTo>
                <a:lnTo>
                  <a:pt x="233074" y="19146"/>
                </a:lnTo>
                <a:lnTo>
                  <a:pt x="230531" y="14310"/>
                </a:lnTo>
                <a:close/>
                <a:moveTo>
                  <a:pt x="226677" y="2877"/>
                </a:moveTo>
                <a:cubicBezTo>
                  <a:pt x="226203" y="3600"/>
                  <a:pt x="223287" y="7236"/>
                  <a:pt x="218853" y="13548"/>
                </a:cubicBezTo>
                <a:lnTo>
                  <a:pt x="214184" y="20917"/>
                </a:lnTo>
                <a:lnTo>
                  <a:pt x="189605" y="23399"/>
                </a:lnTo>
                <a:cubicBezTo>
                  <a:pt x="120405" y="37567"/>
                  <a:pt x="63057" y="85361"/>
                  <a:pt x="35936" y="148870"/>
                </a:cubicBezTo>
                <a:lnTo>
                  <a:pt x="27948" y="174337"/>
                </a:lnTo>
                <a:lnTo>
                  <a:pt x="15285" y="174337"/>
                </a:lnTo>
                <a:lnTo>
                  <a:pt x="15285" y="193374"/>
                </a:lnTo>
                <a:lnTo>
                  <a:pt x="22962" y="193374"/>
                </a:lnTo>
                <a:lnTo>
                  <a:pt x="19075" y="231476"/>
                </a:lnTo>
                <a:cubicBezTo>
                  <a:pt x="19075" y="246118"/>
                  <a:pt x="20563" y="260419"/>
                  <a:pt x="23397" y="274234"/>
                </a:cubicBezTo>
                <a:lnTo>
                  <a:pt x="25220" y="280096"/>
                </a:lnTo>
                <a:lnTo>
                  <a:pt x="15285" y="280096"/>
                </a:lnTo>
                <a:lnTo>
                  <a:pt x="15285" y="299133"/>
                </a:lnTo>
                <a:lnTo>
                  <a:pt x="31139" y="299133"/>
                </a:lnTo>
                <a:lnTo>
                  <a:pt x="35788" y="314081"/>
                </a:lnTo>
                <a:cubicBezTo>
                  <a:pt x="62687" y="377590"/>
                  <a:pt x="119627" y="425384"/>
                  <a:pt x="188696" y="439552"/>
                </a:cubicBezTo>
                <a:lnTo>
                  <a:pt x="215854" y="442297"/>
                </a:lnTo>
                <a:lnTo>
                  <a:pt x="225728" y="459085"/>
                </a:lnTo>
                <a:lnTo>
                  <a:pt x="236281" y="451850"/>
                </a:lnTo>
                <a:lnTo>
                  <a:pt x="245768" y="460074"/>
                </a:lnTo>
                <a:cubicBezTo>
                  <a:pt x="246006" y="459351"/>
                  <a:pt x="248744" y="455715"/>
                  <a:pt x="253060" y="449403"/>
                </a:cubicBezTo>
                <a:lnTo>
                  <a:pt x="258224" y="441168"/>
                </a:lnTo>
                <a:lnTo>
                  <a:pt x="274219" y="439552"/>
                </a:lnTo>
                <a:cubicBezTo>
                  <a:pt x="343309" y="425384"/>
                  <a:pt x="400255" y="377590"/>
                  <a:pt x="427156" y="314081"/>
                </a:cubicBezTo>
                <a:lnTo>
                  <a:pt x="431804" y="299133"/>
                </a:lnTo>
                <a:lnTo>
                  <a:pt x="449554" y="299133"/>
                </a:lnTo>
                <a:lnTo>
                  <a:pt x="449554" y="280096"/>
                </a:lnTo>
                <a:lnTo>
                  <a:pt x="437724" y="280096"/>
                </a:lnTo>
                <a:lnTo>
                  <a:pt x="439547" y="274234"/>
                </a:lnTo>
                <a:cubicBezTo>
                  <a:pt x="442381" y="260419"/>
                  <a:pt x="443869" y="246118"/>
                  <a:pt x="443869" y="231476"/>
                </a:cubicBezTo>
                <a:lnTo>
                  <a:pt x="440054" y="193374"/>
                </a:lnTo>
                <a:lnTo>
                  <a:pt x="449554" y="193374"/>
                </a:lnTo>
                <a:lnTo>
                  <a:pt x="449554" y="174337"/>
                </a:lnTo>
                <a:lnTo>
                  <a:pt x="435155" y="174337"/>
                </a:lnTo>
                <a:lnTo>
                  <a:pt x="427304" y="148870"/>
                </a:lnTo>
                <a:cubicBezTo>
                  <a:pt x="400626" y="85361"/>
                  <a:pt x="344088" y="37567"/>
                  <a:pt x="275127" y="23399"/>
                </a:cubicBezTo>
                <a:lnTo>
                  <a:pt x="257138" y="21580"/>
                </a:lnTo>
                <a:lnTo>
                  <a:pt x="246718" y="3866"/>
                </a:lnTo>
                <a:lnTo>
                  <a:pt x="235881" y="10858"/>
                </a:lnTo>
                <a:close/>
                <a:moveTo>
                  <a:pt x="232400" y="0"/>
                </a:moveTo>
                <a:cubicBezTo>
                  <a:pt x="360015" y="0"/>
                  <a:pt x="463850" y="103847"/>
                  <a:pt x="463850" y="231476"/>
                </a:cubicBezTo>
                <a:cubicBezTo>
                  <a:pt x="463850" y="359104"/>
                  <a:pt x="360015" y="462951"/>
                  <a:pt x="232400" y="462951"/>
                </a:cubicBezTo>
                <a:cubicBezTo>
                  <a:pt x="104785" y="462951"/>
                  <a:pt x="0" y="359104"/>
                  <a:pt x="0" y="231476"/>
                </a:cubicBezTo>
                <a:cubicBezTo>
                  <a:pt x="0" y="103847"/>
                  <a:pt x="104785" y="0"/>
                  <a:pt x="2324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文本框 24"/>
          <p:cNvSpPr txBox="1"/>
          <p:nvPr/>
        </p:nvSpPr>
        <p:spPr>
          <a:xfrm>
            <a:off x="553942" y="111117"/>
            <a:ext cx="6219422" cy="489324"/>
          </a:xfrm>
          <a:prstGeom prst="rect">
            <a:avLst/>
          </a:prstGeom>
          <a:noFill/>
        </p:spPr>
        <p:txBody>
          <a:bodyPr wrap="none" rtlCol="0">
            <a:noAutofit/>
          </a:bodyPr>
          <a:lstStyle/>
          <a:p>
            <a:pPr algn="ctr"/>
            <a:r>
              <a:rPr lang="vi-VN" altLang="vi-VN" spc="300">
                <a:solidFill>
                  <a:schemeClr val="bg1"/>
                </a:solidFill>
                <a:latin typeface="Noto Sans"/>
                <a:ea typeface="Noto Sans"/>
              </a:rPr>
              <a:t>Trường ĐH Sư Phạm Kỹ Thuật TP.HCM</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55"/>
          <p:cNvSpPr txBox="1"/>
          <p:nvPr/>
        </p:nvSpPr>
        <p:spPr>
          <a:xfrm>
            <a:off x="965826" y="306325"/>
            <a:ext cx="8275156" cy="625802"/>
          </a:xfrm>
          <a:prstGeom prst="rect">
            <a:avLst/>
          </a:prstGeom>
          <a:noFill/>
        </p:spPr>
        <p:txBody>
          <a:bodyPr wrap="square" lIns="68571" tIns="34285" rIns="68571" bIns="34285" rtlCol="0">
            <a:normAutofit/>
          </a:bodyPr>
          <a:lstStyle/>
          <a:p>
            <a:r>
              <a:rPr lang="en-US" altLang="vi-VN" sz="2600" dirty="0" err="1">
                <a:solidFill>
                  <a:schemeClr val="tx1">
                    <a:lumMod val="75000"/>
                    <a:lumOff val="25000"/>
                  </a:schemeClr>
                </a:solidFill>
                <a:latin typeface="Noto Sans"/>
                <a:ea typeface="Noto Sans"/>
                <a:cs typeface="+mn-ea"/>
                <a:sym typeface="+mn-lt"/>
              </a:rPr>
              <a:t>Thuật</a:t>
            </a:r>
            <a:r>
              <a:rPr lang="en-US" altLang="vi-VN" sz="2600" dirty="0">
                <a:solidFill>
                  <a:schemeClr val="tx1">
                    <a:lumMod val="75000"/>
                    <a:lumOff val="25000"/>
                  </a:schemeClr>
                </a:solidFill>
                <a:latin typeface="Noto Sans"/>
                <a:ea typeface="Noto Sans"/>
                <a:cs typeface="+mn-ea"/>
                <a:sym typeface="+mn-lt"/>
              </a:rPr>
              <a:t> </a:t>
            </a:r>
            <a:r>
              <a:rPr lang="en-US" altLang="vi-VN" sz="2600" dirty="0" err="1">
                <a:solidFill>
                  <a:schemeClr val="tx1">
                    <a:lumMod val="75000"/>
                    <a:lumOff val="25000"/>
                  </a:schemeClr>
                </a:solidFill>
                <a:latin typeface="Noto Sans"/>
                <a:ea typeface="Noto Sans"/>
                <a:cs typeface="+mn-ea"/>
                <a:sym typeface="+mn-lt"/>
              </a:rPr>
              <a:t>toán</a:t>
            </a:r>
            <a:r>
              <a:rPr lang="en-US" altLang="vi-VN" sz="2600" dirty="0">
                <a:solidFill>
                  <a:schemeClr val="tx1">
                    <a:lumMod val="75000"/>
                    <a:lumOff val="25000"/>
                  </a:schemeClr>
                </a:solidFill>
                <a:latin typeface="Noto Sans"/>
                <a:ea typeface="Noto Sans"/>
                <a:cs typeface="+mn-ea"/>
                <a:sym typeface="+mn-lt"/>
              </a:rPr>
              <a:t> Minimax</a:t>
            </a:r>
            <a:endParaRPr lang="vi-VN" altLang="vi-VN" sz="2600" dirty="0">
              <a:solidFill>
                <a:schemeClr val="tx1">
                  <a:lumMod val="75000"/>
                  <a:lumOff val="25000"/>
                </a:schemeClr>
              </a:solidFill>
              <a:latin typeface="Noto Sans"/>
              <a:ea typeface="Noto Sans"/>
              <a:cs typeface="+mn-ea"/>
              <a:sym typeface="+mn-lt"/>
            </a:endParaRPr>
          </a:p>
        </p:txBody>
      </p:sp>
      <p:sp>
        <p:nvSpPr>
          <p:cNvPr id="23" name="TextBox 55"/>
          <p:cNvSpPr txBox="1"/>
          <p:nvPr/>
        </p:nvSpPr>
        <p:spPr>
          <a:xfrm>
            <a:off x="97146" y="2112926"/>
            <a:ext cx="6298754" cy="3817611"/>
          </a:xfrm>
          <a:prstGeom prst="rect">
            <a:avLst/>
          </a:prstGeom>
          <a:noFill/>
        </p:spPr>
        <p:txBody>
          <a:bodyPr wrap="square" lIns="68571" tIns="34285" rIns="68571" bIns="34285" rtlCol="0">
            <a:noAutofit/>
          </a:bodyPr>
          <a:lstStyle/>
          <a:p>
            <a:pPr marL="285750" indent="-285750" algn="just">
              <a:buFont typeface="Wingdings" panose="05000000000000000000" pitchFamily="2" charset="2"/>
              <a:buChar char="q"/>
            </a:pP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việc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nước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ưu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toàn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trò</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xem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xét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đỉnh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kiểu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vét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đòi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hỏi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tài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nguyên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p>
          <a:p>
            <a:pPr marL="285750" indent="-285750" algn="just">
              <a:buFont typeface="Wingdings" panose="05000000000000000000" pitchFamily="2" charset="2"/>
              <a:buChar char="q"/>
            </a:pPr>
            <a:r>
              <a:rPr lang="en-US" sz="2400" dirty="0" err="1">
                <a:latin typeface="Arial" panose="020B0604020202020204" pitchFamily="34" charset="0"/>
                <a:cs typeface="Arial" panose="020B0604020202020204" pitchFamily="34" charset="0"/>
              </a:rPr>
              <a:t>Đặc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biệt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trò</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thước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trò</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lớn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việc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trở</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tốn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kém</a:t>
            </a:r>
            <a:r>
              <a:rPr lang="en-US" sz="2400" dirty="0">
                <a:latin typeface="Arial" panose="020B0604020202020204" pitchFamily="34" charset="0"/>
                <a:cs typeface="Arial" panose="020B0604020202020204" pitchFamily="34" charset="0"/>
              </a:rPr>
              <a:t>.</a:t>
            </a:r>
          </a:p>
          <a:p>
            <a:pPr marL="285750" indent="-285750" algn="just">
              <a:buFont typeface="Wingdings" panose="05000000000000000000" pitchFamily="2" charset="2"/>
              <a:buChar char="q"/>
            </a:pPr>
            <a:endParaRPr lang="zh-CN" altLang="en-US" sz="2400" dirty="0">
              <a:latin typeface="Arial" panose="020B0604020202020204" pitchFamily="34" charset="0"/>
              <a:cs typeface="Arial" panose="020B0604020202020204" pitchFamily="34" charset="0"/>
              <a:sym typeface="+mn-lt"/>
            </a:endParaRPr>
          </a:p>
        </p:txBody>
      </p:sp>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10000"/>
          </a:bodyPr>
          <a:lstStyle/>
          <a:p>
            <a:pPr algn="ctr" defTabSz="914400"/>
            <a:r>
              <a:rPr lang="en-US" altLang="zh-CN" sz="1900" dirty="0">
                <a:solidFill>
                  <a:schemeClr val="bg1"/>
                </a:solidFill>
                <a:latin typeface="Noto Sans"/>
                <a:ea typeface="思源宋体 CN Heavy" panose="02020900000000000000" pitchFamily="18" charset="-122"/>
              </a:rPr>
              <a:t>1.3</a:t>
            </a:r>
            <a:endParaRPr lang="zh-CN" altLang="en-US" sz="1900" dirty="0">
              <a:solidFill>
                <a:schemeClr val="bg1"/>
              </a:solidFill>
              <a:latin typeface="思源宋体 CN Heavy" panose="02020900000000000000" pitchFamily="18" charset="-122"/>
              <a:ea typeface="思源宋体 CN Heavy" panose="02020900000000000000" pitchFamily="18" charset="-122"/>
            </a:endParaRPr>
          </a:p>
        </p:txBody>
      </p:sp>
      <p:sp>
        <p:nvSpPr>
          <p:cNvPr id="9" name="TextBox 55"/>
          <p:cNvSpPr txBox="1"/>
          <p:nvPr/>
        </p:nvSpPr>
        <p:spPr>
          <a:xfrm>
            <a:off x="97146" y="1512036"/>
            <a:ext cx="3464660" cy="429976"/>
          </a:xfrm>
          <a:prstGeom prst="rect">
            <a:avLst/>
          </a:prstGeom>
          <a:noFill/>
        </p:spPr>
        <p:txBody>
          <a:bodyPr wrap="square" lIns="68571" tIns="34285" rIns="68571" bIns="34285" rtlCol="0">
            <a:noAutofit/>
          </a:bodyPr>
          <a:lstStyle/>
          <a:p>
            <a:pPr marL="285750" indent="-285750" algn="just">
              <a:buFont typeface="Wingdings" panose="05000000000000000000" pitchFamily="2" charset="2"/>
              <a:buChar char="q"/>
            </a:pPr>
            <a:r>
              <a:rPr lang="en-US" sz="2400" dirty="0" err="1">
                <a:latin typeface="Arial" panose="020B0604020202020204" pitchFamily="34" charset="0"/>
                <a:cs typeface="Arial" panose="020B0604020202020204" pitchFamily="34" charset="0"/>
              </a:rPr>
              <a:t>Hạn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chế</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Minimax:</a:t>
            </a:r>
          </a:p>
          <a:p>
            <a:pPr marL="285750" indent="-285750" algn="just">
              <a:buFont typeface="Wingdings" panose="05000000000000000000" pitchFamily="2" charset="2"/>
              <a:buChar char="q"/>
            </a:pPr>
            <a:endParaRPr lang="zh-CN" altLang="en-US" sz="2400" dirty="0">
              <a:latin typeface="Arial" panose="020B0604020202020204" pitchFamily="34" charset="0"/>
              <a:cs typeface="Arial" panose="020B0604020202020204" pitchFamily="34" charset="0"/>
              <a:sym typeface="+mn-lt"/>
            </a:endParaRPr>
          </a:p>
        </p:txBody>
      </p:sp>
      <p:pic>
        <p:nvPicPr>
          <p:cNvPr id="3074" name="Picture 2" descr="Những hạn chế trong hoạt động đánh giá tính tương tự của dấu hiệu được sử  dụng làm nhãn hiệu của cơ quan chức năng qua thực tế giải quyết một số"/>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7820" y="306324"/>
            <a:ext cx="5674180" cy="617285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93E4C"/>
            </a:gs>
            <a:gs pos="100000">
              <a:srgbClr val="093E4C"/>
            </a:gs>
            <a:gs pos="55000">
              <a:srgbClr val="115764"/>
            </a:gs>
          </a:gsLst>
          <a:lin ang="6600000" scaled="0"/>
        </a:gradFill>
        <a:effectLst/>
      </p:bgPr>
    </p:bg>
    <p:spTree>
      <p:nvGrpSpPr>
        <p:cNvPr id="1" name=""/>
        <p:cNvGrpSpPr/>
        <p:nvPr/>
      </p:nvGrpSpPr>
      <p:grpSpPr>
        <a:xfrm>
          <a:off x="0" y="0"/>
          <a:ext cx="0" cy="0"/>
          <a:chOff x="0" y="0"/>
          <a:chExt cx="0" cy="0"/>
        </a:xfrm>
      </p:grpSpPr>
      <p:pic>
        <p:nvPicPr>
          <p:cNvPr id="27" name="图片 26"/>
          <p:cNvPicPr>
            <a:picLocks noChangeAspect="1"/>
          </p:cNvPicPr>
          <p:nvPr/>
        </p:nvPicPr>
        <p:blipFill>
          <a:blip r:embed="rId2">
            <a:extLst>
              <a:ext uri="{28A0092B-C50C-407E-A947-70E740481C1C}">
                <a14:useLocalDpi xmlns:a14="http://schemas.microsoft.com/office/drawing/2010/main" val="0"/>
              </a:ext>
            </a:extLst>
          </a:blip>
          <a:srcRect l="11234" t="29777" r="11154" b="26566"/>
          <a:stretch>
            <a:fillRect/>
          </a:stretch>
        </p:blipFill>
        <p:spPr>
          <a:xfrm>
            <a:off x="-1" y="-1"/>
            <a:ext cx="12192001" cy="6858001"/>
          </a:xfrm>
          <a:prstGeom prst="rect">
            <a:avLst/>
          </a:prstGeom>
        </p:spPr>
      </p:pic>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5160" y="0"/>
            <a:ext cx="5196840" cy="227076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35078">
            <a:off x="-1477096" y="-655604"/>
            <a:ext cx="6915721" cy="10373582"/>
          </a:xfrm>
          <a:prstGeom prst="rect">
            <a:avLst/>
          </a:prstGeom>
        </p:spPr>
      </p:pic>
      <p:sp>
        <p:nvSpPr>
          <p:cNvPr id="24" name="文本框 23"/>
          <p:cNvSpPr txBox="1"/>
          <p:nvPr/>
        </p:nvSpPr>
        <p:spPr>
          <a:xfrm>
            <a:off x="5191874" y="2883449"/>
            <a:ext cx="5833092" cy="563880"/>
          </a:xfrm>
          <a:prstGeom prst="rect">
            <a:avLst/>
          </a:prstGeom>
          <a:noFill/>
        </p:spPr>
        <p:txBody>
          <a:bodyPr wrap="square" rtlCol="0">
            <a:noAutofit/>
          </a:bodyPr>
          <a:lstStyle/>
          <a:p>
            <a:pPr algn="ctr"/>
            <a:r>
              <a:rPr kumimoji="1" lang="en-US" altLang="vi-VN" sz="4000" dirty="0">
                <a:solidFill>
                  <a:schemeClr val="bg1"/>
                </a:solidFill>
                <a:latin typeface="Noto Sans"/>
                <a:ea typeface="Noto Sans"/>
                <a:cs typeface="+mn-ea"/>
                <a:sym typeface="+mn-lt"/>
              </a:rPr>
              <a:t>Alpha-Beta Pruning</a:t>
            </a:r>
            <a:endParaRPr kumimoji="1" lang="vi-VN" altLang="vi-VN" sz="4000" dirty="0">
              <a:solidFill>
                <a:schemeClr val="bg1"/>
              </a:solidFill>
              <a:latin typeface="Noto Sans"/>
              <a:ea typeface="Noto Sans"/>
              <a:cs typeface="+mn-ea"/>
              <a:sym typeface="+mn-lt"/>
            </a:endParaRPr>
          </a:p>
        </p:txBody>
      </p:sp>
      <p:sp>
        <p:nvSpPr>
          <p:cNvPr id="26" name="文本框 25"/>
          <p:cNvSpPr txBox="1"/>
          <p:nvPr/>
        </p:nvSpPr>
        <p:spPr>
          <a:xfrm>
            <a:off x="6970893" y="2191000"/>
            <a:ext cx="2100742" cy="646481"/>
          </a:xfrm>
          <a:prstGeom prst="rect">
            <a:avLst/>
          </a:prstGeom>
          <a:noFill/>
        </p:spPr>
        <p:txBody>
          <a:bodyPr wrap="none" rtlCol="0">
            <a:normAutofit/>
          </a:bodyPr>
          <a:lstStyle/>
          <a:p>
            <a:pPr algn="ctr"/>
            <a:r>
              <a:rPr lang="vi-VN" altLang="vi-VN" sz="3600" dirty="0">
                <a:gradFill>
                  <a:gsLst>
                    <a:gs pos="0">
                      <a:srgbClr val="4ED7F7"/>
                    </a:gs>
                    <a:gs pos="44000">
                      <a:srgbClr val="6DE1F2"/>
                    </a:gs>
                    <a:gs pos="100000">
                      <a:srgbClr val="84F6DF"/>
                    </a:gs>
                  </a:gsLst>
                  <a:lin ang="5400000" scaled="1"/>
                </a:gradFill>
                <a:latin typeface="Noto Sans"/>
                <a:ea typeface="Noto Sans"/>
              </a:rPr>
              <a:t>PHẦN </a:t>
            </a:r>
            <a:r>
              <a:rPr lang="en-US" altLang="vi-VN" sz="3600" dirty="0">
                <a:gradFill>
                  <a:gsLst>
                    <a:gs pos="0">
                      <a:srgbClr val="4ED7F7"/>
                    </a:gs>
                    <a:gs pos="44000">
                      <a:srgbClr val="6DE1F2"/>
                    </a:gs>
                    <a:gs pos="100000">
                      <a:srgbClr val="84F6DF"/>
                    </a:gs>
                  </a:gsLst>
                  <a:lin ang="5400000" scaled="1"/>
                </a:gradFill>
                <a:latin typeface="Noto Sans"/>
                <a:ea typeface="Noto Sans"/>
              </a:rPr>
              <a:t>2</a:t>
            </a:r>
            <a:endParaRPr lang="zh-CN" altLang="en-US" sz="3600" dirty="0">
              <a:gradFill>
                <a:gsLst>
                  <a:gs pos="0">
                    <a:srgbClr val="4ED7F7"/>
                  </a:gs>
                  <a:gs pos="44000">
                    <a:srgbClr val="6DE1F2"/>
                  </a:gs>
                  <a:gs pos="100000">
                    <a:srgbClr val="84F6DF"/>
                  </a:gs>
                </a:gsLst>
                <a:lin ang="5400000" scaled="1"/>
              </a:gradFill>
              <a:latin typeface="思源宋体 CN Heavy" panose="02020900000000000000" pitchFamily="18" charset="-122"/>
              <a:ea typeface="思源宋体 CN Heavy" panose="02020900000000000000" pitchFamily="18"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55"/>
          <p:cNvSpPr txBox="1"/>
          <p:nvPr/>
        </p:nvSpPr>
        <p:spPr>
          <a:xfrm>
            <a:off x="965826" y="306325"/>
            <a:ext cx="8275156" cy="625802"/>
          </a:xfrm>
          <a:prstGeom prst="rect">
            <a:avLst/>
          </a:prstGeom>
          <a:noFill/>
        </p:spPr>
        <p:txBody>
          <a:bodyPr wrap="square" lIns="68571" tIns="34285" rIns="68571" bIns="34285" rtlCol="0">
            <a:normAutofit/>
          </a:bodyPr>
          <a:lstStyle/>
          <a:p>
            <a:r>
              <a:rPr lang="en-US" altLang="vi-VN" sz="2600" dirty="0" err="1">
                <a:solidFill>
                  <a:schemeClr val="tx1">
                    <a:lumMod val="75000"/>
                    <a:lumOff val="25000"/>
                  </a:schemeClr>
                </a:solidFill>
                <a:latin typeface="Noto Sans"/>
                <a:ea typeface="Noto Sans"/>
                <a:cs typeface="+mn-ea"/>
                <a:sym typeface="+mn-lt"/>
              </a:rPr>
              <a:t>Thuật</a:t>
            </a:r>
            <a:r>
              <a:rPr lang="en-US" altLang="vi-VN" sz="2600" dirty="0">
                <a:solidFill>
                  <a:schemeClr val="tx1">
                    <a:lumMod val="75000"/>
                    <a:lumOff val="25000"/>
                  </a:schemeClr>
                </a:solidFill>
                <a:latin typeface="Noto Sans"/>
                <a:ea typeface="Noto Sans"/>
                <a:cs typeface="+mn-ea"/>
                <a:sym typeface="+mn-lt"/>
              </a:rPr>
              <a:t> </a:t>
            </a:r>
            <a:r>
              <a:rPr lang="en-US" altLang="vi-VN" sz="2600" dirty="0" err="1">
                <a:solidFill>
                  <a:schemeClr val="tx1">
                    <a:lumMod val="75000"/>
                    <a:lumOff val="25000"/>
                  </a:schemeClr>
                </a:solidFill>
                <a:latin typeface="Noto Sans"/>
                <a:ea typeface="Noto Sans"/>
                <a:cs typeface="+mn-ea"/>
                <a:sym typeface="+mn-lt"/>
              </a:rPr>
              <a:t>toán</a:t>
            </a:r>
            <a:r>
              <a:rPr lang="en-US" altLang="vi-VN" sz="2600" dirty="0">
                <a:solidFill>
                  <a:schemeClr val="tx1">
                    <a:lumMod val="75000"/>
                    <a:lumOff val="25000"/>
                  </a:schemeClr>
                </a:solidFill>
                <a:latin typeface="Noto Sans"/>
                <a:ea typeface="Noto Sans"/>
                <a:cs typeface="+mn-ea"/>
                <a:sym typeface="+mn-lt"/>
              </a:rPr>
              <a:t> Alpha-Beta Pruning</a:t>
            </a:r>
            <a:endParaRPr lang="vi-VN" altLang="vi-VN" sz="2600" dirty="0">
              <a:solidFill>
                <a:schemeClr val="tx1">
                  <a:lumMod val="75000"/>
                  <a:lumOff val="25000"/>
                </a:schemeClr>
              </a:solidFill>
              <a:latin typeface="Noto Sans"/>
              <a:ea typeface="Noto Sans"/>
              <a:cs typeface="+mn-ea"/>
              <a:sym typeface="+mn-lt"/>
            </a:endParaRPr>
          </a:p>
        </p:txBody>
      </p:sp>
      <p:sp>
        <p:nvSpPr>
          <p:cNvPr id="23" name="TextBox 55"/>
          <p:cNvSpPr txBox="1"/>
          <p:nvPr/>
        </p:nvSpPr>
        <p:spPr>
          <a:xfrm>
            <a:off x="97146" y="2112926"/>
            <a:ext cx="6298754" cy="1100537"/>
          </a:xfrm>
          <a:prstGeom prst="rect">
            <a:avLst/>
          </a:prstGeom>
          <a:noFill/>
        </p:spPr>
        <p:txBody>
          <a:bodyPr wrap="square" lIns="68571" tIns="34285" rIns="68571" bIns="34285" rtlCol="0">
            <a:noAutofit/>
          </a:bodyPr>
          <a:lstStyle/>
          <a:p>
            <a:pPr marL="285750" indent="-285750" algn="just">
              <a:buFont typeface="Wingdings" panose="05000000000000000000" pitchFamily="2" charset="2"/>
              <a:buChar char="q"/>
            </a:pPr>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giúp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nút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bởi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tìm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kiếm</a:t>
            </a:r>
            <a:r>
              <a:rPr lang="en-US" sz="2400" dirty="0">
                <a:latin typeface="Arial" panose="020B0604020202020204" pitchFamily="34" charset="0"/>
                <a:cs typeface="Arial" panose="020B0604020202020204" pitchFamily="34" charset="0"/>
              </a:rPr>
              <a:t>. </a:t>
            </a:r>
          </a:p>
          <a:p>
            <a:pPr marL="285750" indent="-285750" algn="just">
              <a:buFont typeface="Wingdings" panose="05000000000000000000" pitchFamily="2" charset="2"/>
              <a:buChar char="q"/>
            </a:pPr>
            <a:endParaRPr lang="zh-CN" altLang="en-US" sz="2400" dirty="0">
              <a:latin typeface="Arial" panose="020B0604020202020204" pitchFamily="34" charset="0"/>
              <a:cs typeface="Arial" panose="020B0604020202020204" pitchFamily="34" charset="0"/>
              <a:sym typeface="+mn-lt"/>
            </a:endParaRPr>
          </a:p>
        </p:txBody>
      </p:sp>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1900" dirty="0">
                <a:solidFill>
                  <a:schemeClr val="bg1"/>
                </a:solidFill>
                <a:latin typeface="Noto Sans"/>
                <a:ea typeface="思源宋体 CN Heavy" panose="02020900000000000000" pitchFamily="18" charset="-122"/>
              </a:rPr>
              <a:t>2</a:t>
            </a:r>
            <a:endParaRPr lang="zh-CN" altLang="en-US" sz="1900" dirty="0">
              <a:solidFill>
                <a:schemeClr val="bg1"/>
              </a:solidFill>
              <a:latin typeface="思源宋体 CN Heavy" panose="02020900000000000000" pitchFamily="18" charset="-122"/>
              <a:ea typeface="思源宋体 CN Heavy" panose="02020900000000000000" pitchFamily="18" charset="-122"/>
            </a:endParaRPr>
          </a:p>
        </p:txBody>
      </p:sp>
      <p:sp>
        <p:nvSpPr>
          <p:cNvPr id="9" name="TextBox 55"/>
          <p:cNvSpPr txBox="1"/>
          <p:nvPr/>
        </p:nvSpPr>
        <p:spPr>
          <a:xfrm>
            <a:off x="97146" y="1215944"/>
            <a:ext cx="6420674" cy="769609"/>
          </a:xfrm>
          <a:prstGeom prst="rect">
            <a:avLst/>
          </a:prstGeom>
          <a:noFill/>
        </p:spPr>
        <p:txBody>
          <a:bodyPr wrap="square" lIns="68571" tIns="34285" rIns="68571" bIns="34285" rtlCol="0">
            <a:noAutofit/>
          </a:bodyPr>
          <a:lstStyle/>
          <a:p>
            <a:pPr marL="285750" indent="-285750" algn="just">
              <a:buFont typeface="Wingdings" panose="05000000000000000000" pitchFamily="2" charset="2"/>
              <a:buChar char="q"/>
            </a:pP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Alpha-Beta Pruning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tìm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kiếm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nâng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Minimax</a:t>
            </a:r>
            <a:endParaRPr lang="zh-CN" altLang="en-US" sz="2400" dirty="0">
              <a:latin typeface="Arial" panose="020B0604020202020204" pitchFamily="34" charset="0"/>
              <a:cs typeface="Arial" panose="020B0604020202020204" pitchFamily="34" charset="0"/>
              <a:sym typeface="+mn-lt"/>
            </a:endParaRPr>
          </a:p>
        </p:txBody>
      </p:sp>
      <p:sp>
        <p:nvSpPr>
          <p:cNvPr id="7" name="TextBox 55"/>
          <p:cNvSpPr txBox="1"/>
          <p:nvPr/>
        </p:nvSpPr>
        <p:spPr>
          <a:xfrm>
            <a:off x="97146" y="3320163"/>
            <a:ext cx="6298754" cy="1600180"/>
          </a:xfrm>
          <a:prstGeom prst="rect">
            <a:avLst/>
          </a:prstGeom>
          <a:noFill/>
        </p:spPr>
        <p:txBody>
          <a:bodyPr wrap="square" lIns="68571" tIns="34285" rIns="68571" bIns="34285" rtlCol="0">
            <a:noAutofit/>
          </a:bodyPr>
          <a:lstStyle/>
          <a:p>
            <a:pPr marL="285750" indent="-285750" algn="just">
              <a:buFont typeface="Wingdings" panose="05000000000000000000" pitchFamily="2" charset="2"/>
              <a:buChar char="q"/>
            </a:pPr>
            <a:r>
              <a:rPr lang="en-US" sz="2400" dirty="0">
                <a:latin typeface="Arial" panose="020B0604020202020204" pitchFamily="34" charset="0"/>
                <a:cs typeface="Arial" panose="020B0604020202020204" pitchFamily="34" charset="0"/>
              </a:rPr>
              <a:t>Alpha-Beta Pruning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áp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ở </a:t>
            </a:r>
            <a:r>
              <a:rPr lang="en-US" sz="2400" dirty="0" err="1">
                <a:latin typeface="Arial" panose="020B0604020202020204" pitchFamily="34" charset="0"/>
                <a:cs typeface="Arial" panose="020B0604020202020204" pitchFamily="34" charset="0"/>
              </a:rPr>
              <a:t>bất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thậm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huống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cắt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tỉa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nút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còn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cắt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tỉa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toàn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bộ</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phụ</a:t>
            </a:r>
            <a:endParaRPr lang="zh-CN" altLang="en-US" sz="2400" dirty="0">
              <a:latin typeface="Arial" panose="020B0604020202020204" pitchFamily="34" charset="0"/>
              <a:cs typeface="Arial" panose="020B0604020202020204" pitchFamily="34" charset="0"/>
              <a:sym typeface="+mn-lt"/>
            </a:endParaRPr>
          </a:p>
        </p:txBody>
      </p:sp>
      <p:sp>
        <p:nvSpPr>
          <p:cNvPr id="8" name="TextBox 55"/>
          <p:cNvSpPr txBox="1"/>
          <p:nvPr/>
        </p:nvSpPr>
        <p:spPr>
          <a:xfrm>
            <a:off x="6751006" y="270839"/>
            <a:ext cx="4457437" cy="844731"/>
          </a:xfrm>
          <a:prstGeom prst="rect">
            <a:avLst/>
          </a:prstGeom>
          <a:noFill/>
        </p:spPr>
        <p:txBody>
          <a:bodyPr wrap="square" lIns="68571" tIns="34285" rIns="68571" bIns="34285" rtlCol="0">
            <a:noAutofit/>
          </a:bodyPr>
          <a:lstStyle/>
          <a:p>
            <a:pPr marL="285750" indent="-285750" algn="just">
              <a:buFont typeface="Wingdings" panose="05000000000000000000" pitchFamily="2" charset="2"/>
              <a:buChar char="q"/>
            </a:pPr>
            <a:r>
              <a:rPr lang="en-US" sz="2400" dirty="0">
                <a:latin typeface="Arial" panose="020B0604020202020204" pitchFamily="34" charset="0"/>
                <a:cs typeface="Arial" panose="020B0604020202020204" pitchFamily="34" charset="0"/>
              </a:rPr>
              <a:t>Hai </a:t>
            </a:r>
            <a:r>
              <a:rPr lang="en-US" sz="2400" dirty="0" err="1">
                <a:latin typeface="Arial" panose="020B0604020202020204" pitchFamily="34" charset="0"/>
                <a:cs typeface="Arial" panose="020B0604020202020204" pitchFamily="34" charset="0"/>
              </a:rPr>
              <a:t>tham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Alpha-Beta Pruning </a:t>
            </a:r>
            <a:r>
              <a:rPr lang="en-US" sz="2400" dirty="0" err="1">
                <a:latin typeface="Arial" panose="020B0604020202020204" pitchFamily="34" charset="0"/>
                <a:cs typeface="Arial" panose="020B0604020202020204" pitchFamily="34" charset="0"/>
              </a:rPr>
              <a:t>là</a:t>
            </a:r>
            <a:endParaRPr lang="zh-CN" altLang="en-US" sz="2400" dirty="0">
              <a:latin typeface="Arial" panose="020B0604020202020204" pitchFamily="34" charset="0"/>
              <a:cs typeface="Arial" panose="020B0604020202020204" pitchFamily="34" charset="0"/>
              <a:sym typeface="+mn-lt"/>
            </a:endParaRPr>
          </a:p>
        </p:txBody>
      </p:sp>
      <p:sp>
        <p:nvSpPr>
          <p:cNvPr id="10" name="TextBox 55"/>
          <p:cNvSpPr txBox="1"/>
          <p:nvPr/>
        </p:nvSpPr>
        <p:spPr>
          <a:xfrm>
            <a:off x="6751006" y="1221397"/>
            <a:ext cx="5258114" cy="2349117"/>
          </a:xfrm>
          <a:prstGeom prst="rect">
            <a:avLst/>
          </a:prstGeom>
          <a:noFill/>
        </p:spPr>
        <p:txBody>
          <a:bodyPr wrap="square" lIns="68571" tIns="34285" rIns="68571" bIns="34285" rtlCol="0">
            <a:noAutofit/>
          </a:bodyPr>
          <a:lstStyle/>
          <a:p>
            <a:pPr marL="285750" lvl="0" indent="-285750" algn="just">
              <a:buFont typeface="Wingdings" panose="05000000000000000000" pitchFamily="2" charset="2"/>
              <a:buChar char="q"/>
            </a:pPr>
            <a:r>
              <a:rPr lang="en-US" sz="2400" dirty="0">
                <a:latin typeface="Arial" panose="020B0604020202020204" pitchFamily="34" charset="0"/>
                <a:cs typeface="Arial" panose="020B0604020202020204" pitchFamily="34" charset="0"/>
              </a:rPr>
              <a:t>Alpha: </a:t>
            </a:r>
            <a:r>
              <a:rPr lang="en-US" sz="2400" dirty="0" err="1">
                <a:latin typeface="Arial" panose="020B0604020202020204" pitchFamily="34" charset="0"/>
                <a:cs typeface="Arial" panose="020B0604020202020204" pitchFamily="34" charset="0"/>
              </a:rPr>
              <a:t>Lựa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chọn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tốt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MAX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khởi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p>
          <a:p>
            <a:pPr marL="285750" lvl="0" indent="-285750" algn="just">
              <a:buFont typeface="Wingdings" panose="05000000000000000000" pitchFamily="2" charset="2"/>
              <a:buChar char="q"/>
            </a:pPr>
            <a:r>
              <a:rPr lang="en-US" sz="2400" dirty="0">
                <a:latin typeface="Arial" panose="020B0604020202020204" pitchFamily="34" charset="0"/>
                <a:cs typeface="Arial" panose="020B0604020202020204" pitchFamily="34" charset="0"/>
              </a:rPr>
              <a:t>Beta: </a:t>
            </a:r>
            <a:r>
              <a:rPr lang="en-US" sz="2400" dirty="0" err="1">
                <a:latin typeface="Arial" panose="020B0604020202020204" pitchFamily="34" charset="0"/>
                <a:cs typeface="Arial" panose="020B0604020202020204" pitchFamily="34" charset="0"/>
              </a:rPr>
              <a:t>Lựa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chọn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tốt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thấp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MIN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khởi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p>
        </p:txBody>
      </p:sp>
      <p:sp>
        <p:nvSpPr>
          <p:cNvPr id="11" name="TextBox 55"/>
          <p:cNvSpPr txBox="1"/>
          <p:nvPr/>
        </p:nvSpPr>
        <p:spPr>
          <a:xfrm>
            <a:off x="6751006" y="3570514"/>
            <a:ext cx="5258114" cy="947910"/>
          </a:xfrm>
          <a:prstGeom prst="rect">
            <a:avLst/>
          </a:prstGeom>
          <a:noFill/>
        </p:spPr>
        <p:txBody>
          <a:bodyPr wrap="square" lIns="68571" tIns="34285" rIns="68571" bIns="34285" rtlCol="0">
            <a:noAutofit/>
          </a:bodyPr>
          <a:lstStyle/>
          <a:p>
            <a:pPr marL="285750" lvl="0" indent="-285750" algn="just">
              <a:buFont typeface="Wingdings" panose="05000000000000000000" pitchFamily="2" charset="2"/>
              <a:buChar char="q"/>
            </a:pPr>
            <a:r>
              <a:rPr lang="en-US" sz="2400" dirty="0" err="1">
                <a:latin typeface="Arial" panose="020B0604020202020204" pitchFamily="34" charset="0"/>
                <a:cs typeface="Arial" panose="020B0604020202020204" pitchFamily="34" charset="0"/>
              </a:rPr>
              <a:t>Điều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Alpha-Beta Pruning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α &gt;= β</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55"/>
          <p:cNvSpPr txBox="1"/>
          <p:nvPr/>
        </p:nvSpPr>
        <p:spPr>
          <a:xfrm>
            <a:off x="904866" y="306325"/>
            <a:ext cx="8275156" cy="625802"/>
          </a:xfrm>
          <a:prstGeom prst="rect">
            <a:avLst/>
          </a:prstGeom>
          <a:noFill/>
        </p:spPr>
        <p:txBody>
          <a:bodyPr wrap="square" lIns="68571" tIns="34285" rIns="68571" bIns="34285" rtlCol="0">
            <a:normAutofit/>
          </a:bodyPr>
          <a:lstStyle/>
          <a:p>
            <a:r>
              <a:rPr lang="en-US" altLang="vi-VN" sz="2600" dirty="0" err="1">
                <a:solidFill>
                  <a:schemeClr val="tx1">
                    <a:lumMod val="75000"/>
                    <a:lumOff val="25000"/>
                  </a:schemeClr>
                </a:solidFill>
                <a:latin typeface="Noto Sans"/>
                <a:ea typeface="Noto Sans"/>
                <a:cs typeface="+mn-ea"/>
                <a:sym typeface="+mn-lt"/>
              </a:rPr>
              <a:t>Thuật</a:t>
            </a:r>
            <a:r>
              <a:rPr lang="en-US" altLang="vi-VN" sz="2600" dirty="0">
                <a:solidFill>
                  <a:schemeClr val="tx1">
                    <a:lumMod val="75000"/>
                    <a:lumOff val="25000"/>
                  </a:schemeClr>
                </a:solidFill>
                <a:latin typeface="Noto Sans"/>
                <a:ea typeface="Noto Sans"/>
                <a:cs typeface="+mn-ea"/>
                <a:sym typeface="+mn-lt"/>
              </a:rPr>
              <a:t> </a:t>
            </a:r>
            <a:r>
              <a:rPr lang="en-US" altLang="vi-VN" sz="2600" dirty="0" err="1">
                <a:solidFill>
                  <a:schemeClr val="tx1">
                    <a:lumMod val="75000"/>
                    <a:lumOff val="25000"/>
                  </a:schemeClr>
                </a:solidFill>
                <a:latin typeface="Noto Sans"/>
                <a:ea typeface="Noto Sans"/>
                <a:cs typeface="+mn-ea"/>
                <a:sym typeface="+mn-lt"/>
              </a:rPr>
              <a:t>toán</a:t>
            </a:r>
            <a:r>
              <a:rPr lang="en-US" altLang="vi-VN" sz="2600" dirty="0">
                <a:solidFill>
                  <a:schemeClr val="tx1">
                    <a:lumMod val="75000"/>
                    <a:lumOff val="25000"/>
                  </a:schemeClr>
                </a:solidFill>
                <a:latin typeface="Noto Sans"/>
                <a:ea typeface="Noto Sans"/>
                <a:cs typeface="+mn-ea"/>
                <a:sym typeface="+mn-lt"/>
              </a:rPr>
              <a:t> Alpha-Beta Pruning</a:t>
            </a:r>
            <a:endParaRPr lang="vi-VN" altLang="vi-VN" sz="2600" dirty="0">
              <a:solidFill>
                <a:schemeClr val="tx1">
                  <a:lumMod val="75000"/>
                  <a:lumOff val="25000"/>
                </a:schemeClr>
              </a:solidFill>
              <a:latin typeface="Noto Sans"/>
              <a:ea typeface="Noto Sans"/>
              <a:cs typeface="+mn-ea"/>
              <a:sym typeface="+mn-lt"/>
            </a:endParaRPr>
          </a:p>
        </p:txBody>
      </p:sp>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1900" dirty="0">
                <a:solidFill>
                  <a:schemeClr val="bg1"/>
                </a:solidFill>
                <a:latin typeface="Noto Sans"/>
                <a:ea typeface="思源宋体 CN Heavy" panose="02020900000000000000" pitchFamily="18" charset="-122"/>
              </a:rPr>
              <a:t>2</a:t>
            </a:r>
            <a:endParaRPr lang="zh-CN" altLang="en-US" sz="1900" dirty="0">
              <a:solidFill>
                <a:schemeClr val="bg1"/>
              </a:solidFill>
              <a:latin typeface="思源宋体 CN Heavy" panose="02020900000000000000" pitchFamily="18" charset="-122"/>
              <a:ea typeface="思源宋体 CN Heavy" panose="02020900000000000000" pitchFamily="18" charset="-122"/>
            </a:endParaRPr>
          </a:p>
        </p:txBody>
      </p:sp>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0" y="1365613"/>
            <a:ext cx="5666786" cy="5492387"/>
          </a:xfrm>
          <a:prstGeom prst="rect">
            <a:avLst/>
          </a:prstGeom>
        </p:spPr>
      </p:pic>
      <p:sp>
        <p:nvSpPr>
          <p:cNvPr id="13" name="TextBox 55"/>
          <p:cNvSpPr txBox="1"/>
          <p:nvPr/>
        </p:nvSpPr>
        <p:spPr>
          <a:xfrm>
            <a:off x="1" y="932127"/>
            <a:ext cx="6514010" cy="524803"/>
          </a:xfrm>
          <a:prstGeom prst="rect">
            <a:avLst/>
          </a:prstGeom>
          <a:noFill/>
        </p:spPr>
        <p:txBody>
          <a:bodyPr wrap="square" lIns="68571" tIns="34285" rIns="68571" bIns="34285" rtlCol="0">
            <a:noAutofit/>
          </a:bodyPr>
          <a:lstStyle/>
          <a:p>
            <a:pPr marL="285750" indent="-285750" algn="just">
              <a:buFont typeface="Wingdings" panose="05000000000000000000" pitchFamily="2" charset="2"/>
              <a:buChar char="q"/>
            </a:pPr>
            <a:r>
              <a:rPr lang="en-US" altLang="zh-CN" sz="2400" dirty="0" err="1">
                <a:latin typeface="Arial" panose="020B0604020202020204" pitchFamily="34" charset="0"/>
                <a:cs typeface="Arial" panose="020B0604020202020204" pitchFamily="34" charset="0"/>
                <a:sym typeface="+mn-lt"/>
              </a:rPr>
              <a:t>Đây</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là</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mã</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giả</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thuật</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toán</a:t>
            </a:r>
            <a:r>
              <a:rPr lang="en-US" altLang="zh-CN" sz="2400" dirty="0">
                <a:latin typeface="Arial" panose="020B0604020202020204" pitchFamily="34" charset="0"/>
                <a:cs typeface="Arial" panose="020B0604020202020204" pitchFamily="34" charset="0"/>
                <a:sym typeface="+mn-lt"/>
              </a:rPr>
              <a:t> Alpha-Beta Pruning</a:t>
            </a:r>
            <a:endParaRPr lang="zh-CN" altLang="en-US" sz="2400" dirty="0">
              <a:latin typeface="Arial" panose="020B0604020202020204" pitchFamily="34" charset="0"/>
              <a:cs typeface="Arial" panose="020B0604020202020204" pitchFamily="34" charset="0"/>
              <a:sym typeface="+mn-lt"/>
            </a:endParaRPr>
          </a:p>
        </p:txBody>
      </p:sp>
      <p:sp>
        <p:nvSpPr>
          <p:cNvPr id="15" name="TextBox 55"/>
          <p:cNvSpPr txBox="1"/>
          <p:nvPr/>
        </p:nvSpPr>
        <p:spPr>
          <a:xfrm>
            <a:off x="5416912" y="1456930"/>
            <a:ext cx="6514010" cy="2787844"/>
          </a:xfrm>
          <a:prstGeom prst="rect">
            <a:avLst/>
          </a:prstGeom>
          <a:noFill/>
        </p:spPr>
        <p:txBody>
          <a:bodyPr wrap="square" lIns="68571" tIns="34285" rIns="68571" bIns="34285" rtlCol="0">
            <a:noAutofit/>
          </a:bodyPr>
          <a:lstStyle/>
          <a:p>
            <a:pPr marL="285750" indent="-285750" algn="just">
              <a:buFont typeface="Wingdings" panose="05000000000000000000" pitchFamily="2" charset="2"/>
              <a:buChar char="q"/>
            </a:pP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 MAX </a:t>
            </a:r>
            <a:r>
              <a:rPr lang="en-US" sz="2400" dirty="0" err="1">
                <a:latin typeface="Arial" panose="020B0604020202020204" pitchFamily="34" charset="0"/>
                <a:cs typeface="Arial" panose="020B0604020202020204" pitchFamily="34" charset="0"/>
              </a:rPr>
              <a:t>sẽ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alpha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 MIN </a:t>
            </a:r>
            <a:r>
              <a:rPr lang="en-US" sz="2400" dirty="0" err="1">
                <a:latin typeface="Arial" panose="020B0604020202020204" pitchFamily="34" charset="0"/>
                <a:cs typeface="Arial" panose="020B0604020202020204" pitchFamily="34" charset="0"/>
              </a:rPr>
              <a:t>sẽ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beta.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khi</a:t>
            </a:r>
            <a:r>
              <a:rPr lang="en-US" sz="2400" dirty="0">
                <a:latin typeface="Arial" panose="020B0604020202020204" pitchFamily="34" charset="0"/>
                <a:cs typeface="Arial" panose="020B0604020202020204" pitchFamily="34" charset="0"/>
              </a:rPr>
              <a:t> quay </a:t>
            </a:r>
            <a:r>
              <a:rPr lang="en-US" sz="2400" dirty="0" err="1">
                <a:latin typeface="Arial" panose="020B0604020202020204" pitchFamily="34" charset="0"/>
                <a:cs typeface="Arial" panose="020B0604020202020204" pitchFamily="34" charset="0"/>
              </a:rPr>
              <a:t>lui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nút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nút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phía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thay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alpha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beta. </a:t>
            </a:r>
            <a:r>
              <a:rPr lang="en-US" sz="2400" dirty="0" err="1">
                <a:latin typeface="Arial" panose="020B0604020202020204" pitchFamily="34" charset="0"/>
                <a:cs typeface="Arial" panose="020B0604020202020204" pitchFamily="34" charset="0"/>
              </a:rPr>
              <a:t>Sau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alpha, beta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nút</a:t>
            </a:r>
            <a:r>
              <a:rPr lang="en-US" sz="2400" dirty="0">
                <a:latin typeface="Arial" panose="020B0604020202020204" pitchFamily="34" charset="0"/>
                <a:cs typeface="Arial" panose="020B0604020202020204" pitchFamily="34" charset="0"/>
              </a:rPr>
              <a:t> con.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22437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507645" y="1439643"/>
            <a:ext cx="10995821" cy="5022793"/>
            <a:chOff x="507645" y="1399070"/>
            <a:chExt cx="10995821" cy="4709662"/>
          </a:xfrm>
        </p:grpSpPr>
        <p:grpSp>
          <p:nvGrpSpPr>
            <p:cNvPr id="53" name="iSļíḍé"/>
            <p:cNvGrpSpPr/>
            <p:nvPr/>
          </p:nvGrpSpPr>
          <p:grpSpPr>
            <a:xfrm>
              <a:off x="2594419" y="2017144"/>
              <a:ext cx="2844356" cy="2037887"/>
              <a:chOff x="5051869" y="2680914"/>
              <a:chExt cx="2088263" cy="1496171"/>
            </a:xfrm>
          </p:grpSpPr>
          <p:sp>
            <p:nvSpPr>
              <p:cNvPr id="70" name="ïšḻiḋe"/>
              <p:cNvSpPr/>
              <p:nvPr/>
            </p:nvSpPr>
            <p:spPr bwMode="auto">
              <a:xfrm>
                <a:off x="5051869" y="2680914"/>
                <a:ext cx="2088263" cy="1496171"/>
              </a:xfrm>
              <a:custGeom>
                <a:avLst/>
                <a:gdLst>
                  <a:gd name="T0" fmla="*/ 1413 w 1454"/>
                  <a:gd name="T1" fmla="*/ 410 h 1042"/>
                  <a:gd name="T2" fmla="*/ 1224 w 1454"/>
                  <a:gd name="T3" fmla="*/ 327 h 1042"/>
                  <a:gd name="T4" fmla="*/ 1197 w 1454"/>
                  <a:gd name="T5" fmla="*/ 328 h 1042"/>
                  <a:gd name="T6" fmla="*/ 1119 w 1454"/>
                  <a:gd name="T7" fmla="*/ 150 h 1042"/>
                  <a:gd name="T8" fmla="*/ 984 w 1454"/>
                  <a:gd name="T9" fmla="*/ 101 h 1042"/>
                  <a:gd name="T10" fmla="*/ 875 w 1454"/>
                  <a:gd name="T11" fmla="*/ 122 h 1042"/>
                  <a:gd name="T12" fmla="*/ 641 w 1454"/>
                  <a:gd name="T13" fmla="*/ 0 h 1042"/>
                  <a:gd name="T14" fmla="*/ 627 w 1454"/>
                  <a:gd name="T15" fmla="*/ 0 h 1042"/>
                  <a:gd name="T16" fmla="*/ 386 w 1454"/>
                  <a:gd name="T17" fmla="*/ 202 h 1042"/>
                  <a:gd name="T18" fmla="*/ 343 w 1454"/>
                  <a:gd name="T19" fmla="*/ 198 h 1042"/>
                  <a:gd name="T20" fmla="*/ 205 w 1454"/>
                  <a:gd name="T21" fmla="*/ 300 h 1042"/>
                  <a:gd name="T22" fmla="*/ 188 w 1454"/>
                  <a:gd name="T23" fmla="*/ 299 h 1042"/>
                  <a:gd name="T24" fmla="*/ 42 w 1454"/>
                  <a:gd name="T25" fmla="*/ 393 h 1042"/>
                  <a:gd name="T26" fmla="*/ 37 w 1454"/>
                  <a:gd name="T27" fmla="*/ 610 h 1042"/>
                  <a:gd name="T28" fmla="*/ 240 w 1454"/>
                  <a:gd name="T29" fmla="*/ 721 h 1042"/>
                  <a:gd name="T30" fmla="*/ 317 w 1454"/>
                  <a:gd name="T31" fmla="*/ 712 h 1042"/>
                  <a:gd name="T32" fmla="*/ 453 w 1454"/>
                  <a:gd name="T33" fmla="*/ 841 h 1042"/>
                  <a:gd name="T34" fmla="*/ 489 w 1454"/>
                  <a:gd name="T35" fmla="*/ 844 h 1042"/>
                  <a:gd name="T36" fmla="*/ 644 w 1454"/>
                  <a:gd name="T37" fmla="*/ 770 h 1042"/>
                  <a:gd name="T38" fmla="*/ 791 w 1454"/>
                  <a:gd name="T39" fmla="*/ 873 h 1042"/>
                  <a:gd name="T40" fmla="*/ 673 w 1454"/>
                  <a:gd name="T41" fmla="*/ 1042 h 1042"/>
                  <a:gd name="T42" fmla="*/ 1099 w 1454"/>
                  <a:gd name="T43" fmla="*/ 761 h 1042"/>
                  <a:gd name="T44" fmla="*/ 1102 w 1454"/>
                  <a:gd name="T45" fmla="*/ 757 h 1042"/>
                  <a:gd name="T46" fmla="*/ 1162 w 1454"/>
                  <a:gd name="T47" fmla="*/ 766 h 1042"/>
                  <a:gd name="T48" fmla="*/ 1285 w 1454"/>
                  <a:gd name="T49" fmla="*/ 700 h 1042"/>
                  <a:gd name="T50" fmla="*/ 1420 w 1454"/>
                  <a:gd name="T51" fmla="*/ 601 h 1042"/>
                  <a:gd name="T52" fmla="*/ 1413 w 1454"/>
                  <a:gd name="T53" fmla="*/ 410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54" h="1042">
                    <a:moveTo>
                      <a:pt x="1413" y="410"/>
                    </a:moveTo>
                    <a:cubicBezTo>
                      <a:pt x="1359" y="338"/>
                      <a:pt x="1272" y="327"/>
                      <a:pt x="1224" y="327"/>
                    </a:cubicBezTo>
                    <a:cubicBezTo>
                      <a:pt x="1214" y="327"/>
                      <a:pt x="1204" y="328"/>
                      <a:pt x="1197" y="328"/>
                    </a:cubicBezTo>
                    <a:cubicBezTo>
                      <a:pt x="1201" y="297"/>
                      <a:pt x="1200" y="224"/>
                      <a:pt x="1119" y="150"/>
                    </a:cubicBezTo>
                    <a:cubicBezTo>
                      <a:pt x="1082" y="117"/>
                      <a:pt x="1037" y="101"/>
                      <a:pt x="984" y="101"/>
                    </a:cubicBezTo>
                    <a:cubicBezTo>
                      <a:pt x="935" y="101"/>
                      <a:pt x="893" y="115"/>
                      <a:pt x="875" y="122"/>
                    </a:cubicBezTo>
                    <a:cubicBezTo>
                      <a:pt x="859" y="91"/>
                      <a:pt x="799" y="0"/>
                      <a:pt x="641" y="0"/>
                    </a:cubicBezTo>
                    <a:cubicBezTo>
                      <a:pt x="637" y="0"/>
                      <a:pt x="632" y="0"/>
                      <a:pt x="627" y="0"/>
                    </a:cubicBezTo>
                    <a:cubicBezTo>
                      <a:pt x="437" y="6"/>
                      <a:pt x="395" y="158"/>
                      <a:pt x="386" y="202"/>
                    </a:cubicBezTo>
                    <a:cubicBezTo>
                      <a:pt x="371" y="199"/>
                      <a:pt x="357" y="198"/>
                      <a:pt x="343" y="198"/>
                    </a:cubicBezTo>
                    <a:cubicBezTo>
                      <a:pt x="246" y="198"/>
                      <a:pt x="214" y="273"/>
                      <a:pt x="205" y="300"/>
                    </a:cubicBezTo>
                    <a:cubicBezTo>
                      <a:pt x="200" y="300"/>
                      <a:pt x="194" y="299"/>
                      <a:pt x="188" y="299"/>
                    </a:cubicBezTo>
                    <a:cubicBezTo>
                      <a:pt x="132" y="299"/>
                      <a:pt x="76" y="335"/>
                      <a:pt x="42" y="393"/>
                    </a:cubicBezTo>
                    <a:cubicBezTo>
                      <a:pt x="2" y="461"/>
                      <a:pt x="0" y="542"/>
                      <a:pt x="37" y="610"/>
                    </a:cubicBezTo>
                    <a:cubicBezTo>
                      <a:pt x="88" y="702"/>
                      <a:pt x="175" y="721"/>
                      <a:pt x="240" y="721"/>
                    </a:cubicBezTo>
                    <a:cubicBezTo>
                      <a:pt x="274" y="721"/>
                      <a:pt x="302" y="716"/>
                      <a:pt x="317" y="712"/>
                    </a:cubicBezTo>
                    <a:cubicBezTo>
                      <a:pt x="322" y="744"/>
                      <a:pt x="347" y="823"/>
                      <a:pt x="453" y="841"/>
                    </a:cubicBezTo>
                    <a:cubicBezTo>
                      <a:pt x="465" y="843"/>
                      <a:pt x="477" y="844"/>
                      <a:pt x="489" y="844"/>
                    </a:cubicBezTo>
                    <a:cubicBezTo>
                      <a:pt x="568" y="844"/>
                      <a:pt x="621" y="797"/>
                      <a:pt x="644" y="770"/>
                    </a:cubicBezTo>
                    <a:cubicBezTo>
                      <a:pt x="655" y="799"/>
                      <a:pt x="689" y="847"/>
                      <a:pt x="791" y="873"/>
                    </a:cubicBezTo>
                    <a:cubicBezTo>
                      <a:pt x="778" y="928"/>
                      <a:pt x="746" y="1003"/>
                      <a:pt x="673" y="1042"/>
                    </a:cubicBezTo>
                    <a:cubicBezTo>
                      <a:pt x="673" y="1042"/>
                      <a:pt x="966" y="1042"/>
                      <a:pt x="1099" y="761"/>
                    </a:cubicBezTo>
                    <a:cubicBezTo>
                      <a:pt x="1100" y="760"/>
                      <a:pt x="1101" y="758"/>
                      <a:pt x="1102" y="757"/>
                    </a:cubicBezTo>
                    <a:cubicBezTo>
                      <a:pt x="1123" y="763"/>
                      <a:pt x="1143" y="766"/>
                      <a:pt x="1162" y="766"/>
                    </a:cubicBezTo>
                    <a:cubicBezTo>
                      <a:pt x="1238" y="766"/>
                      <a:pt x="1274" y="717"/>
                      <a:pt x="1285" y="700"/>
                    </a:cubicBezTo>
                    <a:cubicBezTo>
                      <a:pt x="1339" y="699"/>
                      <a:pt x="1390" y="661"/>
                      <a:pt x="1420" y="601"/>
                    </a:cubicBezTo>
                    <a:cubicBezTo>
                      <a:pt x="1454" y="534"/>
                      <a:pt x="1451" y="461"/>
                      <a:pt x="1413" y="410"/>
                    </a:cubicBezTo>
                  </a:path>
                </a:pathLst>
              </a:custGeom>
              <a:solidFill>
                <a:schemeClr val="accent1">
                  <a:lumMod val="20000"/>
                  <a:lumOff val="80000"/>
                </a:schemeClr>
              </a:solidFill>
              <a:ln>
                <a:noFill/>
              </a:ln>
            </p:spPr>
            <p:txBody>
              <a:bodyPr wrap="square" lIns="91440" tIns="45720" rIns="91440" bIns="45720" anchor="ctr">
                <a:normAutofit/>
              </a:bodyPr>
              <a:lstStyle/>
              <a:p>
                <a:endParaRPr>
                  <a:solidFill>
                    <a:schemeClr val="tx1">
                      <a:lumMod val="75000"/>
                      <a:lumOff val="25000"/>
                    </a:schemeClr>
                  </a:solidFill>
                </a:endParaRPr>
              </a:p>
            </p:txBody>
          </p:sp>
          <p:sp>
            <p:nvSpPr>
              <p:cNvPr id="71" name="isḷîďê"/>
              <p:cNvSpPr/>
              <p:nvPr/>
            </p:nvSpPr>
            <p:spPr bwMode="auto">
              <a:xfrm>
                <a:off x="5163048" y="2777440"/>
                <a:ext cx="1866767" cy="1280708"/>
              </a:xfrm>
              <a:custGeom>
                <a:avLst/>
                <a:gdLst>
                  <a:gd name="T0" fmla="*/ 1263 w 1300"/>
                  <a:gd name="T1" fmla="*/ 334 h 892"/>
                  <a:gd name="T2" fmla="*/ 1095 w 1300"/>
                  <a:gd name="T3" fmla="*/ 267 h 892"/>
                  <a:gd name="T4" fmla="*/ 1070 w 1300"/>
                  <a:gd name="T5" fmla="*/ 268 h 892"/>
                  <a:gd name="T6" fmla="*/ 1000 w 1300"/>
                  <a:gd name="T7" fmla="*/ 123 h 892"/>
                  <a:gd name="T8" fmla="*/ 880 w 1300"/>
                  <a:gd name="T9" fmla="*/ 82 h 892"/>
                  <a:gd name="T10" fmla="*/ 782 w 1300"/>
                  <a:gd name="T11" fmla="*/ 100 h 892"/>
                  <a:gd name="T12" fmla="*/ 573 w 1300"/>
                  <a:gd name="T13" fmla="*/ 0 h 892"/>
                  <a:gd name="T14" fmla="*/ 561 w 1300"/>
                  <a:gd name="T15" fmla="*/ 1 h 892"/>
                  <a:gd name="T16" fmla="*/ 346 w 1300"/>
                  <a:gd name="T17" fmla="*/ 165 h 892"/>
                  <a:gd name="T18" fmla="*/ 307 w 1300"/>
                  <a:gd name="T19" fmla="*/ 161 h 892"/>
                  <a:gd name="T20" fmla="*/ 183 w 1300"/>
                  <a:gd name="T21" fmla="*/ 245 h 892"/>
                  <a:gd name="T22" fmla="*/ 168 w 1300"/>
                  <a:gd name="T23" fmla="*/ 244 h 892"/>
                  <a:gd name="T24" fmla="*/ 38 w 1300"/>
                  <a:gd name="T25" fmla="*/ 320 h 892"/>
                  <a:gd name="T26" fmla="*/ 33 w 1300"/>
                  <a:gd name="T27" fmla="*/ 496 h 892"/>
                  <a:gd name="T28" fmla="*/ 214 w 1300"/>
                  <a:gd name="T29" fmla="*/ 587 h 892"/>
                  <a:gd name="T30" fmla="*/ 283 w 1300"/>
                  <a:gd name="T31" fmla="*/ 580 h 892"/>
                  <a:gd name="T32" fmla="*/ 405 w 1300"/>
                  <a:gd name="T33" fmla="*/ 685 h 892"/>
                  <a:gd name="T34" fmla="*/ 437 w 1300"/>
                  <a:gd name="T35" fmla="*/ 687 h 892"/>
                  <a:gd name="T36" fmla="*/ 576 w 1300"/>
                  <a:gd name="T37" fmla="*/ 627 h 892"/>
                  <a:gd name="T38" fmla="*/ 792 w 1300"/>
                  <a:gd name="T39" fmla="*/ 752 h 892"/>
                  <a:gd name="T40" fmla="*/ 702 w 1300"/>
                  <a:gd name="T41" fmla="*/ 892 h 892"/>
                  <a:gd name="T42" fmla="*/ 983 w 1300"/>
                  <a:gd name="T43" fmla="*/ 619 h 892"/>
                  <a:gd name="T44" fmla="*/ 985 w 1300"/>
                  <a:gd name="T45" fmla="*/ 616 h 892"/>
                  <a:gd name="T46" fmla="*/ 1039 w 1300"/>
                  <a:gd name="T47" fmla="*/ 623 h 892"/>
                  <a:gd name="T48" fmla="*/ 1149 w 1300"/>
                  <a:gd name="T49" fmla="*/ 570 h 892"/>
                  <a:gd name="T50" fmla="*/ 1270 w 1300"/>
                  <a:gd name="T51" fmla="*/ 489 h 892"/>
                  <a:gd name="T52" fmla="*/ 1263 w 1300"/>
                  <a:gd name="T53" fmla="*/ 33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0" h="892">
                    <a:moveTo>
                      <a:pt x="1263" y="334"/>
                    </a:moveTo>
                    <a:cubicBezTo>
                      <a:pt x="1215" y="275"/>
                      <a:pt x="1137" y="267"/>
                      <a:pt x="1095" y="267"/>
                    </a:cubicBezTo>
                    <a:cubicBezTo>
                      <a:pt x="1085" y="267"/>
                      <a:pt x="1077" y="267"/>
                      <a:pt x="1070" y="268"/>
                    </a:cubicBezTo>
                    <a:cubicBezTo>
                      <a:pt x="1074" y="242"/>
                      <a:pt x="1073" y="183"/>
                      <a:pt x="1000" y="123"/>
                    </a:cubicBezTo>
                    <a:cubicBezTo>
                      <a:pt x="968" y="96"/>
                      <a:pt x="927" y="82"/>
                      <a:pt x="880" y="82"/>
                    </a:cubicBezTo>
                    <a:cubicBezTo>
                      <a:pt x="836" y="82"/>
                      <a:pt x="799" y="94"/>
                      <a:pt x="782" y="100"/>
                    </a:cubicBezTo>
                    <a:cubicBezTo>
                      <a:pt x="768" y="75"/>
                      <a:pt x="714" y="0"/>
                      <a:pt x="573" y="0"/>
                    </a:cubicBezTo>
                    <a:cubicBezTo>
                      <a:pt x="569" y="0"/>
                      <a:pt x="565" y="0"/>
                      <a:pt x="561" y="1"/>
                    </a:cubicBezTo>
                    <a:cubicBezTo>
                      <a:pt x="391" y="6"/>
                      <a:pt x="353" y="129"/>
                      <a:pt x="346" y="165"/>
                    </a:cubicBezTo>
                    <a:cubicBezTo>
                      <a:pt x="332" y="162"/>
                      <a:pt x="319" y="161"/>
                      <a:pt x="307" y="161"/>
                    </a:cubicBezTo>
                    <a:cubicBezTo>
                      <a:pt x="220" y="161"/>
                      <a:pt x="191" y="222"/>
                      <a:pt x="183" y="245"/>
                    </a:cubicBezTo>
                    <a:cubicBezTo>
                      <a:pt x="178" y="244"/>
                      <a:pt x="173" y="244"/>
                      <a:pt x="168" y="244"/>
                    </a:cubicBezTo>
                    <a:cubicBezTo>
                      <a:pt x="118" y="244"/>
                      <a:pt x="68" y="273"/>
                      <a:pt x="38" y="320"/>
                    </a:cubicBezTo>
                    <a:cubicBezTo>
                      <a:pt x="2" y="376"/>
                      <a:pt x="0" y="442"/>
                      <a:pt x="33" y="496"/>
                    </a:cubicBezTo>
                    <a:cubicBezTo>
                      <a:pt x="78" y="571"/>
                      <a:pt x="157" y="587"/>
                      <a:pt x="214" y="587"/>
                    </a:cubicBezTo>
                    <a:cubicBezTo>
                      <a:pt x="245" y="587"/>
                      <a:pt x="270" y="582"/>
                      <a:pt x="283" y="580"/>
                    </a:cubicBezTo>
                    <a:cubicBezTo>
                      <a:pt x="288" y="605"/>
                      <a:pt x="310" y="669"/>
                      <a:pt x="405" y="685"/>
                    </a:cubicBezTo>
                    <a:cubicBezTo>
                      <a:pt x="416" y="686"/>
                      <a:pt x="426" y="687"/>
                      <a:pt x="437" y="687"/>
                    </a:cubicBezTo>
                    <a:cubicBezTo>
                      <a:pt x="508" y="687"/>
                      <a:pt x="555" y="649"/>
                      <a:pt x="576" y="627"/>
                    </a:cubicBezTo>
                    <a:cubicBezTo>
                      <a:pt x="586" y="650"/>
                      <a:pt x="654" y="737"/>
                      <a:pt x="792" y="752"/>
                    </a:cubicBezTo>
                    <a:cubicBezTo>
                      <a:pt x="780" y="798"/>
                      <a:pt x="763" y="849"/>
                      <a:pt x="702" y="892"/>
                    </a:cubicBezTo>
                    <a:cubicBezTo>
                      <a:pt x="702" y="892"/>
                      <a:pt x="864" y="847"/>
                      <a:pt x="983" y="619"/>
                    </a:cubicBezTo>
                    <a:cubicBezTo>
                      <a:pt x="984" y="618"/>
                      <a:pt x="984" y="617"/>
                      <a:pt x="985" y="616"/>
                    </a:cubicBezTo>
                    <a:cubicBezTo>
                      <a:pt x="1004" y="621"/>
                      <a:pt x="1022" y="623"/>
                      <a:pt x="1039" y="623"/>
                    </a:cubicBezTo>
                    <a:cubicBezTo>
                      <a:pt x="1107" y="623"/>
                      <a:pt x="1139" y="584"/>
                      <a:pt x="1149" y="570"/>
                    </a:cubicBezTo>
                    <a:cubicBezTo>
                      <a:pt x="1197" y="569"/>
                      <a:pt x="1243" y="538"/>
                      <a:pt x="1270" y="489"/>
                    </a:cubicBezTo>
                    <a:cubicBezTo>
                      <a:pt x="1300" y="435"/>
                      <a:pt x="1297" y="375"/>
                      <a:pt x="1263" y="334"/>
                    </a:cubicBezTo>
                  </a:path>
                </a:pathLst>
              </a:custGeom>
              <a:solidFill>
                <a:schemeClr val="bg1"/>
              </a:solidFill>
              <a:ln>
                <a:noFill/>
              </a:ln>
            </p:spPr>
            <p:txBody>
              <a:bodyPr vert="horz" wrap="square" lIns="91440" tIns="45720" rIns="91440" bIns="45720" anchor="b" anchorCtr="1" compatLnSpc="1">
                <a:normAutofit/>
              </a:bodyPr>
              <a:lstStyle/>
              <a:p>
                <a:endParaRPr lang="zh-CN" altLang="en-US" b="1">
                  <a:solidFill>
                    <a:schemeClr val="tx1">
                      <a:lumMod val="75000"/>
                      <a:lumOff val="25000"/>
                    </a:schemeClr>
                  </a:solidFill>
                </a:endParaRPr>
              </a:p>
            </p:txBody>
          </p:sp>
        </p:grpSp>
        <p:sp>
          <p:nvSpPr>
            <p:cNvPr id="54" name="ïśḻídê"/>
            <p:cNvSpPr txBox="1"/>
            <p:nvPr/>
          </p:nvSpPr>
          <p:spPr>
            <a:xfrm>
              <a:off x="507645" y="2336908"/>
              <a:ext cx="2114024" cy="1331282"/>
            </a:xfrm>
            <a:prstGeom prst="rect">
              <a:avLst/>
            </a:prstGeom>
            <a:noFill/>
            <a:ln>
              <a:noFill/>
            </a:ln>
          </p:spPr>
          <p:txBody>
            <a:bodyPr wrap="square" lIns="91440" tIns="45720" rIns="91440" bIns="45720" anchor="t" anchorCtr="0">
              <a:noAutofit/>
            </a:bodyPr>
            <a:lstStyle/>
            <a:p>
              <a:pPr algn="ctr"/>
              <a:r>
                <a:rPr lang="en-US" altLang="zh-CN" sz="2400" dirty="0" err="1">
                  <a:latin typeface="Arial" panose="020B0604020202020204" pitchFamily="34" charset="0"/>
                  <a:cs typeface="Arial" panose="020B0604020202020204" pitchFamily="34" charset="0"/>
                  <a:sym typeface="+mn-lt"/>
                </a:rPr>
                <a:t>Ưu</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điểm</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của</a:t>
              </a:r>
              <a:r>
                <a:rPr lang="en-US" altLang="zh-CN" sz="2400" dirty="0">
                  <a:latin typeface="Arial" panose="020B0604020202020204" pitchFamily="34" charset="0"/>
                  <a:cs typeface="Arial" panose="020B0604020202020204" pitchFamily="34" charset="0"/>
                  <a:sym typeface="+mn-lt"/>
                </a:rPr>
                <a:t> Alpha-Beta Pruning</a:t>
              </a:r>
              <a:endParaRPr lang="zh-CN" altLang="en-US" sz="2400" dirty="0">
                <a:latin typeface="Arial" panose="020B0604020202020204" pitchFamily="34" charset="0"/>
                <a:cs typeface="Arial" panose="020B0604020202020204" pitchFamily="34" charset="0"/>
                <a:sym typeface="+mn-lt"/>
              </a:endParaRPr>
            </a:p>
          </p:txBody>
        </p:sp>
        <p:cxnSp>
          <p:nvCxnSpPr>
            <p:cNvPr id="56" name="直接连接符 55"/>
            <p:cNvCxnSpPr>
              <a:stCxn id="70" idx="1"/>
            </p:cNvCxnSpPr>
            <p:nvPr/>
          </p:nvCxnSpPr>
          <p:spPr>
            <a:xfrm flipV="1">
              <a:off x="4988842" y="2017144"/>
              <a:ext cx="2440658" cy="63952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70" idx="23"/>
            </p:cNvCxnSpPr>
            <p:nvPr/>
          </p:nvCxnSpPr>
          <p:spPr>
            <a:xfrm>
              <a:off x="4867556" y="3515245"/>
              <a:ext cx="3371569" cy="85673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8" name="išľiďê"/>
            <p:cNvGrpSpPr/>
            <p:nvPr/>
          </p:nvGrpSpPr>
          <p:grpSpPr>
            <a:xfrm>
              <a:off x="7404377" y="1494085"/>
              <a:ext cx="891898" cy="891898"/>
              <a:chOff x="7582102" y="2177483"/>
              <a:chExt cx="536448" cy="536448"/>
            </a:xfrm>
          </p:grpSpPr>
          <p:sp>
            <p:nvSpPr>
              <p:cNvPr id="68" name="ï$1iḍe"/>
              <p:cNvSpPr/>
              <p:nvPr/>
            </p:nvSpPr>
            <p:spPr>
              <a:xfrm>
                <a:off x="7582102" y="2177483"/>
                <a:ext cx="536448" cy="536448"/>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endParaRPr lang="zh-CN" altLang="en-US" i="1">
                  <a:solidFill>
                    <a:schemeClr val="tx1">
                      <a:lumMod val="75000"/>
                      <a:lumOff val="25000"/>
                    </a:schemeClr>
                  </a:solidFill>
                </a:endParaRPr>
              </a:p>
            </p:txBody>
          </p:sp>
          <p:sp>
            <p:nvSpPr>
              <p:cNvPr id="69" name="ïṥlíde"/>
              <p:cNvSpPr/>
              <p:nvPr/>
            </p:nvSpPr>
            <p:spPr bwMode="auto">
              <a:xfrm>
                <a:off x="7703777" y="2298782"/>
                <a:ext cx="293098" cy="293849"/>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accent1"/>
              </a:solidFill>
              <a:ln>
                <a:noFill/>
              </a:ln>
            </p:spPr>
            <p:txBody>
              <a:bodyPr wrap="square" lIns="91440" tIns="45720" rIns="91440" bIns="45720">
                <a:normAutofit/>
              </a:bodyPr>
              <a:lstStyle/>
              <a:p>
                <a:endParaRPr lang="zh-CN" altLang="en-US">
                  <a:solidFill>
                    <a:schemeClr val="tx1">
                      <a:lumMod val="75000"/>
                      <a:lumOff val="25000"/>
                    </a:schemeClr>
                  </a:solidFill>
                </a:endParaRPr>
              </a:p>
            </p:txBody>
          </p:sp>
        </p:grpSp>
        <p:grpSp>
          <p:nvGrpSpPr>
            <p:cNvPr id="59" name="íšļídè"/>
            <p:cNvGrpSpPr/>
            <p:nvPr/>
          </p:nvGrpSpPr>
          <p:grpSpPr>
            <a:xfrm>
              <a:off x="7850326" y="3926026"/>
              <a:ext cx="891898" cy="891898"/>
              <a:chOff x="7582102" y="2177483"/>
              <a:chExt cx="536448" cy="536448"/>
            </a:xfrm>
          </p:grpSpPr>
          <p:sp>
            <p:nvSpPr>
              <p:cNvPr id="66" name="ïṧḻiďé"/>
              <p:cNvSpPr/>
              <p:nvPr/>
            </p:nvSpPr>
            <p:spPr>
              <a:xfrm>
                <a:off x="7582102" y="2177483"/>
                <a:ext cx="536448" cy="536448"/>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endParaRPr lang="zh-CN" altLang="en-US" i="1">
                  <a:solidFill>
                    <a:schemeClr val="tx1">
                      <a:lumMod val="75000"/>
                      <a:lumOff val="25000"/>
                    </a:schemeClr>
                  </a:solidFill>
                </a:endParaRPr>
              </a:p>
            </p:txBody>
          </p:sp>
          <p:sp>
            <p:nvSpPr>
              <p:cNvPr id="67" name="isḷïḓê"/>
              <p:cNvSpPr/>
              <p:nvPr/>
            </p:nvSpPr>
            <p:spPr bwMode="auto">
              <a:xfrm>
                <a:off x="7703401" y="2328522"/>
                <a:ext cx="293849" cy="234368"/>
              </a:xfrm>
              <a:custGeom>
                <a:avLst/>
                <a:gdLst>
                  <a:gd name="connsiteX0" fmla="*/ 457745 w 608415"/>
                  <a:gd name="connsiteY0" fmla="*/ 362801 h 485261"/>
                  <a:gd name="connsiteX1" fmla="*/ 434896 w 608415"/>
                  <a:gd name="connsiteY1" fmla="*/ 385613 h 485261"/>
                  <a:gd name="connsiteX2" fmla="*/ 457745 w 608415"/>
                  <a:gd name="connsiteY2" fmla="*/ 408330 h 485261"/>
                  <a:gd name="connsiteX3" fmla="*/ 480594 w 608415"/>
                  <a:gd name="connsiteY3" fmla="*/ 385613 h 485261"/>
                  <a:gd name="connsiteX4" fmla="*/ 457745 w 608415"/>
                  <a:gd name="connsiteY4" fmla="*/ 362801 h 485261"/>
                  <a:gd name="connsiteX5" fmla="*/ 504782 w 608415"/>
                  <a:gd name="connsiteY5" fmla="*/ 315841 h 485261"/>
                  <a:gd name="connsiteX6" fmla="*/ 481933 w 608415"/>
                  <a:gd name="connsiteY6" fmla="*/ 338653 h 485261"/>
                  <a:gd name="connsiteX7" fmla="*/ 504782 w 608415"/>
                  <a:gd name="connsiteY7" fmla="*/ 361369 h 485261"/>
                  <a:gd name="connsiteX8" fmla="*/ 527631 w 608415"/>
                  <a:gd name="connsiteY8" fmla="*/ 338653 h 485261"/>
                  <a:gd name="connsiteX9" fmla="*/ 504782 w 608415"/>
                  <a:gd name="connsiteY9" fmla="*/ 315841 h 485261"/>
                  <a:gd name="connsiteX10" fmla="*/ 410709 w 608415"/>
                  <a:gd name="connsiteY10" fmla="*/ 315841 h 485261"/>
                  <a:gd name="connsiteX11" fmla="*/ 387955 w 608415"/>
                  <a:gd name="connsiteY11" fmla="*/ 338653 h 485261"/>
                  <a:gd name="connsiteX12" fmla="*/ 410709 w 608415"/>
                  <a:gd name="connsiteY12" fmla="*/ 361369 h 485261"/>
                  <a:gd name="connsiteX13" fmla="*/ 433558 w 608415"/>
                  <a:gd name="connsiteY13" fmla="*/ 338653 h 485261"/>
                  <a:gd name="connsiteX14" fmla="*/ 410709 w 608415"/>
                  <a:gd name="connsiteY14" fmla="*/ 315841 h 485261"/>
                  <a:gd name="connsiteX15" fmla="*/ 457745 w 608415"/>
                  <a:gd name="connsiteY15" fmla="*/ 268880 h 485261"/>
                  <a:gd name="connsiteX16" fmla="*/ 434896 w 608415"/>
                  <a:gd name="connsiteY16" fmla="*/ 291692 h 485261"/>
                  <a:gd name="connsiteX17" fmla="*/ 457745 w 608415"/>
                  <a:gd name="connsiteY17" fmla="*/ 314409 h 485261"/>
                  <a:gd name="connsiteX18" fmla="*/ 480594 w 608415"/>
                  <a:gd name="connsiteY18" fmla="*/ 291692 h 485261"/>
                  <a:gd name="connsiteX19" fmla="*/ 457745 w 608415"/>
                  <a:gd name="connsiteY19" fmla="*/ 268880 h 485261"/>
                  <a:gd name="connsiteX20" fmla="*/ 131932 w 608415"/>
                  <a:gd name="connsiteY20" fmla="*/ 267926 h 485261"/>
                  <a:gd name="connsiteX21" fmla="*/ 121511 w 608415"/>
                  <a:gd name="connsiteY21" fmla="*/ 278330 h 485261"/>
                  <a:gd name="connsiteX22" fmla="*/ 121511 w 608415"/>
                  <a:gd name="connsiteY22" fmla="*/ 313264 h 485261"/>
                  <a:gd name="connsiteX23" fmla="*/ 86425 w 608415"/>
                  <a:gd name="connsiteY23" fmla="*/ 313264 h 485261"/>
                  <a:gd name="connsiteX24" fmla="*/ 76004 w 608415"/>
                  <a:gd name="connsiteY24" fmla="*/ 323763 h 485261"/>
                  <a:gd name="connsiteX25" fmla="*/ 76004 w 608415"/>
                  <a:gd name="connsiteY25" fmla="*/ 353543 h 485261"/>
                  <a:gd name="connsiteX26" fmla="*/ 86425 w 608415"/>
                  <a:gd name="connsiteY26" fmla="*/ 363946 h 485261"/>
                  <a:gd name="connsiteX27" fmla="*/ 121511 w 608415"/>
                  <a:gd name="connsiteY27" fmla="*/ 363946 h 485261"/>
                  <a:gd name="connsiteX28" fmla="*/ 121511 w 608415"/>
                  <a:gd name="connsiteY28" fmla="*/ 398976 h 485261"/>
                  <a:gd name="connsiteX29" fmla="*/ 131932 w 608415"/>
                  <a:gd name="connsiteY29" fmla="*/ 409380 h 485261"/>
                  <a:gd name="connsiteX30" fmla="*/ 161855 w 608415"/>
                  <a:gd name="connsiteY30" fmla="*/ 409380 h 485261"/>
                  <a:gd name="connsiteX31" fmla="*/ 172276 w 608415"/>
                  <a:gd name="connsiteY31" fmla="*/ 398976 h 485261"/>
                  <a:gd name="connsiteX32" fmla="*/ 172276 w 608415"/>
                  <a:gd name="connsiteY32" fmla="*/ 363946 h 485261"/>
                  <a:gd name="connsiteX33" fmla="*/ 207266 w 608415"/>
                  <a:gd name="connsiteY33" fmla="*/ 363946 h 485261"/>
                  <a:gd name="connsiteX34" fmla="*/ 217687 w 608415"/>
                  <a:gd name="connsiteY34" fmla="*/ 353543 h 485261"/>
                  <a:gd name="connsiteX35" fmla="*/ 217687 w 608415"/>
                  <a:gd name="connsiteY35" fmla="*/ 323763 h 485261"/>
                  <a:gd name="connsiteX36" fmla="*/ 207266 w 608415"/>
                  <a:gd name="connsiteY36" fmla="*/ 313264 h 485261"/>
                  <a:gd name="connsiteX37" fmla="*/ 172276 w 608415"/>
                  <a:gd name="connsiteY37" fmla="*/ 313264 h 485261"/>
                  <a:gd name="connsiteX38" fmla="*/ 172276 w 608415"/>
                  <a:gd name="connsiteY38" fmla="*/ 278330 h 485261"/>
                  <a:gd name="connsiteX39" fmla="*/ 161855 w 608415"/>
                  <a:gd name="connsiteY39" fmla="*/ 267926 h 485261"/>
                  <a:gd name="connsiteX40" fmla="*/ 286043 w 608415"/>
                  <a:gd name="connsiteY40" fmla="*/ 155297 h 485261"/>
                  <a:gd name="connsiteX41" fmla="*/ 322276 w 608415"/>
                  <a:gd name="connsiteY41" fmla="*/ 155297 h 485261"/>
                  <a:gd name="connsiteX42" fmla="*/ 332697 w 608415"/>
                  <a:gd name="connsiteY42" fmla="*/ 165701 h 485261"/>
                  <a:gd name="connsiteX43" fmla="*/ 332697 w 608415"/>
                  <a:gd name="connsiteY43" fmla="*/ 191949 h 485261"/>
                  <a:gd name="connsiteX44" fmla="*/ 461474 w 608415"/>
                  <a:gd name="connsiteY44" fmla="*/ 191949 h 485261"/>
                  <a:gd name="connsiteX45" fmla="*/ 608415 w 608415"/>
                  <a:gd name="connsiteY45" fmla="*/ 338653 h 485261"/>
                  <a:gd name="connsiteX46" fmla="*/ 461474 w 608415"/>
                  <a:gd name="connsiteY46" fmla="*/ 485261 h 485261"/>
                  <a:gd name="connsiteX47" fmla="*/ 331359 w 608415"/>
                  <a:gd name="connsiteY47" fmla="*/ 406421 h 485261"/>
                  <a:gd name="connsiteX48" fmla="*/ 277056 w 608415"/>
                  <a:gd name="connsiteY48" fmla="*/ 406421 h 485261"/>
                  <a:gd name="connsiteX49" fmla="*/ 146846 w 608415"/>
                  <a:gd name="connsiteY49" fmla="*/ 485261 h 485261"/>
                  <a:gd name="connsiteX50" fmla="*/ 0 w 608415"/>
                  <a:gd name="connsiteY50" fmla="*/ 338653 h 485261"/>
                  <a:gd name="connsiteX51" fmla="*/ 146846 w 608415"/>
                  <a:gd name="connsiteY51" fmla="*/ 191949 h 485261"/>
                  <a:gd name="connsiteX52" fmla="*/ 275622 w 608415"/>
                  <a:gd name="connsiteY52" fmla="*/ 191949 h 485261"/>
                  <a:gd name="connsiteX53" fmla="*/ 275622 w 608415"/>
                  <a:gd name="connsiteY53" fmla="*/ 165701 h 485261"/>
                  <a:gd name="connsiteX54" fmla="*/ 286043 w 608415"/>
                  <a:gd name="connsiteY54" fmla="*/ 155297 h 485261"/>
                  <a:gd name="connsiteX55" fmla="*/ 304137 w 608415"/>
                  <a:gd name="connsiteY55" fmla="*/ 59217 h 485261"/>
                  <a:gd name="connsiteX56" fmla="*/ 381900 w 608415"/>
                  <a:gd name="connsiteY56" fmla="*/ 91270 h 485261"/>
                  <a:gd name="connsiteX57" fmla="*/ 381900 w 608415"/>
                  <a:gd name="connsiteY57" fmla="*/ 112830 h 485261"/>
                  <a:gd name="connsiteX58" fmla="*/ 371097 w 608415"/>
                  <a:gd name="connsiteY58" fmla="*/ 117219 h 485261"/>
                  <a:gd name="connsiteX59" fmla="*/ 360389 w 608415"/>
                  <a:gd name="connsiteY59" fmla="*/ 112830 h 485261"/>
                  <a:gd name="connsiteX60" fmla="*/ 247956 w 608415"/>
                  <a:gd name="connsiteY60" fmla="*/ 112830 h 485261"/>
                  <a:gd name="connsiteX61" fmla="*/ 226445 w 608415"/>
                  <a:gd name="connsiteY61" fmla="*/ 112830 h 485261"/>
                  <a:gd name="connsiteX62" fmla="*/ 226445 w 608415"/>
                  <a:gd name="connsiteY62" fmla="*/ 91270 h 485261"/>
                  <a:gd name="connsiteX63" fmla="*/ 304137 w 608415"/>
                  <a:gd name="connsiteY63" fmla="*/ 59217 h 485261"/>
                  <a:gd name="connsiteX64" fmla="*/ 304196 w 608415"/>
                  <a:gd name="connsiteY64" fmla="*/ 0 h 485261"/>
                  <a:gd name="connsiteX65" fmla="*/ 411937 w 608415"/>
                  <a:gd name="connsiteY65" fmla="*/ 44507 h 485261"/>
                  <a:gd name="connsiteX66" fmla="*/ 411937 w 608415"/>
                  <a:gd name="connsiteY66" fmla="*/ 65974 h 485261"/>
                  <a:gd name="connsiteX67" fmla="*/ 390429 w 608415"/>
                  <a:gd name="connsiteY67" fmla="*/ 65974 h 485261"/>
                  <a:gd name="connsiteX68" fmla="*/ 217986 w 608415"/>
                  <a:gd name="connsiteY68" fmla="*/ 65974 h 485261"/>
                  <a:gd name="connsiteX69" fmla="*/ 207184 w 608415"/>
                  <a:gd name="connsiteY69" fmla="*/ 70362 h 485261"/>
                  <a:gd name="connsiteX70" fmla="*/ 196383 w 608415"/>
                  <a:gd name="connsiteY70" fmla="*/ 65974 h 485261"/>
                  <a:gd name="connsiteX71" fmla="*/ 196383 w 608415"/>
                  <a:gd name="connsiteY71" fmla="*/ 44507 h 485261"/>
                  <a:gd name="connsiteX72" fmla="*/ 304196 w 608415"/>
                  <a:gd name="connsiteY72" fmla="*/ 0 h 48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8415" h="485261">
                    <a:moveTo>
                      <a:pt x="457745" y="362801"/>
                    </a:moveTo>
                    <a:cubicBezTo>
                      <a:pt x="445126" y="362801"/>
                      <a:pt x="434896" y="373014"/>
                      <a:pt x="434896" y="385613"/>
                    </a:cubicBezTo>
                    <a:cubicBezTo>
                      <a:pt x="434896" y="398117"/>
                      <a:pt x="445126" y="408330"/>
                      <a:pt x="457745" y="408330"/>
                    </a:cubicBezTo>
                    <a:cubicBezTo>
                      <a:pt x="470365" y="408330"/>
                      <a:pt x="480594" y="398117"/>
                      <a:pt x="480594" y="385613"/>
                    </a:cubicBezTo>
                    <a:cubicBezTo>
                      <a:pt x="480594" y="373014"/>
                      <a:pt x="470365" y="362801"/>
                      <a:pt x="457745" y="362801"/>
                    </a:cubicBezTo>
                    <a:close/>
                    <a:moveTo>
                      <a:pt x="504782" y="315841"/>
                    </a:moveTo>
                    <a:cubicBezTo>
                      <a:pt x="492162" y="315841"/>
                      <a:pt x="481933" y="326054"/>
                      <a:pt x="481933" y="338653"/>
                    </a:cubicBezTo>
                    <a:cubicBezTo>
                      <a:pt x="481933" y="351156"/>
                      <a:pt x="492162" y="361369"/>
                      <a:pt x="504782" y="361369"/>
                    </a:cubicBezTo>
                    <a:cubicBezTo>
                      <a:pt x="517401" y="361369"/>
                      <a:pt x="527631" y="351156"/>
                      <a:pt x="527631" y="338653"/>
                    </a:cubicBezTo>
                    <a:cubicBezTo>
                      <a:pt x="527631" y="326054"/>
                      <a:pt x="517401" y="315841"/>
                      <a:pt x="504782" y="315841"/>
                    </a:cubicBezTo>
                    <a:close/>
                    <a:moveTo>
                      <a:pt x="410709" y="315841"/>
                    </a:moveTo>
                    <a:cubicBezTo>
                      <a:pt x="398089" y="315841"/>
                      <a:pt x="387955" y="326054"/>
                      <a:pt x="387955" y="338653"/>
                    </a:cubicBezTo>
                    <a:cubicBezTo>
                      <a:pt x="387955" y="351156"/>
                      <a:pt x="398089" y="361369"/>
                      <a:pt x="410709" y="361369"/>
                    </a:cubicBezTo>
                    <a:cubicBezTo>
                      <a:pt x="423328" y="361369"/>
                      <a:pt x="433558" y="351156"/>
                      <a:pt x="433558" y="338653"/>
                    </a:cubicBezTo>
                    <a:cubicBezTo>
                      <a:pt x="433558" y="326054"/>
                      <a:pt x="423328" y="315841"/>
                      <a:pt x="410709" y="315841"/>
                    </a:cubicBezTo>
                    <a:close/>
                    <a:moveTo>
                      <a:pt x="457745" y="268880"/>
                    </a:moveTo>
                    <a:cubicBezTo>
                      <a:pt x="445126" y="268880"/>
                      <a:pt x="434896" y="279093"/>
                      <a:pt x="434896" y="291692"/>
                    </a:cubicBezTo>
                    <a:cubicBezTo>
                      <a:pt x="434896" y="304291"/>
                      <a:pt x="445126" y="314409"/>
                      <a:pt x="457745" y="314409"/>
                    </a:cubicBezTo>
                    <a:cubicBezTo>
                      <a:pt x="470365" y="314409"/>
                      <a:pt x="480594" y="304291"/>
                      <a:pt x="480594" y="291692"/>
                    </a:cubicBezTo>
                    <a:cubicBezTo>
                      <a:pt x="480594" y="279093"/>
                      <a:pt x="470365" y="268880"/>
                      <a:pt x="457745" y="268880"/>
                    </a:cubicBezTo>
                    <a:close/>
                    <a:moveTo>
                      <a:pt x="131932" y="267926"/>
                    </a:moveTo>
                    <a:cubicBezTo>
                      <a:pt x="126195" y="267926"/>
                      <a:pt x="121511" y="272603"/>
                      <a:pt x="121511" y="278330"/>
                    </a:cubicBezTo>
                    <a:lnTo>
                      <a:pt x="121511" y="313264"/>
                    </a:lnTo>
                    <a:lnTo>
                      <a:pt x="86425" y="313264"/>
                    </a:lnTo>
                    <a:cubicBezTo>
                      <a:pt x="80689" y="313264"/>
                      <a:pt x="76004" y="317941"/>
                      <a:pt x="76004" y="323763"/>
                    </a:cubicBezTo>
                    <a:lnTo>
                      <a:pt x="76004" y="353543"/>
                    </a:lnTo>
                    <a:cubicBezTo>
                      <a:pt x="76004" y="359270"/>
                      <a:pt x="80689" y="363946"/>
                      <a:pt x="86425" y="363946"/>
                    </a:cubicBezTo>
                    <a:lnTo>
                      <a:pt x="121511" y="363946"/>
                    </a:lnTo>
                    <a:lnTo>
                      <a:pt x="121511" y="398976"/>
                    </a:lnTo>
                    <a:cubicBezTo>
                      <a:pt x="121511" y="404703"/>
                      <a:pt x="126195" y="409380"/>
                      <a:pt x="131932" y="409380"/>
                    </a:cubicBezTo>
                    <a:lnTo>
                      <a:pt x="161855" y="409380"/>
                    </a:lnTo>
                    <a:cubicBezTo>
                      <a:pt x="167591" y="409380"/>
                      <a:pt x="172276" y="404703"/>
                      <a:pt x="172276" y="398976"/>
                    </a:cubicBezTo>
                    <a:lnTo>
                      <a:pt x="172276" y="363946"/>
                    </a:lnTo>
                    <a:lnTo>
                      <a:pt x="207266" y="363946"/>
                    </a:lnTo>
                    <a:cubicBezTo>
                      <a:pt x="213003" y="363946"/>
                      <a:pt x="217687" y="359270"/>
                      <a:pt x="217687" y="353543"/>
                    </a:cubicBezTo>
                    <a:lnTo>
                      <a:pt x="217687" y="323763"/>
                    </a:lnTo>
                    <a:cubicBezTo>
                      <a:pt x="217687" y="317941"/>
                      <a:pt x="213003" y="313264"/>
                      <a:pt x="207266" y="313264"/>
                    </a:cubicBezTo>
                    <a:lnTo>
                      <a:pt x="172276" y="313264"/>
                    </a:lnTo>
                    <a:lnTo>
                      <a:pt x="172276" y="278330"/>
                    </a:lnTo>
                    <a:cubicBezTo>
                      <a:pt x="172276" y="272603"/>
                      <a:pt x="167591" y="267926"/>
                      <a:pt x="161855" y="267926"/>
                    </a:cubicBezTo>
                    <a:close/>
                    <a:moveTo>
                      <a:pt x="286043" y="155297"/>
                    </a:moveTo>
                    <a:lnTo>
                      <a:pt x="322276" y="155297"/>
                    </a:lnTo>
                    <a:cubicBezTo>
                      <a:pt x="328108" y="155297"/>
                      <a:pt x="332697" y="159974"/>
                      <a:pt x="332697" y="165701"/>
                    </a:cubicBezTo>
                    <a:lnTo>
                      <a:pt x="332697" y="191949"/>
                    </a:lnTo>
                    <a:lnTo>
                      <a:pt x="461474" y="191949"/>
                    </a:lnTo>
                    <a:cubicBezTo>
                      <a:pt x="542640" y="191949"/>
                      <a:pt x="608415" y="257617"/>
                      <a:pt x="608415" y="338653"/>
                    </a:cubicBezTo>
                    <a:cubicBezTo>
                      <a:pt x="608415" y="419593"/>
                      <a:pt x="542640" y="485261"/>
                      <a:pt x="461474" y="485261"/>
                    </a:cubicBezTo>
                    <a:cubicBezTo>
                      <a:pt x="404877" y="485261"/>
                      <a:pt x="355833" y="453286"/>
                      <a:pt x="331359" y="406421"/>
                    </a:cubicBezTo>
                    <a:lnTo>
                      <a:pt x="277056" y="406421"/>
                    </a:lnTo>
                    <a:cubicBezTo>
                      <a:pt x="252486" y="453286"/>
                      <a:pt x="203442" y="485261"/>
                      <a:pt x="146846" y="485261"/>
                    </a:cubicBezTo>
                    <a:cubicBezTo>
                      <a:pt x="65775" y="485261"/>
                      <a:pt x="0" y="419593"/>
                      <a:pt x="0" y="338653"/>
                    </a:cubicBezTo>
                    <a:cubicBezTo>
                      <a:pt x="0" y="257617"/>
                      <a:pt x="65775" y="191949"/>
                      <a:pt x="146846" y="191949"/>
                    </a:cubicBezTo>
                    <a:lnTo>
                      <a:pt x="275622" y="191949"/>
                    </a:lnTo>
                    <a:lnTo>
                      <a:pt x="275622" y="165701"/>
                    </a:lnTo>
                    <a:cubicBezTo>
                      <a:pt x="275622" y="159974"/>
                      <a:pt x="280307" y="155297"/>
                      <a:pt x="286043" y="155297"/>
                    </a:cubicBezTo>
                    <a:close/>
                    <a:moveTo>
                      <a:pt x="304137" y="59217"/>
                    </a:moveTo>
                    <a:cubicBezTo>
                      <a:pt x="332281" y="59217"/>
                      <a:pt x="360437" y="69901"/>
                      <a:pt x="381900" y="91270"/>
                    </a:cubicBezTo>
                    <a:cubicBezTo>
                      <a:pt x="387828" y="97280"/>
                      <a:pt x="387828" y="106820"/>
                      <a:pt x="381900" y="112830"/>
                    </a:cubicBezTo>
                    <a:cubicBezTo>
                      <a:pt x="378937" y="115788"/>
                      <a:pt x="375017" y="117219"/>
                      <a:pt x="371097" y="117219"/>
                    </a:cubicBezTo>
                    <a:cubicBezTo>
                      <a:pt x="367177" y="117219"/>
                      <a:pt x="363353" y="115788"/>
                      <a:pt x="360389" y="112830"/>
                    </a:cubicBezTo>
                    <a:cubicBezTo>
                      <a:pt x="329413" y="81921"/>
                      <a:pt x="278932" y="81921"/>
                      <a:pt x="247956" y="112830"/>
                    </a:cubicBezTo>
                    <a:cubicBezTo>
                      <a:pt x="242028" y="118745"/>
                      <a:pt x="232372" y="118745"/>
                      <a:pt x="226445" y="112830"/>
                    </a:cubicBezTo>
                    <a:cubicBezTo>
                      <a:pt x="220517" y="106820"/>
                      <a:pt x="220517" y="97280"/>
                      <a:pt x="226445" y="91270"/>
                    </a:cubicBezTo>
                    <a:cubicBezTo>
                      <a:pt x="247861" y="69901"/>
                      <a:pt x="275993" y="59217"/>
                      <a:pt x="304137" y="59217"/>
                    </a:cubicBezTo>
                    <a:close/>
                    <a:moveTo>
                      <a:pt x="304196" y="0"/>
                    </a:moveTo>
                    <a:cubicBezTo>
                      <a:pt x="343232" y="0"/>
                      <a:pt x="382257" y="14836"/>
                      <a:pt x="411937" y="44507"/>
                    </a:cubicBezTo>
                    <a:cubicBezTo>
                      <a:pt x="417959" y="50422"/>
                      <a:pt x="417959" y="60059"/>
                      <a:pt x="411937" y="65974"/>
                    </a:cubicBezTo>
                    <a:cubicBezTo>
                      <a:pt x="406010" y="71889"/>
                      <a:pt x="396451" y="71889"/>
                      <a:pt x="390429" y="65974"/>
                    </a:cubicBezTo>
                    <a:cubicBezTo>
                      <a:pt x="342826" y="18461"/>
                      <a:pt x="265494" y="18556"/>
                      <a:pt x="217986" y="65974"/>
                    </a:cubicBezTo>
                    <a:cubicBezTo>
                      <a:pt x="215022" y="68931"/>
                      <a:pt x="211103" y="70362"/>
                      <a:pt x="207184" y="70362"/>
                    </a:cubicBezTo>
                    <a:cubicBezTo>
                      <a:pt x="203265" y="70362"/>
                      <a:pt x="199441" y="68931"/>
                      <a:pt x="196383" y="65974"/>
                    </a:cubicBezTo>
                    <a:cubicBezTo>
                      <a:pt x="190456" y="60059"/>
                      <a:pt x="190456" y="50422"/>
                      <a:pt x="196383" y="44507"/>
                    </a:cubicBezTo>
                    <a:cubicBezTo>
                      <a:pt x="226111" y="14836"/>
                      <a:pt x="265159" y="0"/>
                      <a:pt x="304196" y="0"/>
                    </a:cubicBezTo>
                    <a:close/>
                  </a:path>
                </a:pathLst>
              </a:custGeom>
              <a:solidFill>
                <a:schemeClr val="accent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solidFill>
                    <a:schemeClr val="tx1">
                      <a:lumMod val="75000"/>
                      <a:lumOff val="25000"/>
                    </a:schemeClr>
                  </a:solidFill>
                </a:endParaRPr>
              </a:p>
            </p:txBody>
          </p:sp>
        </p:grpSp>
        <p:sp>
          <p:nvSpPr>
            <p:cNvPr id="64" name="iṥḷïdê"/>
            <p:cNvSpPr txBox="1"/>
            <p:nvPr/>
          </p:nvSpPr>
          <p:spPr bwMode="auto">
            <a:xfrm>
              <a:off x="8742223" y="4055032"/>
              <a:ext cx="2761243" cy="2053700"/>
            </a:xfrm>
            <a:prstGeom prst="rect">
              <a:avLst/>
            </a:prstGeom>
            <a:noFill/>
            <a:ln w="9525">
              <a:noFill/>
              <a:miter lim="800000"/>
            </a:ln>
          </p:spPr>
          <p:txBody>
            <a:bodyPr wrap="square" lIns="91440" tIns="45720" rIns="91440" bIns="45720" anchor="t">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nhớ</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bổ</a:t>
              </a:r>
              <a:r>
                <a:rPr lang="en-US" sz="2000" dirty="0">
                  <a:latin typeface="Arial" panose="020B0604020202020204" pitchFamily="34" charset="0"/>
                  <a:cs typeface="Arial" panose="020B0604020202020204" pitchFamily="34" charset="0"/>
                </a:rPr>
                <a:t> sung </a:t>
              </a:r>
              <a:r>
                <a:rPr lang="en-US" sz="2000" dirty="0" err="1">
                  <a:latin typeface="Arial" panose="020B0604020202020204" pitchFamily="34" charset="0"/>
                  <a:cs typeface="Arial" panose="020B0604020202020204" pitchFamily="34" charset="0"/>
                </a:rPr>
                <a:t>nên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dễ</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dàng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triển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trò</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lớn</a:t>
              </a:r>
              <a:r>
                <a:rPr lang="en-US" sz="2000" dirty="0">
                  <a:latin typeface="Arial" panose="020B0604020202020204" pitchFamily="34" charset="0"/>
                  <a:cs typeface="Arial" panose="020B0604020202020204" pitchFamily="34" charset="0"/>
                </a:rPr>
                <a:t>.</a:t>
              </a:r>
            </a:p>
          </p:txBody>
        </p:sp>
        <p:sp>
          <p:nvSpPr>
            <p:cNvPr id="62" name="ïṧļiḋè"/>
            <p:cNvSpPr txBox="1"/>
            <p:nvPr/>
          </p:nvSpPr>
          <p:spPr bwMode="auto">
            <a:xfrm>
              <a:off x="8347520" y="1399070"/>
              <a:ext cx="3155946" cy="1236147"/>
            </a:xfrm>
            <a:prstGeom prst="rect">
              <a:avLst/>
            </a:prstGeom>
            <a:noFill/>
            <a:ln w="9525">
              <a:noFill/>
              <a:miter lim="800000"/>
            </a:ln>
          </p:spPr>
          <p:txBody>
            <a:bodyPr wrap="square" lIns="91440" tIns="45720" rIns="91440" bIns="45720" anchor="t">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sẽ</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hơn</a:t>
              </a:r>
              <a:r>
                <a:rPr lang="en-US" sz="2000" dirty="0">
                  <a:latin typeface="Arial" panose="020B0604020202020204" pitchFamily="34" charset="0"/>
                  <a:cs typeface="Arial" panose="020B0604020202020204" pitchFamily="34" charset="0"/>
                </a:rPr>
                <a:t> so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Minimax </a:t>
              </a:r>
              <a:r>
                <a:rPr lang="en-US" sz="2000" dirty="0" err="1">
                  <a:latin typeface="Arial" panose="020B0604020202020204" pitchFamily="34" charset="0"/>
                  <a:cs typeface="Arial" panose="020B0604020202020204" pitchFamily="34" charset="0"/>
                </a:rPr>
                <a:t>vì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bỏ</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duyệt</a:t>
              </a:r>
              <a:r>
                <a:rPr lang="en-US" sz="2000" dirty="0">
                  <a:latin typeface="Arial" panose="020B0604020202020204" pitchFamily="34" charset="0"/>
                  <a:cs typeface="Arial" panose="020B0604020202020204" pitchFamily="34" charset="0"/>
                </a:rPr>
                <a:t> qua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nút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endParaRPr lang="en-US" sz="2000" dirty="0">
                <a:latin typeface="Arial" panose="020B0604020202020204" pitchFamily="34" charset="0"/>
                <a:cs typeface="Arial" panose="020B0604020202020204" pitchFamily="34" charset="0"/>
              </a:endParaRPr>
            </a:p>
          </p:txBody>
        </p:sp>
      </p:grpSp>
      <p:sp>
        <p:nvSpPr>
          <p:cNvPr id="31" name="椭圆 30"/>
          <p:cNvSpPr/>
          <p:nvPr/>
        </p:nvSpPr>
        <p:spPr>
          <a:xfrm>
            <a:off x="260630"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vi-VN" altLang="vi-VN" sz="1900" dirty="0">
                <a:solidFill>
                  <a:schemeClr val="bg1"/>
                </a:solidFill>
                <a:latin typeface="Noto Sans"/>
                <a:ea typeface="Noto Sans"/>
              </a:rPr>
              <a:t>2</a:t>
            </a:r>
            <a:endParaRPr lang="zh-CN" altLang="en-US" sz="1900" dirty="0">
              <a:solidFill>
                <a:schemeClr val="bg1"/>
              </a:solidFill>
              <a:latin typeface="思源宋体 CN Heavy" panose="02020900000000000000" pitchFamily="18" charset="-122"/>
              <a:ea typeface="思源宋体 CN Heavy" panose="02020900000000000000" pitchFamily="18" charset="-122"/>
            </a:endParaRPr>
          </a:p>
        </p:txBody>
      </p:sp>
      <p:pic>
        <p:nvPicPr>
          <p:cNvPr id="7170" name="Picture 2" descr="Máy đai thùng, quấn màng &amp; palletiz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409" y="2336908"/>
            <a:ext cx="1167404" cy="104232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55"/>
          <p:cNvSpPr txBox="1"/>
          <p:nvPr/>
        </p:nvSpPr>
        <p:spPr>
          <a:xfrm>
            <a:off x="904866" y="306325"/>
            <a:ext cx="4903751" cy="625802"/>
          </a:xfrm>
          <a:prstGeom prst="rect">
            <a:avLst/>
          </a:prstGeom>
          <a:noFill/>
        </p:spPr>
        <p:txBody>
          <a:bodyPr wrap="square" lIns="68571" tIns="34285" rIns="68571" bIns="34285" rtlCol="0">
            <a:normAutofit fontScale="92500"/>
          </a:bodyPr>
          <a:lstStyle/>
          <a:p>
            <a:r>
              <a:rPr lang="en-US" altLang="vi-VN" sz="2600" dirty="0" err="1">
                <a:solidFill>
                  <a:schemeClr val="tx1">
                    <a:lumMod val="75000"/>
                    <a:lumOff val="25000"/>
                  </a:schemeClr>
                </a:solidFill>
                <a:latin typeface="Noto Sans"/>
                <a:ea typeface="Noto Sans"/>
                <a:cs typeface="+mn-ea"/>
                <a:sym typeface="+mn-lt"/>
              </a:rPr>
              <a:t>Thuật</a:t>
            </a:r>
            <a:r>
              <a:rPr lang="en-US" altLang="vi-VN" sz="2600" dirty="0">
                <a:solidFill>
                  <a:schemeClr val="tx1">
                    <a:lumMod val="75000"/>
                    <a:lumOff val="25000"/>
                  </a:schemeClr>
                </a:solidFill>
                <a:latin typeface="Noto Sans"/>
                <a:ea typeface="Noto Sans"/>
                <a:cs typeface="+mn-ea"/>
                <a:sym typeface="+mn-lt"/>
              </a:rPr>
              <a:t> </a:t>
            </a:r>
            <a:r>
              <a:rPr lang="en-US" altLang="vi-VN" sz="2600" dirty="0" err="1">
                <a:solidFill>
                  <a:schemeClr val="tx1">
                    <a:lumMod val="75000"/>
                    <a:lumOff val="25000"/>
                  </a:schemeClr>
                </a:solidFill>
                <a:latin typeface="Noto Sans"/>
                <a:ea typeface="Noto Sans"/>
                <a:cs typeface="+mn-ea"/>
                <a:sym typeface="+mn-lt"/>
              </a:rPr>
              <a:t>toán</a:t>
            </a:r>
            <a:r>
              <a:rPr lang="en-US" altLang="vi-VN" sz="2600" dirty="0">
                <a:solidFill>
                  <a:schemeClr val="tx1">
                    <a:lumMod val="75000"/>
                    <a:lumOff val="25000"/>
                  </a:schemeClr>
                </a:solidFill>
                <a:latin typeface="Noto Sans"/>
                <a:ea typeface="Noto Sans"/>
                <a:cs typeface="+mn-ea"/>
                <a:sym typeface="+mn-lt"/>
              </a:rPr>
              <a:t> Alpha-Beta Pruning</a:t>
            </a:r>
            <a:endParaRPr lang="vi-VN" altLang="vi-VN" sz="2600" dirty="0">
              <a:solidFill>
                <a:schemeClr val="tx1">
                  <a:lumMod val="75000"/>
                  <a:lumOff val="25000"/>
                </a:schemeClr>
              </a:solidFill>
              <a:latin typeface="Noto Sans"/>
              <a:ea typeface="Noto Sans"/>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22437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507645" y="1540975"/>
            <a:ext cx="11193172" cy="4246745"/>
            <a:chOff x="507645" y="1494085"/>
            <a:chExt cx="11193172" cy="3981994"/>
          </a:xfrm>
        </p:grpSpPr>
        <p:grpSp>
          <p:nvGrpSpPr>
            <p:cNvPr id="53" name="iSļíḍé"/>
            <p:cNvGrpSpPr/>
            <p:nvPr/>
          </p:nvGrpSpPr>
          <p:grpSpPr>
            <a:xfrm>
              <a:off x="2594419" y="2017144"/>
              <a:ext cx="2844356" cy="2037887"/>
              <a:chOff x="5051869" y="2680914"/>
              <a:chExt cx="2088263" cy="1496171"/>
            </a:xfrm>
          </p:grpSpPr>
          <p:sp>
            <p:nvSpPr>
              <p:cNvPr id="70" name="ïšḻiḋe"/>
              <p:cNvSpPr/>
              <p:nvPr/>
            </p:nvSpPr>
            <p:spPr bwMode="auto">
              <a:xfrm>
                <a:off x="5051869" y="2680914"/>
                <a:ext cx="2088263" cy="1496171"/>
              </a:xfrm>
              <a:custGeom>
                <a:avLst/>
                <a:gdLst>
                  <a:gd name="T0" fmla="*/ 1413 w 1454"/>
                  <a:gd name="T1" fmla="*/ 410 h 1042"/>
                  <a:gd name="T2" fmla="*/ 1224 w 1454"/>
                  <a:gd name="T3" fmla="*/ 327 h 1042"/>
                  <a:gd name="T4" fmla="*/ 1197 w 1454"/>
                  <a:gd name="T5" fmla="*/ 328 h 1042"/>
                  <a:gd name="T6" fmla="*/ 1119 w 1454"/>
                  <a:gd name="T7" fmla="*/ 150 h 1042"/>
                  <a:gd name="T8" fmla="*/ 984 w 1454"/>
                  <a:gd name="T9" fmla="*/ 101 h 1042"/>
                  <a:gd name="T10" fmla="*/ 875 w 1454"/>
                  <a:gd name="T11" fmla="*/ 122 h 1042"/>
                  <a:gd name="T12" fmla="*/ 641 w 1454"/>
                  <a:gd name="T13" fmla="*/ 0 h 1042"/>
                  <a:gd name="T14" fmla="*/ 627 w 1454"/>
                  <a:gd name="T15" fmla="*/ 0 h 1042"/>
                  <a:gd name="T16" fmla="*/ 386 w 1454"/>
                  <a:gd name="T17" fmla="*/ 202 h 1042"/>
                  <a:gd name="T18" fmla="*/ 343 w 1454"/>
                  <a:gd name="T19" fmla="*/ 198 h 1042"/>
                  <a:gd name="T20" fmla="*/ 205 w 1454"/>
                  <a:gd name="T21" fmla="*/ 300 h 1042"/>
                  <a:gd name="T22" fmla="*/ 188 w 1454"/>
                  <a:gd name="T23" fmla="*/ 299 h 1042"/>
                  <a:gd name="T24" fmla="*/ 42 w 1454"/>
                  <a:gd name="T25" fmla="*/ 393 h 1042"/>
                  <a:gd name="T26" fmla="*/ 37 w 1454"/>
                  <a:gd name="T27" fmla="*/ 610 h 1042"/>
                  <a:gd name="T28" fmla="*/ 240 w 1454"/>
                  <a:gd name="T29" fmla="*/ 721 h 1042"/>
                  <a:gd name="T30" fmla="*/ 317 w 1454"/>
                  <a:gd name="T31" fmla="*/ 712 h 1042"/>
                  <a:gd name="T32" fmla="*/ 453 w 1454"/>
                  <a:gd name="T33" fmla="*/ 841 h 1042"/>
                  <a:gd name="T34" fmla="*/ 489 w 1454"/>
                  <a:gd name="T35" fmla="*/ 844 h 1042"/>
                  <a:gd name="T36" fmla="*/ 644 w 1454"/>
                  <a:gd name="T37" fmla="*/ 770 h 1042"/>
                  <a:gd name="T38" fmla="*/ 791 w 1454"/>
                  <a:gd name="T39" fmla="*/ 873 h 1042"/>
                  <a:gd name="T40" fmla="*/ 673 w 1454"/>
                  <a:gd name="T41" fmla="*/ 1042 h 1042"/>
                  <a:gd name="T42" fmla="*/ 1099 w 1454"/>
                  <a:gd name="T43" fmla="*/ 761 h 1042"/>
                  <a:gd name="T44" fmla="*/ 1102 w 1454"/>
                  <a:gd name="T45" fmla="*/ 757 h 1042"/>
                  <a:gd name="T46" fmla="*/ 1162 w 1454"/>
                  <a:gd name="T47" fmla="*/ 766 h 1042"/>
                  <a:gd name="T48" fmla="*/ 1285 w 1454"/>
                  <a:gd name="T49" fmla="*/ 700 h 1042"/>
                  <a:gd name="T50" fmla="*/ 1420 w 1454"/>
                  <a:gd name="T51" fmla="*/ 601 h 1042"/>
                  <a:gd name="T52" fmla="*/ 1413 w 1454"/>
                  <a:gd name="T53" fmla="*/ 410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54" h="1042">
                    <a:moveTo>
                      <a:pt x="1413" y="410"/>
                    </a:moveTo>
                    <a:cubicBezTo>
                      <a:pt x="1359" y="338"/>
                      <a:pt x="1272" y="327"/>
                      <a:pt x="1224" y="327"/>
                    </a:cubicBezTo>
                    <a:cubicBezTo>
                      <a:pt x="1214" y="327"/>
                      <a:pt x="1204" y="328"/>
                      <a:pt x="1197" y="328"/>
                    </a:cubicBezTo>
                    <a:cubicBezTo>
                      <a:pt x="1201" y="297"/>
                      <a:pt x="1200" y="224"/>
                      <a:pt x="1119" y="150"/>
                    </a:cubicBezTo>
                    <a:cubicBezTo>
                      <a:pt x="1082" y="117"/>
                      <a:pt x="1037" y="101"/>
                      <a:pt x="984" y="101"/>
                    </a:cubicBezTo>
                    <a:cubicBezTo>
                      <a:pt x="935" y="101"/>
                      <a:pt x="893" y="115"/>
                      <a:pt x="875" y="122"/>
                    </a:cubicBezTo>
                    <a:cubicBezTo>
                      <a:pt x="859" y="91"/>
                      <a:pt x="799" y="0"/>
                      <a:pt x="641" y="0"/>
                    </a:cubicBezTo>
                    <a:cubicBezTo>
                      <a:pt x="637" y="0"/>
                      <a:pt x="632" y="0"/>
                      <a:pt x="627" y="0"/>
                    </a:cubicBezTo>
                    <a:cubicBezTo>
                      <a:pt x="437" y="6"/>
                      <a:pt x="395" y="158"/>
                      <a:pt x="386" y="202"/>
                    </a:cubicBezTo>
                    <a:cubicBezTo>
                      <a:pt x="371" y="199"/>
                      <a:pt x="357" y="198"/>
                      <a:pt x="343" y="198"/>
                    </a:cubicBezTo>
                    <a:cubicBezTo>
                      <a:pt x="246" y="198"/>
                      <a:pt x="214" y="273"/>
                      <a:pt x="205" y="300"/>
                    </a:cubicBezTo>
                    <a:cubicBezTo>
                      <a:pt x="200" y="300"/>
                      <a:pt x="194" y="299"/>
                      <a:pt x="188" y="299"/>
                    </a:cubicBezTo>
                    <a:cubicBezTo>
                      <a:pt x="132" y="299"/>
                      <a:pt x="76" y="335"/>
                      <a:pt x="42" y="393"/>
                    </a:cubicBezTo>
                    <a:cubicBezTo>
                      <a:pt x="2" y="461"/>
                      <a:pt x="0" y="542"/>
                      <a:pt x="37" y="610"/>
                    </a:cubicBezTo>
                    <a:cubicBezTo>
                      <a:pt x="88" y="702"/>
                      <a:pt x="175" y="721"/>
                      <a:pt x="240" y="721"/>
                    </a:cubicBezTo>
                    <a:cubicBezTo>
                      <a:pt x="274" y="721"/>
                      <a:pt x="302" y="716"/>
                      <a:pt x="317" y="712"/>
                    </a:cubicBezTo>
                    <a:cubicBezTo>
                      <a:pt x="322" y="744"/>
                      <a:pt x="347" y="823"/>
                      <a:pt x="453" y="841"/>
                    </a:cubicBezTo>
                    <a:cubicBezTo>
                      <a:pt x="465" y="843"/>
                      <a:pt x="477" y="844"/>
                      <a:pt x="489" y="844"/>
                    </a:cubicBezTo>
                    <a:cubicBezTo>
                      <a:pt x="568" y="844"/>
                      <a:pt x="621" y="797"/>
                      <a:pt x="644" y="770"/>
                    </a:cubicBezTo>
                    <a:cubicBezTo>
                      <a:pt x="655" y="799"/>
                      <a:pt x="689" y="847"/>
                      <a:pt x="791" y="873"/>
                    </a:cubicBezTo>
                    <a:cubicBezTo>
                      <a:pt x="778" y="928"/>
                      <a:pt x="746" y="1003"/>
                      <a:pt x="673" y="1042"/>
                    </a:cubicBezTo>
                    <a:cubicBezTo>
                      <a:pt x="673" y="1042"/>
                      <a:pt x="966" y="1042"/>
                      <a:pt x="1099" y="761"/>
                    </a:cubicBezTo>
                    <a:cubicBezTo>
                      <a:pt x="1100" y="760"/>
                      <a:pt x="1101" y="758"/>
                      <a:pt x="1102" y="757"/>
                    </a:cubicBezTo>
                    <a:cubicBezTo>
                      <a:pt x="1123" y="763"/>
                      <a:pt x="1143" y="766"/>
                      <a:pt x="1162" y="766"/>
                    </a:cubicBezTo>
                    <a:cubicBezTo>
                      <a:pt x="1238" y="766"/>
                      <a:pt x="1274" y="717"/>
                      <a:pt x="1285" y="700"/>
                    </a:cubicBezTo>
                    <a:cubicBezTo>
                      <a:pt x="1339" y="699"/>
                      <a:pt x="1390" y="661"/>
                      <a:pt x="1420" y="601"/>
                    </a:cubicBezTo>
                    <a:cubicBezTo>
                      <a:pt x="1454" y="534"/>
                      <a:pt x="1451" y="461"/>
                      <a:pt x="1413" y="410"/>
                    </a:cubicBezTo>
                  </a:path>
                </a:pathLst>
              </a:custGeom>
              <a:solidFill>
                <a:schemeClr val="accent1">
                  <a:lumMod val="20000"/>
                  <a:lumOff val="80000"/>
                </a:schemeClr>
              </a:solidFill>
              <a:ln>
                <a:noFill/>
              </a:ln>
            </p:spPr>
            <p:txBody>
              <a:bodyPr wrap="square" lIns="91440" tIns="45720" rIns="91440" bIns="45720" anchor="ctr">
                <a:normAutofit/>
              </a:bodyPr>
              <a:lstStyle/>
              <a:p>
                <a:endParaRPr>
                  <a:solidFill>
                    <a:schemeClr val="tx1">
                      <a:lumMod val="75000"/>
                      <a:lumOff val="25000"/>
                    </a:schemeClr>
                  </a:solidFill>
                </a:endParaRPr>
              </a:p>
            </p:txBody>
          </p:sp>
          <p:sp>
            <p:nvSpPr>
              <p:cNvPr id="71" name="isḷîďê"/>
              <p:cNvSpPr/>
              <p:nvPr/>
            </p:nvSpPr>
            <p:spPr bwMode="auto">
              <a:xfrm>
                <a:off x="5163048" y="2777440"/>
                <a:ext cx="1866767" cy="1280708"/>
              </a:xfrm>
              <a:custGeom>
                <a:avLst/>
                <a:gdLst>
                  <a:gd name="T0" fmla="*/ 1263 w 1300"/>
                  <a:gd name="T1" fmla="*/ 334 h 892"/>
                  <a:gd name="T2" fmla="*/ 1095 w 1300"/>
                  <a:gd name="T3" fmla="*/ 267 h 892"/>
                  <a:gd name="T4" fmla="*/ 1070 w 1300"/>
                  <a:gd name="T5" fmla="*/ 268 h 892"/>
                  <a:gd name="T6" fmla="*/ 1000 w 1300"/>
                  <a:gd name="T7" fmla="*/ 123 h 892"/>
                  <a:gd name="T8" fmla="*/ 880 w 1300"/>
                  <a:gd name="T9" fmla="*/ 82 h 892"/>
                  <a:gd name="T10" fmla="*/ 782 w 1300"/>
                  <a:gd name="T11" fmla="*/ 100 h 892"/>
                  <a:gd name="T12" fmla="*/ 573 w 1300"/>
                  <a:gd name="T13" fmla="*/ 0 h 892"/>
                  <a:gd name="T14" fmla="*/ 561 w 1300"/>
                  <a:gd name="T15" fmla="*/ 1 h 892"/>
                  <a:gd name="T16" fmla="*/ 346 w 1300"/>
                  <a:gd name="T17" fmla="*/ 165 h 892"/>
                  <a:gd name="T18" fmla="*/ 307 w 1300"/>
                  <a:gd name="T19" fmla="*/ 161 h 892"/>
                  <a:gd name="T20" fmla="*/ 183 w 1300"/>
                  <a:gd name="T21" fmla="*/ 245 h 892"/>
                  <a:gd name="T22" fmla="*/ 168 w 1300"/>
                  <a:gd name="T23" fmla="*/ 244 h 892"/>
                  <a:gd name="T24" fmla="*/ 38 w 1300"/>
                  <a:gd name="T25" fmla="*/ 320 h 892"/>
                  <a:gd name="T26" fmla="*/ 33 w 1300"/>
                  <a:gd name="T27" fmla="*/ 496 h 892"/>
                  <a:gd name="T28" fmla="*/ 214 w 1300"/>
                  <a:gd name="T29" fmla="*/ 587 h 892"/>
                  <a:gd name="T30" fmla="*/ 283 w 1300"/>
                  <a:gd name="T31" fmla="*/ 580 h 892"/>
                  <a:gd name="T32" fmla="*/ 405 w 1300"/>
                  <a:gd name="T33" fmla="*/ 685 h 892"/>
                  <a:gd name="T34" fmla="*/ 437 w 1300"/>
                  <a:gd name="T35" fmla="*/ 687 h 892"/>
                  <a:gd name="T36" fmla="*/ 576 w 1300"/>
                  <a:gd name="T37" fmla="*/ 627 h 892"/>
                  <a:gd name="T38" fmla="*/ 792 w 1300"/>
                  <a:gd name="T39" fmla="*/ 752 h 892"/>
                  <a:gd name="T40" fmla="*/ 702 w 1300"/>
                  <a:gd name="T41" fmla="*/ 892 h 892"/>
                  <a:gd name="T42" fmla="*/ 983 w 1300"/>
                  <a:gd name="T43" fmla="*/ 619 h 892"/>
                  <a:gd name="T44" fmla="*/ 985 w 1300"/>
                  <a:gd name="T45" fmla="*/ 616 h 892"/>
                  <a:gd name="T46" fmla="*/ 1039 w 1300"/>
                  <a:gd name="T47" fmla="*/ 623 h 892"/>
                  <a:gd name="T48" fmla="*/ 1149 w 1300"/>
                  <a:gd name="T49" fmla="*/ 570 h 892"/>
                  <a:gd name="T50" fmla="*/ 1270 w 1300"/>
                  <a:gd name="T51" fmla="*/ 489 h 892"/>
                  <a:gd name="T52" fmla="*/ 1263 w 1300"/>
                  <a:gd name="T53" fmla="*/ 334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0" h="892">
                    <a:moveTo>
                      <a:pt x="1263" y="334"/>
                    </a:moveTo>
                    <a:cubicBezTo>
                      <a:pt x="1215" y="275"/>
                      <a:pt x="1137" y="267"/>
                      <a:pt x="1095" y="267"/>
                    </a:cubicBezTo>
                    <a:cubicBezTo>
                      <a:pt x="1085" y="267"/>
                      <a:pt x="1077" y="267"/>
                      <a:pt x="1070" y="268"/>
                    </a:cubicBezTo>
                    <a:cubicBezTo>
                      <a:pt x="1074" y="242"/>
                      <a:pt x="1073" y="183"/>
                      <a:pt x="1000" y="123"/>
                    </a:cubicBezTo>
                    <a:cubicBezTo>
                      <a:pt x="968" y="96"/>
                      <a:pt x="927" y="82"/>
                      <a:pt x="880" y="82"/>
                    </a:cubicBezTo>
                    <a:cubicBezTo>
                      <a:pt x="836" y="82"/>
                      <a:pt x="799" y="94"/>
                      <a:pt x="782" y="100"/>
                    </a:cubicBezTo>
                    <a:cubicBezTo>
                      <a:pt x="768" y="75"/>
                      <a:pt x="714" y="0"/>
                      <a:pt x="573" y="0"/>
                    </a:cubicBezTo>
                    <a:cubicBezTo>
                      <a:pt x="569" y="0"/>
                      <a:pt x="565" y="0"/>
                      <a:pt x="561" y="1"/>
                    </a:cubicBezTo>
                    <a:cubicBezTo>
                      <a:pt x="391" y="6"/>
                      <a:pt x="353" y="129"/>
                      <a:pt x="346" y="165"/>
                    </a:cubicBezTo>
                    <a:cubicBezTo>
                      <a:pt x="332" y="162"/>
                      <a:pt x="319" y="161"/>
                      <a:pt x="307" y="161"/>
                    </a:cubicBezTo>
                    <a:cubicBezTo>
                      <a:pt x="220" y="161"/>
                      <a:pt x="191" y="222"/>
                      <a:pt x="183" y="245"/>
                    </a:cubicBezTo>
                    <a:cubicBezTo>
                      <a:pt x="178" y="244"/>
                      <a:pt x="173" y="244"/>
                      <a:pt x="168" y="244"/>
                    </a:cubicBezTo>
                    <a:cubicBezTo>
                      <a:pt x="118" y="244"/>
                      <a:pt x="68" y="273"/>
                      <a:pt x="38" y="320"/>
                    </a:cubicBezTo>
                    <a:cubicBezTo>
                      <a:pt x="2" y="376"/>
                      <a:pt x="0" y="442"/>
                      <a:pt x="33" y="496"/>
                    </a:cubicBezTo>
                    <a:cubicBezTo>
                      <a:pt x="78" y="571"/>
                      <a:pt x="157" y="587"/>
                      <a:pt x="214" y="587"/>
                    </a:cubicBezTo>
                    <a:cubicBezTo>
                      <a:pt x="245" y="587"/>
                      <a:pt x="270" y="582"/>
                      <a:pt x="283" y="580"/>
                    </a:cubicBezTo>
                    <a:cubicBezTo>
                      <a:pt x="288" y="605"/>
                      <a:pt x="310" y="669"/>
                      <a:pt x="405" y="685"/>
                    </a:cubicBezTo>
                    <a:cubicBezTo>
                      <a:pt x="416" y="686"/>
                      <a:pt x="426" y="687"/>
                      <a:pt x="437" y="687"/>
                    </a:cubicBezTo>
                    <a:cubicBezTo>
                      <a:pt x="508" y="687"/>
                      <a:pt x="555" y="649"/>
                      <a:pt x="576" y="627"/>
                    </a:cubicBezTo>
                    <a:cubicBezTo>
                      <a:pt x="586" y="650"/>
                      <a:pt x="654" y="737"/>
                      <a:pt x="792" y="752"/>
                    </a:cubicBezTo>
                    <a:cubicBezTo>
                      <a:pt x="780" y="798"/>
                      <a:pt x="763" y="849"/>
                      <a:pt x="702" y="892"/>
                    </a:cubicBezTo>
                    <a:cubicBezTo>
                      <a:pt x="702" y="892"/>
                      <a:pt x="864" y="847"/>
                      <a:pt x="983" y="619"/>
                    </a:cubicBezTo>
                    <a:cubicBezTo>
                      <a:pt x="984" y="618"/>
                      <a:pt x="984" y="617"/>
                      <a:pt x="985" y="616"/>
                    </a:cubicBezTo>
                    <a:cubicBezTo>
                      <a:pt x="1004" y="621"/>
                      <a:pt x="1022" y="623"/>
                      <a:pt x="1039" y="623"/>
                    </a:cubicBezTo>
                    <a:cubicBezTo>
                      <a:pt x="1107" y="623"/>
                      <a:pt x="1139" y="584"/>
                      <a:pt x="1149" y="570"/>
                    </a:cubicBezTo>
                    <a:cubicBezTo>
                      <a:pt x="1197" y="569"/>
                      <a:pt x="1243" y="538"/>
                      <a:pt x="1270" y="489"/>
                    </a:cubicBezTo>
                    <a:cubicBezTo>
                      <a:pt x="1300" y="435"/>
                      <a:pt x="1297" y="375"/>
                      <a:pt x="1263" y="334"/>
                    </a:cubicBezTo>
                  </a:path>
                </a:pathLst>
              </a:custGeom>
              <a:solidFill>
                <a:schemeClr val="bg1"/>
              </a:solidFill>
              <a:ln>
                <a:noFill/>
              </a:ln>
            </p:spPr>
            <p:txBody>
              <a:bodyPr vert="horz" wrap="square" lIns="91440" tIns="45720" rIns="91440" bIns="45720" anchor="b" anchorCtr="1" compatLnSpc="1">
                <a:normAutofit/>
              </a:bodyPr>
              <a:lstStyle/>
              <a:p>
                <a:endParaRPr lang="zh-CN" altLang="en-US" b="1">
                  <a:solidFill>
                    <a:schemeClr val="tx1">
                      <a:lumMod val="75000"/>
                      <a:lumOff val="25000"/>
                    </a:schemeClr>
                  </a:solidFill>
                </a:endParaRPr>
              </a:p>
            </p:txBody>
          </p:sp>
        </p:grpSp>
        <p:sp>
          <p:nvSpPr>
            <p:cNvPr id="54" name="ïśḻídê"/>
            <p:cNvSpPr txBox="1"/>
            <p:nvPr/>
          </p:nvSpPr>
          <p:spPr>
            <a:xfrm>
              <a:off x="507645" y="2336908"/>
              <a:ext cx="2114024" cy="1331282"/>
            </a:xfrm>
            <a:prstGeom prst="rect">
              <a:avLst/>
            </a:prstGeom>
            <a:noFill/>
            <a:ln>
              <a:noFill/>
            </a:ln>
          </p:spPr>
          <p:txBody>
            <a:bodyPr wrap="square" lIns="91440" tIns="45720" rIns="91440" bIns="45720" anchor="t" anchorCtr="0">
              <a:noAutofit/>
            </a:bodyPr>
            <a:lstStyle/>
            <a:p>
              <a:pPr algn="ctr"/>
              <a:r>
                <a:rPr lang="en-US" altLang="zh-CN" sz="2400" dirty="0" err="1">
                  <a:latin typeface="Arial" panose="020B0604020202020204" pitchFamily="34" charset="0"/>
                  <a:cs typeface="Arial" panose="020B0604020202020204" pitchFamily="34" charset="0"/>
                  <a:sym typeface="+mn-lt"/>
                </a:rPr>
                <a:t>Nhược</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điểm</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của</a:t>
              </a:r>
              <a:r>
                <a:rPr lang="en-US" altLang="zh-CN" sz="2400" dirty="0">
                  <a:latin typeface="Arial" panose="020B0604020202020204" pitchFamily="34" charset="0"/>
                  <a:cs typeface="Arial" panose="020B0604020202020204" pitchFamily="34" charset="0"/>
                  <a:sym typeface="+mn-lt"/>
                </a:rPr>
                <a:t> Alpha-Beta Pruning</a:t>
              </a:r>
              <a:endParaRPr lang="zh-CN" altLang="en-US" sz="2400" dirty="0">
                <a:latin typeface="Arial" panose="020B0604020202020204" pitchFamily="34" charset="0"/>
                <a:cs typeface="Arial" panose="020B0604020202020204" pitchFamily="34" charset="0"/>
                <a:sym typeface="+mn-lt"/>
              </a:endParaRPr>
            </a:p>
          </p:txBody>
        </p:sp>
        <p:cxnSp>
          <p:nvCxnSpPr>
            <p:cNvPr id="56" name="直接连接符 55"/>
            <p:cNvCxnSpPr>
              <a:stCxn id="70" idx="1"/>
            </p:cNvCxnSpPr>
            <p:nvPr/>
          </p:nvCxnSpPr>
          <p:spPr>
            <a:xfrm flipV="1">
              <a:off x="4988842" y="2017144"/>
              <a:ext cx="2440658" cy="63952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70" idx="23"/>
            </p:cNvCxnSpPr>
            <p:nvPr/>
          </p:nvCxnSpPr>
          <p:spPr>
            <a:xfrm>
              <a:off x="4867556" y="3515245"/>
              <a:ext cx="3371569" cy="85673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8" name="išľiďê"/>
            <p:cNvGrpSpPr/>
            <p:nvPr/>
          </p:nvGrpSpPr>
          <p:grpSpPr>
            <a:xfrm>
              <a:off x="7404377" y="1494085"/>
              <a:ext cx="891898" cy="891898"/>
              <a:chOff x="7582102" y="2177483"/>
              <a:chExt cx="536448" cy="536448"/>
            </a:xfrm>
          </p:grpSpPr>
          <p:sp>
            <p:nvSpPr>
              <p:cNvPr id="68" name="ï$1iḍe"/>
              <p:cNvSpPr/>
              <p:nvPr/>
            </p:nvSpPr>
            <p:spPr>
              <a:xfrm>
                <a:off x="7582102" y="2177483"/>
                <a:ext cx="536448" cy="536448"/>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endParaRPr lang="zh-CN" altLang="en-US" i="1">
                  <a:solidFill>
                    <a:schemeClr val="tx1">
                      <a:lumMod val="75000"/>
                      <a:lumOff val="25000"/>
                    </a:schemeClr>
                  </a:solidFill>
                </a:endParaRPr>
              </a:p>
            </p:txBody>
          </p:sp>
          <p:sp>
            <p:nvSpPr>
              <p:cNvPr id="69" name="ïṥlíde"/>
              <p:cNvSpPr/>
              <p:nvPr/>
            </p:nvSpPr>
            <p:spPr bwMode="auto">
              <a:xfrm>
                <a:off x="7703777" y="2298782"/>
                <a:ext cx="293098" cy="293849"/>
              </a:xfrm>
              <a:custGeom>
                <a:avLst/>
                <a:gdLst>
                  <a:gd name="connsiteX0" fmla="*/ 283655 w 606580"/>
                  <a:gd name="connsiteY0" fmla="*/ 180789 h 608133"/>
                  <a:gd name="connsiteX1" fmla="*/ 463969 w 606580"/>
                  <a:gd name="connsiteY1" fmla="*/ 329895 h 608133"/>
                  <a:gd name="connsiteX2" fmla="*/ 467288 w 606580"/>
                  <a:gd name="connsiteY2" fmla="*/ 329803 h 608133"/>
                  <a:gd name="connsiteX3" fmla="*/ 606580 w 606580"/>
                  <a:gd name="connsiteY3" fmla="*/ 468968 h 608133"/>
                  <a:gd name="connsiteX4" fmla="*/ 467288 w 606580"/>
                  <a:gd name="connsiteY4" fmla="*/ 608133 h 608133"/>
                  <a:gd name="connsiteX5" fmla="*/ 92278 w 606580"/>
                  <a:gd name="connsiteY5" fmla="*/ 608133 h 608133"/>
                  <a:gd name="connsiteX6" fmla="*/ 0 w 606580"/>
                  <a:gd name="connsiteY6" fmla="*/ 508177 h 608133"/>
                  <a:gd name="connsiteX7" fmla="*/ 100113 w 606580"/>
                  <a:gd name="connsiteY7" fmla="*/ 408221 h 608133"/>
                  <a:gd name="connsiteX8" fmla="*/ 105829 w 606580"/>
                  <a:gd name="connsiteY8" fmla="*/ 408774 h 608133"/>
                  <a:gd name="connsiteX9" fmla="*/ 100113 w 606580"/>
                  <a:gd name="connsiteY9" fmla="*/ 364042 h 608133"/>
                  <a:gd name="connsiteX10" fmla="*/ 283655 w 606580"/>
                  <a:gd name="connsiteY10" fmla="*/ 180789 h 608133"/>
                  <a:gd name="connsiteX11" fmla="*/ 399230 w 606580"/>
                  <a:gd name="connsiteY11" fmla="*/ 97945 h 608133"/>
                  <a:gd name="connsiteX12" fmla="*/ 506377 w 606580"/>
                  <a:gd name="connsiteY12" fmla="*/ 204910 h 608133"/>
                  <a:gd name="connsiteX13" fmla="*/ 476133 w 606580"/>
                  <a:gd name="connsiteY13" fmla="*/ 235195 h 608133"/>
                  <a:gd name="connsiteX14" fmla="*/ 445888 w 606580"/>
                  <a:gd name="connsiteY14" fmla="*/ 204910 h 608133"/>
                  <a:gd name="connsiteX15" fmla="*/ 399230 w 606580"/>
                  <a:gd name="connsiteY15" fmla="*/ 158424 h 608133"/>
                  <a:gd name="connsiteX16" fmla="*/ 368986 w 606580"/>
                  <a:gd name="connsiteY16" fmla="*/ 128230 h 608133"/>
                  <a:gd name="connsiteX17" fmla="*/ 399230 w 606580"/>
                  <a:gd name="connsiteY17" fmla="*/ 97945 h 608133"/>
                  <a:gd name="connsiteX18" fmla="*/ 403459 w 606580"/>
                  <a:gd name="connsiteY18" fmla="*/ 0 h 608133"/>
                  <a:gd name="connsiteX19" fmla="*/ 403552 w 606580"/>
                  <a:gd name="connsiteY19" fmla="*/ 0 h 608133"/>
                  <a:gd name="connsiteX20" fmla="*/ 604533 w 606580"/>
                  <a:gd name="connsiteY20" fmla="*/ 200633 h 608133"/>
                  <a:gd name="connsiteX21" fmla="*/ 574294 w 606580"/>
                  <a:gd name="connsiteY21" fmla="*/ 230820 h 608133"/>
                  <a:gd name="connsiteX22" fmla="*/ 574201 w 606580"/>
                  <a:gd name="connsiteY22" fmla="*/ 230820 h 608133"/>
                  <a:gd name="connsiteX23" fmla="*/ 543962 w 606580"/>
                  <a:gd name="connsiteY23" fmla="*/ 200633 h 608133"/>
                  <a:gd name="connsiteX24" fmla="*/ 403552 w 606580"/>
                  <a:gd name="connsiteY24" fmla="*/ 60466 h 608133"/>
                  <a:gd name="connsiteX25" fmla="*/ 403459 w 606580"/>
                  <a:gd name="connsiteY25" fmla="*/ 60466 h 608133"/>
                  <a:gd name="connsiteX26" fmla="*/ 373220 w 606580"/>
                  <a:gd name="connsiteY26" fmla="*/ 30187 h 608133"/>
                  <a:gd name="connsiteX27" fmla="*/ 403459 w 606580"/>
                  <a:gd name="connsiteY27" fmla="*/ 0 h 608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6580" h="608133">
                    <a:moveTo>
                      <a:pt x="283655" y="180789"/>
                    </a:moveTo>
                    <a:cubicBezTo>
                      <a:pt x="373351" y="180789"/>
                      <a:pt x="447929" y="245034"/>
                      <a:pt x="463969" y="329895"/>
                    </a:cubicBezTo>
                    <a:cubicBezTo>
                      <a:pt x="465075" y="329895"/>
                      <a:pt x="466089" y="329803"/>
                      <a:pt x="467288" y="329803"/>
                    </a:cubicBezTo>
                    <a:cubicBezTo>
                      <a:pt x="544263" y="329803"/>
                      <a:pt x="606580" y="392022"/>
                      <a:pt x="606580" y="468968"/>
                    </a:cubicBezTo>
                    <a:cubicBezTo>
                      <a:pt x="606580" y="545730"/>
                      <a:pt x="544263" y="608133"/>
                      <a:pt x="467288" y="608133"/>
                    </a:cubicBezTo>
                    <a:lnTo>
                      <a:pt x="92278" y="608133"/>
                    </a:lnTo>
                    <a:cubicBezTo>
                      <a:pt x="40101" y="604636"/>
                      <a:pt x="0" y="561101"/>
                      <a:pt x="0" y="508177"/>
                    </a:cubicBezTo>
                    <a:cubicBezTo>
                      <a:pt x="0" y="452953"/>
                      <a:pt x="44802" y="408221"/>
                      <a:pt x="100113" y="408221"/>
                    </a:cubicBezTo>
                    <a:cubicBezTo>
                      <a:pt x="102049" y="408221"/>
                      <a:pt x="103893" y="408589"/>
                      <a:pt x="105829" y="408774"/>
                    </a:cubicBezTo>
                    <a:cubicBezTo>
                      <a:pt x="102234" y="394415"/>
                      <a:pt x="100113" y="379505"/>
                      <a:pt x="100113" y="364042"/>
                    </a:cubicBezTo>
                    <a:cubicBezTo>
                      <a:pt x="100113" y="262797"/>
                      <a:pt x="182251" y="180789"/>
                      <a:pt x="283655" y="180789"/>
                    </a:cubicBezTo>
                    <a:close/>
                    <a:moveTo>
                      <a:pt x="399230" y="97945"/>
                    </a:moveTo>
                    <a:cubicBezTo>
                      <a:pt x="458336" y="97945"/>
                      <a:pt x="506377" y="145997"/>
                      <a:pt x="506377" y="204910"/>
                    </a:cubicBezTo>
                    <a:cubicBezTo>
                      <a:pt x="506377" y="221664"/>
                      <a:pt x="492822" y="235195"/>
                      <a:pt x="476133" y="235195"/>
                    </a:cubicBezTo>
                    <a:cubicBezTo>
                      <a:pt x="459443" y="235195"/>
                      <a:pt x="445888" y="221664"/>
                      <a:pt x="445888" y="204910"/>
                    </a:cubicBezTo>
                    <a:cubicBezTo>
                      <a:pt x="445888" y="179227"/>
                      <a:pt x="424957" y="158424"/>
                      <a:pt x="399230" y="158424"/>
                    </a:cubicBezTo>
                    <a:cubicBezTo>
                      <a:pt x="382541" y="158424"/>
                      <a:pt x="368986" y="144892"/>
                      <a:pt x="368986" y="128230"/>
                    </a:cubicBezTo>
                    <a:cubicBezTo>
                      <a:pt x="368986" y="111477"/>
                      <a:pt x="382541" y="97945"/>
                      <a:pt x="399230" y="97945"/>
                    </a:cubicBezTo>
                    <a:close/>
                    <a:moveTo>
                      <a:pt x="403459" y="0"/>
                    </a:moveTo>
                    <a:lnTo>
                      <a:pt x="403552" y="0"/>
                    </a:lnTo>
                    <a:cubicBezTo>
                      <a:pt x="514276" y="0"/>
                      <a:pt x="604441" y="90009"/>
                      <a:pt x="604533" y="200633"/>
                    </a:cubicBezTo>
                    <a:cubicBezTo>
                      <a:pt x="604533" y="217291"/>
                      <a:pt x="590981" y="230820"/>
                      <a:pt x="574294" y="230820"/>
                    </a:cubicBezTo>
                    <a:lnTo>
                      <a:pt x="574201" y="230820"/>
                    </a:lnTo>
                    <a:cubicBezTo>
                      <a:pt x="557514" y="230820"/>
                      <a:pt x="543962" y="217291"/>
                      <a:pt x="543962" y="200633"/>
                    </a:cubicBezTo>
                    <a:cubicBezTo>
                      <a:pt x="543962" y="123325"/>
                      <a:pt x="480902" y="60466"/>
                      <a:pt x="403552" y="60466"/>
                    </a:cubicBezTo>
                    <a:lnTo>
                      <a:pt x="403459" y="60466"/>
                    </a:lnTo>
                    <a:cubicBezTo>
                      <a:pt x="386772" y="60466"/>
                      <a:pt x="373220" y="46937"/>
                      <a:pt x="373220" y="30187"/>
                    </a:cubicBezTo>
                    <a:cubicBezTo>
                      <a:pt x="373220" y="13529"/>
                      <a:pt x="386772" y="0"/>
                      <a:pt x="403459" y="0"/>
                    </a:cubicBezTo>
                    <a:close/>
                  </a:path>
                </a:pathLst>
              </a:custGeom>
              <a:solidFill>
                <a:schemeClr val="accent1"/>
              </a:solidFill>
              <a:ln>
                <a:noFill/>
              </a:ln>
            </p:spPr>
            <p:txBody>
              <a:bodyPr wrap="square" lIns="91440" tIns="45720" rIns="91440" bIns="45720">
                <a:normAutofit/>
              </a:bodyPr>
              <a:lstStyle/>
              <a:p>
                <a:endParaRPr lang="zh-CN" altLang="en-US">
                  <a:solidFill>
                    <a:schemeClr val="tx1">
                      <a:lumMod val="75000"/>
                      <a:lumOff val="25000"/>
                    </a:schemeClr>
                  </a:solidFill>
                </a:endParaRPr>
              </a:p>
            </p:txBody>
          </p:sp>
        </p:grpSp>
        <p:grpSp>
          <p:nvGrpSpPr>
            <p:cNvPr id="59" name="íšļídè"/>
            <p:cNvGrpSpPr/>
            <p:nvPr/>
          </p:nvGrpSpPr>
          <p:grpSpPr>
            <a:xfrm>
              <a:off x="7850326" y="3926026"/>
              <a:ext cx="891898" cy="891898"/>
              <a:chOff x="7582102" y="2177483"/>
              <a:chExt cx="536448" cy="536448"/>
            </a:xfrm>
          </p:grpSpPr>
          <p:sp>
            <p:nvSpPr>
              <p:cNvPr id="66" name="ïṧḻiďé"/>
              <p:cNvSpPr/>
              <p:nvPr/>
            </p:nvSpPr>
            <p:spPr>
              <a:xfrm>
                <a:off x="7582102" y="2177483"/>
                <a:ext cx="536448" cy="536448"/>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endParaRPr lang="zh-CN" altLang="en-US" i="1">
                  <a:solidFill>
                    <a:schemeClr val="tx1">
                      <a:lumMod val="75000"/>
                      <a:lumOff val="25000"/>
                    </a:schemeClr>
                  </a:solidFill>
                </a:endParaRPr>
              </a:p>
            </p:txBody>
          </p:sp>
          <p:sp>
            <p:nvSpPr>
              <p:cNvPr id="67" name="isḷïḓê"/>
              <p:cNvSpPr/>
              <p:nvPr/>
            </p:nvSpPr>
            <p:spPr bwMode="auto">
              <a:xfrm>
                <a:off x="7703401" y="2328522"/>
                <a:ext cx="293849" cy="234368"/>
              </a:xfrm>
              <a:custGeom>
                <a:avLst/>
                <a:gdLst>
                  <a:gd name="connsiteX0" fmla="*/ 457745 w 608415"/>
                  <a:gd name="connsiteY0" fmla="*/ 362801 h 485261"/>
                  <a:gd name="connsiteX1" fmla="*/ 434896 w 608415"/>
                  <a:gd name="connsiteY1" fmla="*/ 385613 h 485261"/>
                  <a:gd name="connsiteX2" fmla="*/ 457745 w 608415"/>
                  <a:gd name="connsiteY2" fmla="*/ 408330 h 485261"/>
                  <a:gd name="connsiteX3" fmla="*/ 480594 w 608415"/>
                  <a:gd name="connsiteY3" fmla="*/ 385613 h 485261"/>
                  <a:gd name="connsiteX4" fmla="*/ 457745 w 608415"/>
                  <a:gd name="connsiteY4" fmla="*/ 362801 h 485261"/>
                  <a:gd name="connsiteX5" fmla="*/ 504782 w 608415"/>
                  <a:gd name="connsiteY5" fmla="*/ 315841 h 485261"/>
                  <a:gd name="connsiteX6" fmla="*/ 481933 w 608415"/>
                  <a:gd name="connsiteY6" fmla="*/ 338653 h 485261"/>
                  <a:gd name="connsiteX7" fmla="*/ 504782 w 608415"/>
                  <a:gd name="connsiteY7" fmla="*/ 361369 h 485261"/>
                  <a:gd name="connsiteX8" fmla="*/ 527631 w 608415"/>
                  <a:gd name="connsiteY8" fmla="*/ 338653 h 485261"/>
                  <a:gd name="connsiteX9" fmla="*/ 504782 w 608415"/>
                  <a:gd name="connsiteY9" fmla="*/ 315841 h 485261"/>
                  <a:gd name="connsiteX10" fmla="*/ 410709 w 608415"/>
                  <a:gd name="connsiteY10" fmla="*/ 315841 h 485261"/>
                  <a:gd name="connsiteX11" fmla="*/ 387955 w 608415"/>
                  <a:gd name="connsiteY11" fmla="*/ 338653 h 485261"/>
                  <a:gd name="connsiteX12" fmla="*/ 410709 w 608415"/>
                  <a:gd name="connsiteY12" fmla="*/ 361369 h 485261"/>
                  <a:gd name="connsiteX13" fmla="*/ 433558 w 608415"/>
                  <a:gd name="connsiteY13" fmla="*/ 338653 h 485261"/>
                  <a:gd name="connsiteX14" fmla="*/ 410709 w 608415"/>
                  <a:gd name="connsiteY14" fmla="*/ 315841 h 485261"/>
                  <a:gd name="connsiteX15" fmla="*/ 457745 w 608415"/>
                  <a:gd name="connsiteY15" fmla="*/ 268880 h 485261"/>
                  <a:gd name="connsiteX16" fmla="*/ 434896 w 608415"/>
                  <a:gd name="connsiteY16" fmla="*/ 291692 h 485261"/>
                  <a:gd name="connsiteX17" fmla="*/ 457745 w 608415"/>
                  <a:gd name="connsiteY17" fmla="*/ 314409 h 485261"/>
                  <a:gd name="connsiteX18" fmla="*/ 480594 w 608415"/>
                  <a:gd name="connsiteY18" fmla="*/ 291692 h 485261"/>
                  <a:gd name="connsiteX19" fmla="*/ 457745 w 608415"/>
                  <a:gd name="connsiteY19" fmla="*/ 268880 h 485261"/>
                  <a:gd name="connsiteX20" fmla="*/ 131932 w 608415"/>
                  <a:gd name="connsiteY20" fmla="*/ 267926 h 485261"/>
                  <a:gd name="connsiteX21" fmla="*/ 121511 w 608415"/>
                  <a:gd name="connsiteY21" fmla="*/ 278330 h 485261"/>
                  <a:gd name="connsiteX22" fmla="*/ 121511 w 608415"/>
                  <a:gd name="connsiteY22" fmla="*/ 313264 h 485261"/>
                  <a:gd name="connsiteX23" fmla="*/ 86425 w 608415"/>
                  <a:gd name="connsiteY23" fmla="*/ 313264 h 485261"/>
                  <a:gd name="connsiteX24" fmla="*/ 76004 w 608415"/>
                  <a:gd name="connsiteY24" fmla="*/ 323763 h 485261"/>
                  <a:gd name="connsiteX25" fmla="*/ 76004 w 608415"/>
                  <a:gd name="connsiteY25" fmla="*/ 353543 h 485261"/>
                  <a:gd name="connsiteX26" fmla="*/ 86425 w 608415"/>
                  <a:gd name="connsiteY26" fmla="*/ 363946 h 485261"/>
                  <a:gd name="connsiteX27" fmla="*/ 121511 w 608415"/>
                  <a:gd name="connsiteY27" fmla="*/ 363946 h 485261"/>
                  <a:gd name="connsiteX28" fmla="*/ 121511 w 608415"/>
                  <a:gd name="connsiteY28" fmla="*/ 398976 h 485261"/>
                  <a:gd name="connsiteX29" fmla="*/ 131932 w 608415"/>
                  <a:gd name="connsiteY29" fmla="*/ 409380 h 485261"/>
                  <a:gd name="connsiteX30" fmla="*/ 161855 w 608415"/>
                  <a:gd name="connsiteY30" fmla="*/ 409380 h 485261"/>
                  <a:gd name="connsiteX31" fmla="*/ 172276 w 608415"/>
                  <a:gd name="connsiteY31" fmla="*/ 398976 h 485261"/>
                  <a:gd name="connsiteX32" fmla="*/ 172276 w 608415"/>
                  <a:gd name="connsiteY32" fmla="*/ 363946 h 485261"/>
                  <a:gd name="connsiteX33" fmla="*/ 207266 w 608415"/>
                  <a:gd name="connsiteY33" fmla="*/ 363946 h 485261"/>
                  <a:gd name="connsiteX34" fmla="*/ 217687 w 608415"/>
                  <a:gd name="connsiteY34" fmla="*/ 353543 h 485261"/>
                  <a:gd name="connsiteX35" fmla="*/ 217687 w 608415"/>
                  <a:gd name="connsiteY35" fmla="*/ 323763 h 485261"/>
                  <a:gd name="connsiteX36" fmla="*/ 207266 w 608415"/>
                  <a:gd name="connsiteY36" fmla="*/ 313264 h 485261"/>
                  <a:gd name="connsiteX37" fmla="*/ 172276 w 608415"/>
                  <a:gd name="connsiteY37" fmla="*/ 313264 h 485261"/>
                  <a:gd name="connsiteX38" fmla="*/ 172276 w 608415"/>
                  <a:gd name="connsiteY38" fmla="*/ 278330 h 485261"/>
                  <a:gd name="connsiteX39" fmla="*/ 161855 w 608415"/>
                  <a:gd name="connsiteY39" fmla="*/ 267926 h 485261"/>
                  <a:gd name="connsiteX40" fmla="*/ 286043 w 608415"/>
                  <a:gd name="connsiteY40" fmla="*/ 155297 h 485261"/>
                  <a:gd name="connsiteX41" fmla="*/ 322276 w 608415"/>
                  <a:gd name="connsiteY41" fmla="*/ 155297 h 485261"/>
                  <a:gd name="connsiteX42" fmla="*/ 332697 w 608415"/>
                  <a:gd name="connsiteY42" fmla="*/ 165701 h 485261"/>
                  <a:gd name="connsiteX43" fmla="*/ 332697 w 608415"/>
                  <a:gd name="connsiteY43" fmla="*/ 191949 h 485261"/>
                  <a:gd name="connsiteX44" fmla="*/ 461474 w 608415"/>
                  <a:gd name="connsiteY44" fmla="*/ 191949 h 485261"/>
                  <a:gd name="connsiteX45" fmla="*/ 608415 w 608415"/>
                  <a:gd name="connsiteY45" fmla="*/ 338653 h 485261"/>
                  <a:gd name="connsiteX46" fmla="*/ 461474 w 608415"/>
                  <a:gd name="connsiteY46" fmla="*/ 485261 h 485261"/>
                  <a:gd name="connsiteX47" fmla="*/ 331359 w 608415"/>
                  <a:gd name="connsiteY47" fmla="*/ 406421 h 485261"/>
                  <a:gd name="connsiteX48" fmla="*/ 277056 w 608415"/>
                  <a:gd name="connsiteY48" fmla="*/ 406421 h 485261"/>
                  <a:gd name="connsiteX49" fmla="*/ 146846 w 608415"/>
                  <a:gd name="connsiteY49" fmla="*/ 485261 h 485261"/>
                  <a:gd name="connsiteX50" fmla="*/ 0 w 608415"/>
                  <a:gd name="connsiteY50" fmla="*/ 338653 h 485261"/>
                  <a:gd name="connsiteX51" fmla="*/ 146846 w 608415"/>
                  <a:gd name="connsiteY51" fmla="*/ 191949 h 485261"/>
                  <a:gd name="connsiteX52" fmla="*/ 275622 w 608415"/>
                  <a:gd name="connsiteY52" fmla="*/ 191949 h 485261"/>
                  <a:gd name="connsiteX53" fmla="*/ 275622 w 608415"/>
                  <a:gd name="connsiteY53" fmla="*/ 165701 h 485261"/>
                  <a:gd name="connsiteX54" fmla="*/ 286043 w 608415"/>
                  <a:gd name="connsiteY54" fmla="*/ 155297 h 485261"/>
                  <a:gd name="connsiteX55" fmla="*/ 304137 w 608415"/>
                  <a:gd name="connsiteY55" fmla="*/ 59217 h 485261"/>
                  <a:gd name="connsiteX56" fmla="*/ 381900 w 608415"/>
                  <a:gd name="connsiteY56" fmla="*/ 91270 h 485261"/>
                  <a:gd name="connsiteX57" fmla="*/ 381900 w 608415"/>
                  <a:gd name="connsiteY57" fmla="*/ 112830 h 485261"/>
                  <a:gd name="connsiteX58" fmla="*/ 371097 w 608415"/>
                  <a:gd name="connsiteY58" fmla="*/ 117219 h 485261"/>
                  <a:gd name="connsiteX59" fmla="*/ 360389 w 608415"/>
                  <a:gd name="connsiteY59" fmla="*/ 112830 h 485261"/>
                  <a:gd name="connsiteX60" fmla="*/ 247956 w 608415"/>
                  <a:gd name="connsiteY60" fmla="*/ 112830 h 485261"/>
                  <a:gd name="connsiteX61" fmla="*/ 226445 w 608415"/>
                  <a:gd name="connsiteY61" fmla="*/ 112830 h 485261"/>
                  <a:gd name="connsiteX62" fmla="*/ 226445 w 608415"/>
                  <a:gd name="connsiteY62" fmla="*/ 91270 h 485261"/>
                  <a:gd name="connsiteX63" fmla="*/ 304137 w 608415"/>
                  <a:gd name="connsiteY63" fmla="*/ 59217 h 485261"/>
                  <a:gd name="connsiteX64" fmla="*/ 304196 w 608415"/>
                  <a:gd name="connsiteY64" fmla="*/ 0 h 485261"/>
                  <a:gd name="connsiteX65" fmla="*/ 411937 w 608415"/>
                  <a:gd name="connsiteY65" fmla="*/ 44507 h 485261"/>
                  <a:gd name="connsiteX66" fmla="*/ 411937 w 608415"/>
                  <a:gd name="connsiteY66" fmla="*/ 65974 h 485261"/>
                  <a:gd name="connsiteX67" fmla="*/ 390429 w 608415"/>
                  <a:gd name="connsiteY67" fmla="*/ 65974 h 485261"/>
                  <a:gd name="connsiteX68" fmla="*/ 217986 w 608415"/>
                  <a:gd name="connsiteY68" fmla="*/ 65974 h 485261"/>
                  <a:gd name="connsiteX69" fmla="*/ 207184 w 608415"/>
                  <a:gd name="connsiteY69" fmla="*/ 70362 h 485261"/>
                  <a:gd name="connsiteX70" fmla="*/ 196383 w 608415"/>
                  <a:gd name="connsiteY70" fmla="*/ 65974 h 485261"/>
                  <a:gd name="connsiteX71" fmla="*/ 196383 w 608415"/>
                  <a:gd name="connsiteY71" fmla="*/ 44507 h 485261"/>
                  <a:gd name="connsiteX72" fmla="*/ 304196 w 608415"/>
                  <a:gd name="connsiteY72" fmla="*/ 0 h 48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8415" h="485261">
                    <a:moveTo>
                      <a:pt x="457745" y="362801"/>
                    </a:moveTo>
                    <a:cubicBezTo>
                      <a:pt x="445126" y="362801"/>
                      <a:pt x="434896" y="373014"/>
                      <a:pt x="434896" y="385613"/>
                    </a:cubicBezTo>
                    <a:cubicBezTo>
                      <a:pt x="434896" y="398117"/>
                      <a:pt x="445126" y="408330"/>
                      <a:pt x="457745" y="408330"/>
                    </a:cubicBezTo>
                    <a:cubicBezTo>
                      <a:pt x="470365" y="408330"/>
                      <a:pt x="480594" y="398117"/>
                      <a:pt x="480594" y="385613"/>
                    </a:cubicBezTo>
                    <a:cubicBezTo>
                      <a:pt x="480594" y="373014"/>
                      <a:pt x="470365" y="362801"/>
                      <a:pt x="457745" y="362801"/>
                    </a:cubicBezTo>
                    <a:close/>
                    <a:moveTo>
                      <a:pt x="504782" y="315841"/>
                    </a:moveTo>
                    <a:cubicBezTo>
                      <a:pt x="492162" y="315841"/>
                      <a:pt x="481933" y="326054"/>
                      <a:pt x="481933" y="338653"/>
                    </a:cubicBezTo>
                    <a:cubicBezTo>
                      <a:pt x="481933" y="351156"/>
                      <a:pt x="492162" y="361369"/>
                      <a:pt x="504782" y="361369"/>
                    </a:cubicBezTo>
                    <a:cubicBezTo>
                      <a:pt x="517401" y="361369"/>
                      <a:pt x="527631" y="351156"/>
                      <a:pt x="527631" y="338653"/>
                    </a:cubicBezTo>
                    <a:cubicBezTo>
                      <a:pt x="527631" y="326054"/>
                      <a:pt x="517401" y="315841"/>
                      <a:pt x="504782" y="315841"/>
                    </a:cubicBezTo>
                    <a:close/>
                    <a:moveTo>
                      <a:pt x="410709" y="315841"/>
                    </a:moveTo>
                    <a:cubicBezTo>
                      <a:pt x="398089" y="315841"/>
                      <a:pt x="387955" y="326054"/>
                      <a:pt x="387955" y="338653"/>
                    </a:cubicBezTo>
                    <a:cubicBezTo>
                      <a:pt x="387955" y="351156"/>
                      <a:pt x="398089" y="361369"/>
                      <a:pt x="410709" y="361369"/>
                    </a:cubicBezTo>
                    <a:cubicBezTo>
                      <a:pt x="423328" y="361369"/>
                      <a:pt x="433558" y="351156"/>
                      <a:pt x="433558" y="338653"/>
                    </a:cubicBezTo>
                    <a:cubicBezTo>
                      <a:pt x="433558" y="326054"/>
                      <a:pt x="423328" y="315841"/>
                      <a:pt x="410709" y="315841"/>
                    </a:cubicBezTo>
                    <a:close/>
                    <a:moveTo>
                      <a:pt x="457745" y="268880"/>
                    </a:moveTo>
                    <a:cubicBezTo>
                      <a:pt x="445126" y="268880"/>
                      <a:pt x="434896" y="279093"/>
                      <a:pt x="434896" y="291692"/>
                    </a:cubicBezTo>
                    <a:cubicBezTo>
                      <a:pt x="434896" y="304291"/>
                      <a:pt x="445126" y="314409"/>
                      <a:pt x="457745" y="314409"/>
                    </a:cubicBezTo>
                    <a:cubicBezTo>
                      <a:pt x="470365" y="314409"/>
                      <a:pt x="480594" y="304291"/>
                      <a:pt x="480594" y="291692"/>
                    </a:cubicBezTo>
                    <a:cubicBezTo>
                      <a:pt x="480594" y="279093"/>
                      <a:pt x="470365" y="268880"/>
                      <a:pt x="457745" y="268880"/>
                    </a:cubicBezTo>
                    <a:close/>
                    <a:moveTo>
                      <a:pt x="131932" y="267926"/>
                    </a:moveTo>
                    <a:cubicBezTo>
                      <a:pt x="126195" y="267926"/>
                      <a:pt x="121511" y="272603"/>
                      <a:pt x="121511" y="278330"/>
                    </a:cubicBezTo>
                    <a:lnTo>
                      <a:pt x="121511" y="313264"/>
                    </a:lnTo>
                    <a:lnTo>
                      <a:pt x="86425" y="313264"/>
                    </a:lnTo>
                    <a:cubicBezTo>
                      <a:pt x="80689" y="313264"/>
                      <a:pt x="76004" y="317941"/>
                      <a:pt x="76004" y="323763"/>
                    </a:cubicBezTo>
                    <a:lnTo>
                      <a:pt x="76004" y="353543"/>
                    </a:lnTo>
                    <a:cubicBezTo>
                      <a:pt x="76004" y="359270"/>
                      <a:pt x="80689" y="363946"/>
                      <a:pt x="86425" y="363946"/>
                    </a:cubicBezTo>
                    <a:lnTo>
                      <a:pt x="121511" y="363946"/>
                    </a:lnTo>
                    <a:lnTo>
                      <a:pt x="121511" y="398976"/>
                    </a:lnTo>
                    <a:cubicBezTo>
                      <a:pt x="121511" y="404703"/>
                      <a:pt x="126195" y="409380"/>
                      <a:pt x="131932" y="409380"/>
                    </a:cubicBezTo>
                    <a:lnTo>
                      <a:pt x="161855" y="409380"/>
                    </a:lnTo>
                    <a:cubicBezTo>
                      <a:pt x="167591" y="409380"/>
                      <a:pt x="172276" y="404703"/>
                      <a:pt x="172276" y="398976"/>
                    </a:cubicBezTo>
                    <a:lnTo>
                      <a:pt x="172276" y="363946"/>
                    </a:lnTo>
                    <a:lnTo>
                      <a:pt x="207266" y="363946"/>
                    </a:lnTo>
                    <a:cubicBezTo>
                      <a:pt x="213003" y="363946"/>
                      <a:pt x="217687" y="359270"/>
                      <a:pt x="217687" y="353543"/>
                    </a:cubicBezTo>
                    <a:lnTo>
                      <a:pt x="217687" y="323763"/>
                    </a:lnTo>
                    <a:cubicBezTo>
                      <a:pt x="217687" y="317941"/>
                      <a:pt x="213003" y="313264"/>
                      <a:pt x="207266" y="313264"/>
                    </a:cubicBezTo>
                    <a:lnTo>
                      <a:pt x="172276" y="313264"/>
                    </a:lnTo>
                    <a:lnTo>
                      <a:pt x="172276" y="278330"/>
                    </a:lnTo>
                    <a:cubicBezTo>
                      <a:pt x="172276" y="272603"/>
                      <a:pt x="167591" y="267926"/>
                      <a:pt x="161855" y="267926"/>
                    </a:cubicBezTo>
                    <a:close/>
                    <a:moveTo>
                      <a:pt x="286043" y="155297"/>
                    </a:moveTo>
                    <a:lnTo>
                      <a:pt x="322276" y="155297"/>
                    </a:lnTo>
                    <a:cubicBezTo>
                      <a:pt x="328108" y="155297"/>
                      <a:pt x="332697" y="159974"/>
                      <a:pt x="332697" y="165701"/>
                    </a:cubicBezTo>
                    <a:lnTo>
                      <a:pt x="332697" y="191949"/>
                    </a:lnTo>
                    <a:lnTo>
                      <a:pt x="461474" y="191949"/>
                    </a:lnTo>
                    <a:cubicBezTo>
                      <a:pt x="542640" y="191949"/>
                      <a:pt x="608415" y="257617"/>
                      <a:pt x="608415" y="338653"/>
                    </a:cubicBezTo>
                    <a:cubicBezTo>
                      <a:pt x="608415" y="419593"/>
                      <a:pt x="542640" y="485261"/>
                      <a:pt x="461474" y="485261"/>
                    </a:cubicBezTo>
                    <a:cubicBezTo>
                      <a:pt x="404877" y="485261"/>
                      <a:pt x="355833" y="453286"/>
                      <a:pt x="331359" y="406421"/>
                    </a:cubicBezTo>
                    <a:lnTo>
                      <a:pt x="277056" y="406421"/>
                    </a:lnTo>
                    <a:cubicBezTo>
                      <a:pt x="252486" y="453286"/>
                      <a:pt x="203442" y="485261"/>
                      <a:pt x="146846" y="485261"/>
                    </a:cubicBezTo>
                    <a:cubicBezTo>
                      <a:pt x="65775" y="485261"/>
                      <a:pt x="0" y="419593"/>
                      <a:pt x="0" y="338653"/>
                    </a:cubicBezTo>
                    <a:cubicBezTo>
                      <a:pt x="0" y="257617"/>
                      <a:pt x="65775" y="191949"/>
                      <a:pt x="146846" y="191949"/>
                    </a:cubicBezTo>
                    <a:lnTo>
                      <a:pt x="275622" y="191949"/>
                    </a:lnTo>
                    <a:lnTo>
                      <a:pt x="275622" y="165701"/>
                    </a:lnTo>
                    <a:cubicBezTo>
                      <a:pt x="275622" y="159974"/>
                      <a:pt x="280307" y="155297"/>
                      <a:pt x="286043" y="155297"/>
                    </a:cubicBezTo>
                    <a:close/>
                    <a:moveTo>
                      <a:pt x="304137" y="59217"/>
                    </a:moveTo>
                    <a:cubicBezTo>
                      <a:pt x="332281" y="59217"/>
                      <a:pt x="360437" y="69901"/>
                      <a:pt x="381900" y="91270"/>
                    </a:cubicBezTo>
                    <a:cubicBezTo>
                      <a:pt x="387828" y="97280"/>
                      <a:pt x="387828" y="106820"/>
                      <a:pt x="381900" y="112830"/>
                    </a:cubicBezTo>
                    <a:cubicBezTo>
                      <a:pt x="378937" y="115788"/>
                      <a:pt x="375017" y="117219"/>
                      <a:pt x="371097" y="117219"/>
                    </a:cubicBezTo>
                    <a:cubicBezTo>
                      <a:pt x="367177" y="117219"/>
                      <a:pt x="363353" y="115788"/>
                      <a:pt x="360389" y="112830"/>
                    </a:cubicBezTo>
                    <a:cubicBezTo>
                      <a:pt x="329413" y="81921"/>
                      <a:pt x="278932" y="81921"/>
                      <a:pt x="247956" y="112830"/>
                    </a:cubicBezTo>
                    <a:cubicBezTo>
                      <a:pt x="242028" y="118745"/>
                      <a:pt x="232372" y="118745"/>
                      <a:pt x="226445" y="112830"/>
                    </a:cubicBezTo>
                    <a:cubicBezTo>
                      <a:pt x="220517" y="106820"/>
                      <a:pt x="220517" y="97280"/>
                      <a:pt x="226445" y="91270"/>
                    </a:cubicBezTo>
                    <a:cubicBezTo>
                      <a:pt x="247861" y="69901"/>
                      <a:pt x="275993" y="59217"/>
                      <a:pt x="304137" y="59217"/>
                    </a:cubicBezTo>
                    <a:close/>
                    <a:moveTo>
                      <a:pt x="304196" y="0"/>
                    </a:moveTo>
                    <a:cubicBezTo>
                      <a:pt x="343232" y="0"/>
                      <a:pt x="382257" y="14836"/>
                      <a:pt x="411937" y="44507"/>
                    </a:cubicBezTo>
                    <a:cubicBezTo>
                      <a:pt x="417959" y="50422"/>
                      <a:pt x="417959" y="60059"/>
                      <a:pt x="411937" y="65974"/>
                    </a:cubicBezTo>
                    <a:cubicBezTo>
                      <a:pt x="406010" y="71889"/>
                      <a:pt x="396451" y="71889"/>
                      <a:pt x="390429" y="65974"/>
                    </a:cubicBezTo>
                    <a:cubicBezTo>
                      <a:pt x="342826" y="18461"/>
                      <a:pt x="265494" y="18556"/>
                      <a:pt x="217986" y="65974"/>
                    </a:cubicBezTo>
                    <a:cubicBezTo>
                      <a:pt x="215022" y="68931"/>
                      <a:pt x="211103" y="70362"/>
                      <a:pt x="207184" y="70362"/>
                    </a:cubicBezTo>
                    <a:cubicBezTo>
                      <a:pt x="203265" y="70362"/>
                      <a:pt x="199441" y="68931"/>
                      <a:pt x="196383" y="65974"/>
                    </a:cubicBezTo>
                    <a:cubicBezTo>
                      <a:pt x="190456" y="60059"/>
                      <a:pt x="190456" y="50422"/>
                      <a:pt x="196383" y="44507"/>
                    </a:cubicBezTo>
                    <a:cubicBezTo>
                      <a:pt x="226111" y="14836"/>
                      <a:pt x="265159" y="0"/>
                      <a:pt x="304196" y="0"/>
                    </a:cubicBezTo>
                    <a:close/>
                  </a:path>
                </a:pathLst>
              </a:custGeom>
              <a:solidFill>
                <a:schemeClr val="accent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solidFill>
                    <a:schemeClr val="tx1">
                      <a:lumMod val="75000"/>
                      <a:lumOff val="25000"/>
                    </a:schemeClr>
                  </a:solidFill>
                </a:endParaRPr>
              </a:p>
            </p:txBody>
          </p:sp>
        </p:grpSp>
        <p:sp>
          <p:nvSpPr>
            <p:cNvPr id="64" name="iṥḷïdê"/>
            <p:cNvSpPr txBox="1"/>
            <p:nvPr/>
          </p:nvSpPr>
          <p:spPr bwMode="auto">
            <a:xfrm>
              <a:off x="8742223" y="3764552"/>
              <a:ext cx="2958594" cy="1711527"/>
            </a:xfrm>
            <a:prstGeom prst="rect">
              <a:avLst/>
            </a:prstGeom>
            <a:noFill/>
            <a:ln w="9525">
              <a:noFill/>
              <a:miter lim="800000"/>
            </a:ln>
          </p:spPr>
          <p:txBody>
            <a:bodyPr wrap="square" lIns="91440" tIns="45720" rIns="91440" bIns="45720" anchor="t">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r>
                <a:rPr lang="en-US" sz="2000" dirty="0" err="1">
                  <a:latin typeface="Arial" panose="020B0604020202020204" pitchFamily="34" charset="0"/>
                  <a:cs typeface="Arial" panose="020B0604020202020204" pitchFamily="34" charset="0"/>
                </a:rPr>
                <a:t>Duyệt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trong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toán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lớn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vẫn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chưa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ưu</a:t>
              </a:r>
              <a:endParaRPr lang="en-US" sz="2000" dirty="0">
                <a:latin typeface="Arial" panose="020B0604020202020204" pitchFamily="34" charset="0"/>
                <a:cs typeface="Arial" panose="020B0604020202020204" pitchFamily="34" charset="0"/>
              </a:endParaRPr>
            </a:p>
          </p:txBody>
        </p:sp>
        <p:sp>
          <p:nvSpPr>
            <p:cNvPr id="62" name="ïṧļiḋè"/>
            <p:cNvSpPr txBox="1"/>
            <p:nvPr/>
          </p:nvSpPr>
          <p:spPr bwMode="auto">
            <a:xfrm>
              <a:off x="8361991" y="1583489"/>
              <a:ext cx="3155946" cy="713088"/>
            </a:xfrm>
            <a:prstGeom prst="rect">
              <a:avLst/>
            </a:prstGeom>
            <a:noFill/>
            <a:ln w="9525">
              <a:noFill/>
              <a:miter lim="800000"/>
            </a:ln>
          </p:spPr>
          <p:txBody>
            <a:bodyPr wrap="square" lIns="91440" tIns="45720" rIns="91440" bIns="45720" anchor="t">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duyệt</a:t>
              </a:r>
              <a:r>
                <a:rPr lang="en-US" sz="2000" dirty="0">
                  <a:latin typeface="Arial" panose="020B0604020202020204" pitchFamily="34" charset="0"/>
                  <a:cs typeface="Arial" panose="020B0604020202020204" pitchFamily="34" charset="0"/>
                </a:rPr>
                <a:t>. </a:t>
              </a:r>
            </a:p>
          </p:txBody>
        </p:sp>
      </p:grpSp>
      <p:sp>
        <p:nvSpPr>
          <p:cNvPr id="31" name="椭圆 30"/>
          <p:cNvSpPr/>
          <p:nvPr/>
        </p:nvSpPr>
        <p:spPr>
          <a:xfrm>
            <a:off x="260630"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vi-VN" altLang="vi-VN" sz="1900" dirty="0">
                <a:solidFill>
                  <a:schemeClr val="bg1"/>
                </a:solidFill>
                <a:latin typeface="Noto Sans"/>
                <a:ea typeface="Noto Sans"/>
              </a:rPr>
              <a:t>2</a:t>
            </a:r>
            <a:endParaRPr lang="zh-CN" altLang="en-US" sz="1900" dirty="0">
              <a:solidFill>
                <a:schemeClr val="bg1"/>
              </a:solidFill>
              <a:latin typeface="思源宋体 CN Heavy" panose="02020900000000000000" pitchFamily="18" charset="-122"/>
              <a:ea typeface="思源宋体 CN Heavy" panose="02020900000000000000" pitchFamily="18" charset="-122"/>
            </a:endParaRPr>
          </a:p>
        </p:txBody>
      </p:sp>
      <p:sp>
        <p:nvSpPr>
          <p:cNvPr id="32" name="TextBox 55"/>
          <p:cNvSpPr txBox="1"/>
          <p:nvPr/>
        </p:nvSpPr>
        <p:spPr>
          <a:xfrm>
            <a:off x="904866" y="306325"/>
            <a:ext cx="4903751" cy="625802"/>
          </a:xfrm>
          <a:prstGeom prst="rect">
            <a:avLst/>
          </a:prstGeom>
          <a:noFill/>
        </p:spPr>
        <p:txBody>
          <a:bodyPr wrap="square" lIns="68571" tIns="34285" rIns="68571" bIns="34285" rtlCol="0">
            <a:normAutofit fontScale="92500"/>
          </a:bodyPr>
          <a:lstStyle/>
          <a:p>
            <a:r>
              <a:rPr lang="en-US" altLang="vi-VN" sz="2600" dirty="0" err="1">
                <a:solidFill>
                  <a:schemeClr val="tx1">
                    <a:lumMod val="75000"/>
                    <a:lumOff val="25000"/>
                  </a:schemeClr>
                </a:solidFill>
                <a:latin typeface="Noto Sans"/>
                <a:ea typeface="Noto Sans"/>
                <a:cs typeface="+mn-ea"/>
                <a:sym typeface="+mn-lt"/>
              </a:rPr>
              <a:t>Thuật</a:t>
            </a:r>
            <a:r>
              <a:rPr lang="en-US" altLang="vi-VN" sz="2600" dirty="0">
                <a:solidFill>
                  <a:schemeClr val="tx1">
                    <a:lumMod val="75000"/>
                    <a:lumOff val="25000"/>
                  </a:schemeClr>
                </a:solidFill>
                <a:latin typeface="Noto Sans"/>
                <a:ea typeface="Noto Sans"/>
                <a:cs typeface="+mn-ea"/>
                <a:sym typeface="+mn-lt"/>
              </a:rPr>
              <a:t> </a:t>
            </a:r>
            <a:r>
              <a:rPr lang="en-US" altLang="vi-VN" sz="2600" dirty="0" err="1">
                <a:solidFill>
                  <a:schemeClr val="tx1">
                    <a:lumMod val="75000"/>
                    <a:lumOff val="25000"/>
                  </a:schemeClr>
                </a:solidFill>
                <a:latin typeface="Noto Sans"/>
                <a:ea typeface="Noto Sans"/>
                <a:cs typeface="+mn-ea"/>
                <a:sym typeface="+mn-lt"/>
              </a:rPr>
              <a:t>toán</a:t>
            </a:r>
            <a:r>
              <a:rPr lang="en-US" altLang="vi-VN" sz="2600" dirty="0">
                <a:solidFill>
                  <a:schemeClr val="tx1">
                    <a:lumMod val="75000"/>
                    <a:lumOff val="25000"/>
                  </a:schemeClr>
                </a:solidFill>
                <a:latin typeface="Noto Sans"/>
                <a:ea typeface="Noto Sans"/>
                <a:cs typeface="+mn-ea"/>
                <a:sym typeface="+mn-lt"/>
              </a:rPr>
              <a:t> Alpha-Beta Pruning</a:t>
            </a:r>
            <a:endParaRPr lang="vi-VN" altLang="vi-VN" sz="2600" dirty="0">
              <a:solidFill>
                <a:schemeClr val="tx1">
                  <a:lumMod val="75000"/>
                  <a:lumOff val="25000"/>
                </a:schemeClr>
              </a:solidFill>
              <a:latin typeface="Noto Sans"/>
              <a:ea typeface="Noto Sans"/>
              <a:cs typeface="+mn-ea"/>
              <a:sym typeface="+mn-lt"/>
            </a:endParaRPr>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350982" y="2150412"/>
            <a:ext cx="1389264" cy="147211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93E4C"/>
            </a:gs>
            <a:gs pos="100000">
              <a:srgbClr val="093E4C"/>
            </a:gs>
            <a:gs pos="55000">
              <a:srgbClr val="115764"/>
            </a:gs>
          </a:gsLst>
          <a:lin ang="6600000" scaled="0"/>
        </a:gradFill>
        <a:effectLst/>
      </p:bgPr>
    </p:bg>
    <p:spTree>
      <p:nvGrpSpPr>
        <p:cNvPr id="1" name=""/>
        <p:cNvGrpSpPr/>
        <p:nvPr/>
      </p:nvGrpSpPr>
      <p:grpSpPr>
        <a:xfrm>
          <a:off x="0" y="0"/>
          <a:ext cx="0" cy="0"/>
          <a:chOff x="0" y="0"/>
          <a:chExt cx="0" cy="0"/>
        </a:xfrm>
      </p:grpSpPr>
      <p:pic>
        <p:nvPicPr>
          <p:cNvPr id="27" name="图片 26"/>
          <p:cNvPicPr>
            <a:picLocks noChangeAspect="1"/>
          </p:cNvPicPr>
          <p:nvPr/>
        </p:nvPicPr>
        <p:blipFill>
          <a:blip r:embed="rId2">
            <a:extLst>
              <a:ext uri="{28A0092B-C50C-407E-A947-70E740481C1C}">
                <a14:useLocalDpi xmlns:a14="http://schemas.microsoft.com/office/drawing/2010/main" val="0"/>
              </a:ext>
            </a:extLst>
          </a:blip>
          <a:srcRect l="11234" t="29777" r="11154" b="26566"/>
          <a:stretch>
            <a:fillRect/>
          </a:stretch>
        </p:blipFill>
        <p:spPr>
          <a:xfrm>
            <a:off x="-1" y="-1"/>
            <a:ext cx="12192001" cy="6858001"/>
          </a:xfrm>
          <a:prstGeom prst="rect">
            <a:avLst/>
          </a:prstGeom>
        </p:spPr>
      </p:pic>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5160" y="0"/>
            <a:ext cx="5196840" cy="227076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35078">
            <a:off x="-1477096" y="-655604"/>
            <a:ext cx="6915721" cy="10373582"/>
          </a:xfrm>
          <a:prstGeom prst="rect">
            <a:avLst/>
          </a:prstGeom>
        </p:spPr>
      </p:pic>
      <p:sp>
        <p:nvSpPr>
          <p:cNvPr id="24" name="文本框 23"/>
          <p:cNvSpPr txBox="1"/>
          <p:nvPr/>
        </p:nvSpPr>
        <p:spPr>
          <a:xfrm>
            <a:off x="5191874" y="2883449"/>
            <a:ext cx="5833092" cy="563880"/>
          </a:xfrm>
          <a:prstGeom prst="rect">
            <a:avLst/>
          </a:prstGeom>
          <a:noFill/>
        </p:spPr>
        <p:txBody>
          <a:bodyPr wrap="square" rtlCol="0">
            <a:noAutofit/>
          </a:bodyPr>
          <a:lstStyle/>
          <a:p>
            <a:pPr algn="ctr"/>
            <a:r>
              <a:rPr kumimoji="1" lang="vi-VN" altLang="vi-VN" sz="4000">
                <a:solidFill>
                  <a:schemeClr val="bg1"/>
                </a:solidFill>
                <a:latin typeface="Noto Sans"/>
                <a:ea typeface="Noto Sans"/>
                <a:cs typeface="+mn-ea"/>
                <a:sym typeface="+mn-lt"/>
              </a:rPr>
              <a:t>Heuristic Alpha-Beta Tree Search </a:t>
            </a:r>
          </a:p>
        </p:txBody>
      </p:sp>
      <p:sp>
        <p:nvSpPr>
          <p:cNvPr id="26" name="文本框 25"/>
          <p:cNvSpPr txBox="1"/>
          <p:nvPr/>
        </p:nvSpPr>
        <p:spPr>
          <a:xfrm>
            <a:off x="6970893" y="2191000"/>
            <a:ext cx="2100742" cy="646481"/>
          </a:xfrm>
          <a:prstGeom prst="rect">
            <a:avLst/>
          </a:prstGeom>
          <a:noFill/>
        </p:spPr>
        <p:txBody>
          <a:bodyPr wrap="none" rtlCol="0">
            <a:normAutofit/>
          </a:bodyPr>
          <a:lstStyle/>
          <a:p>
            <a:pPr algn="ctr"/>
            <a:r>
              <a:rPr lang="vi-VN" altLang="vi-VN" sz="3600">
                <a:gradFill>
                  <a:gsLst>
                    <a:gs pos="0">
                      <a:srgbClr val="4ED7F7"/>
                    </a:gs>
                    <a:gs pos="44000">
                      <a:srgbClr val="6DE1F2"/>
                    </a:gs>
                    <a:gs pos="100000">
                      <a:srgbClr val="84F6DF"/>
                    </a:gs>
                  </a:gsLst>
                  <a:lin ang="5400000" scaled="1"/>
                </a:gradFill>
                <a:latin typeface="Noto Sans"/>
                <a:ea typeface="Noto Sans"/>
              </a:rPr>
              <a:t>PHẦN 3</a:t>
            </a:r>
            <a:endParaRPr lang="zh-CN" altLang="en-US" sz="3600">
              <a:gradFill>
                <a:gsLst>
                  <a:gs pos="0">
                    <a:srgbClr val="4ED7F7"/>
                  </a:gs>
                  <a:gs pos="44000">
                    <a:srgbClr val="6DE1F2"/>
                  </a:gs>
                  <a:gs pos="100000">
                    <a:srgbClr val="84F6DF"/>
                  </a:gs>
                </a:gsLst>
                <a:lin ang="5400000" scaled="1"/>
              </a:gradFill>
              <a:latin typeface="思源宋体 CN Heavy" panose="02020900000000000000" pitchFamily="18" charset="-122"/>
              <a:ea typeface="思源宋体 CN Heavy" panose="02020900000000000000" pitchFamily="18"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55"/>
          <p:cNvSpPr txBox="1"/>
          <p:nvPr/>
        </p:nvSpPr>
        <p:spPr>
          <a:xfrm>
            <a:off x="965826" y="306325"/>
            <a:ext cx="8275156" cy="625802"/>
          </a:xfrm>
          <a:prstGeom prst="rect">
            <a:avLst/>
          </a:prstGeom>
          <a:noFill/>
        </p:spPr>
        <p:txBody>
          <a:bodyPr wrap="square" lIns="68571" tIns="34285" rIns="68571" bIns="34285" rtlCol="0">
            <a:normAutofit/>
          </a:bodyPr>
          <a:lstStyle/>
          <a:p>
            <a:r>
              <a:rPr lang="en-US" altLang="vi-VN" sz="2600">
                <a:solidFill>
                  <a:schemeClr val="tx1">
                    <a:lumMod val="75000"/>
                    <a:lumOff val="25000"/>
                  </a:schemeClr>
                </a:solidFill>
                <a:latin typeface="Noto Sans"/>
                <a:ea typeface="Noto Sans"/>
                <a:cs typeface="+mn-ea"/>
                <a:sym typeface="+mn-lt"/>
              </a:rPr>
              <a:t>Heuristic Alpha-Beta Tree Search là gì ?</a:t>
            </a:r>
            <a:endParaRPr lang="vi-VN" altLang="vi-VN" sz="2600">
              <a:solidFill>
                <a:schemeClr val="tx1">
                  <a:lumMod val="75000"/>
                  <a:lumOff val="25000"/>
                </a:schemeClr>
              </a:solidFill>
              <a:latin typeface="Noto Sans"/>
              <a:ea typeface="Noto Sans"/>
              <a:cs typeface="+mn-ea"/>
              <a:sym typeface="+mn-lt"/>
            </a:endParaRPr>
          </a:p>
        </p:txBody>
      </p:sp>
      <p:sp>
        <p:nvSpPr>
          <p:cNvPr id="23" name="TextBox 55"/>
          <p:cNvSpPr txBox="1"/>
          <p:nvPr/>
        </p:nvSpPr>
        <p:spPr>
          <a:xfrm>
            <a:off x="851967" y="1310261"/>
            <a:ext cx="9201528" cy="685124"/>
          </a:xfrm>
          <a:prstGeom prst="rect">
            <a:avLst/>
          </a:prstGeom>
          <a:noFill/>
        </p:spPr>
        <p:txBody>
          <a:bodyPr wrap="square" lIns="68571" tIns="34285" rIns="68571" bIns="34285" rtlCol="0">
            <a:normAutofit/>
          </a:bodyPr>
          <a:lstStyle/>
          <a:p>
            <a:r>
              <a:rPr lang="vi-VN" altLang="vi-VN">
                <a:latin typeface="Arial" panose="020B0604020202020204" pitchFamily="34" charset="0"/>
                <a:ea typeface="Noto Sans" panose="020B0502040504020204" pitchFamily="34" charset="0"/>
                <a:cs typeface="Arial" panose="020B0604020202020204" pitchFamily="34" charset="0"/>
                <a:sym typeface="+mn-lt"/>
              </a:rPr>
              <a:t>Heuristic Alpha-Beta Tree Search là một cải tiến của Minimax và Alpha-Bete Pruning</a:t>
            </a:r>
            <a:endParaRPr lang="zh-CN" altLang="en-US">
              <a:latin typeface="Arial" panose="020B0604020202020204" pitchFamily="34" charset="0"/>
              <a:cs typeface="Arial" panose="020B0604020202020204" pitchFamily="34" charset="0"/>
              <a:sym typeface="+mn-lt"/>
            </a:endParaRPr>
          </a:p>
        </p:txBody>
      </p:sp>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vi-VN" altLang="vi-VN" sz="1900">
                <a:solidFill>
                  <a:schemeClr val="bg1"/>
                </a:solidFill>
                <a:latin typeface="Noto Sans"/>
                <a:ea typeface="Noto Sans"/>
              </a:rPr>
              <a:t>1</a:t>
            </a:r>
            <a:endParaRPr lang="zh-CN" altLang="en-US" sz="1900">
              <a:solidFill>
                <a:schemeClr val="bg1"/>
              </a:solidFill>
              <a:latin typeface="思源宋体 CN Heavy" panose="02020900000000000000" pitchFamily="18" charset="-122"/>
              <a:ea typeface="思源宋体 CN Heavy" panose="02020900000000000000" pitchFamily="18" charset="-122"/>
            </a:endParaRPr>
          </a:p>
        </p:txBody>
      </p:sp>
      <p:sp>
        <p:nvSpPr>
          <p:cNvPr id="17" name="TextBox 16"/>
          <p:cNvSpPr txBox="1"/>
          <p:nvPr/>
        </p:nvSpPr>
        <p:spPr>
          <a:xfrm>
            <a:off x="851967" y="1739075"/>
            <a:ext cx="11060633" cy="923330"/>
          </a:xfrm>
          <a:prstGeom prst="rect">
            <a:avLst/>
          </a:prstGeom>
          <a:noFill/>
        </p:spPr>
        <p:txBody>
          <a:bodyPr wrap="square">
            <a:spAutoFit/>
          </a:bodyPr>
          <a:lstStyle/>
          <a:p>
            <a:r>
              <a:rPr lang="en-US">
                <a:latin typeface="Arial" panose="020B0604020202020204" pitchFamily="34" charset="0"/>
                <a:ea typeface="Noto Sans" panose="020B0502040504020204" pitchFamily="34" charset="0"/>
                <a:cs typeface="Arial" panose="020B0604020202020204" pitchFamily="34" charset="0"/>
              </a:rPr>
              <a:t>Để tận dụng thời gian tính toán hạn chế, chúng ta có thể cắt bỏ tìm kiếm sớm và áp dụng một hàm đánh giá heuristics cho các trạng thái, hiệu quả như việc xem các nonterminal nodes (trạng thái chưa kết thúc) như là terminal nodes (trạng thái đã kết thúc)</a:t>
            </a:r>
            <a:endParaRPr lang="vi-VN">
              <a:latin typeface="Arial" panose="020B0604020202020204" pitchFamily="34" charset="0"/>
              <a:ea typeface="Noto Sans" panose="020B0502040504020204" pitchFamily="34" charset="0"/>
              <a:cs typeface="Arial" panose="020B0604020202020204" pitchFamily="34" charset="0"/>
            </a:endParaRPr>
          </a:p>
        </p:txBody>
      </p:sp>
      <p:pic>
        <p:nvPicPr>
          <p:cNvPr id="19" name="Picture 18"/>
          <p:cNvPicPr>
            <a:picLocks noChangeAspect="1"/>
          </p:cNvPicPr>
          <p:nvPr/>
        </p:nvPicPr>
        <p:blipFill>
          <a:blip r:embed="rId3"/>
          <a:stretch>
            <a:fillRect/>
          </a:stretch>
        </p:blipFill>
        <p:spPr>
          <a:xfrm>
            <a:off x="662832" y="2871370"/>
            <a:ext cx="10762338" cy="239905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55"/>
          <p:cNvSpPr txBox="1"/>
          <p:nvPr/>
        </p:nvSpPr>
        <p:spPr>
          <a:xfrm>
            <a:off x="965826" y="306325"/>
            <a:ext cx="8275156" cy="625802"/>
          </a:xfrm>
          <a:prstGeom prst="rect">
            <a:avLst/>
          </a:prstGeom>
          <a:noFill/>
        </p:spPr>
        <p:txBody>
          <a:bodyPr wrap="square" lIns="68571" tIns="34285" rIns="68571" bIns="34285" rtlCol="0">
            <a:normAutofit/>
          </a:bodyPr>
          <a:lstStyle/>
          <a:p>
            <a:r>
              <a:rPr lang="en-US" altLang="vi-VN" sz="2600">
                <a:solidFill>
                  <a:schemeClr val="tx1">
                    <a:lumMod val="75000"/>
                    <a:lumOff val="25000"/>
                  </a:schemeClr>
                </a:solidFill>
                <a:latin typeface="Noto Sans"/>
                <a:ea typeface="Noto Sans"/>
                <a:cs typeface="+mn-ea"/>
                <a:sym typeface="+mn-lt"/>
              </a:rPr>
              <a:t>Evaluation Function </a:t>
            </a:r>
            <a:endParaRPr lang="vi-VN" altLang="vi-VN" sz="2600">
              <a:solidFill>
                <a:schemeClr val="tx1">
                  <a:lumMod val="75000"/>
                  <a:lumOff val="25000"/>
                </a:schemeClr>
              </a:solidFill>
              <a:latin typeface="Noto Sans"/>
              <a:ea typeface="Noto Sans"/>
              <a:cs typeface="+mn-ea"/>
              <a:sym typeface="+mn-lt"/>
            </a:endParaRPr>
          </a:p>
        </p:txBody>
      </p:sp>
      <p:sp>
        <p:nvSpPr>
          <p:cNvPr id="23" name="TextBox 55"/>
          <p:cNvSpPr txBox="1"/>
          <p:nvPr/>
        </p:nvSpPr>
        <p:spPr>
          <a:xfrm>
            <a:off x="754984" y="1407243"/>
            <a:ext cx="10938251" cy="685124"/>
          </a:xfrm>
          <a:prstGeom prst="rect">
            <a:avLst/>
          </a:prstGeom>
          <a:noFill/>
        </p:spPr>
        <p:txBody>
          <a:bodyPr wrap="square" lIns="68571" tIns="34285" rIns="68571" bIns="34285" rtlCol="0">
            <a:normAutofit/>
          </a:bodyPr>
          <a:lstStyle/>
          <a:p>
            <a:r>
              <a:rPr lang="vi-VN" altLang="vi-VN">
                <a:latin typeface="Arial" panose="020B0604020202020204" pitchFamily="34" charset="0"/>
                <a:ea typeface="Noto Sans"/>
                <a:cs typeface="Arial" panose="020B0604020202020204" pitchFamily="34" charset="0"/>
                <a:sym typeface="+mn-lt"/>
              </a:rPr>
              <a:t>Hàm EVAL (s, p) là một hàm đánh giá heuristics trả về ước lượng về tiện ích kỳ vọng của trạng thái s đối với người chơi p:</a:t>
            </a:r>
            <a:endParaRPr lang="zh-CN" altLang="en-US">
              <a:latin typeface="Arial" panose="020B0604020202020204" pitchFamily="34" charset="0"/>
              <a:cs typeface="Arial" panose="020B0604020202020204" pitchFamily="34" charset="0"/>
              <a:sym typeface="+mn-lt"/>
            </a:endParaRPr>
          </a:p>
        </p:txBody>
      </p:sp>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vi-VN" altLang="zh-CN" sz="1900">
                <a:solidFill>
                  <a:schemeClr val="bg1"/>
                </a:solidFill>
                <a:latin typeface="思源宋体 CN Heavy" panose="02020900000000000000" pitchFamily="18" charset="-122"/>
                <a:ea typeface="思源宋体 CN Heavy" panose="02020900000000000000" pitchFamily="18" charset="-122"/>
              </a:rPr>
              <a:t>2</a:t>
            </a:r>
            <a:endParaRPr lang="zh-CN" altLang="en-US" sz="1900">
              <a:solidFill>
                <a:schemeClr val="bg1"/>
              </a:solidFill>
              <a:latin typeface="思源宋体 CN Heavy" panose="02020900000000000000" pitchFamily="18" charset="-122"/>
              <a:ea typeface="思源宋体 CN Heavy" panose="02020900000000000000" pitchFamily="18" charset="-122"/>
            </a:endParaRPr>
          </a:p>
        </p:txBody>
      </p:sp>
      <p:sp>
        <p:nvSpPr>
          <p:cNvPr id="3" name="TextBox 2"/>
          <p:cNvSpPr txBox="1"/>
          <p:nvPr/>
        </p:nvSpPr>
        <p:spPr>
          <a:xfrm>
            <a:off x="754984" y="2096668"/>
            <a:ext cx="9573491" cy="670633"/>
          </a:xfrm>
          <a:prstGeom prst="rect">
            <a:avLst/>
          </a:prstGeom>
          <a:noFill/>
        </p:spPr>
        <p:txBody>
          <a:bodyPr wrap="square">
            <a:spAutoFit/>
          </a:bodyPr>
          <a:lstStyle/>
          <a:p>
            <a:pPr marR="0" lvl="0" indent="-342900" algn="just">
              <a:lnSpc>
                <a:spcPct val="107000"/>
              </a:lnSpc>
              <a:spcBef>
                <a:spcPts val="0"/>
              </a:spcBef>
              <a:spcAft>
                <a:spcPts val="0"/>
              </a:spcAft>
              <a:buFont typeface="Symbol" panose="05050102010706020507" pitchFamily="18" charset="2"/>
              <a:buChar char=""/>
            </a:pPr>
            <a:r>
              <a:rPr lang="en-US">
                <a:latin typeface="Arial" panose="020B0604020202020204" pitchFamily="34" charset="0"/>
                <a:ea typeface="Noto Sans"/>
                <a:cs typeface="Arial" panose="020B0604020202020204" pitchFamily="34" charset="0"/>
              </a:rPr>
              <a:t>Đối với terminal nodes thì </a:t>
            </a:r>
            <a:r>
              <a:rPr lang="vi-VN">
                <a:latin typeface="Arial" panose="020B0604020202020204" pitchFamily="34" charset="0"/>
                <a:ea typeface="Noto Sans"/>
                <a:cs typeface="Arial" panose="020B0604020202020204" pitchFamily="34" charset="0"/>
              </a:rPr>
              <a:t>Eval(s, p) = Utility (s, p)</a:t>
            </a:r>
          </a:p>
          <a:p>
            <a:pPr marR="0" lvl="0" indent="-342900" algn="just">
              <a:lnSpc>
                <a:spcPct val="107000"/>
              </a:lnSpc>
              <a:spcBef>
                <a:spcPts val="0"/>
              </a:spcBef>
              <a:spcAft>
                <a:spcPts val="800"/>
              </a:spcAft>
              <a:buFont typeface="Symbol" panose="05050102010706020507" pitchFamily="18" charset="2"/>
              <a:buChar char=""/>
            </a:pPr>
            <a:r>
              <a:rPr lang="en-US">
                <a:latin typeface="Arial" panose="020B0604020202020204" pitchFamily="34" charset="0"/>
                <a:ea typeface="Noto Sans"/>
                <a:cs typeface="Arial" panose="020B0604020202020204" pitchFamily="34" charset="0"/>
              </a:rPr>
              <a:t>Đối với nonterminal nodes thì </a:t>
            </a:r>
            <a:r>
              <a:rPr lang="vi-VN">
                <a:latin typeface="Arial" panose="020B0604020202020204" pitchFamily="34" charset="0"/>
                <a:ea typeface="Noto Sans"/>
                <a:cs typeface="Arial" panose="020B0604020202020204" pitchFamily="34" charset="0"/>
              </a:rPr>
              <a:t>UTILITY(loss, p) ≤ EVAL(s, p) ≤ UTILITY(win, p)</a:t>
            </a:r>
          </a:p>
        </p:txBody>
      </p:sp>
      <p:sp>
        <p:nvSpPr>
          <p:cNvPr id="5" name="TextBox 4"/>
          <p:cNvSpPr txBox="1"/>
          <p:nvPr/>
        </p:nvSpPr>
        <p:spPr>
          <a:xfrm>
            <a:off x="754983" y="2963540"/>
            <a:ext cx="8222761" cy="371320"/>
          </a:xfrm>
          <a:prstGeom prst="rect">
            <a:avLst/>
          </a:prstGeom>
          <a:noFill/>
        </p:spPr>
        <p:txBody>
          <a:bodyPr wrap="square">
            <a:spAutoFit/>
          </a:bodyPr>
          <a:lstStyle/>
          <a:p>
            <a:pPr marL="0" marR="0">
              <a:lnSpc>
                <a:spcPct val="107000"/>
              </a:lnSpc>
              <a:spcBef>
                <a:spcPts val="0"/>
              </a:spcBef>
              <a:spcAft>
                <a:spcPts val="800"/>
              </a:spcAft>
            </a:pPr>
            <a:r>
              <a:rPr lang="en-US" sz="1800" kern="0">
                <a:solidFill>
                  <a:srgbClr val="111111"/>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Một hàm đánh giá tốt ngoài những yêu cầu cơ bản đó thì cần phải:</a:t>
            </a:r>
            <a:endParaRPr lang="vi-VN" sz="2000" kern="100">
              <a:effectLst/>
              <a:highlight>
                <a:srgbClr val="FFFFFF"/>
              </a:highlight>
              <a:latin typeface="Arial" panose="020B0604020202020204" pitchFamily="34" charset="0"/>
              <a:ea typeface="Arial" panose="020B0604020202020204" pitchFamily="34" charset="0"/>
              <a:cs typeface="Arial" panose="020B0604020202020204" pitchFamily="34" charset="0"/>
            </a:endParaRPr>
          </a:p>
        </p:txBody>
      </p:sp>
      <p:sp>
        <p:nvSpPr>
          <p:cNvPr id="7" name="TextBox 6"/>
          <p:cNvSpPr txBox="1"/>
          <p:nvPr/>
        </p:nvSpPr>
        <p:spPr>
          <a:xfrm>
            <a:off x="754983" y="3420067"/>
            <a:ext cx="9144000" cy="670633"/>
          </a:xfrm>
          <a:prstGeom prst="rect">
            <a:avLst/>
          </a:prstGeom>
          <a:noFill/>
        </p:spPr>
        <p:txBody>
          <a:bodyPr wrap="square">
            <a:spAutoFit/>
          </a:bodyPr>
          <a:lstStyle/>
          <a:p>
            <a:pPr marR="0" lvl="0" indent="-342900" algn="just">
              <a:lnSpc>
                <a:spcPct val="107000"/>
              </a:lnSpc>
              <a:spcBef>
                <a:spcPts val="0"/>
              </a:spcBef>
              <a:spcAft>
                <a:spcPts val="0"/>
              </a:spcAft>
              <a:buFont typeface="Symbol" panose="05050102010706020507" pitchFamily="18" charset="2"/>
              <a:buChar char=""/>
            </a:pPr>
            <a:r>
              <a:rPr lang="en-US">
                <a:latin typeface="Arial" panose="020B0604020202020204" pitchFamily="34" charset="0"/>
                <a:ea typeface="Noto Sans"/>
                <a:cs typeface="Arial" panose="020B0604020202020204" pitchFamily="34" charset="0"/>
              </a:rPr>
              <a:t>Thời gian tính toán không quá lâu.</a:t>
            </a:r>
          </a:p>
          <a:p>
            <a:pPr marR="0" lvl="0" indent="-342900" algn="just">
              <a:lnSpc>
                <a:spcPct val="107000"/>
              </a:lnSpc>
              <a:spcBef>
                <a:spcPts val="0"/>
              </a:spcBef>
              <a:spcAft>
                <a:spcPts val="0"/>
              </a:spcAft>
              <a:buFont typeface="Symbol" panose="05050102010706020507" pitchFamily="18" charset="2"/>
              <a:buChar char=""/>
            </a:pPr>
            <a:r>
              <a:rPr lang="en-US">
                <a:latin typeface="Arial" panose="020B0604020202020204" pitchFamily="34" charset="0"/>
                <a:ea typeface="Noto Sans"/>
                <a:cs typeface="Arial" panose="020B0604020202020204" pitchFamily="34" charset="0"/>
              </a:rPr>
              <a:t>Phải có mối tương quan mạnh mẽ với khả năng thực sự của việc chiến thắng:</a:t>
            </a:r>
            <a:endParaRPr lang="vi-VN">
              <a:latin typeface="Arial" panose="020B0604020202020204" pitchFamily="34" charset="0"/>
              <a:ea typeface="Noto Sans"/>
              <a:cs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55"/>
          <p:cNvSpPr txBox="1"/>
          <p:nvPr/>
        </p:nvSpPr>
        <p:spPr>
          <a:xfrm>
            <a:off x="965826" y="306325"/>
            <a:ext cx="8275156" cy="625802"/>
          </a:xfrm>
          <a:prstGeom prst="rect">
            <a:avLst/>
          </a:prstGeom>
          <a:noFill/>
        </p:spPr>
        <p:txBody>
          <a:bodyPr wrap="square" lIns="68571" tIns="34285" rIns="68571" bIns="34285" rtlCol="0">
            <a:normAutofit/>
          </a:bodyPr>
          <a:lstStyle/>
          <a:p>
            <a:r>
              <a:rPr lang="en-US" altLang="vi-VN" sz="2600">
                <a:solidFill>
                  <a:schemeClr val="tx1">
                    <a:lumMod val="75000"/>
                    <a:lumOff val="25000"/>
                  </a:schemeClr>
                </a:solidFill>
                <a:latin typeface="Noto Sans"/>
                <a:ea typeface="Noto Sans"/>
                <a:cs typeface="+mn-ea"/>
                <a:sym typeface="+mn-lt"/>
              </a:rPr>
              <a:t>Cut off Search</a:t>
            </a:r>
            <a:endParaRPr lang="vi-VN" altLang="vi-VN" sz="2600">
              <a:solidFill>
                <a:schemeClr val="tx1">
                  <a:lumMod val="75000"/>
                  <a:lumOff val="25000"/>
                </a:schemeClr>
              </a:solidFill>
              <a:latin typeface="Noto Sans"/>
              <a:ea typeface="Noto Sans"/>
              <a:cs typeface="+mn-ea"/>
              <a:sym typeface="+mn-lt"/>
            </a:endParaRPr>
          </a:p>
        </p:txBody>
      </p:sp>
      <p:sp>
        <p:nvSpPr>
          <p:cNvPr id="23" name="TextBox 55"/>
          <p:cNvSpPr txBox="1"/>
          <p:nvPr/>
        </p:nvSpPr>
        <p:spPr>
          <a:xfrm>
            <a:off x="537247" y="1263689"/>
            <a:ext cx="11117506" cy="473091"/>
          </a:xfrm>
          <a:prstGeom prst="rect">
            <a:avLst/>
          </a:prstGeom>
          <a:noFill/>
        </p:spPr>
        <p:txBody>
          <a:bodyPr wrap="square" lIns="68571" tIns="34285" rIns="68571" bIns="34285" rtlCol="0">
            <a:normAutofit/>
          </a:bodyPr>
          <a:lstStyle/>
          <a:p>
            <a:pPr algn="just"/>
            <a:r>
              <a:rPr lang="vi-VN" altLang="vi-VN">
                <a:latin typeface="Arial" panose="020B0604020202020204" pitchFamily="34" charset="0"/>
                <a:ea typeface="Noto Sans"/>
                <a:cs typeface="Arial" panose="020B0604020202020204" pitchFamily="34" charset="0"/>
                <a:sym typeface="+mn-lt"/>
              </a:rPr>
              <a:t>Vấn đề thời gian buộc chúng ta phải cut off quá trình tìm kiếm sớm hơn, thay vì phải duyệt toàn bộ các nút</a:t>
            </a:r>
            <a:endParaRPr lang="zh-CN" altLang="en-US">
              <a:latin typeface="Arial" panose="020B0604020202020204" pitchFamily="34" charset="0"/>
              <a:cs typeface="Arial" panose="020B0604020202020204" pitchFamily="34" charset="0"/>
              <a:sym typeface="+mn-lt"/>
            </a:endParaRPr>
          </a:p>
        </p:txBody>
      </p:sp>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vi-VN" altLang="zh-CN" sz="1900">
                <a:solidFill>
                  <a:schemeClr val="bg1"/>
                </a:solidFill>
                <a:latin typeface="思源宋体 CN Heavy" panose="02020900000000000000" pitchFamily="18" charset="-122"/>
                <a:ea typeface="思源宋体 CN Heavy" panose="02020900000000000000" pitchFamily="18" charset="-122"/>
              </a:rPr>
              <a:t>3</a:t>
            </a:r>
            <a:endParaRPr lang="zh-CN" altLang="en-US" sz="1900">
              <a:solidFill>
                <a:schemeClr val="bg1"/>
              </a:solidFill>
              <a:latin typeface="思源宋体 CN Heavy" panose="02020900000000000000" pitchFamily="18" charset="-122"/>
              <a:ea typeface="思源宋体 CN Heavy" panose="02020900000000000000" pitchFamily="18" charset="-122"/>
            </a:endParaRPr>
          </a:p>
        </p:txBody>
      </p:sp>
      <p:sp>
        <p:nvSpPr>
          <p:cNvPr id="3" name="TextBox 2"/>
          <p:cNvSpPr txBox="1"/>
          <p:nvPr/>
        </p:nvSpPr>
        <p:spPr>
          <a:xfrm>
            <a:off x="512529" y="1857267"/>
            <a:ext cx="4372739" cy="2145396"/>
          </a:xfrm>
          <a:prstGeom prst="rect">
            <a:avLst/>
          </a:prstGeom>
          <a:noFill/>
        </p:spPr>
        <p:txBody>
          <a:bodyPr wrap="square">
            <a:spAutoFit/>
          </a:bodyPr>
          <a:lstStyle/>
          <a:p>
            <a:pPr algn="just">
              <a:lnSpc>
                <a:spcPct val="107000"/>
              </a:lnSpc>
            </a:pPr>
            <a:r>
              <a:rPr lang="vi-VN">
                <a:latin typeface="Arial" panose="020B0604020202020204" pitchFamily="34" charset="0"/>
                <a:ea typeface="Noto Sans"/>
                <a:cs typeface="Arial" panose="020B0604020202020204" pitchFamily="34" charset="0"/>
              </a:rPr>
              <a:t>Vậy khi nào nên dừng trong một thuật toán tìm kiếm? Có một số phương pháp để quyết định điều này. Cách đơn giản nhất là đặt một giới hạn độ sâu cố định, thường được ký hiệu là d. </a:t>
            </a:r>
            <a:r>
              <a:rPr lang="en-US" kern="0">
                <a:solidFill>
                  <a:srgbClr val="111111"/>
                </a:solidFill>
                <a:highlight>
                  <a:srgbClr val="FFFFFF"/>
                </a:highlight>
                <a:latin typeface="Arial" panose="020B0604020202020204" pitchFamily="34" charset="0"/>
                <a:ea typeface="Arial" panose="020B0604020202020204" pitchFamily="34" charset="0"/>
                <a:cs typeface="Arial" panose="020B0604020202020204" pitchFamily="34" charset="0"/>
              </a:rPr>
              <a:t>Độ sâu này được chọn sao cho thời gian chạy của thuật toán nằm trong khoảng cho phép</a:t>
            </a:r>
            <a:endParaRPr lang="vi-VN" sz="2000" kern="100">
              <a:effectLst/>
              <a:highlight>
                <a:srgbClr val="FFFFFF"/>
              </a:highlight>
              <a:latin typeface="Arial" panose="020B0604020202020204" pitchFamily="34" charset="0"/>
              <a:ea typeface="Arial" panose="020B0604020202020204" pitchFamily="34" charset="0"/>
              <a:cs typeface="Arial" panose="020B0604020202020204" pitchFamily="34" charset="0"/>
            </a:endParaRPr>
          </a:p>
        </p:txBody>
      </p:sp>
      <p:sp>
        <p:nvSpPr>
          <p:cNvPr id="5" name="TextBox 4"/>
          <p:cNvSpPr txBox="1"/>
          <p:nvPr/>
        </p:nvSpPr>
        <p:spPr>
          <a:xfrm>
            <a:off x="512528" y="4123150"/>
            <a:ext cx="4372739" cy="1262846"/>
          </a:xfrm>
          <a:prstGeom prst="rect">
            <a:avLst/>
          </a:prstGeom>
          <a:noFill/>
        </p:spPr>
        <p:txBody>
          <a:bodyPr wrap="square">
            <a:spAutoFit/>
          </a:bodyPr>
          <a:lstStyle/>
          <a:p>
            <a:pPr marR="0" algn="just">
              <a:lnSpc>
                <a:spcPct val="107000"/>
              </a:lnSpc>
              <a:spcBef>
                <a:spcPts val="0"/>
              </a:spcBef>
              <a:spcAft>
                <a:spcPts val="800"/>
              </a:spcAft>
            </a:pPr>
            <a:r>
              <a:rPr lang="en-US">
                <a:latin typeface="Arial" panose="020B0604020202020204" pitchFamily="34" charset="0"/>
                <a:ea typeface="Noto Sans"/>
                <a:cs typeface="Arial" panose="020B0604020202020204" pitchFamily="34" charset="0"/>
              </a:rPr>
              <a:t>Tuy nhiên, các phương pháp này có thể gây ra lỗi do tính gần đúng của hàm đánh giá tại các vị trí không ổn định (</a:t>
            </a:r>
            <a:r>
              <a:rPr lang="vi-VN"/>
              <a:t>nonquiescent positions</a:t>
            </a:r>
            <a:r>
              <a:rPr lang="en-US"/>
              <a:t>)</a:t>
            </a:r>
            <a:r>
              <a:rPr lang="en-US">
                <a:latin typeface="Arial" panose="020B0604020202020204" pitchFamily="34" charset="0"/>
                <a:ea typeface="Noto Sans"/>
                <a:cs typeface="Arial" panose="020B0604020202020204" pitchFamily="34" charset="0"/>
              </a:rPr>
              <a:t> </a:t>
            </a:r>
          </a:p>
        </p:txBody>
      </p:sp>
      <p:pic>
        <p:nvPicPr>
          <p:cNvPr id="6" name="Picture 2" descr="10 Cách Chơi Cơ Vua Cho Bé Đơn Giản Mà Hiệu Quả Cho Ba Mẹ"/>
          <p:cNvPicPr>
            <a:picLocks noChangeAspect="1" noChangeArrowheads="1"/>
          </p:cNvPicPr>
          <p:nvPr/>
        </p:nvPicPr>
        <p:blipFill rotWithShape="1">
          <a:blip r:embed="rId3">
            <a:extLst>
              <a:ext uri="{28A0092B-C50C-407E-A947-70E740481C1C}">
                <a14:useLocalDpi xmlns:a14="http://schemas.microsoft.com/office/drawing/2010/main" val="0"/>
              </a:ext>
            </a:extLst>
          </a:blip>
          <a:srcRect l="14454" t="7791" b="13767"/>
          <a:stretch>
            <a:fillRect/>
          </a:stretch>
        </p:blipFill>
        <p:spPr bwMode="auto">
          <a:xfrm>
            <a:off x="5160907" y="1857267"/>
            <a:ext cx="6518565" cy="418407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93E4C"/>
            </a:gs>
            <a:gs pos="100000">
              <a:srgbClr val="093E4C"/>
            </a:gs>
            <a:gs pos="55000">
              <a:srgbClr val="115764"/>
            </a:gs>
          </a:gsLst>
          <a:lin ang="6600000" scaled="0"/>
        </a:gradFill>
        <a:effectLst/>
      </p:bgPr>
    </p:bg>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558452"/>
            <a:ext cx="4434840" cy="2299547"/>
          </a:xfrm>
          <a:prstGeom prst="rect">
            <a:avLst/>
          </a:prstGeom>
        </p:spPr>
      </p:pic>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5160" y="0"/>
            <a:ext cx="5196840" cy="2270760"/>
          </a:xfrm>
          <a:prstGeom prst="rect">
            <a:avLst/>
          </a:prstGeom>
        </p:spPr>
      </p:pic>
      <p:sp>
        <p:nvSpPr>
          <p:cNvPr id="2" name="TextBox 9"/>
          <p:cNvSpPr txBox="1"/>
          <p:nvPr/>
        </p:nvSpPr>
        <p:spPr>
          <a:xfrm>
            <a:off x="2264834" y="2494257"/>
            <a:ext cx="6125528" cy="1606017"/>
          </a:xfrm>
          <a:prstGeom prst="rect">
            <a:avLst/>
          </a:prstGeom>
        </p:spPr>
        <p:txBody>
          <a:bodyPr lIns="0" tIns="0" rIns="0" bIns="0" rtlCol="0" anchor="t">
            <a:spAutoFit/>
          </a:bodyPr>
          <a:lstStyle/>
          <a:p>
            <a:pPr marL="661035" lvl="1" indent="-330200">
              <a:lnSpc>
                <a:spcPct val="150000"/>
              </a:lnSpc>
              <a:buFont typeface="Arial" panose="020B0604020202020204"/>
              <a:buChar char="•"/>
            </a:pPr>
            <a:r>
              <a:rPr lang="en-US" sz="2400" dirty="0" err="1">
                <a:solidFill>
                  <a:srgbClr val="FFFFFF"/>
                </a:solidFill>
                <a:latin typeface="Poppins Light" panose="00000400000000000000"/>
              </a:rPr>
              <a:t>Nguyễn</a:t>
            </a:r>
            <a:r>
              <a:rPr lang="en-US" sz="2400" dirty="0">
                <a:solidFill>
                  <a:srgbClr val="FFFFFF"/>
                </a:solidFill>
                <a:latin typeface="Poppins Light" panose="00000400000000000000"/>
              </a:rPr>
              <a:t> </a:t>
            </a:r>
            <a:r>
              <a:rPr lang="en-US" sz="2400" dirty="0" err="1">
                <a:solidFill>
                  <a:srgbClr val="FFFFFF"/>
                </a:solidFill>
                <a:latin typeface="Poppins Light" panose="00000400000000000000"/>
              </a:rPr>
              <a:t>Lý</a:t>
            </a:r>
            <a:r>
              <a:rPr lang="en-US" sz="2400" dirty="0">
                <a:solidFill>
                  <a:srgbClr val="FFFFFF"/>
                </a:solidFill>
                <a:latin typeface="Poppins Light" panose="00000400000000000000"/>
              </a:rPr>
              <a:t> </a:t>
            </a:r>
            <a:r>
              <a:rPr lang="en-US" sz="2400" dirty="0" err="1">
                <a:solidFill>
                  <a:srgbClr val="FFFFFF"/>
                </a:solidFill>
                <a:latin typeface="Poppins Light" panose="00000400000000000000"/>
              </a:rPr>
              <a:t>Hùng</a:t>
            </a:r>
            <a:endParaRPr lang="en-US" sz="2400" dirty="0">
              <a:solidFill>
                <a:srgbClr val="FFFFFF"/>
              </a:solidFill>
              <a:latin typeface="Poppins Light" panose="00000400000000000000"/>
            </a:endParaRPr>
          </a:p>
          <a:p>
            <a:pPr marL="661035" lvl="1" indent="-330200">
              <a:lnSpc>
                <a:spcPct val="150000"/>
              </a:lnSpc>
              <a:buFont typeface="Arial" panose="020B0604020202020204"/>
              <a:buChar char="•"/>
            </a:pPr>
            <a:r>
              <a:rPr lang="en-US" sz="2400" dirty="0" err="1">
                <a:solidFill>
                  <a:srgbClr val="FFFFFF"/>
                </a:solidFill>
                <a:latin typeface="Poppins Light" panose="00000400000000000000"/>
              </a:rPr>
              <a:t>Võ</a:t>
            </a:r>
            <a:r>
              <a:rPr lang="en-US" sz="2400" dirty="0">
                <a:solidFill>
                  <a:srgbClr val="FFFFFF"/>
                </a:solidFill>
                <a:latin typeface="Poppins Light" panose="00000400000000000000"/>
              </a:rPr>
              <a:t> </a:t>
            </a:r>
            <a:r>
              <a:rPr lang="en-US" sz="2400" dirty="0" err="1">
                <a:solidFill>
                  <a:srgbClr val="FFFFFF"/>
                </a:solidFill>
                <a:latin typeface="Poppins Light" panose="00000400000000000000"/>
              </a:rPr>
              <a:t>Văn</a:t>
            </a:r>
            <a:r>
              <a:rPr lang="en-US" sz="2400" dirty="0">
                <a:solidFill>
                  <a:srgbClr val="FFFFFF"/>
                </a:solidFill>
                <a:latin typeface="Poppins Light" panose="00000400000000000000"/>
              </a:rPr>
              <a:t> </a:t>
            </a:r>
            <a:r>
              <a:rPr lang="en-US" sz="2400" dirty="0" err="1">
                <a:solidFill>
                  <a:srgbClr val="FFFFFF"/>
                </a:solidFill>
                <a:latin typeface="Poppins Light" panose="00000400000000000000"/>
              </a:rPr>
              <a:t>Trí</a:t>
            </a:r>
            <a:endParaRPr lang="en-US" sz="2400" dirty="0">
              <a:solidFill>
                <a:srgbClr val="FFFFFF"/>
              </a:solidFill>
              <a:latin typeface="Poppins Light" panose="00000400000000000000"/>
            </a:endParaRPr>
          </a:p>
          <a:p>
            <a:pPr marL="661035" lvl="1" indent="-330200">
              <a:lnSpc>
                <a:spcPct val="150000"/>
              </a:lnSpc>
              <a:buFont typeface="Arial" panose="020B0604020202020204"/>
              <a:buChar char="•"/>
            </a:pPr>
            <a:r>
              <a:rPr lang="en-US" sz="2400" dirty="0" err="1">
                <a:solidFill>
                  <a:srgbClr val="FFFFFF"/>
                </a:solidFill>
                <a:latin typeface="Poppins Light" panose="00000400000000000000"/>
              </a:rPr>
              <a:t>Nguyễn</a:t>
            </a:r>
            <a:r>
              <a:rPr lang="en-US" sz="2400" dirty="0">
                <a:solidFill>
                  <a:srgbClr val="FFFFFF"/>
                </a:solidFill>
                <a:latin typeface="Poppins Light" panose="00000400000000000000"/>
              </a:rPr>
              <a:t> </a:t>
            </a:r>
            <a:r>
              <a:rPr lang="en-US" sz="2400" dirty="0" err="1">
                <a:solidFill>
                  <a:srgbClr val="FFFFFF"/>
                </a:solidFill>
                <a:latin typeface="Poppins Light" panose="00000400000000000000"/>
              </a:rPr>
              <a:t>Hoàng</a:t>
            </a:r>
            <a:r>
              <a:rPr lang="en-US" sz="2400" dirty="0">
                <a:solidFill>
                  <a:srgbClr val="FFFFFF"/>
                </a:solidFill>
                <a:latin typeface="Poppins Light" panose="00000400000000000000"/>
              </a:rPr>
              <a:t> </a:t>
            </a:r>
            <a:r>
              <a:rPr lang="en-US" sz="2400" dirty="0" err="1">
                <a:solidFill>
                  <a:srgbClr val="FFFFFF"/>
                </a:solidFill>
                <a:latin typeface="Poppins Light" panose="00000400000000000000"/>
              </a:rPr>
              <a:t>Anh</a:t>
            </a:r>
            <a:r>
              <a:rPr lang="en-US" sz="2400" dirty="0">
                <a:solidFill>
                  <a:srgbClr val="FFFFFF"/>
                </a:solidFill>
                <a:latin typeface="Poppins Light" panose="00000400000000000000"/>
              </a:rPr>
              <a:t> </a:t>
            </a:r>
            <a:r>
              <a:rPr lang="en-US" sz="2400" dirty="0" err="1">
                <a:solidFill>
                  <a:srgbClr val="FFFFFF"/>
                </a:solidFill>
                <a:latin typeface="Poppins Light" panose="00000400000000000000"/>
              </a:rPr>
              <a:t>Khoa</a:t>
            </a:r>
            <a:endParaRPr lang="en-US" sz="2400" dirty="0">
              <a:solidFill>
                <a:srgbClr val="FFFFFF"/>
              </a:solidFill>
              <a:latin typeface="Poppins Light" panose="00000400000000000000"/>
            </a:endParaRPr>
          </a:p>
        </p:txBody>
      </p:sp>
      <p:sp>
        <p:nvSpPr>
          <p:cNvPr id="3" name="TextBox 10"/>
          <p:cNvSpPr txBox="1"/>
          <p:nvPr/>
        </p:nvSpPr>
        <p:spPr>
          <a:xfrm>
            <a:off x="7776566" y="2494257"/>
            <a:ext cx="1690806" cy="1609671"/>
          </a:xfrm>
          <a:prstGeom prst="rect">
            <a:avLst/>
          </a:prstGeom>
        </p:spPr>
        <p:txBody>
          <a:bodyPr wrap="square" lIns="0" tIns="0" rIns="0" bIns="0" rtlCol="0" anchor="t">
            <a:spAutoFit/>
          </a:bodyPr>
          <a:lstStyle/>
          <a:p>
            <a:pPr algn="r">
              <a:lnSpc>
                <a:spcPct val="150000"/>
              </a:lnSpc>
            </a:pPr>
            <a:r>
              <a:rPr lang="en-US" sz="2400" dirty="0">
                <a:solidFill>
                  <a:srgbClr val="FFFFFF"/>
                </a:solidFill>
                <a:latin typeface="Poppins" panose="00000500000000000000"/>
              </a:rPr>
              <a:t>22110337</a:t>
            </a:r>
          </a:p>
          <a:p>
            <a:pPr algn="r">
              <a:lnSpc>
                <a:spcPct val="150000"/>
              </a:lnSpc>
            </a:pPr>
            <a:r>
              <a:rPr lang="en-US" sz="2400" dirty="0">
                <a:solidFill>
                  <a:srgbClr val="FFFFFF"/>
                </a:solidFill>
                <a:latin typeface="Poppins" panose="00000500000000000000"/>
              </a:rPr>
              <a:t>22110444</a:t>
            </a:r>
          </a:p>
          <a:p>
            <a:pPr algn="r">
              <a:lnSpc>
                <a:spcPct val="150000"/>
              </a:lnSpc>
            </a:pPr>
            <a:r>
              <a:rPr lang="en-US" sz="2400" dirty="0">
                <a:solidFill>
                  <a:srgbClr val="FFFFFF"/>
                </a:solidFill>
                <a:latin typeface="Poppins" panose="00000500000000000000"/>
              </a:rPr>
              <a:t>22110352</a:t>
            </a:r>
          </a:p>
        </p:txBody>
      </p:sp>
      <p:sp>
        <p:nvSpPr>
          <p:cNvPr id="6" name="文本框 47"/>
          <p:cNvSpPr txBox="1"/>
          <p:nvPr/>
        </p:nvSpPr>
        <p:spPr>
          <a:xfrm>
            <a:off x="4434840" y="912290"/>
            <a:ext cx="3317986" cy="831190"/>
          </a:xfrm>
          <a:prstGeom prst="rect">
            <a:avLst/>
          </a:prstGeom>
          <a:noFill/>
        </p:spPr>
        <p:txBody>
          <a:bodyPr wrap="none" rtlCol="0">
            <a:normAutofit/>
          </a:bodyPr>
          <a:lstStyle/>
          <a:p>
            <a:pPr algn="ctr"/>
            <a:r>
              <a:rPr lang="vi-VN" altLang="vi-VN" sz="4800">
                <a:solidFill>
                  <a:schemeClr val="bg1"/>
                </a:solidFill>
                <a:latin typeface="Noto Sans"/>
                <a:ea typeface="Noto Sans"/>
              </a:rPr>
              <a:t>NHÓM 1</a:t>
            </a:r>
            <a:endParaRPr lang="zh-CN" altLang="en-US" sz="4800">
              <a:solidFill>
                <a:schemeClr val="bg1"/>
              </a:solidFill>
              <a:latin typeface="思源宋体 CN Heavy" panose="02020900000000000000" pitchFamily="18" charset="-122"/>
              <a:ea typeface="思源宋体 CN Heavy" panose="02020900000000000000" pitchFamily="18"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55"/>
          <p:cNvSpPr txBox="1"/>
          <p:nvPr/>
        </p:nvSpPr>
        <p:spPr>
          <a:xfrm>
            <a:off x="965826" y="306325"/>
            <a:ext cx="8275156" cy="625802"/>
          </a:xfrm>
          <a:prstGeom prst="rect">
            <a:avLst/>
          </a:prstGeom>
          <a:noFill/>
        </p:spPr>
        <p:txBody>
          <a:bodyPr wrap="square" lIns="68571" tIns="34285" rIns="68571" bIns="34285" rtlCol="0">
            <a:normAutofit/>
          </a:bodyPr>
          <a:lstStyle/>
          <a:p>
            <a:r>
              <a:rPr lang="en-US" altLang="vi-VN" sz="2600">
                <a:solidFill>
                  <a:schemeClr val="tx1">
                    <a:lumMod val="75000"/>
                    <a:lumOff val="25000"/>
                  </a:schemeClr>
                </a:solidFill>
                <a:latin typeface="Noto Sans"/>
                <a:ea typeface="Noto Sans"/>
                <a:cs typeface="+mn-ea"/>
                <a:sym typeface="+mn-lt"/>
              </a:rPr>
              <a:t>Mã giả</a:t>
            </a:r>
            <a:endParaRPr lang="vi-VN" altLang="vi-VN" sz="2600">
              <a:solidFill>
                <a:schemeClr val="tx1">
                  <a:lumMod val="75000"/>
                  <a:lumOff val="25000"/>
                </a:schemeClr>
              </a:solidFill>
              <a:latin typeface="Noto Sans"/>
              <a:ea typeface="Noto Sans"/>
              <a:cs typeface="+mn-ea"/>
              <a:sym typeface="+mn-lt"/>
            </a:endParaRPr>
          </a:p>
        </p:txBody>
      </p:sp>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vi-VN" altLang="zh-CN" sz="1900">
                <a:solidFill>
                  <a:schemeClr val="bg1"/>
                </a:solidFill>
                <a:latin typeface="思源宋体 CN Heavy" panose="02020900000000000000" pitchFamily="18" charset="-122"/>
                <a:ea typeface="思源宋体 CN Heavy" panose="02020900000000000000" pitchFamily="18" charset="-122"/>
              </a:rPr>
              <a:t>4</a:t>
            </a:r>
            <a:endParaRPr lang="zh-CN" altLang="en-US" sz="1900">
              <a:solidFill>
                <a:schemeClr val="bg1"/>
              </a:solidFill>
              <a:latin typeface="思源宋体 CN Heavy" panose="02020900000000000000" pitchFamily="18" charset="-122"/>
              <a:ea typeface="思源宋体 CN Heavy" panose="02020900000000000000" pitchFamily="18" charset="-122"/>
            </a:endParaRPr>
          </a:p>
        </p:txBody>
      </p:sp>
      <mc:AlternateContent xmlns:mc="http://schemas.openxmlformats.org/markup-compatibility/2006" xmlns:a14="http://schemas.microsoft.com/office/drawing/2010/main">
        <mc:Choice Requires="a14">
          <p:sp>
            <p:nvSpPr>
              <p:cNvPr id="4" name="TextBox 3"/>
              <p:cNvSpPr txBox="1"/>
              <p:nvPr/>
            </p:nvSpPr>
            <p:spPr>
              <a:xfrm>
                <a:off x="2801225" y="790527"/>
                <a:ext cx="9171709" cy="5952912"/>
              </a:xfrm>
              <a:prstGeom prst="rect">
                <a:avLst/>
              </a:prstGeom>
              <a:noFill/>
            </p:spPr>
            <p:txBody>
              <a:bodyPr wrap="square">
                <a:spAutoFit/>
              </a:bodyPr>
              <a:lstStyle/>
              <a:p>
                <a:pPr marL="0" marR="0">
                  <a:lnSpc>
                    <a:spcPct val="107000"/>
                  </a:lnSpc>
                  <a:spcBef>
                    <a:spcPts val="0"/>
                  </a:spcBef>
                  <a:spcAft>
                    <a:spcPts val="0"/>
                  </a:spcAft>
                </a:pP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funtion</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HEURISTIC_ALPHA_BETA_TREE_SEARCH(state) </a:t>
                </a: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returns</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an action</a:t>
                </a:r>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pPr marL="0" marR="0" indent="457200">
                  <a:lnSpc>
                    <a:spcPct val="107000"/>
                  </a:lnSpc>
                  <a:spcBef>
                    <a:spcPts val="0"/>
                  </a:spcBef>
                  <a:spcAft>
                    <a:spcPts val="0"/>
                  </a:spcAft>
                </a:pP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14:m>
                  <m:oMath xmlns:m="http://schemas.openxmlformats.org/officeDocument/2006/math">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v</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MAX</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_</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VALUE</m:t>
                    </m:r>
                    <m:d>
                      <m:dPr>
                        <m:ctrlPr>
                          <a:rPr lang="vi-VN" sz="1700" i="1"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state</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 </m:t>
                        </m:r>
                        <m:r>
                          <a:rPr lang="en-US" sz="1700" i="1"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 +∞</m:t>
                        </m:r>
                      </m:e>
                    </m:d>
                  </m:oMath>
                </a14:m>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pPr marL="0" marR="0" indent="457200">
                  <a:lnSpc>
                    <a:spcPct val="107000"/>
                  </a:lnSpc>
                  <a:spcBef>
                    <a:spcPts val="0"/>
                  </a:spcBef>
                  <a:spcAft>
                    <a:spcPts val="0"/>
                  </a:spcAft>
                </a:pP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return</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the action in ACTIONS(state) with value v</a:t>
                </a:r>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pPr marL="0" marR="0" indent="457200">
                  <a:lnSpc>
                    <a:spcPct val="107000"/>
                  </a:lnSpc>
                  <a:spcBef>
                    <a:spcPts val="0"/>
                  </a:spcBef>
                  <a:spcAft>
                    <a:spcPts val="0"/>
                  </a:spcAft>
                </a:pP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pPr marL="0" marR="0">
                  <a:lnSpc>
                    <a:spcPct val="107000"/>
                  </a:lnSpc>
                  <a:spcBef>
                    <a:spcPts val="0"/>
                  </a:spcBef>
                  <a:spcAft>
                    <a:spcPts val="0"/>
                  </a:spcAft>
                </a:pP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function</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MAX_VALUE(state, </a:t>
                </a:r>
                <a14:m>
                  <m:oMath xmlns:m="http://schemas.openxmlformats.org/officeDocument/2006/math">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α</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β</m:t>
                    </m:r>
                  </m:oMath>
                </a14:m>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returns</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 evaluation value</a:t>
                </a:r>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pPr marL="0" marR="0">
                  <a:lnSpc>
                    <a:spcPct val="107000"/>
                  </a:lnSpc>
                  <a:spcBef>
                    <a:spcPts val="0"/>
                  </a:spcBef>
                  <a:spcAft>
                    <a:spcPts val="0"/>
                  </a:spcAft>
                </a:pP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if</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CUTOFF_TEST(state) </a:t>
                </a: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then</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return</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EVAL(state)</a:t>
                </a:r>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pPr marL="0" marR="0">
                  <a:lnSpc>
                    <a:spcPct val="107000"/>
                  </a:lnSpc>
                  <a:spcBef>
                    <a:spcPts val="0"/>
                  </a:spcBef>
                  <a:spcAft>
                    <a:spcPts val="0"/>
                  </a:spcAft>
                </a:pP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14:m>
                  <m:oMath xmlns:m="http://schemas.openxmlformats.org/officeDocument/2006/math">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v</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a:rPr lang="en-US" sz="1700" i="1"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oMath>
                </a14:m>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pPr marL="0" marR="0">
                  <a:lnSpc>
                    <a:spcPct val="107000"/>
                  </a:lnSpc>
                  <a:spcBef>
                    <a:spcPts val="0"/>
                  </a:spcBef>
                  <a:spcAft>
                    <a:spcPts val="0"/>
                  </a:spcAft>
                </a:pP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for each</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 </a:t>
                </a: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in</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ACTIONS(state) </a:t>
                </a: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do</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pPr marL="0" marR="0">
                  <a:lnSpc>
                    <a:spcPct val="107000"/>
                  </a:lnSpc>
                  <a:spcBef>
                    <a:spcPts val="0"/>
                  </a:spcBef>
                  <a:spcAft>
                    <a:spcPts val="0"/>
                  </a:spcAft>
                </a:pP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14:m>
                  <m:oMath xmlns:m="http://schemas.openxmlformats.org/officeDocument/2006/math">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v</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MAX</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v</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MIN</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_</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VALUE</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RESULT</m:t>
                    </m:r>
                    <m:d>
                      <m:dPr>
                        <m:ctrlPr>
                          <a:rPr lang="vi-VN" sz="1700" i="1"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s</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a</m:t>
                        </m:r>
                      </m:e>
                    </m:d>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α</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β</m:t>
                    </m:r>
                  </m:oMath>
                </a14:m>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a:t>
                </a:r>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pPr marL="0" marR="0">
                  <a:lnSpc>
                    <a:spcPct val="107000"/>
                  </a:lnSpc>
                  <a:spcBef>
                    <a:spcPts val="0"/>
                  </a:spcBef>
                  <a:spcAft>
                    <a:spcPts val="0"/>
                  </a:spcAft>
                </a:pP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if</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14:m>
                  <m:oMath xmlns:m="http://schemas.openxmlformats.org/officeDocument/2006/math">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v</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β</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 </m:t>
                    </m:r>
                    <m:r>
                      <a:rPr lang="en-US" sz="1700" b="1" i="1"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𝐭𝐡𝐞𝐧</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 </m:t>
                    </m:r>
                    <m:r>
                      <a:rPr lang="en-US" sz="1700" b="1" i="1"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𝐫𝐞𝐭𝐮𝐫𝐧</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v</m:t>
                    </m:r>
                  </m:oMath>
                </a14:m>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pPr marL="0" marR="0">
                  <a:lnSpc>
                    <a:spcPct val="107000"/>
                  </a:lnSpc>
                  <a:spcBef>
                    <a:spcPts val="0"/>
                  </a:spcBef>
                  <a:spcAft>
                    <a:spcPts val="0"/>
                  </a:spcAft>
                </a:pP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14:m>
                  <m:oMath xmlns:m="http://schemas.openxmlformats.org/officeDocument/2006/math">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α</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MAX</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α</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v</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oMath>
                </a14:m>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pPr marL="0" marR="0">
                  <a:lnSpc>
                    <a:spcPct val="107000"/>
                  </a:lnSpc>
                  <a:spcBef>
                    <a:spcPts val="0"/>
                  </a:spcBef>
                  <a:spcAft>
                    <a:spcPts val="0"/>
                  </a:spcAft>
                </a:pP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return</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v</a:t>
                </a:r>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pPr marL="0" marR="0">
                  <a:lnSpc>
                    <a:spcPct val="107000"/>
                  </a:lnSpc>
                  <a:spcBef>
                    <a:spcPts val="0"/>
                  </a:spcBef>
                  <a:spcAft>
                    <a:spcPts val="0"/>
                  </a:spcAft>
                </a:pP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pPr marL="0" marR="0">
                  <a:lnSpc>
                    <a:spcPct val="107000"/>
                  </a:lnSpc>
                  <a:spcBef>
                    <a:spcPts val="0"/>
                  </a:spcBef>
                  <a:spcAft>
                    <a:spcPts val="0"/>
                  </a:spcAft>
                </a:pP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function</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MIN_VALUE(state, </a:t>
                </a:r>
                <a14:m>
                  <m:oMath xmlns:m="http://schemas.openxmlformats.org/officeDocument/2006/math">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α</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β</m:t>
                    </m:r>
                  </m:oMath>
                </a14:m>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returns</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 evaluation value</a:t>
                </a:r>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pPr marL="0" marR="0">
                  <a:lnSpc>
                    <a:spcPct val="107000"/>
                  </a:lnSpc>
                  <a:spcBef>
                    <a:spcPts val="0"/>
                  </a:spcBef>
                  <a:spcAft>
                    <a:spcPts val="0"/>
                  </a:spcAft>
                </a:pP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if</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CUTOFF_TEST(state) </a:t>
                </a: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then</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return</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EVAL(state)</a:t>
                </a:r>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pPr marL="0" marR="0">
                  <a:lnSpc>
                    <a:spcPct val="107000"/>
                  </a:lnSpc>
                  <a:spcBef>
                    <a:spcPts val="0"/>
                  </a:spcBef>
                  <a:spcAft>
                    <a:spcPts val="0"/>
                  </a:spcAft>
                </a:pP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14:m>
                  <m:oMath xmlns:m="http://schemas.openxmlformats.org/officeDocument/2006/math">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v</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oMath>
                </a14:m>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pPr marL="0" marR="0">
                  <a:lnSpc>
                    <a:spcPct val="107000"/>
                  </a:lnSpc>
                  <a:spcBef>
                    <a:spcPts val="0"/>
                  </a:spcBef>
                  <a:spcAft>
                    <a:spcPts val="0"/>
                  </a:spcAft>
                </a:pP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for each</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 </a:t>
                </a: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in</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ACTIONS(state) </a:t>
                </a: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do</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pPr marL="0" marR="0">
                  <a:lnSpc>
                    <a:spcPct val="107000"/>
                  </a:lnSpc>
                  <a:spcBef>
                    <a:spcPts val="0"/>
                  </a:spcBef>
                  <a:spcAft>
                    <a:spcPts val="0"/>
                  </a:spcAft>
                </a:pP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14:m>
                  <m:oMath xmlns:m="http://schemas.openxmlformats.org/officeDocument/2006/math">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v</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b="0" i="0" kern="0" smtClea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MIN</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v</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MAX</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_</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VALUE</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RESULT</m:t>
                    </m:r>
                    <m:d>
                      <m:dPr>
                        <m:ctrlPr>
                          <a:rPr lang="vi-VN" sz="1700" i="1"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s</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a</m:t>
                        </m:r>
                      </m:e>
                    </m:d>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α</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β</m:t>
                    </m:r>
                  </m:oMath>
                </a14:m>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a:t>
                </a:r>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pPr marL="0" marR="0">
                  <a:lnSpc>
                    <a:spcPct val="107000"/>
                  </a:lnSpc>
                  <a:spcBef>
                    <a:spcPts val="0"/>
                  </a:spcBef>
                  <a:spcAft>
                    <a:spcPts val="0"/>
                  </a:spcAft>
                </a:pP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r>
                  <a:rPr lang="en-US" sz="1700" b="1"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if</a:t>
                </a: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14:m>
                  <m:oMath xmlns:m="http://schemas.openxmlformats.org/officeDocument/2006/math">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v</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α</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 </m:t>
                    </m:r>
                    <m:r>
                      <a:rPr lang="en-US" sz="1700" b="1" i="1"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𝐭𝐡𝐞𝐧</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 </m:t>
                    </m:r>
                    <m:r>
                      <a:rPr lang="en-US" sz="1700" b="1" i="1"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𝐫𝐞𝐭𝐮𝐫𝐧</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v</m:t>
                    </m:r>
                  </m:oMath>
                </a14:m>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pPr marL="0" marR="0">
                  <a:lnSpc>
                    <a:spcPct val="107000"/>
                  </a:lnSpc>
                  <a:spcBef>
                    <a:spcPts val="0"/>
                  </a:spcBef>
                  <a:spcAft>
                    <a:spcPts val="0"/>
                  </a:spcAft>
                </a:pPr>
                <a:r>
                  <a:rPr lang="en-US" sz="1700" kern="0">
                    <a:solidFill>
                      <a:srgbClr val="111111"/>
                    </a:solidFill>
                    <a:effectLst/>
                    <a:highlight>
                      <a:srgbClr val="FFFFFF"/>
                    </a:highlight>
                    <a:latin typeface="Times New Roman" panose="02020603050405020304" pitchFamily="18" charset="0"/>
                    <a:ea typeface="Noto Sans" panose="020B0502040504020204" pitchFamily="34" charset="0"/>
                    <a:cs typeface="Times New Roman" panose="02020603050405020304" pitchFamily="18" charset="0"/>
                  </a:rPr>
                  <a:t>		</a:t>
                </a:r>
                <a14:m>
                  <m:oMath xmlns:m="http://schemas.openxmlformats.org/officeDocument/2006/math">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β</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MAX</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β</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v</m:t>
                    </m:r>
                    <m:r>
                      <a:rPr lang="en-US" sz="1700" kern="0">
                        <a:solidFill>
                          <a:srgbClr val="111111"/>
                        </a:solidFill>
                        <a:effectLst/>
                        <a:highlight>
                          <a:srgbClr val="FFFFFF"/>
                        </a:highlight>
                        <a:latin typeface="Cambria Math" panose="02040503050406030204" pitchFamily="18" charset="0"/>
                        <a:ea typeface="Times New Roman" panose="02020603050405020304" pitchFamily="18" charset="0"/>
                        <a:cs typeface="Times New Roman" panose="02020603050405020304" pitchFamily="18" charset="0"/>
                      </a:rPr>
                      <m:t>)</m:t>
                    </m:r>
                  </m:oMath>
                </a14:m>
                <a:endParaRPr lang="vi-VN" sz="1700" kern="100">
                  <a:effectLst/>
                  <a:highlight>
                    <a:srgbClr val="FFFFFF"/>
                  </a:highlight>
                  <a:latin typeface="Arial" panose="020B0604020202020204" pitchFamily="34" charset="0"/>
                  <a:ea typeface="Noto Sans" panose="020B0502040504020204" pitchFamily="34" charset="0"/>
                  <a:cs typeface="Times New Roman" panose="02020603050405020304" pitchFamily="18" charset="0"/>
                </a:endParaRPr>
              </a:p>
              <a:p>
                <a:r>
                  <a:rPr lang="en-US" sz="1700" b="1" kern="0">
                    <a:solidFill>
                      <a:srgbClr val="111111"/>
                    </a:solidFill>
                    <a:effectLst/>
                    <a:latin typeface="Times New Roman" panose="02020603050405020304" pitchFamily="18" charset="0"/>
                    <a:ea typeface="Noto Sans" panose="020B0502040504020204" pitchFamily="34" charset="0"/>
                  </a:rPr>
                  <a:t>return</a:t>
                </a:r>
                <a:r>
                  <a:rPr lang="en-US" sz="1700" kern="0">
                    <a:solidFill>
                      <a:srgbClr val="111111"/>
                    </a:solidFill>
                    <a:effectLst/>
                    <a:latin typeface="Times New Roman" panose="02020603050405020304" pitchFamily="18" charset="0"/>
                    <a:ea typeface="Noto Sans" panose="020B0502040504020204" pitchFamily="34" charset="0"/>
                  </a:rPr>
                  <a:t> v</a:t>
                </a:r>
                <a:endParaRPr lang="vi-VN" sz="1700"/>
              </a:p>
            </p:txBody>
          </p:sp>
        </mc:Choice>
        <mc:Fallback xmlns="">
          <p:sp>
            <p:nvSpPr>
              <p:cNvPr id="4" name="TextBox 3"/>
              <p:cNvSpPr txBox="1">
                <a:spLocks noRot="1" noChangeAspect="1" noMove="1" noResize="1" noEditPoints="1" noAdjustHandles="1" noChangeArrowheads="1" noChangeShapeType="1" noTextEdit="1"/>
              </p:cNvSpPr>
              <p:nvPr/>
            </p:nvSpPr>
            <p:spPr>
              <a:xfrm>
                <a:off x="2801225" y="790527"/>
                <a:ext cx="9171709" cy="5952912"/>
              </a:xfrm>
              <a:prstGeom prst="rect">
                <a:avLst/>
              </a:prstGeom>
              <a:blipFill rotWithShape="1">
                <a:blip r:embed="rId3"/>
                <a:stretch>
                  <a:fillRect l="-3" t="-10" b="6"/>
                </a:stretch>
              </a:blipFill>
            </p:spPr>
            <p:txBody>
              <a:bodyPr/>
              <a:lstStyle/>
              <a:p>
                <a:r>
                  <a:rPr lang="en-US" altLang="en-US">
                    <a:noFill/>
                  </a:rPr>
                  <a:t> </a:t>
                </a:r>
              </a:p>
            </p:txBody>
          </p:sp>
        </mc:Fallback>
      </mc:AlternateContent>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AADFE5"/>
        </a:solidFill>
        <a:effectLst/>
      </p:bgPr>
    </p:bg>
    <p:spTree>
      <p:nvGrpSpPr>
        <p:cNvPr id="1" name=""/>
        <p:cNvGrpSpPr/>
        <p:nvPr/>
      </p:nvGrpSpPr>
      <p:grpSpPr>
        <a:xfrm>
          <a:off x="0" y="0"/>
          <a:ext cx="0" cy="0"/>
          <a:chOff x="0" y="0"/>
          <a:chExt cx="0" cy="0"/>
        </a:xfrm>
      </p:grpSpPr>
      <p:pic>
        <p:nvPicPr>
          <p:cNvPr id="1026" name="Picture 2" descr="Build a Tic-Tac-Toe Game Engine With an AI Player in Python – Real Pyth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68218"/>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55"/>
          <p:cNvSpPr txBox="1"/>
          <p:nvPr/>
        </p:nvSpPr>
        <p:spPr>
          <a:xfrm>
            <a:off x="904866" y="374059"/>
            <a:ext cx="10145519" cy="625802"/>
          </a:xfrm>
          <a:prstGeom prst="rect">
            <a:avLst/>
          </a:prstGeom>
          <a:noFill/>
        </p:spPr>
        <p:txBody>
          <a:bodyPr wrap="square" lIns="68571" tIns="34285" rIns="68571" bIns="34285" rtlCol="0">
            <a:normAutofit fontScale="85000" lnSpcReduction="10000"/>
          </a:bodyPr>
          <a:lstStyle/>
          <a:p>
            <a:r>
              <a:rPr lang="vi-VN" altLang="vi-VN" sz="2600">
                <a:solidFill>
                  <a:schemeClr val="tx1">
                    <a:lumMod val="75000"/>
                    <a:lumOff val="25000"/>
                  </a:schemeClr>
                </a:solidFill>
                <a:latin typeface="Noto Sans"/>
                <a:ea typeface="Noto Sans"/>
                <a:cs typeface="+mn-ea"/>
                <a:sym typeface="+mn-lt"/>
              </a:rPr>
              <a:t>Ứng dụng thuật Heuristic Alpha-Beta Tree Search vào trò chơi Tic Tac Toe </a:t>
            </a:r>
          </a:p>
        </p:txBody>
      </p:sp>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vi-VN" altLang="zh-CN" sz="1900">
                <a:solidFill>
                  <a:schemeClr val="bg1"/>
                </a:solidFill>
                <a:latin typeface="思源宋体 CN Heavy" panose="02020900000000000000" pitchFamily="18" charset="-122"/>
                <a:ea typeface="思源宋体 CN Heavy" panose="02020900000000000000" pitchFamily="18" charset="-122"/>
              </a:rPr>
              <a:t>5</a:t>
            </a:r>
            <a:endParaRPr lang="zh-CN" altLang="en-US" sz="1900">
              <a:solidFill>
                <a:schemeClr val="bg1"/>
              </a:solidFill>
              <a:latin typeface="思源宋体 CN Heavy" panose="02020900000000000000" pitchFamily="18" charset="-122"/>
              <a:ea typeface="思源宋体 CN Heavy" panose="02020900000000000000" pitchFamily="18"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10000"/>
          </a:bodyPr>
          <a:lstStyle/>
          <a:p>
            <a:pPr algn="ctr" defTabSz="914400"/>
            <a:r>
              <a:rPr lang="vi-VN" altLang="zh-CN" sz="1900">
                <a:solidFill>
                  <a:schemeClr val="bg1"/>
                </a:solidFill>
                <a:latin typeface="思源宋体 CN Heavy" panose="02020900000000000000" pitchFamily="18" charset="-122"/>
                <a:ea typeface="思源宋体 CN Heavy" panose="02020900000000000000" pitchFamily="18" charset="-122"/>
              </a:rPr>
              <a:t>5.1</a:t>
            </a:r>
            <a:endParaRPr lang="zh-CN" altLang="en-US" sz="1900">
              <a:solidFill>
                <a:schemeClr val="bg1"/>
              </a:solidFill>
              <a:latin typeface="思源宋体 CN Heavy" panose="02020900000000000000" pitchFamily="18" charset="-122"/>
              <a:ea typeface="思源宋体 CN Heavy" panose="02020900000000000000" pitchFamily="18" charset="-122"/>
            </a:endParaRPr>
          </a:p>
        </p:txBody>
      </p:sp>
      <p:sp>
        <p:nvSpPr>
          <p:cNvPr id="3" name="TextBox 2"/>
          <p:cNvSpPr txBox="1"/>
          <p:nvPr/>
        </p:nvSpPr>
        <p:spPr>
          <a:xfrm>
            <a:off x="561966" y="1192079"/>
            <a:ext cx="5197218" cy="2702984"/>
          </a:xfrm>
          <a:prstGeom prst="rect">
            <a:avLst/>
          </a:prstGeom>
          <a:noFill/>
        </p:spPr>
        <p:txBody>
          <a:bodyPr wrap="square">
            <a:spAutoFit/>
          </a:bodyPr>
          <a:lstStyle/>
          <a:p>
            <a:pPr algn="just">
              <a:lnSpc>
                <a:spcPct val="107000"/>
              </a:lnSpc>
            </a:pPr>
            <a:r>
              <a:rPr lang="vi-VN" sz="2000" kern="100">
                <a:effectLst/>
                <a:latin typeface="Arial" panose="020B0604020202020204" pitchFamily="34" charset="0"/>
                <a:ea typeface="Arial" panose="020B0604020202020204" pitchFamily="34" charset="0"/>
                <a:cs typeface="Times New Roman" panose="02020603050405020304" pitchFamily="18" charset="0"/>
              </a:rPr>
              <a:t>Tic-tac-toe là một trò chơi bảng phổ biến được viết trên bàn cờ 3x3 ô. Hai người chơi, một người sử dụng ký hiệu 'X' và người kia sử dụng ký hiệu 'O', thay phiên nhau điền vào các ô bằng ký hiệu của họ. Người chiến thắng là người có thể tạo 3 chuỗi biểu tượng duy nhất đầu tiên, theo chiều ngang, chiều dọc hoặc đường chéo.</a:t>
            </a:r>
          </a:p>
        </p:txBody>
      </p:sp>
      <p:sp>
        <p:nvSpPr>
          <p:cNvPr id="22" name="TextBox 55"/>
          <p:cNvSpPr txBox="1"/>
          <p:nvPr/>
        </p:nvSpPr>
        <p:spPr>
          <a:xfrm>
            <a:off x="965826" y="306325"/>
            <a:ext cx="7128308" cy="625802"/>
          </a:xfrm>
          <a:prstGeom prst="rect">
            <a:avLst/>
          </a:prstGeom>
          <a:noFill/>
        </p:spPr>
        <p:txBody>
          <a:bodyPr wrap="square" lIns="68571" tIns="34285" rIns="68571" bIns="34285" rtlCol="0">
            <a:normAutofit/>
          </a:bodyPr>
          <a:lstStyle/>
          <a:p>
            <a:r>
              <a:rPr lang="vi-VN" altLang="vi-VN" sz="2600">
                <a:solidFill>
                  <a:schemeClr val="tx1">
                    <a:lumMod val="75000"/>
                    <a:lumOff val="25000"/>
                  </a:schemeClr>
                </a:solidFill>
                <a:latin typeface="Noto Sans"/>
                <a:ea typeface="Noto Sans"/>
                <a:cs typeface="+mn-ea"/>
                <a:sym typeface="+mn-lt"/>
              </a:rPr>
              <a:t>Giới thiệu</a:t>
            </a:r>
          </a:p>
        </p:txBody>
      </p:sp>
      <p:pic>
        <p:nvPicPr>
          <p:cNvPr id="2052" name="Picture 4" descr="GamesCrafters :: Ga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201" y="1192079"/>
            <a:ext cx="4182532" cy="418253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10000"/>
          </a:bodyPr>
          <a:lstStyle/>
          <a:p>
            <a:pPr algn="ctr" defTabSz="914400"/>
            <a:r>
              <a:rPr lang="vi-VN" altLang="zh-CN" sz="1900">
                <a:solidFill>
                  <a:schemeClr val="bg1"/>
                </a:solidFill>
                <a:latin typeface="思源宋体 CN Heavy" panose="02020900000000000000" pitchFamily="18" charset="-122"/>
                <a:ea typeface="思源宋体 CN Heavy" panose="02020900000000000000" pitchFamily="18" charset="-122"/>
              </a:rPr>
              <a:t>5.2</a:t>
            </a:r>
            <a:endParaRPr lang="zh-CN" altLang="en-US" sz="1900">
              <a:solidFill>
                <a:schemeClr val="bg1"/>
              </a:solidFill>
              <a:latin typeface="思源宋体 CN Heavy" panose="02020900000000000000" pitchFamily="18" charset="-122"/>
              <a:ea typeface="思源宋体 CN Heavy" panose="02020900000000000000" pitchFamily="18" charset="-122"/>
            </a:endParaRPr>
          </a:p>
        </p:txBody>
      </p:sp>
      <p:sp>
        <p:nvSpPr>
          <p:cNvPr id="3" name="TextBox 2"/>
          <p:cNvSpPr txBox="1"/>
          <p:nvPr/>
        </p:nvSpPr>
        <p:spPr>
          <a:xfrm>
            <a:off x="561966" y="1192079"/>
            <a:ext cx="4738167" cy="3032305"/>
          </a:xfrm>
          <a:prstGeom prst="rect">
            <a:avLst/>
          </a:prstGeom>
          <a:noFill/>
        </p:spPr>
        <p:txBody>
          <a:bodyPr wrap="square">
            <a:spAutoFit/>
          </a:bodyPr>
          <a:lstStyle/>
          <a:p>
            <a:pPr algn="just">
              <a:lnSpc>
                <a:spcPct val="107000"/>
              </a:lnSpc>
            </a:pPr>
            <a:r>
              <a:rPr lang="vi-VN" sz="2000" kern="100">
                <a:effectLst/>
                <a:latin typeface="Arial" panose="020B0604020202020204" pitchFamily="34" charset="0"/>
                <a:ea typeface="Arial" panose="020B0604020202020204" pitchFamily="34" charset="0"/>
                <a:cs typeface="Times New Roman" panose="02020603050405020304" pitchFamily="18" charset="0"/>
              </a:rPr>
              <a:t>Dựa trên trạng thái ban đầu của bàn cờ, ta xây dựng một cây trò chơi với mỗi nút biểu diễn một trạng thái có thể xảy ra và các nút con tương ứng với các trạng thái có thể đạt được từ trạng thái hiện tại thông qua các nước đi hợp lệ. Các nút lá đại diện cho trạng thái cuối cùng của ván cờ, với ba kết quả là thắng, thua và hòa.</a:t>
            </a:r>
          </a:p>
        </p:txBody>
      </p:sp>
      <p:sp>
        <p:nvSpPr>
          <p:cNvPr id="22" name="TextBox 55"/>
          <p:cNvSpPr txBox="1"/>
          <p:nvPr/>
        </p:nvSpPr>
        <p:spPr>
          <a:xfrm>
            <a:off x="965826" y="306325"/>
            <a:ext cx="7128308" cy="625802"/>
          </a:xfrm>
          <a:prstGeom prst="rect">
            <a:avLst/>
          </a:prstGeom>
          <a:noFill/>
        </p:spPr>
        <p:txBody>
          <a:bodyPr wrap="square" lIns="68571" tIns="34285" rIns="68571" bIns="34285" rtlCol="0">
            <a:normAutofit/>
          </a:bodyPr>
          <a:lstStyle/>
          <a:p>
            <a:r>
              <a:rPr lang="vi-VN" altLang="vi-VN" sz="2600">
                <a:solidFill>
                  <a:schemeClr val="tx1">
                    <a:lumMod val="75000"/>
                    <a:lumOff val="25000"/>
                  </a:schemeClr>
                </a:solidFill>
                <a:latin typeface="Noto Sans"/>
                <a:ea typeface="Noto Sans"/>
                <a:cs typeface="+mn-ea"/>
                <a:sym typeface="+mn-lt"/>
              </a:rPr>
              <a:t>Phân tích bài toán </a:t>
            </a:r>
          </a:p>
        </p:txBody>
      </p:sp>
      <p:sp>
        <p:nvSpPr>
          <p:cNvPr id="2" name="TextBox 1"/>
          <p:cNvSpPr txBox="1"/>
          <p:nvPr/>
        </p:nvSpPr>
        <p:spPr>
          <a:xfrm>
            <a:off x="561966" y="4567331"/>
            <a:ext cx="4738167" cy="1385700"/>
          </a:xfrm>
          <a:prstGeom prst="rect">
            <a:avLst/>
          </a:prstGeom>
          <a:noFill/>
        </p:spPr>
        <p:txBody>
          <a:bodyPr wrap="square">
            <a:spAutoFit/>
          </a:bodyPr>
          <a:lstStyle/>
          <a:p>
            <a:pPr algn="just">
              <a:lnSpc>
                <a:spcPct val="107000"/>
              </a:lnSpc>
            </a:pPr>
            <a:r>
              <a:rPr lang="vi-VN" sz="2000" kern="100">
                <a:effectLst/>
                <a:latin typeface="Arial" panose="020B0604020202020204" pitchFamily="34" charset="0"/>
                <a:ea typeface="Arial" panose="020B0604020202020204" pitchFamily="34" charset="0"/>
                <a:cs typeface="Times New Roman" panose="02020603050405020304" pitchFamily="18" charset="0"/>
              </a:rPr>
              <a:t>Sử dụng thuật toán Heuristic Alpha-Beta Tree Search để duyệt qua cây trò chơi, nhằm xác định nước đi tối ưu nhất cho người chơi   </a:t>
            </a:r>
          </a:p>
        </p:txBody>
      </p:sp>
      <p:pic>
        <p:nvPicPr>
          <p:cNvPr id="3076" name="Picture 4" descr="Game Tree – My notes – On my computing journ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3465" y="161662"/>
            <a:ext cx="7357536" cy="727668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196295" y="3572956"/>
            <a:ext cx="7411484" cy="3134162"/>
          </a:xfrm>
          <a:prstGeom prst="rect">
            <a:avLst/>
          </a:prstGeom>
        </p:spPr>
      </p:pic>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10000"/>
          </a:bodyPr>
          <a:lstStyle/>
          <a:p>
            <a:pPr algn="ctr" defTabSz="914400"/>
            <a:r>
              <a:rPr lang="vi-VN" altLang="zh-CN" sz="1900">
                <a:solidFill>
                  <a:schemeClr val="bg1"/>
                </a:solidFill>
                <a:latin typeface="思源宋体 CN Heavy" panose="02020900000000000000" pitchFamily="18" charset="-122"/>
                <a:ea typeface="思源宋体 CN Heavy" panose="02020900000000000000" pitchFamily="18" charset="-122"/>
              </a:rPr>
              <a:t>5.3</a:t>
            </a:r>
            <a:endParaRPr lang="zh-CN" altLang="en-US" sz="1900">
              <a:solidFill>
                <a:schemeClr val="bg1"/>
              </a:solidFill>
              <a:latin typeface="思源宋体 CN Heavy" panose="02020900000000000000" pitchFamily="18" charset="-122"/>
              <a:ea typeface="思源宋体 CN Heavy" panose="02020900000000000000" pitchFamily="18" charset="-122"/>
            </a:endParaRPr>
          </a:p>
        </p:txBody>
      </p:sp>
      <p:sp>
        <p:nvSpPr>
          <p:cNvPr id="3" name="TextBox 2"/>
          <p:cNvSpPr txBox="1"/>
          <p:nvPr/>
        </p:nvSpPr>
        <p:spPr>
          <a:xfrm>
            <a:off x="561966" y="1192079"/>
            <a:ext cx="11003501" cy="2702984"/>
          </a:xfrm>
          <a:prstGeom prst="rect">
            <a:avLst/>
          </a:prstGeom>
          <a:noFill/>
        </p:spPr>
        <p:txBody>
          <a:bodyPr wrap="square">
            <a:spAutoFit/>
          </a:bodyPr>
          <a:lstStyle/>
          <a:p>
            <a:pPr algn="just">
              <a:lnSpc>
                <a:spcPct val="107000"/>
              </a:lnSpc>
            </a:pPr>
            <a:r>
              <a:rPr lang="vi-VN" sz="2000" kern="100">
                <a:effectLst/>
                <a:latin typeface="Arial" panose="020B0604020202020204" pitchFamily="34" charset="0"/>
                <a:ea typeface="Arial" panose="020B0604020202020204" pitchFamily="34" charset="0"/>
                <a:cs typeface="Times New Roman" panose="02020603050405020304" pitchFamily="18" charset="0"/>
              </a:rPr>
              <a:t>Hàm này sẽ cố gắng ước lượng giá trị heuristic cho trạng thái của node hiện tại bằng cách:</a:t>
            </a:r>
          </a:p>
          <a:p>
            <a:pPr algn="just">
              <a:lnSpc>
                <a:spcPct val="107000"/>
              </a:lnSpc>
            </a:pPr>
            <a:r>
              <a:rPr lang="vi-VN" sz="2000" kern="100">
                <a:effectLst/>
                <a:latin typeface="Arial" panose="020B0604020202020204" pitchFamily="34" charset="0"/>
                <a:ea typeface="Arial" panose="020B0604020202020204" pitchFamily="34" charset="0"/>
                <a:cs typeface="Times New Roman" panose="02020603050405020304" pitchFamily="18" charset="0"/>
              </a:rPr>
              <a:t>- Đối với terminal nodes: </a:t>
            </a:r>
          </a:p>
          <a:p>
            <a:pPr algn="just">
              <a:lnSpc>
                <a:spcPct val="107000"/>
              </a:lnSpc>
            </a:pPr>
            <a:r>
              <a:rPr lang="vi-VN" sz="2000" kern="100">
                <a:effectLst/>
                <a:latin typeface="Arial" panose="020B0604020202020204" pitchFamily="34" charset="0"/>
                <a:ea typeface="Arial" panose="020B0604020202020204" pitchFamily="34" charset="0"/>
                <a:cs typeface="Times New Roman" panose="02020603050405020304" pitchFamily="18" charset="0"/>
              </a:rPr>
              <a:t>+ Nếu MAX thắng thì giá trị heuristic = + oo</a:t>
            </a:r>
          </a:p>
          <a:p>
            <a:pPr algn="just">
              <a:lnSpc>
                <a:spcPct val="107000"/>
              </a:lnSpc>
            </a:pPr>
            <a:r>
              <a:rPr lang="vi-VN" sz="2000" kern="100">
                <a:effectLst/>
                <a:latin typeface="Arial" panose="020B0604020202020204" pitchFamily="34" charset="0"/>
                <a:ea typeface="Arial" panose="020B0604020202020204" pitchFamily="34" charset="0"/>
                <a:cs typeface="Times New Roman" panose="02020603050405020304" pitchFamily="18" charset="0"/>
              </a:rPr>
              <a:t>+ Nếu MIN thắng thì giá trị heuristic = - oo</a:t>
            </a:r>
          </a:p>
          <a:p>
            <a:pPr algn="just">
              <a:lnSpc>
                <a:spcPct val="107000"/>
              </a:lnSpc>
            </a:pPr>
            <a:r>
              <a:rPr lang="vi-VN" sz="2000" kern="100">
                <a:effectLst/>
                <a:latin typeface="Arial" panose="020B0604020202020204" pitchFamily="34" charset="0"/>
                <a:ea typeface="Arial" panose="020B0604020202020204" pitchFamily="34" charset="0"/>
                <a:cs typeface="Times New Roman" panose="02020603050405020304" pitchFamily="18" charset="0"/>
              </a:rPr>
              <a:t>- Đối với nonterminal nodes:</a:t>
            </a:r>
          </a:p>
          <a:p>
            <a:pPr algn="just">
              <a:lnSpc>
                <a:spcPct val="107000"/>
              </a:lnSpc>
            </a:pPr>
            <a:r>
              <a:rPr lang="vi-VN" sz="2000" kern="100">
                <a:effectLst/>
                <a:latin typeface="Arial" panose="020B0604020202020204" pitchFamily="34" charset="0"/>
                <a:ea typeface="Arial" panose="020B0604020202020204" pitchFamily="34" charset="0"/>
                <a:cs typeface="Times New Roman" panose="02020603050405020304" pitchFamily="18" charset="0"/>
              </a:rPr>
              <a:t>+ Giá trị heuristic được tính bằng cách đếm tất cả các đường chiến thắng mà MAX có thể mở trừ đi tất cả các </a:t>
            </a:r>
            <a:r>
              <a:rPr lang="en-US" sz="2000" kern="100">
                <a:latin typeface="Arial" panose="020B0604020202020204" pitchFamily="34" charset="0"/>
                <a:ea typeface="Arial" panose="020B0604020202020204" pitchFamily="34" charset="0"/>
                <a:cs typeface="Times New Roman" panose="02020603050405020304" pitchFamily="18" charset="0"/>
              </a:rPr>
              <a:t>đường</a:t>
            </a:r>
            <a:r>
              <a:rPr lang="vi-VN" sz="2000" kern="100">
                <a:effectLst/>
                <a:latin typeface="Arial" panose="020B0604020202020204" pitchFamily="34" charset="0"/>
                <a:ea typeface="Arial" panose="020B0604020202020204" pitchFamily="34" charset="0"/>
                <a:cs typeface="Times New Roman" panose="02020603050405020304" pitchFamily="18" charset="0"/>
              </a:rPr>
              <a:t> chiến thắng mà MIN có thể mở. Giá trị heuristic càng cao thì khả năng chiến thắng của MAX càng lớn</a:t>
            </a:r>
          </a:p>
        </p:txBody>
      </p:sp>
      <p:sp>
        <p:nvSpPr>
          <p:cNvPr id="22" name="TextBox 55"/>
          <p:cNvSpPr txBox="1"/>
          <p:nvPr/>
        </p:nvSpPr>
        <p:spPr>
          <a:xfrm>
            <a:off x="965826" y="306325"/>
            <a:ext cx="7128308" cy="625802"/>
          </a:xfrm>
          <a:prstGeom prst="rect">
            <a:avLst/>
          </a:prstGeom>
          <a:noFill/>
        </p:spPr>
        <p:txBody>
          <a:bodyPr wrap="square" lIns="68571" tIns="34285" rIns="68571" bIns="34285" rtlCol="0">
            <a:normAutofit/>
          </a:bodyPr>
          <a:lstStyle/>
          <a:p>
            <a:r>
              <a:rPr lang="vi-VN" altLang="vi-VN" sz="2600">
                <a:solidFill>
                  <a:schemeClr val="tx1">
                    <a:lumMod val="75000"/>
                    <a:lumOff val="25000"/>
                  </a:schemeClr>
                </a:solidFill>
                <a:latin typeface="Noto Sans"/>
                <a:ea typeface="Noto Sans"/>
                <a:cs typeface="+mn-ea"/>
                <a:sym typeface="+mn-lt"/>
              </a:rPr>
              <a:t>Hàm đánh giá EVAL của trò Tic Tac Toe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10000"/>
          </a:bodyPr>
          <a:lstStyle/>
          <a:p>
            <a:pPr algn="ctr" defTabSz="914400"/>
            <a:r>
              <a:rPr lang="vi-VN" altLang="zh-CN" sz="1900">
                <a:solidFill>
                  <a:schemeClr val="bg1"/>
                </a:solidFill>
                <a:latin typeface="思源宋体 CN Heavy" panose="02020900000000000000" pitchFamily="18" charset="-122"/>
                <a:ea typeface="思源宋体 CN Heavy" panose="02020900000000000000" pitchFamily="18" charset="-122"/>
              </a:rPr>
              <a:t>5.4</a:t>
            </a:r>
            <a:endParaRPr lang="zh-CN" altLang="en-US" sz="1900">
              <a:solidFill>
                <a:schemeClr val="bg1"/>
              </a:solidFill>
              <a:latin typeface="思源宋体 CN Heavy" panose="02020900000000000000" pitchFamily="18" charset="-122"/>
              <a:ea typeface="思源宋体 CN Heavy" panose="02020900000000000000" pitchFamily="18" charset="-122"/>
            </a:endParaRPr>
          </a:p>
        </p:txBody>
      </p:sp>
      <p:sp>
        <p:nvSpPr>
          <p:cNvPr id="3" name="TextBox 2"/>
          <p:cNvSpPr txBox="1"/>
          <p:nvPr/>
        </p:nvSpPr>
        <p:spPr>
          <a:xfrm>
            <a:off x="219066" y="932127"/>
            <a:ext cx="11667067" cy="397738"/>
          </a:xfrm>
          <a:prstGeom prst="rect">
            <a:avLst/>
          </a:prstGeom>
          <a:noFill/>
        </p:spPr>
        <p:txBody>
          <a:bodyPr wrap="square">
            <a:spAutoFit/>
          </a:bodyPr>
          <a:lstStyle/>
          <a:p>
            <a:pPr algn="just">
              <a:lnSpc>
                <a:spcPct val="107000"/>
              </a:lnSpc>
            </a:pPr>
            <a:r>
              <a:rPr lang="vi-VN" sz="2000" kern="100">
                <a:latin typeface="Arial" panose="020B0604020202020204" pitchFamily="34" charset="0"/>
                <a:ea typeface="Arial" panose="020B0604020202020204" pitchFamily="34" charset="0"/>
                <a:cs typeface="Times New Roman" panose="02020603050405020304" pitchFamily="18" charset="0"/>
              </a:rPr>
              <a:t>Giả sử lượt chơi tiếp theo là của O, và O mong muốn tìm được nước đi tốt nhất cho mình.</a:t>
            </a:r>
            <a:endParaRPr lang="vi-VN" sz="2000" kern="100">
              <a:effectLst/>
              <a:latin typeface="Arial" panose="020B0604020202020204" pitchFamily="34" charset="0"/>
              <a:ea typeface="Arial" panose="020B0604020202020204" pitchFamily="34" charset="0"/>
              <a:cs typeface="Times New Roman" panose="02020603050405020304" pitchFamily="18" charset="0"/>
            </a:endParaRPr>
          </a:p>
        </p:txBody>
      </p:sp>
      <p:sp>
        <p:nvSpPr>
          <p:cNvPr id="22" name="TextBox 55"/>
          <p:cNvSpPr txBox="1"/>
          <p:nvPr/>
        </p:nvSpPr>
        <p:spPr>
          <a:xfrm>
            <a:off x="965826" y="306325"/>
            <a:ext cx="7128308" cy="625802"/>
          </a:xfrm>
          <a:prstGeom prst="rect">
            <a:avLst/>
          </a:prstGeom>
          <a:noFill/>
        </p:spPr>
        <p:txBody>
          <a:bodyPr wrap="square" lIns="68571" tIns="34285" rIns="68571" bIns="34285" rtlCol="0">
            <a:normAutofit/>
          </a:bodyPr>
          <a:lstStyle/>
          <a:p>
            <a:r>
              <a:rPr lang="vi-VN" altLang="vi-VN" sz="2600">
                <a:solidFill>
                  <a:schemeClr val="tx1">
                    <a:lumMod val="75000"/>
                    <a:lumOff val="25000"/>
                  </a:schemeClr>
                </a:solidFill>
                <a:latin typeface="Noto Sans"/>
                <a:ea typeface="Noto Sans"/>
                <a:cs typeface="+mn-ea"/>
                <a:sym typeface="+mn-lt"/>
              </a:rPr>
              <a:t>Demo xử lý bài toán</a:t>
            </a:r>
          </a:p>
        </p:txBody>
      </p:sp>
      <p:pic>
        <p:nvPicPr>
          <p:cNvPr id="2" name="Picture 1"/>
          <p:cNvPicPr>
            <a:picLocks noChangeAspect="1"/>
          </p:cNvPicPr>
          <p:nvPr/>
        </p:nvPicPr>
        <p:blipFill>
          <a:blip r:embed="rId3"/>
          <a:stretch>
            <a:fillRect/>
          </a:stretch>
        </p:blipFill>
        <p:spPr>
          <a:xfrm>
            <a:off x="270877" y="1329865"/>
            <a:ext cx="11615256" cy="5805056"/>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10000"/>
          </a:bodyPr>
          <a:lstStyle/>
          <a:p>
            <a:pPr algn="ctr" defTabSz="914400"/>
            <a:r>
              <a:rPr lang="vi-VN" altLang="zh-CN" sz="1900">
                <a:solidFill>
                  <a:schemeClr val="bg1"/>
                </a:solidFill>
                <a:latin typeface="思源宋体 CN Heavy" panose="02020900000000000000" pitchFamily="18" charset="-122"/>
                <a:ea typeface="思源宋体 CN Heavy" panose="02020900000000000000" pitchFamily="18" charset="-122"/>
              </a:rPr>
              <a:t>5.4</a:t>
            </a:r>
            <a:endParaRPr lang="zh-CN" altLang="en-US" sz="1900">
              <a:solidFill>
                <a:schemeClr val="bg1"/>
              </a:solidFill>
              <a:latin typeface="思源宋体 CN Heavy" panose="02020900000000000000" pitchFamily="18" charset="-122"/>
              <a:ea typeface="思源宋体 CN Heavy" panose="02020900000000000000" pitchFamily="18" charset="-122"/>
            </a:endParaRPr>
          </a:p>
        </p:txBody>
      </p:sp>
      <p:sp>
        <p:nvSpPr>
          <p:cNvPr id="3" name="TextBox 2"/>
          <p:cNvSpPr txBox="1"/>
          <p:nvPr/>
        </p:nvSpPr>
        <p:spPr>
          <a:xfrm>
            <a:off x="219066" y="932127"/>
            <a:ext cx="11667067" cy="727059"/>
          </a:xfrm>
          <a:prstGeom prst="rect">
            <a:avLst/>
          </a:prstGeom>
          <a:noFill/>
        </p:spPr>
        <p:txBody>
          <a:bodyPr wrap="square">
            <a:spAutoFit/>
          </a:bodyPr>
          <a:lstStyle/>
          <a:p>
            <a:pPr algn="just">
              <a:lnSpc>
                <a:spcPct val="107000"/>
              </a:lnSpc>
            </a:pPr>
            <a:r>
              <a:rPr lang="vi-VN" sz="2000" kern="100">
                <a:latin typeface="Arial" panose="020B0604020202020204" pitchFamily="34" charset="0"/>
                <a:ea typeface="Arial" panose="020B0604020202020204" pitchFamily="34" charset="0"/>
                <a:cs typeface="Times New Roman" panose="02020603050405020304" pitchFamily="18" charset="0"/>
              </a:rPr>
              <a:t>G</a:t>
            </a:r>
            <a:r>
              <a:rPr lang="vi-VN" sz="2000" kern="100">
                <a:effectLst/>
                <a:latin typeface="Arial" panose="020B0604020202020204" pitchFamily="34" charset="0"/>
                <a:ea typeface="Arial" panose="020B0604020202020204" pitchFamily="34" charset="0"/>
                <a:cs typeface="Times New Roman" panose="02020603050405020304" pitchFamily="18" charset="0"/>
              </a:rPr>
              <a:t>iới hạn độ sâu tìm kiếm còn 2. Tại những điểm được cut-off ta sẽ áp dụng hàm Heuristic đánh giá trạng thái tại các điểm đó</a:t>
            </a:r>
          </a:p>
        </p:txBody>
      </p:sp>
      <p:sp>
        <p:nvSpPr>
          <p:cNvPr id="22" name="TextBox 55"/>
          <p:cNvSpPr txBox="1"/>
          <p:nvPr/>
        </p:nvSpPr>
        <p:spPr>
          <a:xfrm>
            <a:off x="965826" y="306325"/>
            <a:ext cx="7128308" cy="625802"/>
          </a:xfrm>
          <a:prstGeom prst="rect">
            <a:avLst/>
          </a:prstGeom>
          <a:noFill/>
        </p:spPr>
        <p:txBody>
          <a:bodyPr wrap="square" lIns="68571" tIns="34285" rIns="68571" bIns="34285" rtlCol="0">
            <a:normAutofit/>
          </a:bodyPr>
          <a:lstStyle/>
          <a:p>
            <a:r>
              <a:rPr lang="vi-VN" altLang="vi-VN" sz="2600">
                <a:solidFill>
                  <a:schemeClr val="tx1">
                    <a:lumMod val="75000"/>
                    <a:lumOff val="25000"/>
                  </a:schemeClr>
                </a:solidFill>
                <a:latin typeface="Noto Sans"/>
                <a:ea typeface="Noto Sans"/>
                <a:cs typeface="+mn-ea"/>
                <a:sym typeface="+mn-lt"/>
              </a:rPr>
              <a:t>Demo xử lý bài toán</a:t>
            </a:r>
          </a:p>
        </p:txBody>
      </p:sp>
      <p:pic>
        <p:nvPicPr>
          <p:cNvPr id="4" name="Picture 3"/>
          <p:cNvPicPr>
            <a:picLocks noChangeAspect="1"/>
          </p:cNvPicPr>
          <p:nvPr/>
        </p:nvPicPr>
        <p:blipFill>
          <a:blip r:embed="rId3"/>
          <a:stretch>
            <a:fillRect/>
          </a:stretch>
        </p:blipFill>
        <p:spPr>
          <a:xfrm>
            <a:off x="219019" y="1659186"/>
            <a:ext cx="11719184" cy="5166254"/>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1557929"/>
            <a:ext cx="12192000" cy="5365672"/>
          </a:xfrm>
          <a:prstGeom prst="rect">
            <a:avLst/>
          </a:prstGeom>
        </p:spPr>
      </p:pic>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10000"/>
          </a:bodyPr>
          <a:lstStyle/>
          <a:p>
            <a:pPr algn="ctr" defTabSz="914400"/>
            <a:r>
              <a:rPr lang="vi-VN" altLang="zh-CN" sz="1900">
                <a:solidFill>
                  <a:schemeClr val="bg1"/>
                </a:solidFill>
                <a:latin typeface="思源宋体 CN Heavy" panose="02020900000000000000" pitchFamily="18" charset="-122"/>
                <a:ea typeface="思源宋体 CN Heavy" panose="02020900000000000000" pitchFamily="18" charset="-122"/>
              </a:rPr>
              <a:t>5.4</a:t>
            </a:r>
            <a:endParaRPr lang="zh-CN" altLang="en-US" sz="1900">
              <a:solidFill>
                <a:schemeClr val="bg1"/>
              </a:solidFill>
              <a:latin typeface="思源宋体 CN Heavy" panose="02020900000000000000" pitchFamily="18" charset="-122"/>
              <a:ea typeface="思源宋体 CN Heavy" panose="02020900000000000000" pitchFamily="18" charset="-122"/>
            </a:endParaRPr>
          </a:p>
        </p:txBody>
      </p:sp>
      <p:sp>
        <p:nvSpPr>
          <p:cNvPr id="3" name="TextBox 2"/>
          <p:cNvSpPr txBox="1"/>
          <p:nvPr/>
        </p:nvSpPr>
        <p:spPr>
          <a:xfrm>
            <a:off x="219066" y="932127"/>
            <a:ext cx="11667067" cy="727059"/>
          </a:xfrm>
          <a:prstGeom prst="rect">
            <a:avLst/>
          </a:prstGeom>
          <a:noFill/>
        </p:spPr>
        <p:txBody>
          <a:bodyPr wrap="square">
            <a:spAutoFit/>
          </a:bodyPr>
          <a:lstStyle/>
          <a:p>
            <a:pPr algn="just">
              <a:lnSpc>
                <a:spcPct val="107000"/>
              </a:lnSpc>
            </a:pPr>
            <a:r>
              <a:rPr lang="vi-VN" sz="2000" kern="100">
                <a:latin typeface="Arial" panose="020B0604020202020204" pitchFamily="34" charset="0"/>
                <a:ea typeface="Arial" panose="020B0604020202020204" pitchFamily="34" charset="0"/>
                <a:cs typeface="Times New Roman" panose="02020603050405020304" pitchFamily="18" charset="0"/>
              </a:rPr>
              <a:t>Việc còn lại là áp dụng thuật toán Alpha-Beta Pruning như đã đề cập ở mục 2 ta sẽ thu được nước đi tối ưu cho MAX</a:t>
            </a:r>
            <a:endParaRPr lang="vi-VN" sz="2000" kern="100">
              <a:effectLst/>
              <a:latin typeface="Arial" panose="020B0604020202020204" pitchFamily="34" charset="0"/>
              <a:ea typeface="Arial" panose="020B0604020202020204" pitchFamily="34" charset="0"/>
              <a:cs typeface="Times New Roman" panose="02020603050405020304" pitchFamily="18" charset="0"/>
            </a:endParaRPr>
          </a:p>
        </p:txBody>
      </p:sp>
      <p:sp>
        <p:nvSpPr>
          <p:cNvPr id="22" name="TextBox 55"/>
          <p:cNvSpPr txBox="1"/>
          <p:nvPr/>
        </p:nvSpPr>
        <p:spPr>
          <a:xfrm>
            <a:off x="965826" y="306325"/>
            <a:ext cx="7128308" cy="625802"/>
          </a:xfrm>
          <a:prstGeom prst="rect">
            <a:avLst/>
          </a:prstGeom>
          <a:noFill/>
        </p:spPr>
        <p:txBody>
          <a:bodyPr wrap="square" lIns="68571" tIns="34285" rIns="68571" bIns="34285" rtlCol="0">
            <a:normAutofit/>
          </a:bodyPr>
          <a:lstStyle/>
          <a:p>
            <a:r>
              <a:rPr lang="vi-VN" altLang="vi-VN" sz="2600">
                <a:solidFill>
                  <a:schemeClr val="tx1">
                    <a:lumMod val="75000"/>
                    <a:lumOff val="25000"/>
                  </a:schemeClr>
                </a:solidFill>
                <a:latin typeface="Noto Sans"/>
                <a:ea typeface="Noto Sans"/>
                <a:cs typeface="+mn-ea"/>
                <a:sym typeface="+mn-lt"/>
              </a:rPr>
              <a:t>Demo xử lý bài toán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10000"/>
          </a:bodyPr>
          <a:lstStyle/>
          <a:p>
            <a:pPr algn="ctr" defTabSz="914400"/>
            <a:r>
              <a:rPr lang="vi-VN" altLang="zh-CN" sz="1900">
                <a:solidFill>
                  <a:schemeClr val="bg1"/>
                </a:solidFill>
                <a:latin typeface="思源宋体 CN Heavy" panose="02020900000000000000" pitchFamily="18" charset="-122"/>
                <a:ea typeface="思源宋体 CN Heavy" panose="02020900000000000000" pitchFamily="18" charset="-122"/>
              </a:rPr>
              <a:t>5.4</a:t>
            </a:r>
            <a:endParaRPr lang="zh-CN" altLang="en-US" sz="1900">
              <a:solidFill>
                <a:schemeClr val="bg1"/>
              </a:solidFill>
              <a:latin typeface="思源宋体 CN Heavy" panose="02020900000000000000" pitchFamily="18" charset="-122"/>
              <a:ea typeface="思源宋体 CN Heavy" panose="02020900000000000000" pitchFamily="18" charset="-122"/>
            </a:endParaRPr>
          </a:p>
        </p:txBody>
      </p:sp>
      <p:sp>
        <p:nvSpPr>
          <p:cNvPr id="22" name="TextBox 55"/>
          <p:cNvSpPr txBox="1"/>
          <p:nvPr/>
        </p:nvSpPr>
        <p:spPr>
          <a:xfrm>
            <a:off x="965826" y="306325"/>
            <a:ext cx="7128308" cy="625802"/>
          </a:xfrm>
          <a:prstGeom prst="rect">
            <a:avLst/>
          </a:prstGeom>
          <a:noFill/>
        </p:spPr>
        <p:txBody>
          <a:bodyPr wrap="square" lIns="68571" tIns="34285" rIns="68571" bIns="34285" rtlCol="0">
            <a:normAutofit/>
          </a:bodyPr>
          <a:lstStyle/>
          <a:p>
            <a:r>
              <a:rPr lang="vi-VN" altLang="vi-VN" sz="2600">
                <a:solidFill>
                  <a:schemeClr val="tx1">
                    <a:lumMod val="75000"/>
                    <a:lumOff val="25000"/>
                  </a:schemeClr>
                </a:solidFill>
                <a:latin typeface="Noto Sans"/>
                <a:ea typeface="Noto Sans"/>
                <a:cs typeface="+mn-ea"/>
                <a:sym typeface="+mn-lt"/>
              </a:rPr>
              <a:t>Demo xử lý bài toán</a:t>
            </a:r>
          </a:p>
        </p:txBody>
      </p:sp>
      <p:pic>
        <p:nvPicPr>
          <p:cNvPr id="4" name="Picture 3"/>
          <p:cNvPicPr>
            <a:picLocks noChangeAspect="1"/>
          </p:cNvPicPr>
          <p:nvPr/>
        </p:nvPicPr>
        <p:blipFill>
          <a:blip r:embed="rId3"/>
          <a:stretch>
            <a:fillRect/>
          </a:stretch>
        </p:blipFill>
        <p:spPr>
          <a:xfrm>
            <a:off x="6644536" y="1368588"/>
            <a:ext cx="5356964" cy="4378133"/>
          </a:xfrm>
          <a:prstGeom prst="rect">
            <a:avLst/>
          </a:prstGeom>
        </p:spPr>
      </p:pic>
      <p:pic>
        <p:nvPicPr>
          <p:cNvPr id="6" name="Picture 5"/>
          <p:cNvPicPr>
            <a:picLocks noChangeAspect="1"/>
          </p:cNvPicPr>
          <p:nvPr/>
        </p:nvPicPr>
        <p:blipFill>
          <a:blip r:embed="rId4"/>
          <a:stretch>
            <a:fillRect/>
          </a:stretch>
        </p:blipFill>
        <p:spPr>
          <a:xfrm>
            <a:off x="738501" y="1459873"/>
            <a:ext cx="3791479" cy="4286848"/>
          </a:xfrm>
          <a:prstGeom prst="rect">
            <a:avLst/>
          </a:prstGeom>
        </p:spPr>
      </p:pic>
      <p:sp>
        <p:nvSpPr>
          <p:cNvPr id="7" name="Arrow: Right 6"/>
          <p:cNvSpPr/>
          <p:nvPr/>
        </p:nvSpPr>
        <p:spPr>
          <a:xfrm>
            <a:off x="4684816" y="3438197"/>
            <a:ext cx="1804884" cy="330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7"/>
          <p:cNvSpPr txBox="1"/>
          <p:nvPr/>
        </p:nvSpPr>
        <p:spPr>
          <a:xfrm>
            <a:off x="1720368" y="6090010"/>
            <a:ext cx="1827744" cy="461665"/>
          </a:xfrm>
          <a:prstGeom prst="rect">
            <a:avLst/>
          </a:prstGeom>
          <a:noFill/>
        </p:spPr>
        <p:txBody>
          <a:bodyPr wrap="none" rtlCol="0">
            <a:spAutoFit/>
          </a:bodyPr>
          <a:lstStyle/>
          <a:p>
            <a:r>
              <a:rPr lang="en-US" sz="2400">
                <a:latin typeface="Arial" panose="020B0604020202020204" pitchFamily="34" charset="0"/>
                <a:ea typeface="Noto Sans"/>
                <a:cs typeface="Arial" panose="020B0604020202020204" pitchFamily="34" charset="0"/>
              </a:rPr>
              <a:t>Người đánh</a:t>
            </a:r>
            <a:endParaRPr lang="vi-VN" sz="2400">
              <a:latin typeface="Arial" panose="020B0604020202020204" pitchFamily="34" charset="0"/>
              <a:ea typeface="Noto Sans"/>
              <a:cs typeface="Arial" panose="020B0604020202020204" pitchFamily="34" charset="0"/>
            </a:endParaRPr>
          </a:p>
        </p:txBody>
      </p:sp>
      <p:sp>
        <p:nvSpPr>
          <p:cNvPr id="11" name="TextBox 10"/>
          <p:cNvSpPr txBox="1"/>
          <p:nvPr/>
        </p:nvSpPr>
        <p:spPr>
          <a:xfrm>
            <a:off x="7837486" y="5968101"/>
            <a:ext cx="1537600" cy="461665"/>
          </a:xfrm>
          <a:prstGeom prst="rect">
            <a:avLst/>
          </a:prstGeom>
          <a:noFill/>
        </p:spPr>
        <p:txBody>
          <a:bodyPr wrap="none" rtlCol="0">
            <a:spAutoFit/>
          </a:bodyPr>
          <a:lstStyle/>
          <a:p>
            <a:r>
              <a:rPr lang="en-US" sz="2400">
                <a:latin typeface="Arial" panose="020B0604020202020204" pitchFamily="34" charset="0"/>
                <a:ea typeface="Noto Sans"/>
                <a:cs typeface="Arial" panose="020B0604020202020204" pitchFamily="34" charset="0"/>
              </a:rPr>
              <a:t>Máy đánh</a:t>
            </a:r>
            <a:endParaRPr lang="vi-VN" sz="2400">
              <a:latin typeface="Arial" panose="020B0604020202020204" pitchFamily="34" charset="0"/>
              <a:ea typeface="Noto Sans"/>
              <a:cs typeface="Arial" panose="020B0604020202020204" pitchFamily="34" charset="0"/>
            </a:endParaRPr>
          </a:p>
        </p:txBody>
      </p:sp>
      <p:sp>
        <p:nvSpPr>
          <p:cNvPr id="12" name="TextBox 11"/>
          <p:cNvSpPr txBox="1"/>
          <p:nvPr/>
        </p:nvSpPr>
        <p:spPr>
          <a:xfrm>
            <a:off x="4529980" y="2919074"/>
            <a:ext cx="2040815" cy="584775"/>
          </a:xfrm>
          <a:prstGeom prst="rect">
            <a:avLst/>
          </a:prstGeom>
          <a:noFill/>
        </p:spPr>
        <p:txBody>
          <a:bodyPr wrap="none" rtlCol="0">
            <a:spAutoFit/>
          </a:bodyPr>
          <a:lstStyle/>
          <a:p>
            <a:pPr algn="ctr"/>
            <a:r>
              <a:rPr lang="en-US" sz="1600">
                <a:solidFill>
                  <a:srgbClr val="115764"/>
                </a:solidFill>
                <a:latin typeface="Arial" panose="020B0604020202020204" pitchFamily="34" charset="0"/>
                <a:ea typeface="Noto Sans"/>
                <a:cs typeface="Arial" panose="020B0604020202020204" pitchFamily="34" charset="0"/>
              </a:rPr>
              <a:t>Heuristic Alpha-Beta</a:t>
            </a:r>
          </a:p>
          <a:p>
            <a:pPr algn="ctr"/>
            <a:r>
              <a:rPr lang="en-US" sz="1600">
                <a:solidFill>
                  <a:srgbClr val="115764"/>
                </a:solidFill>
                <a:latin typeface="Arial" panose="020B0604020202020204" pitchFamily="34" charset="0"/>
                <a:ea typeface="Noto Sans"/>
                <a:cs typeface="Arial" panose="020B0604020202020204" pitchFamily="34" charset="0"/>
              </a:rPr>
              <a:t>Tree Search</a:t>
            </a:r>
            <a:endParaRPr lang="vi-VN" sz="1600">
              <a:solidFill>
                <a:srgbClr val="115764"/>
              </a:solidFill>
              <a:latin typeface="Arial" panose="020B0604020202020204" pitchFamily="34" charset="0"/>
              <a:ea typeface="Noto Sans"/>
              <a:cs typeface="Arial" panose="020B0604020202020204" pitchFamily="34" charset="0"/>
            </a:endParaRPr>
          </a:p>
        </p:txBody>
      </p:sp>
      <p:sp>
        <p:nvSpPr>
          <p:cNvPr id="2" name="Arrow: Right 1"/>
          <p:cNvSpPr/>
          <p:nvPr/>
        </p:nvSpPr>
        <p:spPr>
          <a:xfrm rot="13800814">
            <a:off x="1462942" y="5681926"/>
            <a:ext cx="819662" cy="114540"/>
          </a:xfrm>
          <a:prstGeom prst="rightArrow">
            <a:avLst/>
          </a:prstGeom>
          <a:solidFill>
            <a:schemeClr val="accent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Arrow: Right 2"/>
          <p:cNvSpPr/>
          <p:nvPr/>
        </p:nvSpPr>
        <p:spPr>
          <a:xfrm rot="16044303">
            <a:off x="8242522" y="5604045"/>
            <a:ext cx="731520" cy="114540"/>
          </a:xfrm>
          <a:prstGeom prst="rightArrow">
            <a:avLst/>
          </a:prstGeom>
          <a:solidFill>
            <a:schemeClr val="accent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vi-VN" altLang="zh-CN" sz="1900">
                <a:solidFill>
                  <a:schemeClr val="bg1"/>
                </a:solidFill>
                <a:latin typeface="思源宋体 CN Heavy" panose="02020900000000000000" pitchFamily="18" charset="-122"/>
                <a:ea typeface="思源宋体 CN Heavy" panose="02020900000000000000" pitchFamily="18" charset="-122"/>
              </a:rPr>
              <a:t>6</a:t>
            </a:r>
            <a:endParaRPr lang="zh-CN" altLang="en-US" sz="1900">
              <a:solidFill>
                <a:schemeClr val="bg1"/>
              </a:solidFill>
              <a:latin typeface="思源宋体 CN Heavy" panose="02020900000000000000" pitchFamily="18" charset="-122"/>
              <a:ea typeface="思源宋体 CN Heavy" panose="02020900000000000000" pitchFamily="18" charset="-122"/>
            </a:endParaRPr>
          </a:p>
        </p:txBody>
      </p:sp>
      <p:sp>
        <p:nvSpPr>
          <p:cNvPr id="22" name="TextBox 55"/>
          <p:cNvSpPr txBox="1"/>
          <p:nvPr/>
        </p:nvSpPr>
        <p:spPr>
          <a:xfrm>
            <a:off x="965825" y="306325"/>
            <a:ext cx="8659437" cy="625802"/>
          </a:xfrm>
          <a:prstGeom prst="rect">
            <a:avLst/>
          </a:prstGeom>
          <a:noFill/>
        </p:spPr>
        <p:txBody>
          <a:bodyPr wrap="square" lIns="68571" tIns="34285" rIns="68571" bIns="34285" rtlCol="0">
            <a:normAutofit fontScale="85000" lnSpcReduction="10000"/>
          </a:bodyPr>
          <a:lstStyle/>
          <a:p>
            <a:r>
              <a:rPr lang="vi-VN" altLang="vi-VN" sz="2600">
                <a:solidFill>
                  <a:schemeClr val="tx1">
                    <a:lumMod val="75000"/>
                    <a:lumOff val="25000"/>
                  </a:schemeClr>
                </a:solidFill>
                <a:latin typeface="Noto Sans"/>
                <a:ea typeface="Noto Sans"/>
                <a:cs typeface="+mn-ea"/>
                <a:sym typeface="+mn-lt"/>
              </a:rPr>
              <a:t>Ưu điểm và nhược điểm của Heuristic Alpha-Beta Tree Search</a:t>
            </a:r>
          </a:p>
        </p:txBody>
      </p:sp>
      <p:grpSp>
        <p:nvGrpSpPr>
          <p:cNvPr id="2" name="íṩļïdé"/>
          <p:cNvGrpSpPr/>
          <p:nvPr/>
        </p:nvGrpSpPr>
        <p:grpSpPr>
          <a:xfrm>
            <a:off x="904866" y="1320833"/>
            <a:ext cx="10387280" cy="4540498"/>
            <a:chOff x="865647" y="1320833"/>
            <a:chExt cx="10387280" cy="4540498"/>
          </a:xfrm>
        </p:grpSpPr>
        <p:grpSp>
          <p:nvGrpSpPr>
            <p:cNvPr id="4" name="îSľïdè"/>
            <p:cNvGrpSpPr/>
            <p:nvPr/>
          </p:nvGrpSpPr>
          <p:grpSpPr>
            <a:xfrm>
              <a:off x="1024595" y="1536957"/>
              <a:ext cx="4345100" cy="4324374"/>
              <a:chOff x="1011998" y="1111225"/>
              <a:chExt cx="5423419" cy="5397549"/>
            </a:xfrm>
          </p:grpSpPr>
          <p:sp>
            <p:nvSpPr>
              <p:cNvPr id="25" name="iṩ1íďé"/>
              <p:cNvSpPr/>
              <p:nvPr/>
            </p:nvSpPr>
            <p:spPr>
              <a:xfrm>
                <a:off x="1351415" y="1437707"/>
                <a:ext cx="4744585" cy="4744585"/>
              </a:xfrm>
              <a:prstGeom prst="arc">
                <a:avLst>
                  <a:gd name="adj1" fmla="val 16214049"/>
                  <a:gd name="adj2" fmla="val 10802395"/>
                </a:avLst>
              </a:prstGeom>
              <a:ln w="28575">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zh-CN" altLang="en-US">
                  <a:cs typeface="+mn-ea"/>
                  <a:sym typeface="+mn-lt"/>
                </a:endParaRPr>
              </a:p>
            </p:txBody>
          </p:sp>
          <p:grpSp>
            <p:nvGrpSpPr>
              <p:cNvPr id="26" name="íṣḻîdê"/>
              <p:cNvGrpSpPr/>
              <p:nvPr/>
            </p:nvGrpSpPr>
            <p:grpSpPr>
              <a:xfrm>
                <a:off x="1783214" y="1868676"/>
                <a:ext cx="3880985" cy="3882646"/>
                <a:chOff x="4159543" y="1482811"/>
                <a:chExt cx="3880986" cy="3882646"/>
              </a:xfrm>
              <a:effectLst/>
            </p:grpSpPr>
            <p:sp>
              <p:nvSpPr>
                <p:cNvPr id="29" name="iṥ1íďé"/>
                <p:cNvSpPr/>
                <p:nvPr/>
              </p:nvSpPr>
              <p:spPr>
                <a:xfrm>
                  <a:off x="4159543" y="1492543"/>
                  <a:ext cx="3872914" cy="3872914"/>
                </a:xfrm>
                <a:prstGeom prst="ellipse">
                  <a:avLst/>
                </a:prstGeom>
                <a:pattFill prst="pct5">
                  <a:fgClr>
                    <a:srgbClr val="E4E6EA"/>
                  </a:fgClr>
                  <a:bgClr>
                    <a:srgbClr val="ADB5BF"/>
                  </a:bgClr>
                </a:pattFill>
                <a:ln w="381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zh-CN" altLang="en-US">
                    <a:cs typeface="+mn-ea"/>
                    <a:sym typeface="+mn-lt"/>
                  </a:endParaRPr>
                </a:p>
              </p:txBody>
            </p:sp>
            <p:sp>
              <p:nvSpPr>
                <p:cNvPr id="30" name="ïṩlidé"/>
                <p:cNvSpPr/>
                <p:nvPr/>
              </p:nvSpPr>
              <p:spPr>
                <a:xfrm>
                  <a:off x="4162999" y="1482811"/>
                  <a:ext cx="3877530" cy="3877530"/>
                </a:xfrm>
                <a:prstGeom prst="ellipse">
                  <a:avLst/>
                </a:prstGeom>
                <a:blipFill>
                  <a:blip r:embed="rId3">
                    <a:extLst>
                      <a:ext uri="{28A0092B-C50C-407E-A947-70E740481C1C}">
                        <a14:useLocalDpi xmlns:a14="http://schemas.microsoft.com/office/drawing/2010/main" val="0"/>
                      </a:ext>
                    </a:extLst>
                  </a:blip>
                  <a:stretch>
                    <a:fillRect/>
                  </a:stretch>
                </a:blipFill>
                <a:ln w="381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solidFill>
                      <a:schemeClr val="tx1"/>
                    </a:solidFill>
                    <a:cs typeface="+mn-ea"/>
                    <a:sym typeface="+mn-lt"/>
                  </a:endParaRPr>
                </a:p>
              </p:txBody>
            </p:sp>
          </p:grpSp>
          <p:sp>
            <p:nvSpPr>
              <p:cNvPr id="27" name="iSļíde"/>
              <p:cNvSpPr/>
              <p:nvPr/>
            </p:nvSpPr>
            <p:spPr>
              <a:xfrm>
                <a:off x="1011998" y="1111225"/>
                <a:ext cx="5423419" cy="5397549"/>
              </a:xfrm>
              <a:prstGeom prst="arc">
                <a:avLst>
                  <a:gd name="adj1" fmla="val 16216691"/>
                  <a:gd name="adj2" fmla="val 8013284"/>
                </a:avLst>
              </a:prstGeom>
              <a:noFill/>
              <a:ln w="19050">
                <a:solidFill>
                  <a:schemeClr val="accent1"/>
                </a:solidFill>
                <a:prstDash val="sysDot"/>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zh-CN" altLang="en-US">
                  <a:cs typeface="+mn-ea"/>
                  <a:sym typeface="+mn-lt"/>
                </a:endParaRPr>
              </a:p>
            </p:txBody>
          </p:sp>
          <p:sp>
            <p:nvSpPr>
              <p:cNvPr id="28" name="iṡḷïḍê"/>
              <p:cNvSpPr/>
              <p:nvPr/>
            </p:nvSpPr>
            <p:spPr>
              <a:xfrm>
                <a:off x="1024933" y="1111225"/>
                <a:ext cx="5397548" cy="5397548"/>
              </a:xfrm>
              <a:prstGeom prst="ellipse">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cs typeface="+mn-ea"/>
                  <a:sym typeface="+mn-lt"/>
                </a:endParaRPr>
              </a:p>
            </p:txBody>
          </p:sp>
        </p:grpSp>
        <p:sp>
          <p:nvSpPr>
            <p:cNvPr id="7" name="îṥľiďe"/>
            <p:cNvSpPr txBox="1"/>
            <p:nvPr/>
          </p:nvSpPr>
          <p:spPr bwMode="auto">
            <a:xfrm>
              <a:off x="5969694" y="2396667"/>
              <a:ext cx="2910644" cy="471045"/>
            </a:xfrm>
            <a:prstGeom prst="roundRect">
              <a:avLst>
                <a:gd name="adj" fmla="val 50000"/>
              </a:avLst>
            </a:prstGeom>
            <a:solidFill>
              <a:schemeClr val="accent1"/>
            </a:solidFill>
            <a:ln w="9525">
              <a:noFill/>
              <a:miter lim="800000"/>
            </a:ln>
          </p:spPr>
          <p:txBody>
            <a:bodyPr wrap="square" lIns="91440" tIns="45720" rIns="91440" bIns="45720" anchor="t">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07000"/>
                </a:lnSpc>
                <a:spcBef>
                  <a:spcPct val="0"/>
                </a:spcBef>
              </a:pPr>
              <a:r>
                <a:rPr lang="vi-VN" altLang="vi-VN" kern="100">
                  <a:solidFill>
                    <a:schemeClr val="bg1"/>
                  </a:solidFill>
                  <a:latin typeface="Arial" panose="020B0604020202020204" pitchFamily="34" charset="0"/>
                  <a:cs typeface="Times New Roman" panose="02020603050405020304" pitchFamily="18" charset="0"/>
                  <a:sym typeface="+mn-lt"/>
                </a:rPr>
                <a:t>Hiệu quả về mặt thời gian </a:t>
              </a:r>
            </a:p>
          </p:txBody>
        </p:sp>
        <p:sp>
          <p:nvSpPr>
            <p:cNvPr id="13" name="iṣľiḋê"/>
            <p:cNvSpPr txBox="1"/>
            <p:nvPr/>
          </p:nvSpPr>
          <p:spPr>
            <a:xfrm>
              <a:off x="5980057" y="1320833"/>
              <a:ext cx="4688196" cy="1123228"/>
            </a:xfrm>
            <a:prstGeom prst="rect">
              <a:avLst/>
            </a:prstGeom>
            <a:noFill/>
            <a:ln>
              <a:noFill/>
            </a:ln>
          </p:spPr>
          <p:txBody>
            <a:bodyPr wrap="square" lIns="90000" tIns="46800" rIns="90000" bIns="46800" anchor="t" anchorCtr="0">
              <a:normAutofit/>
            </a:bodyPr>
            <a:lstStyle/>
            <a:p>
              <a:pPr>
                <a:buSzPct val="25000"/>
              </a:pPr>
              <a:r>
                <a:rPr lang="vi-VN" sz="3200" b="1">
                  <a:cs typeface="+mn-ea"/>
                  <a:sym typeface="+mn-lt"/>
                </a:rPr>
                <a:t>Ưu điểm</a:t>
              </a:r>
              <a:endParaRPr lang="en-US" sz="3200" b="1">
                <a:cs typeface="+mn-ea"/>
                <a:sym typeface="+mn-lt"/>
              </a:endParaRPr>
            </a:p>
          </p:txBody>
        </p:sp>
        <p:cxnSp>
          <p:nvCxnSpPr>
            <p:cNvPr id="14" name="ïśľidè"/>
            <p:cNvCxnSpPr/>
            <p:nvPr/>
          </p:nvCxnSpPr>
          <p:spPr>
            <a:xfrm>
              <a:off x="6089498" y="1975865"/>
              <a:ext cx="552014" cy="0"/>
            </a:xfrm>
            <a:prstGeom prst="line">
              <a:avLst/>
            </a:prstGeom>
            <a:ln w="5715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5" name="iṥļîdé"/>
            <p:cNvCxnSpPr/>
            <p:nvPr/>
          </p:nvCxnSpPr>
          <p:spPr>
            <a:xfrm flipH="1">
              <a:off x="6096000" y="2123240"/>
              <a:ext cx="515692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9" name="íṧļíḑè"/>
            <p:cNvSpPr/>
            <p:nvPr/>
          </p:nvSpPr>
          <p:spPr>
            <a:xfrm rot="5400000" flipH="1" flipV="1">
              <a:off x="865647" y="1574849"/>
              <a:ext cx="548391" cy="548391"/>
            </a:xfrm>
            <a:prstGeom prst="ellipse">
              <a:avLst/>
            </a:prstGeom>
            <a:pattFill prst="wdDnDiag">
              <a:fgClr>
                <a:schemeClr val="bg1">
                  <a:lumMod val="95000"/>
                </a:schemeClr>
              </a:fgClr>
              <a:bgClr>
                <a:schemeClr val="bg1"/>
              </a:bgClr>
            </a:patt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defTabSz="913765"/>
              <a:endParaRPr lang="zh-CN" altLang="en-US" sz="2000" b="1">
                <a:solidFill>
                  <a:schemeClr val="bg1"/>
                </a:solidFill>
                <a:cs typeface="+mn-ea"/>
                <a:sym typeface="+mn-lt"/>
              </a:endParaRPr>
            </a:p>
          </p:txBody>
        </p:sp>
        <p:sp>
          <p:nvSpPr>
            <p:cNvPr id="20" name="ïṧḻiďe"/>
            <p:cNvSpPr/>
            <p:nvPr/>
          </p:nvSpPr>
          <p:spPr>
            <a:xfrm rot="10800000" flipH="1" flipV="1">
              <a:off x="1491082" y="1720194"/>
              <a:ext cx="601680" cy="585658"/>
            </a:xfrm>
            <a:prstGeom prst="ellipse">
              <a:avLst/>
            </a:prstGeom>
            <a:solidFill>
              <a:schemeClr val="accent1"/>
            </a:solidFill>
            <a:ln w="9525" cap="rnd"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just"/>
              <a:endParaRPr lang="zh-CN" altLang="en-US">
                <a:cs typeface="+mn-ea"/>
                <a:sym typeface="+mn-lt"/>
              </a:endParaRPr>
            </a:p>
          </p:txBody>
        </p:sp>
        <p:sp>
          <p:nvSpPr>
            <p:cNvPr id="21" name="íŝḷiḑê"/>
            <p:cNvSpPr/>
            <p:nvPr/>
          </p:nvSpPr>
          <p:spPr>
            <a:xfrm flipH="1">
              <a:off x="4862106" y="5250382"/>
              <a:ext cx="343030" cy="333896"/>
            </a:xfrm>
            <a:prstGeom prst="ellipse">
              <a:avLst/>
            </a:prstGeom>
            <a:solidFill>
              <a:schemeClr val="accent2"/>
            </a:solidFill>
            <a:ln w="9525" cap="rnd"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62500" lnSpcReduction="20000"/>
            </a:bodyPr>
            <a:lstStyle/>
            <a:p>
              <a:pPr algn="just"/>
              <a:endParaRPr lang="zh-CN" altLang="en-US">
                <a:cs typeface="+mn-ea"/>
                <a:sym typeface="+mn-lt"/>
              </a:endParaRPr>
            </a:p>
          </p:txBody>
        </p:sp>
        <p:sp>
          <p:nvSpPr>
            <p:cNvPr id="23" name="isļíďê"/>
            <p:cNvSpPr/>
            <p:nvPr/>
          </p:nvSpPr>
          <p:spPr>
            <a:xfrm rot="5400000" flipH="1" flipV="1">
              <a:off x="5238880" y="4545811"/>
              <a:ext cx="472770" cy="472770"/>
            </a:xfrm>
            <a:prstGeom prst="ellipse">
              <a:avLst/>
            </a:prstGeom>
            <a:pattFill prst="wdDnDiag">
              <a:fgClr>
                <a:schemeClr val="bg1">
                  <a:lumMod val="95000"/>
                </a:schemeClr>
              </a:fgClr>
              <a:bgClr>
                <a:schemeClr val="bg1"/>
              </a:bgClr>
            </a:patt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2500" lnSpcReduction="20000"/>
            </a:bodyPr>
            <a:lstStyle/>
            <a:p>
              <a:pPr algn="ctr" defTabSz="913765"/>
              <a:endParaRPr lang="zh-CN" altLang="en-US" sz="2000" b="1">
                <a:solidFill>
                  <a:schemeClr val="bg1"/>
                </a:solidFill>
                <a:cs typeface="+mn-ea"/>
                <a:sym typeface="+mn-lt"/>
              </a:endParaRPr>
            </a:p>
          </p:txBody>
        </p:sp>
        <p:sp>
          <p:nvSpPr>
            <p:cNvPr id="58" name="îṥľiďe"/>
            <p:cNvSpPr txBox="1"/>
            <p:nvPr/>
          </p:nvSpPr>
          <p:spPr bwMode="auto">
            <a:xfrm>
              <a:off x="5969693" y="4096729"/>
              <a:ext cx="4024550" cy="471045"/>
            </a:xfrm>
            <a:prstGeom prst="roundRect">
              <a:avLst>
                <a:gd name="adj" fmla="val 50000"/>
              </a:avLst>
            </a:prstGeom>
            <a:solidFill>
              <a:schemeClr val="accent1"/>
            </a:solidFill>
            <a:ln w="9525">
              <a:noFill/>
              <a:miter lim="800000"/>
            </a:ln>
          </p:spPr>
          <p:txBody>
            <a:bodyPr wrap="square" lIns="91440" tIns="45720" rIns="91440" bIns="45720" anchor="t">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07000"/>
                </a:lnSpc>
                <a:spcBef>
                  <a:spcPct val="0"/>
                </a:spcBef>
              </a:pPr>
              <a:r>
                <a:rPr lang="vi-VN" altLang="vi-VN" sz="1700" kern="100">
                  <a:solidFill>
                    <a:schemeClr val="bg1"/>
                  </a:solidFill>
                  <a:latin typeface="Arial" panose="020B0604020202020204" pitchFamily="34" charset="0"/>
                  <a:cs typeface="Times New Roman" panose="02020603050405020304" pitchFamily="18" charset="0"/>
                  <a:sym typeface="+mn-lt"/>
                </a:rPr>
                <a:t>Sử dụng thông tin đánh giá ở mỗi nút</a:t>
              </a:r>
            </a:p>
          </p:txBody>
        </p:sp>
        <p:sp>
          <p:nvSpPr>
            <p:cNvPr id="59" name="îṥľiďe"/>
            <p:cNvSpPr txBox="1"/>
            <p:nvPr/>
          </p:nvSpPr>
          <p:spPr bwMode="auto">
            <a:xfrm>
              <a:off x="5969693" y="3246698"/>
              <a:ext cx="3525786" cy="471045"/>
            </a:xfrm>
            <a:prstGeom prst="roundRect">
              <a:avLst>
                <a:gd name="adj" fmla="val 50000"/>
              </a:avLst>
            </a:prstGeom>
            <a:solidFill>
              <a:schemeClr val="accent1"/>
            </a:solidFill>
            <a:ln w="9525">
              <a:noFill/>
              <a:miter lim="800000"/>
            </a:ln>
          </p:spPr>
          <p:txBody>
            <a:bodyPr wrap="square" lIns="91440" tIns="45720" rIns="91440" bIns="45720" anchor="t">
              <a:normAutofit fontScale="92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07000"/>
                </a:lnSpc>
                <a:spcBef>
                  <a:spcPct val="0"/>
                </a:spcBef>
              </a:pPr>
              <a:r>
                <a:rPr lang="vi-VN" altLang="vi-VN" kern="100">
                  <a:solidFill>
                    <a:schemeClr val="bg1"/>
                  </a:solidFill>
                  <a:latin typeface="Arial" panose="020B0604020202020204" pitchFamily="34" charset="0"/>
                  <a:cs typeface="Times New Roman" panose="02020603050405020304" pitchFamily="18" charset="0"/>
                  <a:sym typeface="+mn-lt"/>
                </a:rPr>
                <a:t>Khả năng xử lý cây tìm kiếm lớn</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93E4C"/>
            </a:gs>
            <a:gs pos="100000">
              <a:srgbClr val="093E4C"/>
            </a:gs>
            <a:gs pos="55000">
              <a:srgbClr val="115764"/>
            </a:gs>
          </a:gsLst>
          <a:lin ang="6600000" scaled="0"/>
        </a:gradFill>
        <a:effectLst/>
      </p:bgPr>
    </p:bg>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558452"/>
            <a:ext cx="4434840" cy="2299547"/>
          </a:xfrm>
          <a:prstGeom prst="rect">
            <a:avLst/>
          </a:prstGeom>
        </p:spPr>
      </p:pic>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5160" y="0"/>
            <a:ext cx="5196840" cy="2270760"/>
          </a:xfrm>
          <a:prstGeom prst="rect">
            <a:avLst/>
          </a:prstGeom>
        </p:spPr>
      </p:pic>
      <p:grpSp>
        <p:nvGrpSpPr>
          <p:cNvPr id="30" name="组合 29"/>
          <p:cNvGrpSpPr/>
          <p:nvPr/>
        </p:nvGrpSpPr>
        <p:grpSpPr>
          <a:xfrm>
            <a:off x="2306320" y="1129937"/>
            <a:ext cx="8004173" cy="4252234"/>
            <a:chOff x="660400" y="1431359"/>
            <a:chExt cx="8004173" cy="3874107"/>
          </a:xfrm>
        </p:grpSpPr>
        <p:sp>
          <p:nvSpPr>
            <p:cNvPr id="31" name="文本框 30"/>
            <p:cNvSpPr txBox="1"/>
            <p:nvPr/>
          </p:nvSpPr>
          <p:spPr>
            <a:xfrm>
              <a:off x="660400" y="4237786"/>
              <a:ext cx="2295525" cy="1055081"/>
            </a:xfrm>
            <a:prstGeom prst="rect">
              <a:avLst/>
            </a:prstGeom>
            <a:noFill/>
          </p:spPr>
          <p:txBody>
            <a:bodyPr wrap="square" rtlCol="0">
              <a:noAutofit/>
            </a:bodyPr>
            <a:lstStyle/>
            <a:p>
              <a:pPr algn="ctr"/>
              <a:r>
                <a:rPr lang="en-US" altLang="zh-CN" sz="2400" noProof="0" dirty="0">
                  <a:solidFill>
                    <a:schemeClr val="bg1"/>
                  </a:solidFill>
                  <a:latin typeface="Noto Sans"/>
                  <a:ea typeface="思源宋体 CN Heavy" panose="02020900000000000000" pitchFamily="18" charset="-122"/>
                </a:rPr>
                <a:t>Game Theory </a:t>
              </a:r>
              <a:r>
                <a:rPr lang="en-US" altLang="zh-CN" sz="2400" noProof="0" dirty="0" err="1">
                  <a:solidFill>
                    <a:schemeClr val="bg1"/>
                  </a:solidFill>
                  <a:latin typeface="Noto Sans"/>
                  <a:ea typeface="思源宋体 CN Heavy" panose="02020900000000000000" pitchFamily="18" charset="-122"/>
                </a:rPr>
                <a:t>và</a:t>
              </a:r>
              <a:r>
                <a:rPr lang="en-US" altLang="zh-CN" sz="2400" noProof="0" dirty="0">
                  <a:solidFill>
                    <a:schemeClr val="bg1"/>
                  </a:solidFill>
                  <a:latin typeface="Noto Sans"/>
                  <a:ea typeface="思源宋体 CN Heavy" panose="02020900000000000000" pitchFamily="18" charset="-122"/>
                </a:rPr>
                <a:t> </a:t>
              </a:r>
              <a:r>
                <a:rPr lang="en-US" altLang="zh-CN" sz="2400" noProof="0" dirty="0" err="1">
                  <a:solidFill>
                    <a:schemeClr val="bg1"/>
                  </a:solidFill>
                  <a:latin typeface="Noto Sans"/>
                  <a:ea typeface="思源宋体 CN Heavy" panose="02020900000000000000" pitchFamily="18" charset="-122"/>
                </a:rPr>
                <a:t>thuật</a:t>
              </a:r>
              <a:r>
                <a:rPr lang="en-US" altLang="zh-CN" sz="2400" noProof="0" dirty="0">
                  <a:solidFill>
                    <a:schemeClr val="bg1"/>
                  </a:solidFill>
                  <a:latin typeface="Noto Sans"/>
                  <a:ea typeface="思源宋体 CN Heavy" panose="02020900000000000000" pitchFamily="18" charset="-122"/>
                </a:rPr>
                <a:t> </a:t>
              </a:r>
              <a:r>
                <a:rPr lang="en-US" altLang="zh-CN" sz="2400" noProof="0" dirty="0" err="1">
                  <a:solidFill>
                    <a:schemeClr val="bg1"/>
                  </a:solidFill>
                  <a:latin typeface="Noto Sans"/>
                  <a:ea typeface="思源宋体 CN Heavy" panose="02020900000000000000" pitchFamily="18" charset="-122"/>
                </a:rPr>
                <a:t>toán</a:t>
              </a:r>
              <a:r>
                <a:rPr lang="en-US" altLang="zh-CN" sz="2400" noProof="0" dirty="0">
                  <a:solidFill>
                    <a:schemeClr val="bg1"/>
                  </a:solidFill>
                  <a:latin typeface="Noto Sans"/>
                  <a:ea typeface="思源宋体 CN Heavy" panose="02020900000000000000" pitchFamily="18" charset="-122"/>
                </a:rPr>
                <a:t> Minimax</a:t>
              </a:r>
              <a:endParaRPr kumimoji="0" lang="en-US" altLang="zh-CN" sz="240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endParaRPr>
            </a:p>
          </p:txBody>
        </p:sp>
        <p:sp>
          <p:nvSpPr>
            <p:cNvPr id="33" name="文本框 32"/>
            <p:cNvSpPr txBox="1"/>
            <p:nvPr/>
          </p:nvSpPr>
          <p:spPr>
            <a:xfrm>
              <a:off x="1372787" y="3035926"/>
              <a:ext cx="870751" cy="769441"/>
            </a:xfrm>
            <a:prstGeom prst="rect">
              <a:avLst/>
            </a:prstGeom>
            <a:noFill/>
          </p:spPr>
          <p:txBody>
            <a:bodyPr wrap="none" rtlCol="0">
              <a:normAutofit/>
            </a:bodyPr>
            <a:lstStyle/>
            <a:p>
              <a:pPr algn="ctr"/>
              <a:r>
                <a:rPr lang="vi-VN" altLang="vi-VN" sz="4400">
                  <a:ln w="19050">
                    <a:solidFill>
                      <a:schemeClr val="bg1"/>
                    </a:solidFill>
                  </a:ln>
                  <a:noFill/>
                  <a:latin typeface="Noto Sans"/>
                  <a:ea typeface="Noto Sans"/>
                </a:rPr>
                <a:t>01</a:t>
              </a:r>
              <a:endParaRPr lang="zh-CN" altLang="en-US" sz="4400">
                <a:ln w="19050">
                  <a:solidFill>
                    <a:schemeClr val="bg1"/>
                  </a:solidFill>
                </a:ln>
                <a:noFill/>
                <a:latin typeface="思源宋体 CN Heavy" panose="02020900000000000000" pitchFamily="18" charset="-122"/>
                <a:ea typeface="思源宋体 CN Heavy" panose="02020900000000000000" pitchFamily="18" charset="-122"/>
              </a:endParaRPr>
            </a:p>
          </p:txBody>
        </p:sp>
        <p:sp>
          <p:nvSpPr>
            <p:cNvPr id="35" name="矩形 34"/>
            <p:cNvSpPr/>
            <p:nvPr/>
          </p:nvSpPr>
          <p:spPr>
            <a:xfrm>
              <a:off x="1256242" y="3927287"/>
              <a:ext cx="1103841" cy="79200"/>
            </a:xfrm>
            <a:prstGeom prst="rect">
              <a:avLst/>
            </a:prstGeom>
            <a:solidFill>
              <a:schemeClr val="bg1"/>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a:solidFill>
                  <a:schemeClr val="bg1"/>
                </a:solidFill>
                <a:latin typeface="字魂143号-正酷超级黑" pitchFamily="2" charset="-122"/>
                <a:ea typeface="字魂143号-正酷超级黑" pitchFamily="2" charset="-122"/>
              </a:endParaRPr>
            </a:p>
          </p:txBody>
        </p:sp>
        <p:sp>
          <p:nvSpPr>
            <p:cNvPr id="36" name="矩形 35"/>
            <p:cNvSpPr/>
            <p:nvPr/>
          </p:nvSpPr>
          <p:spPr>
            <a:xfrm>
              <a:off x="4110567" y="3927287"/>
              <a:ext cx="1103841" cy="79200"/>
            </a:xfrm>
            <a:prstGeom prst="rect">
              <a:avLst/>
            </a:prstGeom>
            <a:solidFill>
              <a:schemeClr val="bg1"/>
            </a:solidFill>
            <a:ln w="57150" cap="rnd">
              <a:noFill/>
              <a:prstDash val="solid"/>
              <a:round/>
            </a:ln>
            <a:effectLst>
              <a:outerShdw blurRad="76200" dist="50800" dir="5400000" algn="c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a:solidFill>
                  <a:schemeClr val="bg1"/>
                </a:solidFill>
                <a:latin typeface="字魂143号-正酷超级黑" pitchFamily="2" charset="-122"/>
                <a:ea typeface="字魂143号-正酷超级黑" pitchFamily="2" charset="-122"/>
              </a:endParaRPr>
            </a:p>
          </p:txBody>
        </p:sp>
        <p:sp>
          <p:nvSpPr>
            <p:cNvPr id="37" name="文本框 36"/>
            <p:cNvSpPr txBox="1"/>
            <p:nvPr/>
          </p:nvSpPr>
          <p:spPr>
            <a:xfrm>
              <a:off x="3514724" y="4262985"/>
              <a:ext cx="2295525" cy="1029882"/>
            </a:xfrm>
            <a:prstGeom prst="rect">
              <a:avLst/>
            </a:prstGeom>
            <a:noFill/>
          </p:spPr>
          <p:txBody>
            <a:bodyPr wrap="square" rtlCol="0">
              <a:noAutofit/>
            </a:bodyPr>
            <a:lstStyle/>
            <a:p>
              <a:pPr algn="ctr"/>
              <a:r>
                <a:rPr lang="en-US" altLang="zh-CN" sz="2400" dirty="0" err="1">
                  <a:solidFill>
                    <a:schemeClr val="bg1"/>
                  </a:solidFill>
                  <a:latin typeface="Noto Sans"/>
                  <a:ea typeface="思源宋体 CN Heavy" panose="02020900000000000000" pitchFamily="18" charset="-122"/>
                </a:rPr>
                <a:t>Thuật</a:t>
              </a:r>
              <a:r>
                <a:rPr lang="en-US" altLang="zh-CN" sz="2400" dirty="0">
                  <a:solidFill>
                    <a:schemeClr val="bg1"/>
                  </a:solidFill>
                  <a:latin typeface="Noto Sans"/>
                  <a:ea typeface="思源宋体 CN Heavy" panose="02020900000000000000" pitchFamily="18" charset="-122"/>
                </a:rPr>
                <a:t> </a:t>
              </a:r>
              <a:r>
                <a:rPr lang="en-US" altLang="zh-CN" sz="2400" dirty="0" err="1">
                  <a:solidFill>
                    <a:schemeClr val="bg1"/>
                  </a:solidFill>
                  <a:latin typeface="Noto Sans"/>
                  <a:ea typeface="思源宋体 CN Heavy" panose="02020900000000000000" pitchFamily="18" charset="-122"/>
                </a:rPr>
                <a:t>toán</a:t>
              </a:r>
              <a:r>
                <a:rPr lang="en-US" altLang="zh-CN" sz="2400" dirty="0">
                  <a:solidFill>
                    <a:schemeClr val="bg1"/>
                  </a:solidFill>
                  <a:latin typeface="Noto Sans"/>
                  <a:ea typeface="思源宋体 CN Heavy" panose="02020900000000000000" pitchFamily="18" charset="-122"/>
                </a:rPr>
                <a:t> Alpha-Beta Pruning</a:t>
              </a:r>
            </a:p>
          </p:txBody>
        </p:sp>
        <p:sp>
          <p:nvSpPr>
            <p:cNvPr id="39" name="文本框 38"/>
            <p:cNvSpPr txBox="1"/>
            <p:nvPr/>
          </p:nvSpPr>
          <p:spPr>
            <a:xfrm>
              <a:off x="4227112" y="3035926"/>
              <a:ext cx="870752" cy="769441"/>
            </a:xfrm>
            <a:prstGeom prst="rect">
              <a:avLst/>
            </a:prstGeom>
            <a:noFill/>
          </p:spPr>
          <p:txBody>
            <a:bodyPr wrap="none" rtlCol="0">
              <a:normAutofit/>
            </a:bodyPr>
            <a:lstStyle/>
            <a:p>
              <a:pPr algn="ctr"/>
              <a:r>
                <a:rPr lang="vi-VN" altLang="vi-VN" sz="4400">
                  <a:ln w="19050">
                    <a:solidFill>
                      <a:schemeClr val="bg1"/>
                    </a:solidFill>
                  </a:ln>
                  <a:noFill/>
                  <a:latin typeface="Noto Sans"/>
                  <a:ea typeface="Noto Sans"/>
                </a:rPr>
                <a:t>02</a:t>
              </a:r>
              <a:endParaRPr lang="zh-CN" altLang="en-US" sz="4400">
                <a:ln w="19050">
                  <a:solidFill>
                    <a:schemeClr val="bg1"/>
                  </a:solidFill>
                </a:ln>
                <a:noFill/>
                <a:latin typeface="思源宋体 CN Heavy" panose="02020900000000000000" pitchFamily="18" charset="-122"/>
                <a:ea typeface="思源宋体 CN Heavy" panose="02020900000000000000" pitchFamily="18" charset="-122"/>
              </a:endParaRPr>
            </a:p>
          </p:txBody>
        </p:sp>
        <p:sp>
          <p:nvSpPr>
            <p:cNvPr id="40" name="矩形 39"/>
            <p:cNvSpPr/>
            <p:nvPr/>
          </p:nvSpPr>
          <p:spPr>
            <a:xfrm>
              <a:off x="6964892" y="3927287"/>
              <a:ext cx="1103841" cy="79200"/>
            </a:xfrm>
            <a:prstGeom prst="rect">
              <a:avLst/>
            </a:prstGeom>
            <a:solidFill>
              <a:schemeClr val="bg1"/>
            </a:solidFill>
            <a:ln w="57150" cap="rnd">
              <a:noFill/>
              <a:prstDash val="solid"/>
              <a:round/>
            </a:ln>
            <a:effectLst>
              <a:outerShdw blurRad="76200" dist="50800" dir="5400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a:solidFill>
                  <a:schemeClr val="bg1"/>
                </a:solidFill>
                <a:latin typeface="字魂143号-正酷超级黑" pitchFamily="2" charset="-122"/>
                <a:ea typeface="字魂143号-正酷超级黑" pitchFamily="2" charset="-122"/>
              </a:endParaRPr>
            </a:p>
          </p:txBody>
        </p:sp>
        <p:sp>
          <p:nvSpPr>
            <p:cNvPr id="43" name="文本框 42"/>
            <p:cNvSpPr txBox="1"/>
            <p:nvPr/>
          </p:nvSpPr>
          <p:spPr>
            <a:xfrm>
              <a:off x="7081437" y="3035926"/>
              <a:ext cx="870752" cy="769441"/>
            </a:xfrm>
            <a:prstGeom prst="rect">
              <a:avLst/>
            </a:prstGeom>
            <a:noFill/>
          </p:spPr>
          <p:txBody>
            <a:bodyPr wrap="none" rtlCol="0">
              <a:normAutofit/>
            </a:bodyPr>
            <a:lstStyle/>
            <a:p>
              <a:pPr algn="ctr"/>
              <a:r>
                <a:rPr lang="vi-VN" altLang="vi-VN" sz="4400">
                  <a:ln w="19050">
                    <a:solidFill>
                      <a:schemeClr val="bg1"/>
                    </a:solidFill>
                  </a:ln>
                  <a:noFill/>
                  <a:latin typeface="Noto Sans"/>
                  <a:ea typeface="Noto Sans"/>
                </a:rPr>
                <a:t>03</a:t>
              </a:r>
              <a:endParaRPr lang="zh-CN" altLang="en-US" sz="4400">
                <a:ln w="19050">
                  <a:solidFill>
                    <a:schemeClr val="bg1"/>
                  </a:solidFill>
                </a:ln>
                <a:noFill/>
                <a:latin typeface="思源宋体 CN Heavy" panose="02020900000000000000" pitchFamily="18" charset="-122"/>
                <a:ea typeface="思源宋体 CN Heavy" panose="02020900000000000000" pitchFamily="18" charset="-122"/>
              </a:endParaRPr>
            </a:p>
          </p:txBody>
        </p:sp>
        <p:sp>
          <p:nvSpPr>
            <p:cNvPr id="48" name="文本框 47"/>
            <p:cNvSpPr txBox="1"/>
            <p:nvPr/>
          </p:nvSpPr>
          <p:spPr>
            <a:xfrm>
              <a:off x="3003493" y="1431359"/>
              <a:ext cx="3317986" cy="831190"/>
            </a:xfrm>
            <a:prstGeom prst="rect">
              <a:avLst/>
            </a:prstGeom>
            <a:noFill/>
          </p:spPr>
          <p:txBody>
            <a:bodyPr wrap="none" rtlCol="0">
              <a:normAutofit/>
            </a:bodyPr>
            <a:lstStyle/>
            <a:p>
              <a:pPr algn="ctr"/>
              <a:r>
                <a:rPr lang="vi-VN" altLang="vi-VN" sz="4800" dirty="0">
                  <a:solidFill>
                    <a:schemeClr val="bg1"/>
                  </a:solidFill>
                  <a:latin typeface="Noto Sans"/>
                  <a:ea typeface="Noto Sans"/>
                </a:rPr>
                <a:t>NỘI DUNG</a:t>
              </a:r>
              <a:endParaRPr lang="zh-CN" altLang="en-US" sz="4800" dirty="0">
                <a:solidFill>
                  <a:schemeClr val="bg1"/>
                </a:solidFill>
                <a:latin typeface="思源宋体 CN Heavy" panose="02020900000000000000" pitchFamily="18" charset="-122"/>
                <a:ea typeface="思源宋体 CN Heavy" panose="02020900000000000000" pitchFamily="18" charset="-122"/>
              </a:endParaRPr>
            </a:p>
          </p:txBody>
        </p:sp>
        <p:sp>
          <p:nvSpPr>
            <p:cNvPr id="22" name="文本框 30"/>
            <p:cNvSpPr txBox="1"/>
            <p:nvPr/>
          </p:nvSpPr>
          <p:spPr>
            <a:xfrm>
              <a:off x="6369048" y="4250385"/>
              <a:ext cx="2295525" cy="1055081"/>
            </a:xfrm>
            <a:prstGeom prst="rect">
              <a:avLst/>
            </a:prstGeom>
            <a:noFill/>
          </p:spPr>
          <p:txBody>
            <a:bodyPr wrap="square" rtlCol="0">
              <a:noAutofit/>
            </a:bodyPr>
            <a:lstStyle/>
            <a:p>
              <a:pPr algn="ctr"/>
              <a:r>
                <a:rPr lang="en-US" altLang="zh-CN" sz="2400" noProof="0" dirty="0">
                  <a:solidFill>
                    <a:schemeClr val="bg1"/>
                  </a:solidFill>
                  <a:latin typeface="Noto Sans"/>
                  <a:ea typeface="思源宋体 CN Heavy" panose="02020900000000000000" pitchFamily="18" charset="-122"/>
                </a:rPr>
                <a:t>Heuristic Alpha-Beta Tree Search</a:t>
              </a:r>
              <a:endParaRPr kumimoji="0" lang="en-US" altLang="zh-CN" sz="240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vi-VN" altLang="zh-CN" sz="1900">
                <a:solidFill>
                  <a:schemeClr val="bg1"/>
                </a:solidFill>
                <a:latin typeface="思源宋体 CN Heavy" panose="02020900000000000000" pitchFamily="18" charset="-122"/>
                <a:ea typeface="思源宋体 CN Heavy" panose="02020900000000000000" pitchFamily="18" charset="-122"/>
              </a:rPr>
              <a:t>6</a:t>
            </a:r>
            <a:endParaRPr lang="zh-CN" altLang="en-US" sz="1900">
              <a:solidFill>
                <a:schemeClr val="bg1"/>
              </a:solidFill>
              <a:latin typeface="思源宋体 CN Heavy" panose="02020900000000000000" pitchFamily="18" charset="-122"/>
              <a:ea typeface="思源宋体 CN Heavy" panose="02020900000000000000" pitchFamily="18" charset="-122"/>
            </a:endParaRPr>
          </a:p>
        </p:txBody>
      </p:sp>
      <p:sp>
        <p:nvSpPr>
          <p:cNvPr id="22" name="TextBox 55"/>
          <p:cNvSpPr txBox="1"/>
          <p:nvPr/>
        </p:nvSpPr>
        <p:spPr>
          <a:xfrm>
            <a:off x="965825" y="306325"/>
            <a:ext cx="8659437" cy="625802"/>
          </a:xfrm>
          <a:prstGeom prst="rect">
            <a:avLst/>
          </a:prstGeom>
          <a:noFill/>
        </p:spPr>
        <p:txBody>
          <a:bodyPr wrap="square" lIns="68571" tIns="34285" rIns="68571" bIns="34285" rtlCol="0">
            <a:normAutofit fontScale="85000" lnSpcReduction="10000"/>
          </a:bodyPr>
          <a:lstStyle/>
          <a:p>
            <a:r>
              <a:rPr lang="vi-VN" altLang="vi-VN" sz="2600">
                <a:solidFill>
                  <a:schemeClr val="tx1">
                    <a:lumMod val="75000"/>
                    <a:lumOff val="25000"/>
                  </a:schemeClr>
                </a:solidFill>
                <a:latin typeface="Noto Sans"/>
                <a:ea typeface="Noto Sans"/>
                <a:cs typeface="+mn-ea"/>
                <a:sym typeface="+mn-lt"/>
              </a:rPr>
              <a:t>Ưu điểm và nhược điểm của Heuristic Alpha-Beta Tree Search</a:t>
            </a:r>
          </a:p>
        </p:txBody>
      </p:sp>
      <p:grpSp>
        <p:nvGrpSpPr>
          <p:cNvPr id="2" name="íṩļïdé"/>
          <p:cNvGrpSpPr/>
          <p:nvPr/>
        </p:nvGrpSpPr>
        <p:grpSpPr>
          <a:xfrm>
            <a:off x="904866" y="1320833"/>
            <a:ext cx="10641512" cy="4540498"/>
            <a:chOff x="865647" y="1320833"/>
            <a:chExt cx="10641512" cy="4540498"/>
          </a:xfrm>
        </p:grpSpPr>
        <p:grpSp>
          <p:nvGrpSpPr>
            <p:cNvPr id="4" name="îSľïdè"/>
            <p:cNvGrpSpPr/>
            <p:nvPr/>
          </p:nvGrpSpPr>
          <p:grpSpPr>
            <a:xfrm>
              <a:off x="1024595" y="1536957"/>
              <a:ext cx="4345100" cy="4324374"/>
              <a:chOff x="1011998" y="1111225"/>
              <a:chExt cx="5423419" cy="5397549"/>
            </a:xfrm>
          </p:grpSpPr>
          <p:sp>
            <p:nvSpPr>
              <p:cNvPr id="25" name="iṩ1íďé"/>
              <p:cNvSpPr/>
              <p:nvPr/>
            </p:nvSpPr>
            <p:spPr>
              <a:xfrm>
                <a:off x="1351415" y="1437707"/>
                <a:ext cx="4744585" cy="4744585"/>
              </a:xfrm>
              <a:prstGeom prst="arc">
                <a:avLst>
                  <a:gd name="adj1" fmla="val 16214049"/>
                  <a:gd name="adj2" fmla="val 10802395"/>
                </a:avLst>
              </a:prstGeom>
              <a:ln w="28575">
                <a:solidFill>
                  <a:schemeClr val="accent1"/>
                </a:solidFill>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zh-CN" altLang="en-US">
                  <a:cs typeface="+mn-ea"/>
                  <a:sym typeface="+mn-lt"/>
                </a:endParaRPr>
              </a:p>
            </p:txBody>
          </p:sp>
          <p:grpSp>
            <p:nvGrpSpPr>
              <p:cNvPr id="26" name="íṣḻîdê"/>
              <p:cNvGrpSpPr/>
              <p:nvPr/>
            </p:nvGrpSpPr>
            <p:grpSpPr>
              <a:xfrm>
                <a:off x="1783214" y="1868676"/>
                <a:ext cx="3880985" cy="3882646"/>
                <a:chOff x="4159543" y="1482811"/>
                <a:chExt cx="3880986" cy="3882646"/>
              </a:xfrm>
              <a:effectLst/>
            </p:grpSpPr>
            <p:sp>
              <p:nvSpPr>
                <p:cNvPr id="29" name="iṥ1íďé"/>
                <p:cNvSpPr/>
                <p:nvPr/>
              </p:nvSpPr>
              <p:spPr>
                <a:xfrm>
                  <a:off x="4159543" y="1492543"/>
                  <a:ext cx="3872914" cy="3872914"/>
                </a:xfrm>
                <a:prstGeom prst="ellipse">
                  <a:avLst/>
                </a:prstGeom>
                <a:pattFill prst="pct5">
                  <a:fgClr>
                    <a:srgbClr val="E4E6EA"/>
                  </a:fgClr>
                  <a:bgClr>
                    <a:srgbClr val="ADB5BF"/>
                  </a:bgClr>
                </a:pattFill>
                <a:ln w="381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zh-CN" altLang="en-US">
                    <a:cs typeface="+mn-ea"/>
                    <a:sym typeface="+mn-lt"/>
                  </a:endParaRPr>
                </a:p>
              </p:txBody>
            </p:sp>
            <p:sp>
              <p:nvSpPr>
                <p:cNvPr id="30" name="ïṩlidé"/>
                <p:cNvSpPr/>
                <p:nvPr/>
              </p:nvSpPr>
              <p:spPr>
                <a:xfrm>
                  <a:off x="4162999" y="1482811"/>
                  <a:ext cx="3877530" cy="3877530"/>
                </a:xfrm>
                <a:prstGeom prst="ellipse">
                  <a:avLst/>
                </a:prstGeom>
                <a:blipFill>
                  <a:blip r:embed="rId3">
                    <a:extLst>
                      <a:ext uri="{28A0092B-C50C-407E-A947-70E740481C1C}">
                        <a14:useLocalDpi xmlns:a14="http://schemas.microsoft.com/office/drawing/2010/main" val="0"/>
                      </a:ext>
                    </a:extLst>
                  </a:blip>
                  <a:stretch>
                    <a:fillRect/>
                  </a:stretch>
                </a:blipFill>
                <a:ln w="381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solidFill>
                      <a:schemeClr val="tx1"/>
                    </a:solidFill>
                    <a:cs typeface="+mn-ea"/>
                    <a:sym typeface="+mn-lt"/>
                  </a:endParaRPr>
                </a:p>
              </p:txBody>
            </p:sp>
          </p:grpSp>
          <p:sp>
            <p:nvSpPr>
              <p:cNvPr id="27" name="iSļíde"/>
              <p:cNvSpPr/>
              <p:nvPr/>
            </p:nvSpPr>
            <p:spPr>
              <a:xfrm>
                <a:off x="1011998" y="1111225"/>
                <a:ext cx="5423419" cy="5397549"/>
              </a:xfrm>
              <a:prstGeom prst="arc">
                <a:avLst>
                  <a:gd name="adj1" fmla="val 16216691"/>
                  <a:gd name="adj2" fmla="val 8013284"/>
                </a:avLst>
              </a:prstGeom>
              <a:noFill/>
              <a:ln w="19050">
                <a:solidFill>
                  <a:schemeClr val="accent1"/>
                </a:solidFill>
                <a:prstDash val="sysDot"/>
              </a:ln>
              <a:effectLst/>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lang="zh-CN" altLang="en-US">
                  <a:cs typeface="+mn-ea"/>
                  <a:sym typeface="+mn-lt"/>
                </a:endParaRPr>
              </a:p>
            </p:txBody>
          </p:sp>
          <p:sp>
            <p:nvSpPr>
              <p:cNvPr id="28" name="iṡḷïḍê"/>
              <p:cNvSpPr/>
              <p:nvPr/>
            </p:nvSpPr>
            <p:spPr>
              <a:xfrm>
                <a:off x="1024933" y="1111225"/>
                <a:ext cx="5397548" cy="5397548"/>
              </a:xfrm>
              <a:prstGeom prst="ellipse">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cs typeface="+mn-ea"/>
                  <a:sym typeface="+mn-lt"/>
                </a:endParaRPr>
              </a:p>
            </p:txBody>
          </p:sp>
        </p:grpSp>
        <p:sp>
          <p:nvSpPr>
            <p:cNvPr id="7" name="îṥľiďe"/>
            <p:cNvSpPr txBox="1"/>
            <p:nvPr/>
          </p:nvSpPr>
          <p:spPr bwMode="auto">
            <a:xfrm>
              <a:off x="5969692" y="2396667"/>
              <a:ext cx="3941913" cy="471045"/>
            </a:xfrm>
            <a:prstGeom prst="roundRect">
              <a:avLst>
                <a:gd name="adj" fmla="val 50000"/>
              </a:avLst>
            </a:prstGeom>
            <a:solidFill>
              <a:schemeClr val="accent1"/>
            </a:solidFill>
            <a:ln w="9525">
              <a:noFill/>
              <a:miter lim="800000"/>
            </a:ln>
          </p:spPr>
          <p:txBody>
            <a:bodyPr wrap="square" lIns="91440" tIns="45720" rIns="91440" bIns="45720" anchor="t"/>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07000"/>
                </a:lnSpc>
                <a:spcBef>
                  <a:spcPct val="0"/>
                </a:spcBef>
              </a:pPr>
              <a:r>
                <a:rPr lang="vi-VN" altLang="vi-VN" sz="1700" kern="100">
                  <a:solidFill>
                    <a:schemeClr val="bg1"/>
                  </a:solidFill>
                  <a:latin typeface="Arial" panose="020B0604020202020204" pitchFamily="34" charset="0"/>
                  <a:cs typeface="Times New Roman" panose="02020603050405020304" pitchFamily="18" charset="0"/>
                  <a:sym typeface="+mn-lt"/>
                </a:rPr>
                <a:t> Độ chính xác của hàm heuristic</a:t>
              </a:r>
            </a:p>
          </p:txBody>
        </p:sp>
        <p:sp>
          <p:nvSpPr>
            <p:cNvPr id="13" name="iṣľiḋê"/>
            <p:cNvSpPr txBox="1"/>
            <p:nvPr/>
          </p:nvSpPr>
          <p:spPr>
            <a:xfrm>
              <a:off x="5980057" y="1320833"/>
              <a:ext cx="4688196" cy="1123228"/>
            </a:xfrm>
            <a:prstGeom prst="rect">
              <a:avLst/>
            </a:prstGeom>
            <a:noFill/>
            <a:ln>
              <a:noFill/>
            </a:ln>
          </p:spPr>
          <p:txBody>
            <a:bodyPr wrap="square" lIns="90000" tIns="46800" rIns="90000" bIns="46800" anchor="t" anchorCtr="0">
              <a:normAutofit/>
            </a:bodyPr>
            <a:lstStyle/>
            <a:p>
              <a:pPr>
                <a:buSzPct val="25000"/>
              </a:pPr>
              <a:r>
                <a:rPr lang="vi-VN" sz="3200" b="1">
                  <a:cs typeface="+mn-ea"/>
                  <a:sym typeface="+mn-lt"/>
                </a:rPr>
                <a:t>Nhược điểm</a:t>
              </a:r>
              <a:endParaRPr lang="en-US" sz="3200" b="1">
                <a:cs typeface="+mn-ea"/>
                <a:sym typeface="+mn-lt"/>
              </a:endParaRPr>
            </a:p>
          </p:txBody>
        </p:sp>
        <p:cxnSp>
          <p:nvCxnSpPr>
            <p:cNvPr id="14" name="ïśľidè"/>
            <p:cNvCxnSpPr/>
            <p:nvPr/>
          </p:nvCxnSpPr>
          <p:spPr>
            <a:xfrm>
              <a:off x="6089498" y="1975865"/>
              <a:ext cx="552014" cy="0"/>
            </a:xfrm>
            <a:prstGeom prst="line">
              <a:avLst/>
            </a:prstGeom>
            <a:ln w="5715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5" name="iṥļîdé"/>
            <p:cNvCxnSpPr/>
            <p:nvPr/>
          </p:nvCxnSpPr>
          <p:spPr>
            <a:xfrm flipH="1">
              <a:off x="6096000" y="2123240"/>
              <a:ext cx="5156927"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9" name="íṧļíḑè"/>
            <p:cNvSpPr/>
            <p:nvPr/>
          </p:nvSpPr>
          <p:spPr>
            <a:xfrm rot="5400000" flipH="1" flipV="1">
              <a:off x="865647" y="1574849"/>
              <a:ext cx="548391" cy="548391"/>
            </a:xfrm>
            <a:prstGeom prst="ellipse">
              <a:avLst/>
            </a:prstGeom>
            <a:pattFill prst="wdDnDiag">
              <a:fgClr>
                <a:schemeClr val="bg1">
                  <a:lumMod val="95000"/>
                </a:schemeClr>
              </a:fgClr>
              <a:bgClr>
                <a:schemeClr val="bg1"/>
              </a:bgClr>
            </a:patt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lnSpcReduction="10000"/>
            </a:bodyPr>
            <a:lstStyle/>
            <a:p>
              <a:pPr algn="ctr" defTabSz="913765"/>
              <a:endParaRPr lang="zh-CN" altLang="en-US" sz="2000" b="1">
                <a:solidFill>
                  <a:schemeClr val="bg1"/>
                </a:solidFill>
                <a:cs typeface="+mn-ea"/>
                <a:sym typeface="+mn-lt"/>
              </a:endParaRPr>
            </a:p>
          </p:txBody>
        </p:sp>
        <p:sp>
          <p:nvSpPr>
            <p:cNvPr id="20" name="ïṧḻiďe"/>
            <p:cNvSpPr/>
            <p:nvPr/>
          </p:nvSpPr>
          <p:spPr>
            <a:xfrm rot="10800000" flipH="1" flipV="1">
              <a:off x="1491082" y="1720194"/>
              <a:ext cx="601680" cy="585658"/>
            </a:xfrm>
            <a:prstGeom prst="ellipse">
              <a:avLst/>
            </a:prstGeom>
            <a:solidFill>
              <a:schemeClr val="accent1"/>
            </a:solidFill>
            <a:ln w="9525" cap="rnd"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just"/>
              <a:endParaRPr lang="zh-CN" altLang="en-US">
                <a:cs typeface="+mn-ea"/>
                <a:sym typeface="+mn-lt"/>
              </a:endParaRPr>
            </a:p>
          </p:txBody>
        </p:sp>
        <p:sp>
          <p:nvSpPr>
            <p:cNvPr id="21" name="íŝḷiḑê"/>
            <p:cNvSpPr/>
            <p:nvPr/>
          </p:nvSpPr>
          <p:spPr>
            <a:xfrm flipH="1">
              <a:off x="4862106" y="5250382"/>
              <a:ext cx="343030" cy="333896"/>
            </a:xfrm>
            <a:prstGeom prst="ellipse">
              <a:avLst/>
            </a:prstGeom>
            <a:solidFill>
              <a:schemeClr val="accent2"/>
            </a:solidFill>
            <a:ln w="9525" cap="rnd"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62500" lnSpcReduction="20000"/>
            </a:bodyPr>
            <a:lstStyle/>
            <a:p>
              <a:pPr algn="just"/>
              <a:endParaRPr lang="zh-CN" altLang="en-US">
                <a:cs typeface="+mn-ea"/>
                <a:sym typeface="+mn-lt"/>
              </a:endParaRPr>
            </a:p>
          </p:txBody>
        </p:sp>
        <p:sp>
          <p:nvSpPr>
            <p:cNvPr id="23" name="isļíďê"/>
            <p:cNvSpPr/>
            <p:nvPr/>
          </p:nvSpPr>
          <p:spPr>
            <a:xfrm rot="5400000" flipH="1" flipV="1">
              <a:off x="5238880" y="4545811"/>
              <a:ext cx="472770" cy="472770"/>
            </a:xfrm>
            <a:prstGeom prst="ellipse">
              <a:avLst/>
            </a:prstGeom>
            <a:pattFill prst="wdDnDiag">
              <a:fgClr>
                <a:schemeClr val="bg1">
                  <a:lumMod val="95000"/>
                </a:schemeClr>
              </a:fgClr>
              <a:bgClr>
                <a:schemeClr val="bg1"/>
              </a:bgClr>
            </a:patt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92500" lnSpcReduction="20000"/>
            </a:bodyPr>
            <a:lstStyle/>
            <a:p>
              <a:pPr algn="ctr" defTabSz="913765"/>
              <a:endParaRPr lang="zh-CN" altLang="en-US" sz="2000" b="1">
                <a:solidFill>
                  <a:schemeClr val="bg1"/>
                </a:solidFill>
                <a:cs typeface="+mn-ea"/>
                <a:sym typeface="+mn-lt"/>
              </a:endParaRPr>
            </a:p>
          </p:txBody>
        </p:sp>
        <p:sp>
          <p:nvSpPr>
            <p:cNvPr id="58" name="îṥľiďe"/>
            <p:cNvSpPr txBox="1"/>
            <p:nvPr/>
          </p:nvSpPr>
          <p:spPr bwMode="auto">
            <a:xfrm>
              <a:off x="5969693" y="4096729"/>
              <a:ext cx="2910645" cy="471045"/>
            </a:xfrm>
            <a:prstGeom prst="roundRect">
              <a:avLst>
                <a:gd name="adj" fmla="val 50000"/>
              </a:avLst>
            </a:prstGeom>
            <a:solidFill>
              <a:schemeClr val="accent1"/>
            </a:solidFill>
            <a:ln w="9525">
              <a:noFill/>
              <a:miter lim="800000"/>
            </a:ln>
          </p:spPr>
          <p:txBody>
            <a:bodyPr wrap="square" lIns="91440" tIns="45720" rIns="91440" bIns="45720" anchor="t">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07000"/>
                </a:lnSpc>
                <a:spcBef>
                  <a:spcPct val="0"/>
                </a:spcBef>
              </a:pPr>
              <a:r>
                <a:rPr lang="vi-VN" altLang="vi-VN" sz="1700" kern="100">
                  <a:solidFill>
                    <a:schemeClr val="bg1"/>
                  </a:solidFill>
                  <a:latin typeface="Arial" panose="020B0604020202020204" pitchFamily="34" charset="0"/>
                  <a:cs typeface="Times New Roman" panose="02020603050405020304" pitchFamily="18" charset="0"/>
                  <a:sym typeface="+mn-lt"/>
                </a:rPr>
                <a:t>Khó cài đặt hàm đánh giá</a:t>
              </a:r>
            </a:p>
          </p:txBody>
        </p:sp>
        <p:sp>
          <p:nvSpPr>
            <p:cNvPr id="59" name="îṥľiďe"/>
            <p:cNvSpPr txBox="1"/>
            <p:nvPr/>
          </p:nvSpPr>
          <p:spPr bwMode="auto">
            <a:xfrm>
              <a:off x="5969692" y="3246698"/>
              <a:ext cx="5537467" cy="471045"/>
            </a:xfrm>
            <a:prstGeom prst="roundRect">
              <a:avLst>
                <a:gd name="adj" fmla="val 50000"/>
              </a:avLst>
            </a:prstGeom>
            <a:solidFill>
              <a:schemeClr val="accent1"/>
            </a:solidFill>
            <a:ln w="9525">
              <a:noFill/>
              <a:miter lim="800000"/>
            </a:ln>
          </p:spPr>
          <p:txBody>
            <a:bodyPr wrap="square" lIns="91440" tIns="45720" rIns="91440" bIns="45720" anchor="t">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07000"/>
                </a:lnSpc>
                <a:spcBef>
                  <a:spcPct val="0"/>
                </a:spcBef>
              </a:pPr>
              <a:r>
                <a:rPr lang="vi-VN" altLang="vi-VN" sz="1700" kern="100">
                  <a:solidFill>
                    <a:schemeClr val="bg1"/>
                  </a:solidFill>
                  <a:latin typeface="Arial" panose="020B0604020202020204" pitchFamily="34" charset="0"/>
                  <a:cs typeface="Times New Roman" panose="02020603050405020304" pitchFamily="18" charset="0"/>
                  <a:sym typeface="+mn-lt"/>
                </a:rPr>
                <a:t>Khả năng mắc kẹt ở các trạng thái không thể cắt tỉa</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extLst>
              <a:ext uri="{28A0092B-C50C-407E-A947-70E740481C1C}">
                <a14:useLocalDpi xmlns:a14="http://schemas.microsoft.com/office/drawing/2010/main" val="0"/>
              </a:ext>
            </a:extLst>
          </a:blip>
          <a:srcRect l="5351" t="6017" r="2105" b="622"/>
          <a:stretch>
            <a:fillRect/>
          </a:stretch>
        </p:blipFill>
        <p:spPr>
          <a:xfrm>
            <a:off x="0" y="-77002"/>
            <a:ext cx="12192000" cy="6950242"/>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9573" y="962350"/>
            <a:ext cx="13174470" cy="7191051"/>
          </a:xfrm>
          <a:custGeom>
            <a:avLst/>
            <a:gdLst>
              <a:gd name="connsiteX0" fmla="*/ 0 w 13174470"/>
              <a:gd name="connsiteY0" fmla="*/ 0 h 7191051"/>
              <a:gd name="connsiteX1" fmla="*/ 13174470 w 13174470"/>
              <a:gd name="connsiteY1" fmla="*/ 0 h 7191051"/>
              <a:gd name="connsiteX2" fmla="*/ 13174470 w 13174470"/>
              <a:gd name="connsiteY2" fmla="*/ 10781 h 7191051"/>
              <a:gd name="connsiteX3" fmla="*/ 7916667 w 13174470"/>
              <a:gd name="connsiteY3" fmla="*/ 10781 h 7191051"/>
              <a:gd name="connsiteX4" fmla="*/ 7916667 w 13174470"/>
              <a:gd name="connsiteY4" fmla="*/ 333050 h 7191051"/>
              <a:gd name="connsiteX5" fmla="*/ 7398507 w 13174470"/>
              <a:gd name="connsiteY5" fmla="*/ 333050 h 7191051"/>
              <a:gd name="connsiteX6" fmla="*/ 7398507 w 13174470"/>
              <a:gd name="connsiteY6" fmla="*/ 2893370 h 7191051"/>
              <a:gd name="connsiteX7" fmla="*/ 7870947 w 13174470"/>
              <a:gd name="connsiteY7" fmla="*/ 2893370 h 7191051"/>
              <a:gd name="connsiteX8" fmla="*/ 7870947 w 13174470"/>
              <a:gd name="connsiteY8" fmla="*/ 5286050 h 7191051"/>
              <a:gd name="connsiteX9" fmla="*/ 7916667 w 13174470"/>
              <a:gd name="connsiteY9" fmla="*/ 5286050 h 7191051"/>
              <a:gd name="connsiteX10" fmla="*/ 7916667 w 13174470"/>
              <a:gd name="connsiteY10" fmla="*/ 7066901 h 7191051"/>
              <a:gd name="connsiteX11" fmla="*/ 13174470 w 13174470"/>
              <a:gd name="connsiteY11" fmla="*/ 7066901 h 7191051"/>
              <a:gd name="connsiteX12" fmla="*/ 13174470 w 13174470"/>
              <a:gd name="connsiteY12" fmla="*/ 7191051 h 7191051"/>
              <a:gd name="connsiteX13" fmla="*/ 0 w 13174470"/>
              <a:gd name="connsiteY13" fmla="*/ 7191051 h 7191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174470" h="7191051">
                <a:moveTo>
                  <a:pt x="0" y="0"/>
                </a:moveTo>
                <a:lnTo>
                  <a:pt x="13174470" y="0"/>
                </a:lnTo>
                <a:lnTo>
                  <a:pt x="13174470" y="10781"/>
                </a:lnTo>
                <a:lnTo>
                  <a:pt x="7916667" y="10781"/>
                </a:lnTo>
                <a:lnTo>
                  <a:pt x="7916667" y="333050"/>
                </a:lnTo>
                <a:lnTo>
                  <a:pt x="7398507" y="333050"/>
                </a:lnTo>
                <a:lnTo>
                  <a:pt x="7398507" y="2893370"/>
                </a:lnTo>
                <a:lnTo>
                  <a:pt x="7870947" y="2893370"/>
                </a:lnTo>
                <a:lnTo>
                  <a:pt x="7870947" y="5286050"/>
                </a:lnTo>
                <a:lnTo>
                  <a:pt x="7916667" y="5286050"/>
                </a:lnTo>
                <a:lnTo>
                  <a:pt x="7916667" y="7066901"/>
                </a:lnTo>
                <a:lnTo>
                  <a:pt x="13174470" y="7066901"/>
                </a:lnTo>
                <a:lnTo>
                  <a:pt x="13174470" y="7191051"/>
                </a:lnTo>
                <a:lnTo>
                  <a:pt x="0" y="7191051"/>
                </a:lnTo>
                <a:close/>
              </a:path>
            </a:pathLst>
          </a:custGeom>
        </p:spPr>
      </p:pic>
      <p:sp>
        <p:nvSpPr>
          <p:cNvPr id="17" name="文本框 16"/>
          <p:cNvSpPr txBox="1"/>
          <p:nvPr/>
        </p:nvSpPr>
        <p:spPr>
          <a:xfrm>
            <a:off x="137689" y="2440114"/>
            <a:ext cx="6821377" cy="1815747"/>
          </a:xfrm>
          <a:prstGeom prst="rect">
            <a:avLst/>
          </a:prstGeom>
          <a:noFill/>
        </p:spPr>
        <p:txBody>
          <a:bodyPr wrap="square" rtlCol="0">
            <a:normAutofit/>
          </a:bodyPr>
          <a:lstStyle/>
          <a:p>
            <a:pPr algn="ctr"/>
            <a:r>
              <a:rPr lang="vi-VN" altLang="vi-VN" sz="4600" spc="600">
                <a:solidFill>
                  <a:schemeClr val="bg1"/>
                </a:solidFill>
                <a:effectLst>
                  <a:outerShdw blurRad="304800" dist="38100" dir="16200000" rotWithShape="0">
                    <a:prstClr val="black">
                      <a:alpha val="40000"/>
                    </a:prstClr>
                  </a:outerShdw>
                </a:effectLst>
                <a:latin typeface="Noto Sans"/>
                <a:ea typeface="Noto Sans"/>
                <a:cs typeface="+mn-ea"/>
                <a:sym typeface="+mn-lt"/>
              </a:rPr>
              <a:t>THANKS FOR </a:t>
            </a:r>
          </a:p>
          <a:p>
            <a:pPr algn="ctr"/>
            <a:r>
              <a:rPr lang="vi-VN" altLang="vi-VN" sz="4600" spc="600">
                <a:solidFill>
                  <a:schemeClr val="bg1"/>
                </a:solidFill>
                <a:effectLst>
                  <a:outerShdw blurRad="304800" dist="38100" dir="16200000" rotWithShape="0">
                    <a:prstClr val="black">
                      <a:alpha val="40000"/>
                    </a:prstClr>
                  </a:outerShdw>
                </a:effectLst>
                <a:latin typeface="Noto Sans"/>
                <a:ea typeface="Noto Sans"/>
                <a:cs typeface="+mn-ea"/>
                <a:sym typeface="+mn-lt"/>
              </a:rPr>
              <a:t>WATCHING</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93E4C"/>
            </a:gs>
            <a:gs pos="100000">
              <a:srgbClr val="093E4C"/>
            </a:gs>
            <a:gs pos="55000">
              <a:srgbClr val="115764"/>
            </a:gs>
          </a:gsLst>
          <a:lin ang="6600000" scaled="0"/>
        </a:gradFill>
        <a:effectLst/>
      </p:bgPr>
    </p:bg>
    <p:spTree>
      <p:nvGrpSpPr>
        <p:cNvPr id="1" name=""/>
        <p:cNvGrpSpPr/>
        <p:nvPr/>
      </p:nvGrpSpPr>
      <p:grpSpPr>
        <a:xfrm>
          <a:off x="0" y="0"/>
          <a:ext cx="0" cy="0"/>
          <a:chOff x="0" y="0"/>
          <a:chExt cx="0" cy="0"/>
        </a:xfrm>
      </p:grpSpPr>
      <p:pic>
        <p:nvPicPr>
          <p:cNvPr id="27" name="图片 26"/>
          <p:cNvPicPr>
            <a:picLocks noChangeAspect="1"/>
          </p:cNvPicPr>
          <p:nvPr/>
        </p:nvPicPr>
        <p:blipFill>
          <a:blip r:embed="rId2">
            <a:extLst>
              <a:ext uri="{28A0092B-C50C-407E-A947-70E740481C1C}">
                <a14:useLocalDpi xmlns:a14="http://schemas.microsoft.com/office/drawing/2010/main" val="0"/>
              </a:ext>
            </a:extLst>
          </a:blip>
          <a:srcRect l="11234" t="29777" r="11154" b="26566"/>
          <a:stretch>
            <a:fillRect/>
          </a:stretch>
        </p:blipFill>
        <p:spPr>
          <a:xfrm>
            <a:off x="-1" y="-1"/>
            <a:ext cx="12192001" cy="6858001"/>
          </a:xfrm>
          <a:prstGeom prst="rect">
            <a:avLst/>
          </a:prstGeom>
        </p:spPr>
      </p:pic>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5160" y="0"/>
            <a:ext cx="5196840" cy="2270760"/>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335078">
            <a:off x="-1477096" y="-655604"/>
            <a:ext cx="6915721" cy="10373582"/>
          </a:xfrm>
          <a:prstGeom prst="rect">
            <a:avLst/>
          </a:prstGeom>
        </p:spPr>
      </p:pic>
      <p:sp>
        <p:nvSpPr>
          <p:cNvPr id="24" name="文本框 23"/>
          <p:cNvSpPr txBox="1"/>
          <p:nvPr/>
        </p:nvSpPr>
        <p:spPr>
          <a:xfrm>
            <a:off x="5191874" y="2883449"/>
            <a:ext cx="5833092" cy="563880"/>
          </a:xfrm>
          <a:prstGeom prst="rect">
            <a:avLst/>
          </a:prstGeom>
          <a:noFill/>
        </p:spPr>
        <p:txBody>
          <a:bodyPr wrap="square" rtlCol="0">
            <a:noAutofit/>
          </a:bodyPr>
          <a:lstStyle/>
          <a:p>
            <a:pPr algn="ctr"/>
            <a:r>
              <a:rPr kumimoji="1" lang="en-US" altLang="vi-VN" sz="4000" dirty="0">
                <a:solidFill>
                  <a:schemeClr val="bg1"/>
                </a:solidFill>
                <a:latin typeface="Noto Sans"/>
                <a:ea typeface="Noto Sans"/>
                <a:cs typeface="+mn-ea"/>
                <a:sym typeface="+mn-lt"/>
              </a:rPr>
              <a:t>Game Theory </a:t>
            </a:r>
            <a:r>
              <a:rPr kumimoji="1" lang="en-US" altLang="vi-VN" sz="4000" dirty="0" err="1">
                <a:solidFill>
                  <a:schemeClr val="bg1"/>
                </a:solidFill>
                <a:latin typeface="Noto Sans"/>
                <a:ea typeface="Noto Sans"/>
                <a:cs typeface="+mn-ea"/>
                <a:sym typeface="+mn-lt"/>
              </a:rPr>
              <a:t>và</a:t>
            </a:r>
            <a:r>
              <a:rPr kumimoji="1" lang="en-US" altLang="vi-VN" sz="4000" dirty="0">
                <a:solidFill>
                  <a:schemeClr val="bg1"/>
                </a:solidFill>
                <a:latin typeface="Noto Sans"/>
                <a:ea typeface="Noto Sans"/>
                <a:cs typeface="+mn-ea"/>
                <a:sym typeface="+mn-lt"/>
              </a:rPr>
              <a:t> </a:t>
            </a:r>
            <a:r>
              <a:rPr kumimoji="1" lang="en-US" altLang="vi-VN" sz="4000" dirty="0" err="1">
                <a:solidFill>
                  <a:schemeClr val="bg1"/>
                </a:solidFill>
                <a:latin typeface="Noto Sans"/>
                <a:ea typeface="Noto Sans"/>
                <a:cs typeface="+mn-ea"/>
                <a:sym typeface="+mn-lt"/>
              </a:rPr>
              <a:t>thuật</a:t>
            </a:r>
            <a:r>
              <a:rPr kumimoji="1" lang="en-US" altLang="vi-VN" sz="4000" dirty="0">
                <a:solidFill>
                  <a:schemeClr val="bg1"/>
                </a:solidFill>
                <a:latin typeface="Noto Sans"/>
                <a:ea typeface="Noto Sans"/>
                <a:cs typeface="+mn-ea"/>
                <a:sym typeface="+mn-lt"/>
              </a:rPr>
              <a:t> </a:t>
            </a:r>
            <a:r>
              <a:rPr kumimoji="1" lang="en-US" altLang="vi-VN" sz="4000" dirty="0" err="1">
                <a:solidFill>
                  <a:schemeClr val="bg1"/>
                </a:solidFill>
                <a:latin typeface="Noto Sans"/>
                <a:ea typeface="Noto Sans"/>
                <a:cs typeface="+mn-ea"/>
                <a:sym typeface="+mn-lt"/>
              </a:rPr>
              <a:t>toán</a:t>
            </a:r>
            <a:r>
              <a:rPr kumimoji="1" lang="en-US" altLang="vi-VN" sz="4000" dirty="0">
                <a:solidFill>
                  <a:schemeClr val="bg1"/>
                </a:solidFill>
                <a:latin typeface="Noto Sans"/>
                <a:ea typeface="Noto Sans"/>
                <a:cs typeface="+mn-ea"/>
                <a:sym typeface="+mn-lt"/>
              </a:rPr>
              <a:t> Minimax</a:t>
            </a:r>
            <a:endParaRPr kumimoji="1" lang="vi-VN" altLang="vi-VN" sz="4000" dirty="0">
              <a:solidFill>
                <a:schemeClr val="bg1"/>
              </a:solidFill>
              <a:latin typeface="Noto Sans"/>
              <a:ea typeface="Noto Sans"/>
              <a:cs typeface="+mn-ea"/>
              <a:sym typeface="+mn-lt"/>
            </a:endParaRPr>
          </a:p>
        </p:txBody>
      </p:sp>
      <p:sp>
        <p:nvSpPr>
          <p:cNvPr id="26" name="文本框 25"/>
          <p:cNvSpPr txBox="1"/>
          <p:nvPr/>
        </p:nvSpPr>
        <p:spPr>
          <a:xfrm>
            <a:off x="6970893" y="2191000"/>
            <a:ext cx="2100742" cy="646481"/>
          </a:xfrm>
          <a:prstGeom prst="rect">
            <a:avLst/>
          </a:prstGeom>
          <a:noFill/>
        </p:spPr>
        <p:txBody>
          <a:bodyPr wrap="none" rtlCol="0">
            <a:normAutofit/>
          </a:bodyPr>
          <a:lstStyle/>
          <a:p>
            <a:pPr algn="ctr"/>
            <a:r>
              <a:rPr lang="vi-VN" altLang="vi-VN" sz="3600" dirty="0">
                <a:gradFill>
                  <a:gsLst>
                    <a:gs pos="0">
                      <a:srgbClr val="4ED7F7"/>
                    </a:gs>
                    <a:gs pos="44000">
                      <a:srgbClr val="6DE1F2"/>
                    </a:gs>
                    <a:gs pos="100000">
                      <a:srgbClr val="84F6DF"/>
                    </a:gs>
                  </a:gsLst>
                  <a:lin ang="5400000" scaled="1"/>
                </a:gradFill>
                <a:latin typeface="Noto Sans"/>
                <a:ea typeface="Noto Sans"/>
              </a:rPr>
              <a:t>PHẦN </a:t>
            </a:r>
            <a:r>
              <a:rPr lang="en-US" altLang="vi-VN" sz="3600" dirty="0">
                <a:gradFill>
                  <a:gsLst>
                    <a:gs pos="0">
                      <a:srgbClr val="4ED7F7"/>
                    </a:gs>
                    <a:gs pos="44000">
                      <a:srgbClr val="6DE1F2"/>
                    </a:gs>
                    <a:gs pos="100000">
                      <a:srgbClr val="84F6DF"/>
                    </a:gs>
                  </a:gsLst>
                  <a:lin ang="5400000" scaled="1"/>
                </a:gradFill>
                <a:latin typeface="Noto Sans"/>
                <a:ea typeface="Noto Sans"/>
              </a:rPr>
              <a:t>1</a:t>
            </a:r>
            <a:endParaRPr lang="zh-CN" altLang="en-US" sz="3600" dirty="0">
              <a:gradFill>
                <a:gsLst>
                  <a:gs pos="0">
                    <a:srgbClr val="4ED7F7"/>
                  </a:gs>
                  <a:gs pos="44000">
                    <a:srgbClr val="6DE1F2"/>
                  </a:gs>
                  <a:gs pos="100000">
                    <a:srgbClr val="84F6DF"/>
                  </a:gs>
                </a:gsLst>
                <a:lin ang="5400000" scaled="1"/>
              </a:gradFill>
              <a:latin typeface="思源宋体 CN Heavy" panose="02020900000000000000" pitchFamily="18" charset="-122"/>
              <a:ea typeface="思源宋体 CN Heavy" panose="02020900000000000000" pitchFamily="18"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55"/>
          <p:cNvSpPr txBox="1"/>
          <p:nvPr/>
        </p:nvSpPr>
        <p:spPr>
          <a:xfrm>
            <a:off x="965826" y="306325"/>
            <a:ext cx="8275156" cy="625802"/>
          </a:xfrm>
          <a:prstGeom prst="rect">
            <a:avLst/>
          </a:prstGeom>
          <a:noFill/>
        </p:spPr>
        <p:txBody>
          <a:bodyPr wrap="square" lIns="68571" tIns="34285" rIns="68571" bIns="34285" rtlCol="0">
            <a:normAutofit/>
          </a:bodyPr>
          <a:lstStyle/>
          <a:p>
            <a:r>
              <a:rPr lang="en-US" altLang="vi-VN" sz="2600" dirty="0">
                <a:solidFill>
                  <a:schemeClr val="tx1">
                    <a:lumMod val="75000"/>
                    <a:lumOff val="25000"/>
                  </a:schemeClr>
                </a:solidFill>
                <a:latin typeface="Noto Sans"/>
                <a:ea typeface="Noto Sans"/>
                <a:cs typeface="+mn-ea"/>
                <a:sym typeface="+mn-lt"/>
              </a:rPr>
              <a:t>Game Theory</a:t>
            </a:r>
            <a:endParaRPr lang="vi-VN" altLang="vi-VN" sz="2600" dirty="0">
              <a:solidFill>
                <a:schemeClr val="tx1">
                  <a:lumMod val="75000"/>
                  <a:lumOff val="25000"/>
                </a:schemeClr>
              </a:solidFill>
              <a:latin typeface="Noto Sans"/>
              <a:ea typeface="Noto Sans"/>
              <a:cs typeface="+mn-ea"/>
              <a:sym typeface="+mn-lt"/>
            </a:endParaRPr>
          </a:p>
        </p:txBody>
      </p:sp>
      <p:sp>
        <p:nvSpPr>
          <p:cNvPr id="23" name="TextBox 55"/>
          <p:cNvSpPr txBox="1"/>
          <p:nvPr/>
        </p:nvSpPr>
        <p:spPr>
          <a:xfrm>
            <a:off x="154297" y="1024355"/>
            <a:ext cx="6298754" cy="1514138"/>
          </a:xfrm>
          <a:prstGeom prst="rect">
            <a:avLst/>
          </a:prstGeom>
          <a:noFill/>
        </p:spPr>
        <p:txBody>
          <a:bodyPr wrap="square" lIns="68571" tIns="34285" rIns="68571" bIns="34285" rtlCol="0">
            <a:noAutofit/>
          </a:bodyPr>
          <a:lstStyle/>
          <a:p>
            <a:pPr marL="285750" indent="-285750" algn="just">
              <a:buFont typeface="Wingdings" panose="05000000000000000000" pitchFamily="2" charset="2"/>
              <a:buChar char="q"/>
            </a:pPr>
            <a:r>
              <a:rPr lang="en-US" altLang="zh-CN" sz="2400" dirty="0" err="1">
                <a:latin typeface="Arial" panose="020B0604020202020204" pitchFamily="34" charset="0"/>
                <a:cs typeface="Arial" panose="020B0604020202020204" pitchFamily="34" charset="0"/>
                <a:sym typeface="+mn-lt"/>
              </a:rPr>
              <a:t>Nguồn</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gốc</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của</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lý</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thuyết</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trò</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chơi</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hiện</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đại</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là</a:t>
            </a:r>
            <a:r>
              <a:rPr lang="en-US" altLang="zh-CN" sz="2400" dirty="0">
                <a:latin typeface="Arial" panose="020B0604020202020204" pitchFamily="34" charset="0"/>
                <a:cs typeface="Arial" panose="020B0604020202020204" pitchFamily="34" charset="0"/>
                <a:sym typeface="+mn-lt"/>
              </a:rPr>
              <a:t> do John von Neumann </a:t>
            </a:r>
            <a:r>
              <a:rPr lang="en-US" altLang="zh-CN" sz="2400" dirty="0" err="1">
                <a:latin typeface="Arial" panose="020B0604020202020204" pitchFamily="34" charset="0"/>
                <a:cs typeface="Arial" panose="020B0604020202020204" pitchFamily="34" charset="0"/>
                <a:sym typeface="+mn-lt"/>
              </a:rPr>
              <a:t>đưa</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ra</a:t>
            </a:r>
            <a:r>
              <a:rPr lang="en-US" altLang="zh-CN" sz="2400" dirty="0">
                <a:latin typeface="Arial" panose="020B0604020202020204" pitchFamily="34" charset="0"/>
                <a:cs typeface="Arial" panose="020B0604020202020204" pitchFamily="34" charset="0"/>
                <a:sym typeface="+mn-lt"/>
              </a:rPr>
              <a:t> ý </a:t>
            </a:r>
            <a:r>
              <a:rPr lang="en-US" altLang="zh-CN" sz="2400" dirty="0" err="1">
                <a:latin typeface="Arial" panose="020B0604020202020204" pitchFamily="34" charset="0"/>
                <a:cs typeface="Arial" panose="020B0604020202020204" pitchFamily="34" charset="0"/>
                <a:sym typeface="+mn-lt"/>
              </a:rPr>
              <a:t>tưởng</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vào</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năm</a:t>
            </a:r>
            <a:r>
              <a:rPr lang="en-US" altLang="zh-CN" sz="2400" dirty="0">
                <a:latin typeface="Arial" panose="020B0604020202020204" pitchFamily="34" charset="0"/>
                <a:cs typeface="Arial" panose="020B0604020202020204" pitchFamily="34" charset="0"/>
                <a:sym typeface="+mn-lt"/>
              </a:rPr>
              <a:t> 1944 </a:t>
            </a:r>
            <a:r>
              <a:rPr lang="en-US" altLang="zh-CN" sz="2400" dirty="0" err="1">
                <a:latin typeface="Arial" panose="020B0604020202020204" pitchFamily="34" charset="0"/>
                <a:cs typeface="Arial" panose="020B0604020202020204" pitchFamily="34" charset="0"/>
                <a:sym typeface="+mn-lt"/>
              </a:rPr>
              <a:t>cùng</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với</a:t>
            </a:r>
            <a:r>
              <a:rPr lang="en-US" altLang="zh-CN" sz="2400" dirty="0">
                <a:latin typeface="Arial" panose="020B0604020202020204" pitchFamily="34" charset="0"/>
                <a:cs typeface="Arial" panose="020B0604020202020204" pitchFamily="34" charset="0"/>
                <a:sym typeface="+mn-lt"/>
              </a:rPr>
              <a:t> Oskar Morgenstern</a:t>
            </a:r>
            <a:endParaRPr lang="zh-CN" altLang="en-US" sz="2400" dirty="0">
              <a:latin typeface="Arial" panose="020B0604020202020204" pitchFamily="34" charset="0"/>
              <a:cs typeface="Arial" panose="020B0604020202020204" pitchFamily="34" charset="0"/>
              <a:sym typeface="+mn-lt"/>
            </a:endParaRPr>
          </a:p>
        </p:txBody>
      </p:sp>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vi-VN" altLang="vi-VN" sz="1900">
                <a:solidFill>
                  <a:schemeClr val="bg1"/>
                </a:solidFill>
                <a:latin typeface="Noto Sans"/>
                <a:ea typeface="Noto Sans"/>
              </a:rPr>
              <a:t>1</a:t>
            </a:r>
            <a:endParaRPr lang="zh-CN" altLang="en-US" sz="1900">
              <a:solidFill>
                <a:schemeClr val="bg1"/>
              </a:solidFill>
              <a:latin typeface="思源宋体 CN Heavy" panose="02020900000000000000" pitchFamily="18" charset="-122"/>
              <a:ea typeface="思源宋体 CN Heavy" panose="02020900000000000000" pitchFamily="18" charset="-122"/>
            </a:endParaRPr>
          </a:p>
        </p:txBody>
      </p:sp>
      <p:sp>
        <p:nvSpPr>
          <p:cNvPr id="17" name="TextBox 16"/>
          <p:cNvSpPr txBox="1"/>
          <p:nvPr/>
        </p:nvSpPr>
        <p:spPr>
          <a:xfrm>
            <a:off x="102045" y="2155297"/>
            <a:ext cx="6403257" cy="1938992"/>
          </a:xfrm>
          <a:prstGeom prst="rect">
            <a:avLst/>
          </a:prstGeom>
          <a:noFill/>
        </p:spPr>
        <p:txBody>
          <a:bodyPr wrap="square">
            <a:spAutoFit/>
          </a:bodyPr>
          <a:lstStyle/>
          <a:p>
            <a:pPr marL="285750" indent="-285750" algn="just">
              <a:buFont typeface="Wingdings" panose="05000000000000000000" pitchFamily="2" charset="2"/>
              <a:buChar char="q"/>
            </a:pPr>
            <a:r>
              <a:rPr lang="en-US" sz="2400" dirty="0" err="1">
                <a:latin typeface="Arial" panose="020B0604020202020204" pitchFamily="34" charset="0"/>
                <a:cs typeface="Arial" panose="020B0604020202020204" pitchFamily="34" charset="0"/>
              </a:rPr>
              <a:t>Lý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thuyết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trò</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chủ</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yếu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cứu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hỗ</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giữa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hóa</a:t>
            </a:r>
            <a:r>
              <a:rPr lang="en-US" sz="2400" dirty="0">
                <a:latin typeface="Arial" panose="020B0604020202020204" pitchFamily="34" charset="0"/>
                <a:cs typeface="Arial" panose="020B0604020202020204" pitchFamily="34" charset="0"/>
              </a:rPr>
              <a:t> qua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phương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cứu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tượng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tranh</a:t>
            </a:r>
            <a:endParaRPr lang="vi-VN"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9424" y="0"/>
            <a:ext cx="5422576" cy="3562848"/>
          </a:xfrm>
          <a:prstGeom prst="rect">
            <a:avLst/>
          </a:prstGeom>
        </p:spPr>
      </p:pic>
      <p:graphicFrame>
        <p:nvGraphicFramePr>
          <p:cNvPr id="6" name="Table 5"/>
          <p:cNvGraphicFramePr>
            <a:graphicFrameLocks noGrp="1"/>
          </p:cNvGraphicFramePr>
          <p:nvPr/>
        </p:nvGraphicFramePr>
        <p:xfrm>
          <a:off x="461553" y="4818157"/>
          <a:ext cx="11408229" cy="1796244"/>
        </p:xfrm>
        <a:graphic>
          <a:graphicData uri="http://schemas.openxmlformats.org/drawingml/2006/table">
            <a:tbl>
              <a:tblPr firstRow="1" bandRow="1">
                <a:tableStyleId>{5C22544A-7EE6-4342-B048-85BDC9FD1C3A}</a:tableStyleId>
              </a:tblPr>
              <a:tblGrid>
                <a:gridCol w="3802743">
                  <a:extLst>
                    <a:ext uri="{9D8B030D-6E8A-4147-A177-3AD203B41FA5}">
                      <a16:colId xmlns:a16="http://schemas.microsoft.com/office/drawing/2014/main" val="20000"/>
                    </a:ext>
                  </a:extLst>
                </a:gridCol>
                <a:gridCol w="3802743">
                  <a:extLst>
                    <a:ext uri="{9D8B030D-6E8A-4147-A177-3AD203B41FA5}">
                      <a16:colId xmlns:a16="http://schemas.microsoft.com/office/drawing/2014/main" val="20001"/>
                    </a:ext>
                  </a:extLst>
                </a:gridCol>
                <a:gridCol w="3802743">
                  <a:extLst>
                    <a:ext uri="{9D8B030D-6E8A-4147-A177-3AD203B41FA5}">
                      <a16:colId xmlns:a16="http://schemas.microsoft.com/office/drawing/2014/main" val="20002"/>
                    </a:ext>
                  </a:extLst>
                </a:gridCol>
              </a:tblGrid>
              <a:tr h="598748">
                <a:tc>
                  <a:txBody>
                    <a:bodyPr/>
                    <a:lstStyle/>
                    <a:p>
                      <a:endParaRPr lang="en-US" dirty="0"/>
                    </a:p>
                  </a:txBody>
                  <a:tcPr/>
                </a:tc>
                <a:tc>
                  <a:txBody>
                    <a:bodyPr/>
                    <a:lstStyle/>
                    <a:p>
                      <a:r>
                        <a:rPr lang="en-US" dirty="0"/>
                        <a:t>Deterministic</a:t>
                      </a:r>
                    </a:p>
                  </a:txBody>
                  <a:tcPr/>
                </a:tc>
                <a:tc>
                  <a:txBody>
                    <a:bodyPr/>
                    <a:lstStyle/>
                    <a:p>
                      <a:r>
                        <a:rPr lang="en-US" dirty="0"/>
                        <a:t>Chance</a:t>
                      </a:r>
                    </a:p>
                  </a:txBody>
                  <a:tcPr/>
                </a:tc>
                <a:extLst>
                  <a:ext uri="{0D108BD9-81ED-4DB2-BD59-A6C34878D82A}">
                    <a16:rowId xmlns:a16="http://schemas.microsoft.com/office/drawing/2014/main" val="10000"/>
                  </a:ext>
                </a:extLst>
              </a:tr>
              <a:tr h="598748">
                <a:tc>
                  <a:txBody>
                    <a:bodyPr/>
                    <a:lstStyle/>
                    <a:p>
                      <a:r>
                        <a:rPr lang="en-US" dirty="0"/>
                        <a:t>Perfect information</a:t>
                      </a:r>
                    </a:p>
                  </a:txBody>
                  <a:tcPr/>
                </a:tc>
                <a:tc>
                  <a:txBody>
                    <a:bodyPr/>
                    <a:lstStyle/>
                    <a:p>
                      <a:r>
                        <a:rPr lang="en-US" dirty="0"/>
                        <a:t>Chess, Checkers, Go, Othello</a:t>
                      </a:r>
                    </a:p>
                  </a:txBody>
                  <a:tcPr/>
                </a:tc>
                <a:tc>
                  <a:txBody>
                    <a:bodyPr/>
                    <a:lstStyle/>
                    <a:p>
                      <a:r>
                        <a:rPr lang="en-US" dirty="0"/>
                        <a:t>Backgammon, Monopoly</a:t>
                      </a:r>
                    </a:p>
                  </a:txBody>
                  <a:tcPr/>
                </a:tc>
                <a:extLst>
                  <a:ext uri="{0D108BD9-81ED-4DB2-BD59-A6C34878D82A}">
                    <a16:rowId xmlns:a16="http://schemas.microsoft.com/office/drawing/2014/main" val="10001"/>
                  </a:ext>
                </a:extLst>
              </a:tr>
              <a:tr h="598748">
                <a:tc>
                  <a:txBody>
                    <a:bodyPr/>
                    <a:lstStyle/>
                    <a:p>
                      <a:r>
                        <a:rPr lang="en-US" dirty="0"/>
                        <a:t>Imperfect information</a:t>
                      </a:r>
                    </a:p>
                  </a:txBody>
                  <a:tcPr/>
                </a:tc>
                <a:tc>
                  <a:txBody>
                    <a:bodyPr/>
                    <a:lstStyle/>
                    <a:p>
                      <a:endParaRPr lang="en-US"/>
                    </a:p>
                  </a:txBody>
                  <a:tcPr/>
                </a:tc>
                <a:tc>
                  <a:txBody>
                    <a:bodyPr/>
                    <a:lstStyle/>
                    <a:p>
                      <a:r>
                        <a:rPr lang="en-US" dirty="0"/>
                        <a:t>Bridge, poker, scrabble,</a:t>
                      </a:r>
                      <a:r>
                        <a:rPr lang="en-US" baseline="0" dirty="0"/>
                        <a:t> nuclear war</a:t>
                      </a:r>
                      <a:endParaRPr lang="en-US" dirty="0"/>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219066" y="4210967"/>
            <a:ext cx="6403257" cy="461665"/>
          </a:xfrm>
          <a:prstGeom prst="rect">
            <a:avLst/>
          </a:prstGeom>
          <a:noFill/>
        </p:spPr>
        <p:txBody>
          <a:bodyPr wrap="square">
            <a:spAutoFit/>
          </a:bodyPr>
          <a:lstStyle/>
          <a:p>
            <a:pPr marL="285750" indent="-285750" algn="just">
              <a:buFont typeface="Wingdings" panose="05000000000000000000" pitchFamily="2" charset="2"/>
              <a:buChar char="q"/>
            </a:pP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loại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trò</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a:t>
            </a:r>
            <a:endParaRPr lang="vi-VN" sz="2400" dirty="0">
              <a:latin typeface="Arial" panose="020B0604020202020204" pitchFamily="34" charset="0"/>
              <a:cs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55"/>
          <p:cNvSpPr txBox="1"/>
          <p:nvPr/>
        </p:nvSpPr>
        <p:spPr>
          <a:xfrm>
            <a:off x="965826" y="306325"/>
            <a:ext cx="8275156" cy="625802"/>
          </a:xfrm>
          <a:prstGeom prst="rect">
            <a:avLst/>
          </a:prstGeom>
          <a:noFill/>
        </p:spPr>
        <p:txBody>
          <a:bodyPr wrap="square" lIns="68571" tIns="34285" rIns="68571" bIns="34285" rtlCol="0">
            <a:normAutofit/>
          </a:bodyPr>
          <a:lstStyle/>
          <a:p>
            <a:r>
              <a:rPr lang="en-US" altLang="vi-VN" sz="2600" dirty="0">
                <a:solidFill>
                  <a:schemeClr val="tx1">
                    <a:lumMod val="75000"/>
                    <a:lumOff val="25000"/>
                  </a:schemeClr>
                </a:solidFill>
                <a:latin typeface="Noto Sans"/>
                <a:ea typeface="Noto Sans"/>
                <a:cs typeface="+mn-ea"/>
                <a:sym typeface="+mn-lt"/>
              </a:rPr>
              <a:t>Zero-sum game</a:t>
            </a:r>
            <a:endParaRPr lang="vi-VN" altLang="vi-VN" sz="2600" dirty="0">
              <a:solidFill>
                <a:schemeClr val="tx1">
                  <a:lumMod val="75000"/>
                  <a:lumOff val="25000"/>
                </a:schemeClr>
              </a:solidFill>
              <a:latin typeface="Noto Sans"/>
              <a:ea typeface="Noto Sans"/>
              <a:cs typeface="+mn-ea"/>
              <a:sym typeface="+mn-lt"/>
            </a:endParaRPr>
          </a:p>
        </p:txBody>
      </p:sp>
      <p:sp>
        <p:nvSpPr>
          <p:cNvPr id="23" name="TextBox 55"/>
          <p:cNvSpPr txBox="1"/>
          <p:nvPr/>
        </p:nvSpPr>
        <p:spPr>
          <a:xfrm>
            <a:off x="154297" y="1024355"/>
            <a:ext cx="6298754" cy="1514138"/>
          </a:xfrm>
          <a:prstGeom prst="rect">
            <a:avLst/>
          </a:prstGeom>
          <a:noFill/>
        </p:spPr>
        <p:txBody>
          <a:bodyPr wrap="square" lIns="68571" tIns="34285" rIns="68571" bIns="34285" rtlCol="0">
            <a:noAutofit/>
          </a:bodyPr>
          <a:lstStyle/>
          <a:p>
            <a:pPr marL="285750" indent="-285750" algn="just">
              <a:buFont typeface="Wingdings" panose="05000000000000000000" pitchFamily="2" charset="2"/>
              <a:buChar char="q"/>
            </a:pPr>
            <a:r>
              <a:rPr lang="en-US" altLang="zh-CN" sz="2400" dirty="0">
                <a:latin typeface="Arial" panose="020B0604020202020204" pitchFamily="34" charset="0"/>
                <a:cs typeface="Arial" panose="020B0604020202020204" pitchFamily="34" charset="0"/>
                <a:sym typeface="+mn-lt"/>
              </a:rPr>
              <a:t>Game </a:t>
            </a:r>
            <a:r>
              <a:rPr lang="en-US" altLang="zh-CN" sz="2400" dirty="0" err="1">
                <a:latin typeface="Arial" panose="020B0604020202020204" pitchFamily="34" charset="0"/>
                <a:cs typeface="Arial" panose="020B0604020202020204" pitchFamily="34" charset="0"/>
                <a:sym typeface="+mn-lt"/>
              </a:rPr>
              <a:t>có</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tính</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chất</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xác</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định</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trong</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môi</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trường</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quan</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xác</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được</a:t>
            </a:r>
            <a:endParaRPr lang="zh-CN" altLang="en-US" sz="2400" dirty="0">
              <a:latin typeface="Arial" panose="020B0604020202020204" pitchFamily="34" charset="0"/>
              <a:cs typeface="Arial" panose="020B0604020202020204" pitchFamily="34" charset="0"/>
              <a:sym typeface="+mn-lt"/>
            </a:endParaRPr>
          </a:p>
        </p:txBody>
      </p:sp>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10000"/>
          </a:bodyPr>
          <a:lstStyle/>
          <a:p>
            <a:pPr algn="ctr" defTabSz="914400"/>
            <a:r>
              <a:rPr lang="en-US" altLang="zh-CN" sz="1900" dirty="0">
                <a:solidFill>
                  <a:schemeClr val="bg1"/>
                </a:solidFill>
                <a:latin typeface="Noto Sans"/>
                <a:ea typeface="思源宋体 CN Heavy" panose="02020900000000000000" pitchFamily="18" charset="-122"/>
              </a:rPr>
              <a:t>1.1</a:t>
            </a:r>
            <a:endParaRPr lang="zh-CN" altLang="en-US" sz="1900" dirty="0">
              <a:solidFill>
                <a:schemeClr val="bg1"/>
              </a:solidFill>
              <a:latin typeface="思源宋体 CN Heavy" panose="02020900000000000000" pitchFamily="18" charset="-122"/>
              <a:ea typeface="思源宋体 CN Heavy" panose="02020900000000000000" pitchFamily="18" charset="-122"/>
            </a:endParaRPr>
          </a:p>
        </p:txBody>
      </p:sp>
      <p:sp>
        <p:nvSpPr>
          <p:cNvPr id="17" name="TextBox 16"/>
          <p:cNvSpPr txBox="1"/>
          <p:nvPr/>
        </p:nvSpPr>
        <p:spPr>
          <a:xfrm>
            <a:off x="154297" y="1791717"/>
            <a:ext cx="6403257" cy="461665"/>
          </a:xfrm>
          <a:prstGeom prst="rect">
            <a:avLst/>
          </a:prstGeom>
          <a:noFill/>
        </p:spPr>
        <p:txBody>
          <a:bodyPr wrap="square">
            <a:spAutoFit/>
          </a:bodyPr>
          <a:lstStyle/>
          <a:p>
            <a:pPr marL="285750" indent="-285750" algn="just">
              <a:buFont typeface="Wingdings" panose="05000000000000000000" pitchFamily="2" charset="2"/>
              <a:buChar char="q"/>
            </a:pPr>
            <a:r>
              <a:rPr lang="en-US" sz="2400" dirty="0">
                <a:latin typeface="Arial" panose="020B0604020202020204" pitchFamily="34" charset="0"/>
                <a:cs typeface="Arial" panose="020B0604020202020204" pitchFamily="34" charset="0"/>
              </a:rPr>
              <a:t>Game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hai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 MAX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MIN</a:t>
            </a:r>
            <a:endParaRPr lang="vi-VN" sz="2400" dirty="0">
              <a:latin typeface="Arial" panose="020B0604020202020204" pitchFamily="34" charset="0"/>
              <a:cs typeface="Arial" panose="020B0604020202020204" pitchFamily="34" charset="0"/>
            </a:endParaRPr>
          </a:p>
        </p:txBody>
      </p:sp>
      <p:sp>
        <p:nvSpPr>
          <p:cNvPr id="9" name="TextBox 8"/>
          <p:cNvSpPr txBox="1"/>
          <p:nvPr/>
        </p:nvSpPr>
        <p:spPr>
          <a:xfrm>
            <a:off x="154296" y="2269217"/>
            <a:ext cx="6403257" cy="830997"/>
          </a:xfrm>
          <a:prstGeom prst="rect">
            <a:avLst/>
          </a:prstGeom>
          <a:noFill/>
        </p:spPr>
        <p:txBody>
          <a:bodyPr wrap="square">
            <a:spAutoFit/>
          </a:bodyPr>
          <a:lstStyle/>
          <a:p>
            <a:pPr marL="285750" indent="-285750" algn="just">
              <a:buFont typeface="Wingdings" panose="05000000000000000000" pitchFamily="2" charset="2"/>
              <a:buChar char="q"/>
            </a:pPr>
            <a:r>
              <a:rPr lang="en-US" sz="2400" dirty="0" err="1">
                <a:latin typeface="Arial" panose="020B0604020202020204" pitchFamily="34" charset="0"/>
                <a:cs typeface="Arial" panose="020B0604020202020204" pitchFamily="34" charset="0"/>
              </a:rPr>
              <a:t>Luân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để</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luôn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lợi</a:t>
            </a:r>
            <a:r>
              <a:rPr lang="en-US" sz="2400" dirty="0">
                <a:latin typeface="Arial" panose="020B0604020202020204" pitchFamily="34" charset="0"/>
                <a:cs typeface="Arial" panose="020B0604020202020204" pitchFamily="34" charset="0"/>
              </a:rPr>
              <a:t> ở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đó</a:t>
            </a:r>
            <a:endParaRPr lang="vi-VN" sz="2400" dirty="0">
              <a:latin typeface="Arial" panose="020B0604020202020204" pitchFamily="34" charset="0"/>
              <a:cs typeface="Arial" panose="020B0604020202020204" pitchFamily="34" charset="0"/>
            </a:endParaRPr>
          </a:p>
        </p:txBody>
      </p:sp>
      <p:pic>
        <p:nvPicPr>
          <p:cNvPr id="2052" name="Picture 4" descr="Go Game - Online Board Game - Ứng dụng trên Google P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869" y="0"/>
            <a:ext cx="4807131" cy="444137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2045" y="3144086"/>
            <a:ext cx="6403257" cy="830997"/>
          </a:xfrm>
          <a:prstGeom prst="rect">
            <a:avLst/>
          </a:prstGeom>
          <a:noFill/>
        </p:spPr>
        <p:txBody>
          <a:bodyPr wrap="square">
            <a:spAutoFit/>
          </a:bodyPr>
          <a:lstStyle/>
          <a:p>
            <a:pPr marL="285750" indent="-285750" algn="just">
              <a:buFont typeface="Wingdings" panose="05000000000000000000" pitchFamily="2" charset="2"/>
              <a:buChar char="q"/>
            </a:pPr>
            <a:r>
              <a:rPr lang="en-US" sz="2400" dirty="0">
                <a:latin typeface="Arial" panose="020B0604020202020204" pitchFamily="34" charset="0"/>
                <a:cs typeface="Arial" panose="020B0604020202020204" pitchFamily="34" charset="0"/>
              </a:rPr>
              <a:t>MAX di </a:t>
            </a:r>
            <a:r>
              <a:rPr lang="en-US" sz="2400" dirty="0" err="1">
                <a:latin typeface="Arial" panose="020B0604020202020204" pitchFamily="34" charset="0"/>
                <a:cs typeface="Arial" panose="020B0604020202020204" pitchFamily="34" charset="0"/>
              </a:rPr>
              <a:t>chuyển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trước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tiếp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MIN </a:t>
            </a:r>
            <a:r>
              <a:rPr lang="en-US" sz="2400" dirty="0" err="1">
                <a:latin typeface="Arial" panose="020B0604020202020204" pitchFamily="34" charset="0"/>
                <a:cs typeface="Arial" panose="020B0604020202020204" pitchFamily="34" charset="0"/>
              </a:rPr>
              <a:t>lần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lượt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trò</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thúc</a:t>
            </a:r>
            <a:endParaRPr lang="vi-VN" sz="2400" dirty="0">
              <a:latin typeface="Arial" panose="020B0604020202020204" pitchFamily="34" charset="0"/>
              <a:cs typeface="Arial" panose="020B0604020202020204" pitchFamily="34" charset="0"/>
            </a:endParaRPr>
          </a:p>
        </p:txBody>
      </p:sp>
      <p:sp>
        <p:nvSpPr>
          <p:cNvPr id="14" name="TextBox 13"/>
          <p:cNvSpPr txBox="1"/>
          <p:nvPr/>
        </p:nvSpPr>
        <p:spPr>
          <a:xfrm>
            <a:off x="102044" y="4034790"/>
            <a:ext cx="6403257" cy="830997"/>
          </a:xfrm>
          <a:prstGeom prst="rect">
            <a:avLst/>
          </a:prstGeom>
          <a:noFill/>
        </p:spPr>
        <p:txBody>
          <a:bodyPr wrap="square">
            <a:spAutoFit/>
          </a:bodyPr>
          <a:lstStyle/>
          <a:p>
            <a:pPr marL="285750" indent="-285750" algn="just">
              <a:buFont typeface="Wingdings" panose="05000000000000000000" pitchFamily="2" charset="2"/>
              <a:buChar char="q"/>
            </a:pP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thưởng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phạt</a:t>
            </a:r>
            <a:endParaRPr lang="vi-VN" sz="2400" dirty="0">
              <a:latin typeface="Arial" panose="020B0604020202020204" pitchFamily="34" charset="0"/>
              <a:cs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55"/>
          <p:cNvSpPr txBox="1"/>
          <p:nvPr/>
        </p:nvSpPr>
        <p:spPr>
          <a:xfrm>
            <a:off x="965826" y="306325"/>
            <a:ext cx="8275156" cy="625802"/>
          </a:xfrm>
          <a:prstGeom prst="rect">
            <a:avLst/>
          </a:prstGeom>
          <a:noFill/>
        </p:spPr>
        <p:txBody>
          <a:bodyPr wrap="square" lIns="68571" tIns="34285" rIns="68571" bIns="34285" rtlCol="0">
            <a:normAutofit/>
          </a:bodyPr>
          <a:lstStyle/>
          <a:p>
            <a:r>
              <a:rPr lang="en-US" altLang="vi-VN" sz="2600" dirty="0">
                <a:solidFill>
                  <a:schemeClr val="tx1">
                    <a:lumMod val="75000"/>
                    <a:lumOff val="25000"/>
                  </a:schemeClr>
                </a:solidFill>
                <a:latin typeface="Noto Sans"/>
                <a:ea typeface="Noto Sans"/>
                <a:cs typeface="+mn-ea"/>
                <a:sym typeface="+mn-lt"/>
              </a:rPr>
              <a:t>Zero-sum game</a:t>
            </a:r>
            <a:endParaRPr lang="vi-VN" altLang="vi-VN" sz="2600" dirty="0">
              <a:solidFill>
                <a:schemeClr val="tx1">
                  <a:lumMod val="75000"/>
                  <a:lumOff val="25000"/>
                </a:schemeClr>
              </a:solidFill>
              <a:latin typeface="Noto Sans"/>
              <a:ea typeface="Noto Sans"/>
              <a:cs typeface="+mn-ea"/>
              <a:sym typeface="+mn-lt"/>
            </a:endParaRPr>
          </a:p>
        </p:txBody>
      </p:sp>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10000"/>
          </a:bodyPr>
          <a:lstStyle/>
          <a:p>
            <a:pPr algn="ctr" defTabSz="914400"/>
            <a:r>
              <a:rPr lang="en-US" altLang="zh-CN" sz="1900" dirty="0">
                <a:solidFill>
                  <a:schemeClr val="bg1"/>
                </a:solidFill>
                <a:latin typeface="Noto Sans"/>
                <a:ea typeface="思源宋体 CN Heavy" panose="02020900000000000000" pitchFamily="18" charset="-122"/>
              </a:rPr>
              <a:t>1.1</a:t>
            </a:r>
            <a:endParaRPr lang="zh-CN" altLang="en-US" sz="1900" dirty="0">
              <a:solidFill>
                <a:schemeClr val="bg1"/>
              </a:solidFill>
              <a:latin typeface="思源宋体 CN Heavy" panose="02020900000000000000" pitchFamily="18" charset="-122"/>
              <a:ea typeface="思源宋体 CN Heavy" panose="02020900000000000000" pitchFamily="18" charset="-122"/>
            </a:endParaRPr>
          </a:p>
        </p:txBody>
      </p:sp>
      <p:pic>
        <p:nvPicPr>
          <p:cNvPr id="2052" name="Picture 4" descr="Go Game - Online Board Game - Ứng dụng trên Google P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869" y="0"/>
            <a:ext cx="4807131" cy="444137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0" y="1698481"/>
            <a:ext cx="7184571" cy="4893647"/>
          </a:xfrm>
          <a:prstGeom prst="rect">
            <a:avLst/>
          </a:prstGeom>
          <a:noFill/>
        </p:spPr>
        <p:txBody>
          <a:bodyPr wrap="square">
            <a:spAutoFit/>
          </a:bodyPr>
          <a:lstStyle/>
          <a:p>
            <a:pPr marL="285750" lvl="0" indent="-285750" algn="just">
              <a:buFont typeface="Wingdings" panose="05000000000000000000" pitchFamily="2" charset="2"/>
              <a:buChar char="q"/>
            </a:pPr>
            <a:r>
              <a:rPr lang="en-US" sz="2400" dirty="0">
                <a:latin typeface="Arial" panose="020B0604020202020204" pitchFamily="34" charset="0"/>
                <a:cs typeface="Arial" panose="020B0604020202020204" pitchFamily="34" charset="0"/>
              </a:rPr>
              <a:t>S0 : </a:t>
            </a:r>
            <a:r>
              <a:rPr lang="en-US" sz="2400" dirty="0" err="1">
                <a:latin typeface="Arial" panose="020B0604020202020204" pitchFamily="34" charset="0"/>
                <a:cs typeface="Arial" panose="020B0604020202020204" pitchFamily="34" charset="0"/>
              </a:rPr>
              <a:t>Trạng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thái</a:t>
            </a:r>
            <a:r>
              <a:rPr lang="en-US" sz="2400" dirty="0">
                <a:latin typeface="Arial" panose="020B0604020202020204" pitchFamily="34" charset="0"/>
                <a:cs typeface="Arial" panose="020B0604020202020204" pitchFamily="34" charset="0"/>
              </a:rPr>
              <a:t> ban </a:t>
            </a:r>
            <a:r>
              <a:rPr lang="en-US" sz="2400" dirty="0" err="1">
                <a:latin typeface="Arial" panose="020B0604020202020204" pitchFamily="34" charset="0"/>
                <a:cs typeface="Arial" panose="020B0604020202020204" pitchFamily="34" charset="0"/>
              </a:rPr>
              <a:t>đầu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chỉ</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thiết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bắt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đầu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trò</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a:t>
            </a:r>
          </a:p>
          <a:p>
            <a:pPr marL="285750" lvl="0" indent="-285750" algn="just">
              <a:buFont typeface="Wingdings" panose="05000000000000000000" pitchFamily="2" charset="2"/>
              <a:buChar char="q"/>
            </a:pPr>
            <a:r>
              <a:rPr lang="en-US" sz="2400" dirty="0">
                <a:latin typeface="Arial" panose="020B0604020202020204" pitchFamily="34" charset="0"/>
                <a:cs typeface="Arial" panose="020B0604020202020204" pitchFamily="34" charset="0"/>
              </a:rPr>
              <a:t>TO-MOVE(s): </a:t>
            </a:r>
            <a:r>
              <a:rPr lang="en-US" sz="2400" dirty="0" err="1">
                <a:latin typeface="Arial" panose="020B0604020202020204" pitchFamily="34" charset="0"/>
                <a:cs typeface="Arial" panose="020B0604020202020204" pitchFamily="34" charset="0"/>
              </a:rPr>
              <a:t>Xác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 di </a:t>
            </a:r>
            <a:r>
              <a:rPr lang="en-US" sz="2400" dirty="0" err="1">
                <a:latin typeface="Arial" panose="020B0604020202020204" pitchFamily="34" charset="0"/>
                <a:cs typeface="Arial" panose="020B0604020202020204" pitchFamily="34" charset="0"/>
              </a:rPr>
              <a:t>chuyển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thái</a:t>
            </a:r>
            <a:r>
              <a:rPr lang="en-US" sz="2400" dirty="0">
                <a:latin typeface="Arial" panose="020B0604020202020204" pitchFamily="34" charset="0"/>
                <a:cs typeface="Arial" panose="020B0604020202020204" pitchFamily="34" charset="0"/>
              </a:rPr>
              <a:t> s.</a:t>
            </a:r>
          </a:p>
          <a:p>
            <a:pPr marL="285750" lvl="0" indent="-285750" algn="just">
              <a:buFont typeface="Wingdings" panose="05000000000000000000" pitchFamily="2" charset="2"/>
              <a:buChar char="q"/>
            </a:pPr>
            <a:r>
              <a:rPr lang="en-US" sz="2400" dirty="0">
                <a:latin typeface="Arial" panose="020B0604020202020204" pitchFamily="34" charset="0"/>
                <a:cs typeface="Arial" panose="020B0604020202020204" pitchFamily="34" charset="0"/>
              </a:rPr>
              <a:t>ACTION(s): </a:t>
            </a:r>
            <a:r>
              <a:rPr lang="en-US" sz="2400" dirty="0" err="1">
                <a:latin typeface="Arial" panose="020B0604020202020204" pitchFamily="34" charset="0"/>
                <a:cs typeface="Arial" panose="020B0604020202020204" pitchFamily="34" charset="0"/>
              </a:rPr>
              <a:t>Tập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phù</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hợp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thái</a:t>
            </a:r>
            <a:r>
              <a:rPr lang="en-US" sz="2400" dirty="0">
                <a:latin typeface="Arial" panose="020B0604020202020204" pitchFamily="34" charset="0"/>
                <a:cs typeface="Arial" panose="020B0604020202020204" pitchFamily="34" charset="0"/>
              </a:rPr>
              <a:t> s.</a:t>
            </a:r>
          </a:p>
          <a:p>
            <a:pPr marL="285750" indent="-285750" algn="just">
              <a:buFont typeface="Wingdings" panose="05000000000000000000" pitchFamily="2" charset="2"/>
              <a:buChar char="q"/>
            </a:pPr>
            <a:r>
              <a:rPr lang="en-US" sz="2400" dirty="0">
                <a:latin typeface="Arial" panose="020B0604020202020204" pitchFamily="34" charset="0"/>
                <a:cs typeface="Arial" panose="020B0604020202020204" pitchFamily="34" charset="0"/>
              </a:rPr>
              <a:t>RESULT(</a:t>
            </a:r>
            <a:r>
              <a:rPr lang="en-US" sz="2400" dirty="0" err="1">
                <a:latin typeface="Arial" panose="020B0604020202020204" pitchFamily="34" charset="0"/>
                <a:cs typeface="Arial" panose="020B0604020202020204" pitchFamily="34" charset="0"/>
              </a:rPr>
              <a:t>s,a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hình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chuyển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đổi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từ</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việc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động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thái</a:t>
            </a:r>
            <a:r>
              <a:rPr lang="en-US" sz="2400" dirty="0">
                <a:latin typeface="Arial" panose="020B0604020202020204" pitchFamily="34" charset="0"/>
                <a:cs typeface="Arial" panose="020B0604020202020204" pitchFamily="34" charset="0"/>
              </a:rPr>
              <a:t> s.</a:t>
            </a:r>
          </a:p>
          <a:p>
            <a:pPr marL="285750" indent="-285750" algn="just">
              <a:buFont typeface="Wingdings" panose="05000000000000000000" pitchFamily="2" charset="2"/>
              <a:buChar char="q"/>
            </a:pPr>
            <a:r>
              <a:rPr lang="en-US" sz="2400" dirty="0">
                <a:latin typeface="Arial" panose="020B0604020202020204" pitchFamily="34" charset="0"/>
                <a:cs typeface="Arial" panose="020B0604020202020204" pitchFamily="34" charset="0"/>
              </a:rPr>
              <a:t>IS-TERMINAL(s): </a:t>
            </a:r>
            <a:r>
              <a:rPr lang="en-US" sz="2400" dirty="0" err="1">
                <a:latin typeface="Arial" panose="020B0604020202020204" pitchFamily="34" charset="0"/>
                <a:cs typeface="Arial" panose="020B0604020202020204" pitchFamily="34" charset="0"/>
              </a:rPr>
              <a:t>Hàm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kiểm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trò</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thúc</a:t>
            </a:r>
            <a:r>
              <a:rPr lang="en-US" sz="2400" dirty="0">
                <a:latin typeface="Arial" panose="020B0604020202020204" pitchFamily="34" charset="0"/>
                <a:cs typeface="Arial" panose="020B0604020202020204" pitchFamily="34" charset="0"/>
              </a:rPr>
              <a:t> hay </a:t>
            </a:r>
            <a:r>
              <a:rPr lang="en-US" sz="2400" dirty="0" err="1">
                <a:latin typeface="Arial" panose="020B0604020202020204" pitchFamily="34" charset="0"/>
                <a:cs typeface="Arial" panose="020B0604020202020204" pitchFamily="34" charset="0"/>
              </a:rPr>
              <a:t>chưa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nếu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thúc</a:t>
            </a:r>
            <a:r>
              <a:rPr lang="en-US" sz="2400" dirty="0">
                <a:latin typeface="Arial" panose="020B0604020202020204" pitchFamily="34" charset="0"/>
                <a:cs typeface="Arial" panose="020B0604020202020204" pitchFamily="34" charset="0"/>
              </a:rPr>
              <a:t> </a:t>
            </a:r>
            <a:r>
              <a:rPr lang="en-US" sz="2400" err="1">
                <a:latin typeface="Arial" panose="020B0604020202020204" pitchFamily="34" charset="0"/>
                <a:cs typeface="Arial" panose="020B0604020202020204" pitchFamily="34" charset="0"/>
              </a:rPr>
              <a:t>sẽ</a:t>
            </a:r>
            <a:r>
              <a:rPr lang="en-US" sz="2400">
                <a:latin typeface="Arial" panose="020B0604020202020204" pitchFamily="34" charset="0"/>
                <a:cs typeface="Arial" panose="020B0604020202020204" pitchFamily="34" charset="0"/>
              </a:rPr>
              <a:t> trả về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đúng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chưa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thúc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sai</a:t>
            </a:r>
            <a:r>
              <a:rPr lang="en-US" sz="2400" dirty="0">
                <a:latin typeface="Arial" panose="020B0604020202020204" pitchFamily="34" charset="0"/>
                <a:cs typeface="Arial" panose="020B0604020202020204" pitchFamily="34" charset="0"/>
              </a:rPr>
              <a:t>. </a:t>
            </a:r>
          </a:p>
          <a:p>
            <a:pPr marL="285750" indent="-285750" algn="just">
              <a:buFont typeface="Wingdings" panose="05000000000000000000" pitchFamily="2" charset="2"/>
              <a:buChar char="q"/>
            </a:pPr>
            <a:r>
              <a:rPr lang="en-US" sz="2400" dirty="0">
                <a:latin typeface="Arial" panose="020B0604020202020204" pitchFamily="34" charset="0"/>
                <a:cs typeface="Arial" panose="020B0604020202020204" pitchFamily="34" charset="0"/>
              </a:rPr>
              <a:t>UTILITY(</a:t>
            </a:r>
            <a:r>
              <a:rPr lang="en-US" sz="2400" dirty="0" err="1">
                <a:latin typeface="Arial" panose="020B0604020202020204" pitchFamily="34" charset="0"/>
                <a:cs typeface="Arial" panose="020B0604020202020204" pitchFamily="34" charset="0"/>
              </a:rPr>
              <a:t>s,p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cùng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trò</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thúc</a:t>
            </a:r>
            <a:r>
              <a:rPr lang="en-US" sz="2400" dirty="0">
                <a:latin typeface="Arial" panose="020B0604020202020204" pitchFamily="34" charset="0"/>
                <a:cs typeface="Arial" panose="020B0604020202020204" pitchFamily="34" charset="0"/>
              </a:rPr>
              <a:t> ở </a:t>
            </a:r>
            <a:r>
              <a:rPr lang="en-US" sz="2400" dirty="0" err="1">
                <a:latin typeface="Arial" panose="020B0604020202020204" pitchFamily="34" charset="0"/>
                <a:cs typeface="Arial" panose="020B0604020202020204" pitchFamily="34" charset="0"/>
              </a:rPr>
              <a:t>trạng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cuối</a:t>
            </a:r>
            <a:r>
              <a:rPr lang="en-US" sz="2400" dirty="0">
                <a:latin typeface="Arial" panose="020B0604020202020204" pitchFamily="34" charset="0"/>
                <a:cs typeface="Arial" panose="020B0604020202020204" pitchFamily="34" charset="0"/>
              </a:rPr>
              <a:t>. </a:t>
            </a:r>
          </a:p>
        </p:txBody>
      </p:sp>
      <p:sp>
        <p:nvSpPr>
          <p:cNvPr id="18" name="TextBox 55"/>
          <p:cNvSpPr txBox="1"/>
          <p:nvPr/>
        </p:nvSpPr>
        <p:spPr>
          <a:xfrm>
            <a:off x="129804" y="975980"/>
            <a:ext cx="7194105" cy="625802"/>
          </a:xfrm>
          <a:prstGeom prst="rect">
            <a:avLst/>
          </a:prstGeom>
          <a:noFill/>
        </p:spPr>
        <p:txBody>
          <a:bodyPr wrap="square" lIns="68571" tIns="34285" rIns="68571" bIns="34285" rtlCol="0">
            <a:normAutofit/>
          </a:bodyPr>
          <a:lstStyle/>
          <a:p>
            <a:r>
              <a:rPr lang="en-US" altLang="vi-VN" sz="2600" dirty="0" err="1">
                <a:solidFill>
                  <a:schemeClr val="tx1">
                    <a:lumMod val="75000"/>
                    <a:lumOff val="25000"/>
                  </a:schemeClr>
                </a:solidFill>
                <a:latin typeface="Noto Sans"/>
                <a:ea typeface="Noto Sans"/>
                <a:cs typeface="+mn-ea"/>
                <a:sym typeface="+mn-lt"/>
              </a:rPr>
              <a:t>Trò</a:t>
            </a:r>
            <a:r>
              <a:rPr lang="en-US" altLang="vi-VN" sz="2600" dirty="0">
                <a:solidFill>
                  <a:schemeClr val="tx1">
                    <a:lumMod val="75000"/>
                    <a:lumOff val="25000"/>
                  </a:schemeClr>
                </a:solidFill>
                <a:latin typeface="Noto Sans"/>
                <a:ea typeface="Noto Sans"/>
                <a:cs typeface="+mn-ea"/>
                <a:sym typeface="+mn-lt"/>
              </a:rPr>
              <a:t> </a:t>
            </a:r>
            <a:r>
              <a:rPr lang="en-US" altLang="vi-VN" sz="2600" dirty="0" err="1">
                <a:solidFill>
                  <a:schemeClr val="tx1">
                    <a:lumMod val="75000"/>
                    <a:lumOff val="25000"/>
                  </a:schemeClr>
                </a:solidFill>
                <a:latin typeface="Noto Sans"/>
                <a:ea typeface="Noto Sans"/>
                <a:cs typeface="+mn-ea"/>
                <a:sym typeface="+mn-lt"/>
              </a:rPr>
              <a:t>chơi</a:t>
            </a:r>
            <a:r>
              <a:rPr lang="en-US" altLang="vi-VN" sz="2600" dirty="0">
                <a:solidFill>
                  <a:schemeClr val="tx1">
                    <a:lumMod val="75000"/>
                    <a:lumOff val="25000"/>
                  </a:schemeClr>
                </a:solidFill>
                <a:latin typeface="Noto Sans"/>
                <a:ea typeface="Noto Sans"/>
                <a:cs typeface="+mn-ea"/>
                <a:sym typeface="+mn-lt"/>
              </a:rPr>
              <a:t> </a:t>
            </a:r>
            <a:r>
              <a:rPr lang="en-US" altLang="vi-VN" sz="2600" dirty="0" err="1">
                <a:solidFill>
                  <a:schemeClr val="tx1">
                    <a:lumMod val="75000"/>
                    <a:lumOff val="25000"/>
                  </a:schemeClr>
                </a:solidFill>
                <a:latin typeface="Noto Sans"/>
                <a:ea typeface="Noto Sans"/>
                <a:cs typeface="+mn-ea"/>
                <a:sym typeface="+mn-lt"/>
              </a:rPr>
              <a:t>được</a:t>
            </a:r>
            <a:r>
              <a:rPr lang="en-US" altLang="vi-VN" sz="2600" dirty="0">
                <a:solidFill>
                  <a:schemeClr val="tx1">
                    <a:lumMod val="75000"/>
                    <a:lumOff val="25000"/>
                  </a:schemeClr>
                </a:solidFill>
                <a:latin typeface="Noto Sans"/>
                <a:ea typeface="Noto Sans"/>
                <a:cs typeface="+mn-ea"/>
                <a:sym typeface="+mn-lt"/>
              </a:rPr>
              <a:t> </a:t>
            </a:r>
            <a:r>
              <a:rPr lang="en-US" altLang="vi-VN" sz="2600" dirty="0" err="1">
                <a:solidFill>
                  <a:schemeClr val="tx1">
                    <a:lumMod val="75000"/>
                    <a:lumOff val="25000"/>
                  </a:schemeClr>
                </a:solidFill>
                <a:latin typeface="Noto Sans"/>
                <a:ea typeface="Noto Sans"/>
                <a:cs typeface="+mn-ea"/>
                <a:sym typeface="+mn-lt"/>
              </a:rPr>
              <a:t>xác</a:t>
            </a:r>
            <a:r>
              <a:rPr lang="en-US" altLang="vi-VN" sz="2600" dirty="0">
                <a:solidFill>
                  <a:schemeClr val="tx1">
                    <a:lumMod val="75000"/>
                    <a:lumOff val="25000"/>
                  </a:schemeClr>
                </a:solidFill>
                <a:latin typeface="Noto Sans"/>
                <a:ea typeface="Noto Sans"/>
                <a:cs typeface="+mn-ea"/>
                <a:sym typeface="+mn-lt"/>
              </a:rPr>
              <a:t> </a:t>
            </a:r>
            <a:r>
              <a:rPr lang="en-US" altLang="vi-VN" sz="2600" dirty="0" err="1">
                <a:solidFill>
                  <a:schemeClr val="tx1">
                    <a:lumMod val="75000"/>
                    <a:lumOff val="25000"/>
                  </a:schemeClr>
                </a:solidFill>
                <a:latin typeface="Noto Sans"/>
                <a:ea typeface="Noto Sans"/>
                <a:cs typeface="+mn-ea"/>
                <a:sym typeface="+mn-lt"/>
              </a:rPr>
              <a:t>định</a:t>
            </a:r>
            <a:r>
              <a:rPr lang="en-US" altLang="vi-VN" sz="2600" dirty="0">
                <a:solidFill>
                  <a:schemeClr val="tx1">
                    <a:lumMod val="75000"/>
                    <a:lumOff val="25000"/>
                  </a:schemeClr>
                </a:solidFill>
                <a:latin typeface="Noto Sans"/>
                <a:ea typeface="Noto Sans"/>
                <a:cs typeface="+mn-ea"/>
                <a:sym typeface="+mn-lt"/>
              </a:rPr>
              <a:t> </a:t>
            </a:r>
            <a:r>
              <a:rPr lang="en-US" altLang="vi-VN" sz="2600" dirty="0" err="1">
                <a:solidFill>
                  <a:schemeClr val="tx1">
                    <a:lumMod val="75000"/>
                    <a:lumOff val="25000"/>
                  </a:schemeClr>
                </a:solidFill>
                <a:latin typeface="Noto Sans"/>
                <a:ea typeface="Noto Sans"/>
                <a:cs typeface="+mn-ea"/>
                <a:sym typeface="+mn-lt"/>
              </a:rPr>
              <a:t>bởi</a:t>
            </a:r>
            <a:r>
              <a:rPr lang="en-US" altLang="vi-VN" sz="2600" dirty="0">
                <a:solidFill>
                  <a:schemeClr val="tx1">
                    <a:lumMod val="75000"/>
                    <a:lumOff val="25000"/>
                  </a:schemeClr>
                </a:solidFill>
                <a:latin typeface="Noto Sans"/>
                <a:ea typeface="Noto Sans"/>
                <a:cs typeface="+mn-ea"/>
                <a:sym typeface="+mn-lt"/>
              </a:rPr>
              <a:t> </a:t>
            </a:r>
            <a:r>
              <a:rPr lang="en-US" altLang="vi-VN" sz="2600" dirty="0" err="1">
                <a:solidFill>
                  <a:schemeClr val="tx1">
                    <a:lumMod val="75000"/>
                    <a:lumOff val="25000"/>
                  </a:schemeClr>
                </a:solidFill>
                <a:latin typeface="Noto Sans"/>
                <a:ea typeface="Noto Sans"/>
                <a:cs typeface="+mn-ea"/>
                <a:sym typeface="+mn-lt"/>
              </a:rPr>
              <a:t>các</a:t>
            </a:r>
            <a:r>
              <a:rPr lang="en-US" altLang="vi-VN" sz="2600" dirty="0">
                <a:solidFill>
                  <a:schemeClr val="tx1">
                    <a:lumMod val="75000"/>
                    <a:lumOff val="25000"/>
                  </a:schemeClr>
                </a:solidFill>
                <a:latin typeface="Noto Sans"/>
                <a:ea typeface="Noto Sans"/>
                <a:cs typeface="+mn-ea"/>
                <a:sym typeface="+mn-lt"/>
              </a:rPr>
              <a:t> </a:t>
            </a:r>
            <a:r>
              <a:rPr lang="en-US" altLang="vi-VN" sz="2600" dirty="0" err="1">
                <a:solidFill>
                  <a:schemeClr val="tx1">
                    <a:lumMod val="75000"/>
                    <a:lumOff val="25000"/>
                  </a:schemeClr>
                </a:solidFill>
                <a:latin typeface="Noto Sans"/>
                <a:ea typeface="Noto Sans"/>
                <a:cs typeface="+mn-ea"/>
                <a:sym typeface="+mn-lt"/>
              </a:rPr>
              <a:t>yếu</a:t>
            </a:r>
            <a:r>
              <a:rPr lang="en-US" altLang="vi-VN" sz="2600" dirty="0">
                <a:solidFill>
                  <a:schemeClr val="tx1">
                    <a:lumMod val="75000"/>
                    <a:lumOff val="25000"/>
                  </a:schemeClr>
                </a:solidFill>
                <a:latin typeface="Noto Sans"/>
                <a:ea typeface="Noto Sans"/>
                <a:cs typeface="+mn-ea"/>
                <a:sym typeface="+mn-lt"/>
              </a:rPr>
              <a:t> </a:t>
            </a:r>
            <a:r>
              <a:rPr lang="en-US" altLang="vi-VN" sz="2600" dirty="0" err="1">
                <a:solidFill>
                  <a:schemeClr val="tx1">
                    <a:lumMod val="75000"/>
                    <a:lumOff val="25000"/>
                  </a:schemeClr>
                </a:solidFill>
                <a:latin typeface="Noto Sans"/>
                <a:ea typeface="Noto Sans"/>
                <a:cs typeface="+mn-ea"/>
                <a:sym typeface="+mn-lt"/>
              </a:rPr>
              <a:t>tố</a:t>
            </a:r>
            <a:r>
              <a:rPr lang="en-US" altLang="vi-VN" sz="2600" dirty="0">
                <a:solidFill>
                  <a:schemeClr val="tx1">
                    <a:lumMod val="75000"/>
                    <a:lumOff val="25000"/>
                  </a:schemeClr>
                </a:solidFill>
                <a:latin typeface="Noto Sans"/>
                <a:ea typeface="Noto Sans"/>
                <a:cs typeface="+mn-ea"/>
                <a:sym typeface="+mn-lt"/>
              </a:rPr>
              <a:t>:</a:t>
            </a:r>
            <a:endParaRPr lang="vi-VN" altLang="vi-VN" sz="2600" dirty="0">
              <a:solidFill>
                <a:schemeClr val="tx1">
                  <a:lumMod val="75000"/>
                  <a:lumOff val="25000"/>
                </a:schemeClr>
              </a:solidFill>
              <a:latin typeface="Noto Sans"/>
              <a:ea typeface="Noto Sans"/>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55"/>
          <p:cNvSpPr txBox="1"/>
          <p:nvPr/>
        </p:nvSpPr>
        <p:spPr>
          <a:xfrm>
            <a:off x="965826" y="306325"/>
            <a:ext cx="8275156" cy="625802"/>
          </a:xfrm>
          <a:prstGeom prst="rect">
            <a:avLst/>
          </a:prstGeom>
          <a:noFill/>
        </p:spPr>
        <p:txBody>
          <a:bodyPr wrap="square" lIns="68571" tIns="34285" rIns="68571" bIns="34285" rtlCol="0">
            <a:normAutofit/>
          </a:bodyPr>
          <a:lstStyle/>
          <a:p>
            <a:r>
              <a:rPr lang="en-US" altLang="vi-VN" sz="2600" dirty="0" err="1">
                <a:solidFill>
                  <a:schemeClr val="tx1">
                    <a:lumMod val="75000"/>
                    <a:lumOff val="25000"/>
                  </a:schemeClr>
                </a:solidFill>
                <a:latin typeface="Noto Sans"/>
                <a:ea typeface="Noto Sans"/>
                <a:cs typeface="+mn-ea"/>
                <a:sym typeface="+mn-lt"/>
              </a:rPr>
              <a:t>Cây</a:t>
            </a:r>
            <a:r>
              <a:rPr lang="en-US" altLang="vi-VN" sz="2600" dirty="0">
                <a:solidFill>
                  <a:schemeClr val="tx1">
                    <a:lumMod val="75000"/>
                    <a:lumOff val="25000"/>
                  </a:schemeClr>
                </a:solidFill>
                <a:latin typeface="Noto Sans"/>
                <a:ea typeface="Noto Sans"/>
                <a:cs typeface="+mn-ea"/>
                <a:sym typeface="+mn-lt"/>
              </a:rPr>
              <a:t> </a:t>
            </a:r>
            <a:r>
              <a:rPr lang="en-US" altLang="vi-VN" sz="2600" dirty="0" err="1">
                <a:solidFill>
                  <a:schemeClr val="tx1">
                    <a:lumMod val="75000"/>
                    <a:lumOff val="25000"/>
                  </a:schemeClr>
                </a:solidFill>
                <a:latin typeface="Noto Sans"/>
                <a:ea typeface="Noto Sans"/>
                <a:cs typeface="+mn-ea"/>
                <a:sym typeface="+mn-lt"/>
              </a:rPr>
              <a:t>trò</a:t>
            </a:r>
            <a:r>
              <a:rPr lang="en-US" altLang="vi-VN" sz="2600" dirty="0">
                <a:solidFill>
                  <a:schemeClr val="tx1">
                    <a:lumMod val="75000"/>
                    <a:lumOff val="25000"/>
                  </a:schemeClr>
                </a:solidFill>
                <a:latin typeface="Noto Sans"/>
                <a:ea typeface="Noto Sans"/>
                <a:cs typeface="+mn-ea"/>
                <a:sym typeface="+mn-lt"/>
              </a:rPr>
              <a:t> </a:t>
            </a:r>
            <a:r>
              <a:rPr lang="en-US" altLang="vi-VN" sz="2600" dirty="0" err="1">
                <a:solidFill>
                  <a:schemeClr val="tx1">
                    <a:lumMod val="75000"/>
                    <a:lumOff val="25000"/>
                  </a:schemeClr>
                </a:solidFill>
                <a:latin typeface="Noto Sans"/>
                <a:ea typeface="Noto Sans"/>
                <a:cs typeface="+mn-ea"/>
                <a:sym typeface="+mn-lt"/>
              </a:rPr>
              <a:t>chơi</a:t>
            </a:r>
            <a:endParaRPr lang="vi-VN" altLang="vi-VN" sz="2600" dirty="0">
              <a:solidFill>
                <a:schemeClr val="tx1">
                  <a:lumMod val="75000"/>
                  <a:lumOff val="25000"/>
                </a:schemeClr>
              </a:solidFill>
              <a:latin typeface="Noto Sans"/>
              <a:ea typeface="Noto Sans"/>
              <a:cs typeface="+mn-ea"/>
              <a:sym typeface="+mn-lt"/>
            </a:endParaRPr>
          </a:p>
        </p:txBody>
      </p:sp>
      <p:sp>
        <p:nvSpPr>
          <p:cNvPr id="23" name="TextBox 55"/>
          <p:cNvSpPr txBox="1"/>
          <p:nvPr/>
        </p:nvSpPr>
        <p:spPr>
          <a:xfrm>
            <a:off x="154297" y="1024355"/>
            <a:ext cx="6298754" cy="810297"/>
          </a:xfrm>
          <a:prstGeom prst="rect">
            <a:avLst/>
          </a:prstGeom>
          <a:noFill/>
        </p:spPr>
        <p:txBody>
          <a:bodyPr wrap="square" lIns="68571" tIns="34285" rIns="68571" bIns="34285" rtlCol="0">
            <a:noAutofit/>
          </a:bodyPr>
          <a:lstStyle/>
          <a:p>
            <a:pPr marL="285750" indent="-285750" algn="just">
              <a:buFont typeface="Wingdings" panose="05000000000000000000" pitchFamily="2" charset="2"/>
              <a:buChar char="q"/>
            </a:pPr>
            <a:r>
              <a:rPr lang="en-US" altLang="zh-CN" sz="2400" dirty="0" err="1">
                <a:latin typeface="Arial" panose="020B0604020202020204" pitchFamily="34" charset="0"/>
                <a:cs typeface="Arial" panose="020B0604020202020204" pitchFamily="34" charset="0"/>
                <a:sym typeface="+mn-lt"/>
              </a:rPr>
              <a:t>Là</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một</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cây</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trong</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đó</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các</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nút</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của</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cây</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là</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những</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trạng</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thái</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của</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trò</a:t>
            </a:r>
            <a:r>
              <a:rPr lang="en-US" altLang="zh-CN" sz="2400" dirty="0">
                <a:latin typeface="Arial" panose="020B0604020202020204" pitchFamily="34" charset="0"/>
                <a:cs typeface="Arial" panose="020B0604020202020204" pitchFamily="34" charset="0"/>
                <a:sym typeface="+mn-lt"/>
              </a:rPr>
              <a:t> </a:t>
            </a:r>
            <a:r>
              <a:rPr lang="en-US" altLang="zh-CN" sz="2400" dirty="0" err="1">
                <a:latin typeface="Arial" panose="020B0604020202020204" pitchFamily="34" charset="0"/>
                <a:cs typeface="Arial" panose="020B0604020202020204" pitchFamily="34" charset="0"/>
                <a:sym typeface="+mn-lt"/>
              </a:rPr>
              <a:t>chơi</a:t>
            </a:r>
            <a:endParaRPr lang="zh-CN" altLang="en-US" sz="2400" dirty="0">
              <a:latin typeface="Arial" panose="020B0604020202020204" pitchFamily="34" charset="0"/>
              <a:cs typeface="Arial" panose="020B0604020202020204" pitchFamily="34" charset="0"/>
              <a:sym typeface="+mn-lt"/>
            </a:endParaRPr>
          </a:p>
        </p:txBody>
      </p:sp>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10000"/>
          </a:bodyPr>
          <a:lstStyle/>
          <a:p>
            <a:pPr algn="ctr" defTabSz="914400"/>
            <a:r>
              <a:rPr lang="en-US" altLang="zh-CN" sz="1900" dirty="0">
                <a:solidFill>
                  <a:schemeClr val="bg1"/>
                </a:solidFill>
                <a:latin typeface="Noto Sans"/>
                <a:ea typeface="思源宋体 CN Heavy" panose="02020900000000000000" pitchFamily="18" charset="-122"/>
              </a:rPr>
              <a:t>1.2</a:t>
            </a:r>
            <a:endParaRPr lang="zh-CN" altLang="en-US" sz="1900" dirty="0">
              <a:solidFill>
                <a:schemeClr val="bg1"/>
              </a:solidFill>
              <a:latin typeface="思源宋体 CN Heavy" panose="02020900000000000000" pitchFamily="18" charset="-122"/>
              <a:ea typeface="思源宋体 CN Heavy" panose="02020900000000000000" pitchFamily="18" charset="-122"/>
            </a:endParaRPr>
          </a:p>
        </p:txBody>
      </p:sp>
      <p:sp>
        <p:nvSpPr>
          <p:cNvPr id="17" name="TextBox 16"/>
          <p:cNvSpPr txBox="1"/>
          <p:nvPr/>
        </p:nvSpPr>
        <p:spPr>
          <a:xfrm>
            <a:off x="102045" y="1834652"/>
            <a:ext cx="6403257" cy="1200329"/>
          </a:xfrm>
          <a:prstGeom prst="rect">
            <a:avLst/>
          </a:prstGeom>
          <a:noFill/>
        </p:spPr>
        <p:txBody>
          <a:bodyPr wrap="square">
            <a:spAutoFit/>
          </a:bodyPr>
          <a:lstStyle/>
          <a:p>
            <a:pPr marL="285750" indent="-285750" algn="just">
              <a:buFont typeface="Wingdings" panose="05000000000000000000" pitchFamily="2" charset="2"/>
              <a:buChar char="q"/>
            </a:pPr>
            <a:r>
              <a:rPr lang="en-US" sz="2400" dirty="0" err="1">
                <a:latin typeface="Arial" panose="020B0604020202020204" pitchFamily="34" charset="0"/>
                <a:cs typeface="Arial" panose="020B0604020202020204" pitchFamily="34" charset="0"/>
              </a:rPr>
              <a:t>Cây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trò</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nếu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hoặc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tắc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trò</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phép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lặp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vô</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hạn</a:t>
            </a:r>
            <a:r>
              <a:rPr lang="en-US" sz="2400" dirty="0">
                <a:latin typeface="Arial" panose="020B0604020202020204" pitchFamily="34" charset="0"/>
                <a:cs typeface="Arial" panose="020B0604020202020204" pitchFamily="34" charset="0"/>
              </a:rPr>
              <a:t>.</a:t>
            </a:r>
            <a:endParaRPr lang="vi-VN" sz="2400" dirty="0">
              <a:latin typeface="Arial" panose="020B0604020202020204" pitchFamily="34" charset="0"/>
              <a:cs typeface="Arial" panose="020B0604020202020204" pitchFamily="34" charset="0"/>
            </a:endParaRPr>
          </a:p>
        </p:txBody>
      </p:sp>
      <p:pic>
        <p:nvPicPr>
          <p:cNvPr id="11" name="Picture 10"/>
          <p:cNvPicPr/>
          <p:nvPr/>
        </p:nvPicPr>
        <p:blipFill>
          <a:blip r:embed="rId3"/>
          <a:stretch>
            <a:fillRect/>
          </a:stretch>
        </p:blipFill>
        <p:spPr>
          <a:xfrm>
            <a:off x="5547360" y="3034981"/>
            <a:ext cx="6574972" cy="3823019"/>
          </a:xfrm>
          <a:prstGeom prst="rect">
            <a:avLst/>
          </a:prstGeom>
        </p:spPr>
      </p:pic>
      <p:sp>
        <p:nvSpPr>
          <p:cNvPr id="12" name="TextBox 11"/>
          <p:cNvSpPr txBox="1"/>
          <p:nvPr/>
        </p:nvSpPr>
        <p:spPr>
          <a:xfrm>
            <a:off x="7749399" y="2573316"/>
            <a:ext cx="3128835" cy="461665"/>
          </a:xfrm>
          <a:prstGeom prst="rect">
            <a:avLst/>
          </a:prstGeom>
          <a:noFill/>
        </p:spPr>
        <p:txBody>
          <a:bodyPr wrap="square">
            <a:spAutoFit/>
          </a:bodyPr>
          <a:lstStyle/>
          <a:p>
            <a:pPr algn="just"/>
            <a:r>
              <a:rPr lang="en-US" sz="2400" dirty="0" err="1">
                <a:latin typeface="Arial" panose="020B0604020202020204" pitchFamily="34" charset="0"/>
                <a:cs typeface="Arial" panose="020B0604020202020204" pitchFamily="34" charset="0"/>
              </a:rPr>
              <a:t>Ví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dụ</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về</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trò</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endParaRPr lang="vi-VN" sz="2400" dirty="0">
              <a:latin typeface="Arial" panose="020B0604020202020204" pitchFamily="34" charset="0"/>
              <a:cs typeface="Arial" panose="020B0604020202020204" pitchFamily="34" charset="0"/>
            </a:endParaRPr>
          </a:p>
        </p:txBody>
      </p:sp>
      <p:sp>
        <p:nvSpPr>
          <p:cNvPr id="16" name="TextBox 15"/>
          <p:cNvSpPr txBox="1"/>
          <p:nvPr/>
        </p:nvSpPr>
        <p:spPr>
          <a:xfrm>
            <a:off x="102045" y="3145997"/>
            <a:ext cx="5085806" cy="1200329"/>
          </a:xfrm>
          <a:prstGeom prst="rect">
            <a:avLst/>
          </a:prstGeom>
          <a:noFill/>
        </p:spPr>
        <p:txBody>
          <a:bodyPr wrap="square">
            <a:spAutoFit/>
          </a:bodyPr>
          <a:lstStyle/>
          <a:p>
            <a:pPr marL="285750" indent="-285750" algn="just">
              <a:buFont typeface="Wingdings" panose="05000000000000000000" pitchFamily="2" charset="2"/>
              <a:buChar char="q"/>
            </a:pP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ích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thì</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tốt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 MAX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xấu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người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 MIN</a:t>
            </a:r>
            <a:endParaRPr lang="vi-VN" sz="2400" dirty="0">
              <a:latin typeface="Arial" panose="020B0604020202020204" pitchFamily="34" charset="0"/>
              <a:cs typeface="Arial" panose="020B0604020202020204" pitchFamily="34" charset="0"/>
            </a:endParaRPr>
          </a:p>
        </p:txBody>
      </p:sp>
      <p:sp>
        <p:nvSpPr>
          <p:cNvPr id="18" name="TextBox 17"/>
          <p:cNvSpPr txBox="1"/>
          <p:nvPr/>
        </p:nvSpPr>
        <p:spPr>
          <a:xfrm>
            <a:off x="102045" y="4457342"/>
            <a:ext cx="5085806" cy="1569660"/>
          </a:xfrm>
          <a:prstGeom prst="rect">
            <a:avLst/>
          </a:prstGeom>
          <a:noFill/>
        </p:spPr>
        <p:txBody>
          <a:bodyPr wrap="square">
            <a:spAutoFit/>
          </a:bodyPr>
          <a:lstStyle/>
          <a:p>
            <a:pPr marL="285750" indent="-285750" algn="just">
              <a:buFont typeface="Wingdings" panose="05000000000000000000" pitchFamily="2" charset="2"/>
              <a:buChar char="q"/>
            </a:pPr>
            <a:r>
              <a:rPr lang="en-US" sz="2400" dirty="0" err="1">
                <a:latin typeface="Arial" panose="020B0604020202020204" pitchFamily="34" charset="0"/>
                <a:cs typeface="Arial" panose="020B0604020202020204" pitchFamily="34" charset="0"/>
              </a:rPr>
              <a:t>Nút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cuối</a:t>
            </a:r>
            <a:r>
              <a:rPr lang="en-US" sz="2400" dirty="0">
                <a:latin typeface="Arial" panose="020B0604020202020204" pitchFamily="34" charset="0"/>
                <a:cs typeface="Arial" panose="020B0604020202020204" pitchFamily="34" charset="0"/>
              </a:rPr>
              <a:t> (terminal node)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nút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không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nút</a:t>
            </a:r>
            <a:r>
              <a:rPr lang="en-US" sz="2400" dirty="0">
                <a:latin typeface="Arial" panose="020B0604020202020204" pitchFamily="34" charset="0"/>
                <a:cs typeface="Arial" panose="020B0604020202020204" pitchFamily="34" charset="0"/>
              </a:rPr>
              <a:t> con </a:t>
            </a:r>
            <a:r>
              <a:rPr lang="en-US" sz="2400" dirty="0" err="1">
                <a:latin typeface="Arial" panose="020B0604020202020204" pitchFamily="34" charset="0"/>
                <a:cs typeface="Arial" panose="020B0604020202020204" pitchFamily="34" charset="0"/>
              </a:rPr>
              <a:t>nào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vị</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trí</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cuối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cùng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kết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trò</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endParaRPr lang="vi-VN" sz="2400" dirty="0">
              <a:latin typeface="Arial" panose="020B0604020202020204" pitchFamily="34" charset="0"/>
              <a:cs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55"/>
          <p:cNvSpPr txBox="1"/>
          <p:nvPr/>
        </p:nvSpPr>
        <p:spPr>
          <a:xfrm>
            <a:off x="965826" y="306325"/>
            <a:ext cx="8275156" cy="625802"/>
          </a:xfrm>
          <a:prstGeom prst="rect">
            <a:avLst/>
          </a:prstGeom>
          <a:noFill/>
        </p:spPr>
        <p:txBody>
          <a:bodyPr wrap="square" lIns="68571" tIns="34285" rIns="68571" bIns="34285" rtlCol="0">
            <a:normAutofit/>
          </a:bodyPr>
          <a:lstStyle/>
          <a:p>
            <a:r>
              <a:rPr lang="en-US" altLang="vi-VN" sz="2600" dirty="0" err="1">
                <a:solidFill>
                  <a:schemeClr val="tx1">
                    <a:lumMod val="75000"/>
                    <a:lumOff val="25000"/>
                  </a:schemeClr>
                </a:solidFill>
                <a:latin typeface="Noto Sans"/>
                <a:ea typeface="Noto Sans"/>
                <a:cs typeface="+mn-ea"/>
                <a:sym typeface="+mn-lt"/>
              </a:rPr>
              <a:t>Thuật</a:t>
            </a:r>
            <a:r>
              <a:rPr lang="en-US" altLang="vi-VN" sz="2600" dirty="0">
                <a:solidFill>
                  <a:schemeClr val="tx1">
                    <a:lumMod val="75000"/>
                    <a:lumOff val="25000"/>
                  </a:schemeClr>
                </a:solidFill>
                <a:latin typeface="Noto Sans"/>
                <a:ea typeface="Noto Sans"/>
                <a:cs typeface="+mn-ea"/>
                <a:sym typeface="+mn-lt"/>
              </a:rPr>
              <a:t> </a:t>
            </a:r>
            <a:r>
              <a:rPr lang="en-US" altLang="vi-VN" sz="2600" dirty="0" err="1">
                <a:solidFill>
                  <a:schemeClr val="tx1">
                    <a:lumMod val="75000"/>
                    <a:lumOff val="25000"/>
                  </a:schemeClr>
                </a:solidFill>
                <a:latin typeface="Noto Sans"/>
                <a:ea typeface="Noto Sans"/>
                <a:cs typeface="+mn-ea"/>
                <a:sym typeface="+mn-lt"/>
              </a:rPr>
              <a:t>toán</a:t>
            </a:r>
            <a:r>
              <a:rPr lang="en-US" altLang="vi-VN" sz="2600" dirty="0">
                <a:solidFill>
                  <a:schemeClr val="tx1">
                    <a:lumMod val="75000"/>
                    <a:lumOff val="25000"/>
                  </a:schemeClr>
                </a:solidFill>
                <a:latin typeface="Noto Sans"/>
                <a:ea typeface="Noto Sans"/>
                <a:cs typeface="+mn-ea"/>
                <a:sym typeface="+mn-lt"/>
              </a:rPr>
              <a:t> Minimax</a:t>
            </a:r>
            <a:endParaRPr lang="vi-VN" altLang="vi-VN" sz="2600" dirty="0">
              <a:solidFill>
                <a:schemeClr val="tx1">
                  <a:lumMod val="75000"/>
                  <a:lumOff val="25000"/>
                </a:schemeClr>
              </a:solidFill>
              <a:latin typeface="Noto Sans"/>
              <a:ea typeface="Noto Sans"/>
              <a:cs typeface="+mn-ea"/>
              <a:sym typeface="+mn-lt"/>
            </a:endParaRPr>
          </a:p>
        </p:txBody>
      </p:sp>
      <p:sp>
        <p:nvSpPr>
          <p:cNvPr id="23" name="TextBox 55"/>
          <p:cNvSpPr txBox="1"/>
          <p:nvPr/>
        </p:nvSpPr>
        <p:spPr>
          <a:xfrm>
            <a:off x="154297" y="1024355"/>
            <a:ext cx="6298754" cy="1884308"/>
          </a:xfrm>
          <a:prstGeom prst="rect">
            <a:avLst/>
          </a:prstGeom>
          <a:noFill/>
        </p:spPr>
        <p:txBody>
          <a:bodyPr wrap="square" lIns="68571" tIns="34285" rIns="68571" bIns="34285" rtlCol="0">
            <a:noAutofit/>
          </a:bodyPr>
          <a:lstStyle/>
          <a:p>
            <a:pPr marL="285750" indent="-285750" algn="just">
              <a:buFont typeface="Wingdings" panose="05000000000000000000" pitchFamily="2" charset="2"/>
              <a:buChar char="q"/>
            </a:pP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trò</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chiến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tối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ưu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xác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định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minimax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mỗi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trạng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trị</a:t>
            </a:r>
            <a:r>
              <a:rPr lang="en-US" sz="2400" dirty="0">
                <a:latin typeface="Arial" panose="020B0604020202020204" pitchFamily="34" charset="0"/>
                <a:cs typeface="Arial" panose="020B0604020202020204" pitchFamily="34" charset="0"/>
              </a:rPr>
              <a:t> minimax </a:t>
            </a:r>
            <a:r>
              <a:rPr lang="en-US" sz="2400" dirty="0" err="1">
                <a:latin typeface="Arial" panose="020B0604020202020204" pitchFamily="34" charset="0"/>
                <a:cs typeface="Arial" panose="020B0604020202020204" pitchFamily="34" charset="0"/>
              </a:rPr>
              <a:t>được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gọi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MINIMAX(s)</a:t>
            </a:r>
            <a:endParaRPr lang="zh-CN" altLang="en-US" sz="2400" dirty="0">
              <a:latin typeface="Arial" panose="020B0604020202020204" pitchFamily="34" charset="0"/>
              <a:cs typeface="Arial" panose="020B0604020202020204" pitchFamily="34" charset="0"/>
              <a:sym typeface="+mn-lt"/>
            </a:endParaRPr>
          </a:p>
        </p:txBody>
      </p:sp>
      <p:sp>
        <p:nvSpPr>
          <p:cNvPr id="24" name="椭圆 23"/>
          <p:cNvSpPr/>
          <p:nvPr/>
        </p:nvSpPr>
        <p:spPr>
          <a:xfrm>
            <a:off x="219066" y="246327"/>
            <a:ext cx="685800" cy="685800"/>
          </a:xfrm>
          <a:prstGeom prst="ellipse">
            <a:avLst/>
          </a:prstGeom>
          <a:gradFill>
            <a:gsLst>
              <a:gs pos="0">
                <a:srgbClr val="115764"/>
              </a:gs>
              <a:gs pos="100000">
                <a:srgbClr val="00156E"/>
              </a:gs>
            </a:gsLst>
            <a:lin ang="5400000" scaled="1"/>
          </a:gradFill>
          <a:ln w="381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5000" lnSpcReduction="10000"/>
          </a:bodyPr>
          <a:lstStyle/>
          <a:p>
            <a:pPr algn="ctr" defTabSz="914400"/>
            <a:r>
              <a:rPr lang="en-US" altLang="zh-CN" sz="1900" dirty="0">
                <a:solidFill>
                  <a:schemeClr val="bg1"/>
                </a:solidFill>
                <a:latin typeface="Noto Sans"/>
                <a:ea typeface="思源宋体 CN Heavy" panose="02020900000000000000" pitchFamily="18" charset="-122"/>
              </a:rPr>
              <a:t>1.3</a:t>
            </a:r>
            <a:endParaRPr lang="zh-CN" altLang="en-US" sz="1900" dirty="0">
              <a:solidFill>
                <a:schemeClr val="bg1"/>
              </a:solidFill>
              <a:latin typeface="思源宋体 CN Heavy" panose="02020900000000000000" pitchFamily="18" charset="-122"/>
              <a:ea typeface="思源宋体 CN Heavy" panose="02020900000000000000" pitchFamily="18" charset="-122"/>
            </a:endParaRPr>
          </a:p>
        </p:txBody>
      </p:sp>
      <p:pic>
        <p:nvPicPr>
          <p:cNvPr id="10" name="Picture 9"/>
          <p:cNvPicPr/>
          <p:nvPr/>
        </p:nvPicPr>
        <p:blipFill rotWithShape="1">
          <a:blip r:embed="rId3"/>
          <a:srcRect b="4176"/>
          <a:stretch>
            <a:fillRect/>
          </a:stretch>
        </p:blipFill>
        <p:spPr bwMode="auto">
          <a:xfrm>
            <a:off x="60960" y="3056553"/>
            <a:ext cx="6775269" cy="1651682"/>
          </a:xfrm>
          <a:prstGeom prst="rect">
            <a:avLst/>
          </a:prstGeom>
          <a:ln>
            <a:noFill/>
          </a:ln>
        </p:spPr>
      </p:pic>
      <p:sp>
        <p:nvSpPr>
          <p:cNvPr id="13" name="TextBox 55"/>
          <p:cNvSpPr txBox="1"/>
          <p:nvPr/>
        </p:nvSpPr>
        <p:spPr>
          <a:xfrm>
            <a:off x="60960" y="4568744"/>
            <a:ext cx="6298754" cy="1884308"/>
          </a:xfrm>
          <a:prstGeom prst="rect">
            <a:avLst/>
          </a:prstGeom>
          <a:noFill/>
        </p:spPr>
        <p:txBody>
          <a:bodyPr wrap="square" lIns="68571" tIns="34285" rIns="68571" bIns="34285" rtlCol="0">
            <a:noAutofit/>
          </a:bodyPr>
          <a:lstStyle/>
          <a:p>
            <a:pPr marL="285750" indent="-285750" algn="just">
              <a:buFont typeface="Wingdings" panose="05000000000000000000" pitchFamily="2" charset="2"/>
              <a:buChar char="q"/>
            </a:pP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Minimax </a:t>
            </a:r>
            <a:r>
              <a:rPr lang="en-US" sz="2400" dirty="0" err="1">
                <a:latin typeface="Arial" panose="020B0604020202020204" pitchFamily="34" charset="0"/>
                <a:cs typeface="Arial" panose="020B0604020202020204" pitchFamily="34" charset="0"/>
              </a:rPr>
              <a:t>có</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đôi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chút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giống</a:t>
            </a:r>
            <a:r>
              <a:rPr lang="en-US" sz="2400" dirty="0">
                <a:latin typeface="Arial" panose="020B0604020202020204" pitchFamily="34" charset="0"/>
                <a:cs typeface="Arial" panose="020B0604020202020204" pitchFamily="34" charset="0"/>
              </a:rPr>
              <a:t> Depth-First Search</a:t>
            </a:r>
          </a:p>
          <a:p>
            <a:pPr marL="285750" indent="-285750" algn="just">
              <a:buFont typeface="Wingdings" panose="05000000000000000000" pitchFamily="2" charset="2"/>
              <a:buChar char="q"/>
            </a:pP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sẽ</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tìm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kiếm</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trò</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theo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thứ</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tự</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sâu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dần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giống</a:t>
            </a:r>
            <a:r>
              <a:rPr lang="en-US" sz="2400" dirty="0">
                <a:latin typeface="Arial" panose="020B0604020202020204" pitchFamily="34" charset="0"/>
                <a:cs typeface="Arial" panose="020B0604020202020204" pitchFamily="34" charset="0"/>
              </a:rPr>
              <a:t> DFS </a:t>
            </a:r>
            <a:r>
              <a:rPr lang="en-US" sz="2400" dirty="0" err="1">
                <a:latin typeface="Arial" panose="020B0604020202020204" pitchFamily="34" charset="0"/>
                <a:cs typeface="Arial" panose="020B0604020202020204" pitchFamily="34" charset="0"/>
              </a:rPr>
              <a:t>bằng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cách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đệ</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quy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quay </a:t>
            </a:r>
            <a:r>
              <a:rPr lang="en-US" sz="2400" dirty="0" err="1">
                <a:latin typeface="Arial" panose="020B0604020202020204" pitchFamily="34" charset="0"/>
                <a:cs typeface="Arial" panose="020B0604020202020204" pitchFamily="34" charset="0"/>
              </a:rPr>
              <a:t>lui</a:t>
            </a:r>
            <a:r>
              <a:rPr lang="en-US" sz="2400" dirty="0">
                <a:latin typeface="Arial" panose="020B0604020202020204" pitchFamily="34" charset="0"/>
                <a:cs typeface="Arial" panose="020B0604020202020204" pitchFamily="34" charset="0"/>
              </a:rPr>
              <a:t> </a:t>
            </a:r>
            <a:endParaRPr lang="zh-CN" altLang="en-US" sz="2400" dirty="0">
              <a:latin typeface="Arial" panose="020B0604020202020204" pitchFamily="34" charset="0"/>
              <a:cs typeface="Arial" panose="020B0604020202020204" pitchFamily="34" charset="0"/>
              <a:sym typeface="+mn-lt"/>
            </a:endParaRPr>
          </a:p>
        </p:txBody>
      </p:sp>
      <p:pic>
        <p:nvPicPr>
          <p:cNvPr id="14" name="Picture 13"/>
          <p:cNvPicPr/>
          <p:nvPr/>
        </p:nvPicPr>
        <p:blipFill>
          <a:blip r:embed="rId4"/>
          <a:stretch>
            <a:fillRect/>
          </a:stretch>
        </p:blipFill>
        <p:spPr>
          <a:xfrm>
            <a:off x="6533886" y="1024355"/>
            <a:ext cx="5641885" cy="5716079"/>
          </a:xfrm>
          <a:prstGeom prst="rect">
            <a:avLst/>
          </a:prstGeom>
        </p:spPr>
      </p:pic>
      <p:sp>
        <p:nvSpPr>
          <p:cNvPr id="15" name="TextBox 55"/>
          <p:cNvSpPr txBox="1"/>
          <p:nvPr/>
        </p:nvSpPr>
        <p:spPr>
          <a:xfrm>
            <a:off x="6627223" y="460237"/>
            <a:ext cx="5660571" cy="564118"/>
          </a:xfrm>
          <a:prstGeom prst="rect">
            <a:avLst/>
          </a:prstGeom>
          <a:noFill/>
        </p:spPr>
        <p:txBody>
          <a:bodyPr wrap="square" lIns="68571" tIns="34285" rIns="68571" bIns="34285" rtlCol="0">
            <a:noAutofit/>
          </a:bodyPr>
          <a:lstStyle/>
          <a:p>
            <a:pPr marL="285750" indent="-285750" algn="just">
              <a:buFont typeface="Wingdings" panose="05000000000000000000" pitchFamily="2" charset="2"/>
              <a:buChar char="q"/>
            </a:pPr>
            <a:r>
              <a:rPr lang="en-US" sz="2400" dirty="0" err="1">
                <a:latin typeface="Arial" panose="020B0604020202020204" pitchFamily="34" charset="0"/>
                <a:cs typeface="Arial" panose="020B0604020202020204" pitchFamily="34" charset="0"/>
              </a:rPr>
              <a:t>Đây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mã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của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thuật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toán</a:t>
            </a:r>
            <a:r>
              <a:rPr lang="en-US" sz="2400" dirty="0">
                <a:latin typeface="Arial" panose="020B0604020202020204" pitchFamily="34" charset="0"/>
                <a:cs typeface="Arial" panose="020B0604020202020204" pitchFamily="34" charset="0"/>
              </a:rPr>
              <a:t> Minimax</a:t>
            </a:r>
            <a:endParaRPr lang="zh-CN" altLang="en-US" sz="2400" dirty="0">
              <a:latin typeface="Arial" panose="020B0604020202020204" pitchFamily="34" charset="0"/>
              <a:cs typeface="Arial" panose="020B0604020202020204" pitchFamily="34" charset="0"/>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OS" val="Unix 2.6 unknown"/>
  <p:tag name="AS_RELEASE_DATE" val="2021.11.30"/>
  <p:tag name="AS_TITLE" val="Aspose.Slides for Java"/>
  <p:tag name="AS_VERSION" val="21.11"/>
</p:tagLst>
</file>

<file path=ppt/tags/tag10.xml><?xml version="1.0" encoding="utf-8"?>
<p:tagLst xmlns:a="http://schemas.openxmlformats.org/drawingml/2006/main" xmlns:r="http://schemas.openxmlformats.org/officeDocument/2006/relationships" xmlns:p="http://schemas.openxmlformats.org/presentationml/2006/main">
  <p:tag name="ISLIDE.DIAGRAM" val="#774574;"/>
</p:tagLst>
</file>

<file path=ppt/tags/tag11.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13.xml><?xml version="1.0" encoding="utf-8"?>
<p:tagLst xmlns:a="http://schemas.openxmlformats.org/drawingml/2006/main" xmlns:r="http://schemas.openxmlformats.org/officeDocument/2006/relationships" xmlns:p="http://schemas.openxmlformats.org/presentationml/2006/main">
  <p:tag name="ISLIDE.DIAGRAM" val="#774574;"/>
</p:tagLst>
</file>

<file path=ppt/tags/tag14.xml><?xml version="1.0" encoding="utf-8"?>
<p:tagLst xmlns:a="http://schemas.openxmlformats.org/drawingml/2006/main" xmlns:r="http://schemas.openxmlformats.org/officeDocument/2006/relationships" xmlns:p="http://schemas.openxmlformats.org/presentationml/2006/main">
  <p:tag name="ISLIDE.DIAGRAM" val="#774574;"/>
</p:tagLst>
</file>

<file path=ppt/tags/tag15.xml><?xml version="1.0" encoding="utf-8"?>
<p:tagLst xmlns:a="http://schemas.openxmlformats.org/drawingml/2006/main" xmlns:r="http://schemas.openxmlformats.org/officeDocument/2006/relationships" xmlns:p="http://schemas.openxmlformats.org/presentationml/2006/main">
  <p:tag name="ISLIDE.DIAGRAM" val="#774574;"/>
</p:tagLst>
</file>

<file path=ppt/tags/tag16.xml><?xml version="1.0" encoding="utf-8"?>
<p:tagLst xmlns:a="http://schemas.openxmlformats.org/drawingml/2006/main" xmlns:r="http://schemas.openxmlformats.org/officeDocument/2006/relationships" xmlns:p="http://schemas.openxmlformats.org/presentationml/2006/main">
  <p:tag name="ISLIDE.DIAGRAM" val="#774574;"/>
</p:tagLst>
</file>

<file path=ppt/tags/tag17.xml><?xml version="1.0" encoding="utf-8"?>
<p:tagLst xmlns:a="http://schemas.openxmlformats.org/drawingml/2006/main" xmlns:r="http://schemas.openxmlformats.org/officeDocument/2006/relationships" xmlns:p="http://schemas.openxmlformats.org/presentationml/2006/main">
  <p:tag name="ISLIDE.DIAGRAM" val="#774574;"/>
</p:tagLst>
</file>

<file path=ppt/tags/tag18.xml><?xml version="1.0" encoding="utf-8"?>
<p:tagLst xmlns:a="http://schemas.openxmlformats.org/drawingml/2006/main" xmlns:r="http://schemas.openxmlformats.org/officeDocument/2006/relationships" xmlns:p="http://schemas.openxmlformats.org/presentationml/2006/main">
  <p:tag name="ISLIDE.DIAGRAM" val="#774574;"/>
</p:tagLst>
</file>

<file path=ppt/tags/tag19.xml><?xml version="1.0" encoding="utf-8"?>
<p:tagLst xmlns:a="http://schemas.openxmlformats.org/drawingml/2006/main" xmlns:r="http://schemas.openxmlformats.org/officeDocument/2006/relationships" xmlns:p="http://schemas.openxmlformats.org/presentationml/2006/main">
  <p:tag name="ISLIDE.DIAGRAM" val="#774574;"/>
</p:tagLst>
</file>

<file path=ppt/tags/tag2.xml><?xml version="1.0" encoding="utf-8"?>
<p:tagLst xmlns:a="http://schemas.openxmlformats.org/drawingml/2006/main" xmlns:r="http://schemas.openxmlformats.org/officeDocument/2006/relationships" xmlns:p="http://schemas.openxmlformats.org/presentationml/2006/main">
  <p:tag name="ISLIDE.ICON" val="#379573;"/>
</p:tagLst>
</file>

<file path=ppt/tags/tag20.xml><?xml version="1.0" encoding="utf-8"?>
<p:tagLst xmlns:a="http://schemas.openxmlformats.org/drawingml/2006/main" xmlns:r="http://schemas.openxmlformats.org/officeDocument/2006/relationships" xmlns:p="http://schemas.openxmlformats.org/presentationml/2006/main">
  <p:tag name="ISLIDE.DIAGRAM" val="#774574;"/>
</p:tagLst>
</file>

<file path=ppt/tags/tag21.xml><?xml version="1.0" encoding="utf-8"?>
<p:tagLst xmlns:a="http://schemas.openxmlformats.org/drawingml/2006/main" xmlns:r="http://schemas.openxmlformats.org/officeDocument/2006/relationships" xmlns:p="http://schemas.openxmlformats.org/presentationml/2006/main">
  <p:tag name="ISLIDE.DIAGRAM" val="#774574;"/>
</p:tagLst>
</file>

<file path=ppt/tags/tag22.xml><?xml version="1.0" encoding="utf-8"?>
<p:tagLst xmlns:a="http://schemas.openxmlformats.org/drawingml/2006/main" xmlns:r="http://schemas.openxmlformats.org/officeDocument/2006/relationships" xmlns:p="http://schemas.openxmlformats.org/presentationml/2006/main">
  <p:tag name="ISLIDE.DIAGRAM" val="#774574;"/>
</p:tagLst>
</file>

<file path=ppt/tags/tag23.xml><?xml version="1.0" encoding="utf-8"?>
<p:tagLst xmlns:a="http://schemas.openxmlformats.org/drawingml/2006/main" xmlns:r="http://schemas.openxmlformats.org/officeDocument/2006/relationships" xmlns:p="http://schemas.openxmlformats.org/presentationml/2006/main">
  <p:tag name="ISLIDE.DIAGRAM" val="#774574;"/>
</p:tagLst>
</file>

<file path=ppt/tags/tag24.xml><?xml version="1.0" encoding="utf-8"?>
<p:tagLst xmlns:a="http://schemas.openxmlformats.org/drawingml/2006/main" xmlns:r="http://schemas.openxmlformats.org/officeDocument/2006/relationships" xmlns:p="http://schemas.openxmlformats.org/presentationml/2006/main">
  <p:tag name="ISLIDE.DIAGRAM" val="#774574;"/>
</p:tagLst>
</file>

<file path=ppt/tags/tag25.xml><?xml version="1.0" encoding="utf-8"?>
<p:tagLst xmlns:a="http://schemas.openxmlformats.org/drawingml/2006/main" xmlns:r="http://schemas.openxmlformats.org/officeDocument/2006/relationships" xmlns:p="http://schemas.openxmlformats.org/presentationml/2006/main">
  <p:tag name="ISLIDE.DIAGRAM" val="#774574;"/>
</p:tagLst>
</file>

<file path=ppt/tags/tag26.xml><?xml version="1.0" encoding="utf-8"?>
<p:tagLst xmlns:a="http://schemas.openxmlformats.org/drawingml/2006/main" xmlns:r="http://schemas.openxmlformats.org/officeDocument/2006/relationships" xmlns:p="http://schemas.openxmlformats.org/presentationml/2006/main">
  <p:tag name="ISLIDE.DIAGRAM" val="#774574;"/>
</p:tagLst>
</file>

<file path=ppt/tags/tag27.xml><?xml version="1.0" encoding="utf-8"?>
<p:tagLst xmlns:a="http://schemas.openxmlformats.org/drawingml/2006/main" xmlns:r="http://schemas.openxmlformats.org/officeDocument/2006/relationships" xmlns:p="http://schemas.openxmlformats.org/presentationml/2006/main">
  <p:tag name="ISLIDE.ICON" val="#379573;"/>
</p:tagLst>
</file>

<file path=ppt/tags/tag3.xml><?xml version="1.0" encoding="utf-8"?>
<p:tagLst xmlns:a="http://schemas.openxmlformats.org/drawingml/2006/main" xmlns:r="http://schemas.openxmlformats.org/officeDocument/2006/relationships" xmlns:p="http://schemas.openxmlformats.org/presentationml/2006/main">
  <p:tag name="ISLIDE.DIAGRAM" val="#774574;"/>
</p:tagLst>
</file>

<file path=ppt/tags/tag4.xml><?xml version="1.0" encoding="utf-8"?>
<p:tagLst xmlns:a="http://schemas.openxmlformats.org/drawingml/2006/main" xmlns:r="http://schemas.openxmlformats.org/officeDocument/2006/relationships" xmlns:p="http://schemas.openxmlformats.org/presentationml/2006/main">
  <p:tag name="ISLIDE.DIAGRAM" val="#774574;"/>
</p:tagLst>
</file>

<file path=ppt/tags/tag5.xml><?xml version="1.0" encoding="utf-8"?>
<p:tagLst xmlns:a="http://schemas.openxmlformats.org/drawingml/2006/main" xmlns:r="http://schemas.openxmlformats.org/officeDocument/2006/relationships" xmlns:p="http://schemas.openxmlformats.org/presentationml/2006/main">
  <p:tag name="ISLIDE.DIAGRAM" val="#774574;"/>
</p:tagLst>
</file>

<file path=ppt/tags/tag6.xml><?xml version="1.0" encoding="utf-8"?>
<p:tagLst xmlns:a="http://schemas.openxmlformats.org/drawingml/2006/main" xmlns:r="http://schemas.openxmlformats.org/officeDocument/2006/relationships" xmlns:p="http://schemas.openxmlformats.org/presentationml/2006/main">
  <p:tag name="ISLIDE.DIAGRAM" val="#774574;"/>
</p:tagLst>
</file>

<file path=ppt/tags/tag7.xml><?xml version="1.0" encoding="utf-8"?>
<p:tagLst xmlns:a="http://schemas.openxmlformats.org/drawingml/2006/main" xmlns:r="http://schemas.openxmlformats.org/officeDocument/2006/relationships" xmlns:p="http://schemas.openxmlformats.org/presentationml/2006/main">
  <p:tag name="ISLIDE.DIAGRAM" val="#774574;"/>
</p:tagLst>
</file>

<file path=ppt/tags/tag8.xml><?xml version="1.0" encoding="utf-8"?>
<p:tagLst xmlns:a="http://schemas.openxmlformats.org/drawingml/2006/main" xmlns:r="http://schemas.openxmlformats.org/officeDocument/2006/relationships" xmlns:p="http://schemas.openxmlformats.org/presentationml/2006/main">
  <p:tag name="ISLIDE.DIAGRAM" val="#774574;"/>
</p:tagLst>
</file>

<file path=ppt/tags/tag9.xml><?xml version="1.0" encoding="utf-8"?>
<p:tagLst xmlns:a="http://schemas.openxmlformats.org/drawingml/2006/main" xmlns:r="http://schemas.openxmlformats.org/officeDocument/2006/relationships" xmlns:p="http://schemas.openxmlformats.org/presentationml/2006/main">
  <p:tag name="ISLIDE.DIAGRAM" val="#774574;"/>
</p:tagLst>
</file>

<file path=ppt/theme/theme1.xml><?xml version="1.0" encoding="utf-8"?>
<a:theme xmlns:a="http://schemas.openxmlformats.org/drawingml/2006/main" name="Office 主题​​">
  <a:themeElements>
    <a:clrScheme name="自定义 934">
      <a:dk1>
        <a:sysClr val="windowText" lastClr="000000"/>
      </a:dk1>
      <a:lt1>
        <a:sysClr val="window" lastClr="FFFFFF"/>
      </a:lt1>
      <a:dk2>
        <a:srgbClr val="44546A"/>
      </a:dk2>
      <a:lt2>
        <a:srgbClr val="E7E6E6"/>
      </a:lt2>
      <a:accent1>
        <a:srgbClr val="115764"/>
      </a:accent1>
      <a:accent2>
        <a:srgbClr val="093E4C"/>
      </a:accent2>
      <a:accent3>
        <a:srgbClr val="A5A5A5"/>
      </a:accent3>
      <a:accent4>
        <a:srgbClr val="FFC000"/>
      </a:accent4>
      <a:accent5>
        <a:srgbClr val="5B9BD5"/>
      </a:accent5>
      <a:accent6>
        <a:srgbClr val="70AD47"/>
      </a:accent6>
      <a:hlink>
        <a:srgbClr val="0563C1"/>
      </a:hlink>
      <a:folHlink>
        <a:srgbClr val="954F72"/>
      </a:folHlink>
    </a:clrScheme>
    <a:fontScheme name="nwlpdwww">
      <a:majorFont>
        <a:latin typeface="思源黑体"/>
        <a:ea typeface="思源黑体"/>
        <a:cs typeface="Arial"/>
      </a:majorFont>
      <a:minorFont>
        <a:latin typeface="思源黑体"/>
        <a:ea typeface="思源黑体"/>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等线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等线"/>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2005</Words>
  <Application>Microsoft Office PowerPoint</Application>
  <PresentationFormat>Widescreen</PresentationFormat>
  <Paragraphs>177</Paragraphs>
  <Slides>31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vt:i4>
      </vt:variant>
    </vt:vector>
  </HeadingPairs>
  <TitlesOfParts>
    <vt:vector size="45" baseType="lpstr">
      <vt:lpstr>等线</vt:lpstr>
      <vt:lpstr>Arial</vt:lpstr>
      <vt:lpstr>Cambria Math</vt:lpstr>
      <vt:lpstr>Century Gothic</vt:lpstr>
      <vt:lpstr>Noto Sans</vt:lpstr>
      <vt:lpstr>Poppins</vt:lpstr>
      <vt:lpstr>Poppins Light</vt:lpstr>
      <vt:lpstr>Symbol</vt:lpstr>
      <vt:lpstr>Times New Roman</vt:lpstr>
      <vt:lpstr>Wingdings</vt:lpstr>
      <vt:lpstr>字魂143号-正酷超级黑</vt:lpstr>
      <vt:lpstr>思源宋体 CN Heavy</vt:lpstr>
      <vt:lpstr>思源黑体</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肖 燚</dc:creator>
  <cp:lastModifiedBy>hùng lý</cp:lastModifiedBy>
  <cp:revision>28</cp:revision>
  <dcterms:created xsi:type="dcterms:W3CDTF">2022-06-13T01:39:00Z</dcterms:created>
  <dcterms:modified xsi:type="dcterms:W3CDTF">2024-04-22T17:12:14Z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A5BCDDDE5DA443A4B9567AAC751802BC_12</vt:lpwstr>
  </property>
  <property fmtid="{D5CDD505-2E9C-101B-9397-08002B2CF9AE}" pid="3" name="KSOProductBuildVer">
    <vt:lpwstr>1033-12.2.0.16731</vt:lpwstr>
  </property>
</Properties>
</file>