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98" r:id="rId3"/>
    <p:sldId id="297" r:id="rId4"/>
    <p:sldId id="288" r:id="rId5"/>
    <p:sldId id="286" r:id="rId6"/>
    <p:sldId id="287" r:id="rId7"/>
    <p:sldId id="289" r:id="rId8"/>
    <p:sldId id="259" r:id="rId9"/>
    <p:sldId id="290" r:id="rId10"/>
    <p:sldId id="291" r:id="rId11"/>
    <p:sldId id="295" r:id="rId12"/>
    <p:sldId id="302" r:id="rId13"/>
    <p:sldId id="303" r:id="rId14"/>
    <p:sldId id="304" r:id="rId15"/>
    <p:sldId id="305" r:id="rId16"/>
    <p:sldId id="306" r:id="rId17"/>
    <p:sldId id="307" r:id="rId18"/>
    <p:sldId id="299" r:id="rId19"/>
    <p:sldId id="300" r:id="rId20"/>
    <p:sldId id="301" r:id="rId21"/>
    <p:sldId id="285" r:id="rId22"/>
    <p:sldId id="279" r:id="rId23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5"/>
      <p: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Inconsolata" panose="00000509000000000000" pitchFamily="49" charset="0"/>
      <p:regular r:id="rId31"/>
      <p:bold r:id="rId32"/>
    </p:embeddedFont>
    <p:embeddedFont>
      <p:font typeface="Nixie One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45BCF8C2-2B9A-490B-9405-1DB388678B9E}">
  <a:tblStyle styleId="{45BCF8C2-2B9A-490B-9405-1DB388678B9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91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693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46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604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976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098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863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96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73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8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607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432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303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67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49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57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674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747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86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32E6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761400" y="1539875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845352" y="1685552"/>
            <a:ext cx="1559611" cy="1559611"/>
          </a:xfrm>
          <a:custGeom>
            <a:avLst/>
            <a:gdLst/>
            <a:ahLst/>
            <a:cxnLst/>
            <a:rect l="0" t="0" r="0" b="0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736350" y="1301392"/>
            <a:ext cx="1159800" cy="1003499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-10799123">
            <a:off x="-359855" y="1954147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899880">
            <a:off x="1365793" y="1978994"/>
            <a:ext cx="1829315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29199" y="3014524"/>
            <a:ext cx="1226592" cy="1226592"/>
          </a:xfrm>
          <a:custGeom>
            <a:avLst/>
            <a:gdLst/>
            <a:ahLst/>
            <a:cxnLst/>
            <a:rect l="0" t="0" r="0" b="0"/>
            <a:pathLst>
              <a:path w="75903" h="75903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96172" y="1378559"/>
            <a:ext cx="1424721" cy="1424721"/>
          </a:xfrm>
          <a:custGeom>
            <a:avLst/>
            <a:gdLst/>
            <a:ahLst/>
            <a:cxnLst/>
            <a:rect l="0" t="0" r="0" b="0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9" name="Shape 19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2878524" y="1991825"/>
            <a:ext cx="33870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378898" y="2701498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6056000" y="3149475"/>
            <a:ext cx="1383355" cy="1058469"/>
          </a:xfrm>
          <a:custGeom>
            <a:avLst/>
            <a:gdLst/>
            <a:ahLst/>
            <a:cxnLst/>
            <a:rect l="0" t="0" r="0" b="0"/>
            <a:pathLst>
              <a:path w="88634" h="67818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 rot="1372">
            <a:off x="7518649" y="3105312"/>
            <a:ext cx="751500" cy="7143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pe 30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31" name="Shape 31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343698" y="3286143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4456350" y="3414378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000"/>
            </a:lvl1pPr>
            <a:lvl2pPr lvl="1" algn="ctr" rtl="0">
              <a:spcBef>
                <a:spcPts val="0"/>
              </a:spcBef>
              <a:buSzPct val="100000"/>
              <a:defRPr sz="3000"/>
            </a:lvl2pPr>
            <a:lvl3pPr lvl="2" algn="ctr" rtl="0">
              <a:spcBef>
                <a:spcPts val="0"/>
              </a:spcBef>
              <a:buSzPct val="100000"/>
              <a:defRPr sz="3000"/>
            </a:lvl3pPr>
            <a:lvl4pPr lvl="3" algn="ctr" rtl="0">
              <a:spcBef>
                <a:spcPts val="0"/>
              </a:spcBef>
              <a:buSzPct val="100000"/>
              <a:defRPr sz="3000"/>
            </a:lvl4pPr>
            <a:lvl5pPr lvl="4" algn="ctr" rtl="0">
              <a:spcBef>
                <a:spcPts val="0"/>
              </a:spcBef>
              <a:buSzPct val="100000"/>
              <a:defRPr sz="3000"/>
            </a:lvl5pPr>
            <a:lvl6pPr lvl="5" algn="ctr" rtl="0">
              <a:spcBef>
                <a:spcPts val="0"/>
              </a:spcBef>
              <a:buSzPct val="100000"/>
              <a:defRPr sz="3000"/>
            </a:lvl6pPr>
            <a:lvl7pPr lvl="6" algn="ctr" rtl="0">
              <a:spcBef>
                <a:spcPts val="0"/>
              </a:spcBef>
              <a:buSzPct val="100000"/>
              <a:defRPr sz="3000"/>
            </a:lvl7pPr>
            <a:lvl8pPr lvl="7" algn="ctr" rtl="0">
              <a:spcBef>
                <a:spcPts val="0"/>
              </a:spcBef>
              <a:buSzPct val="100000"/>
              <a:defRPr sz="3000"/>
            </a:lvl8pPr>
            <a:lvl9pPr lvl="8" algn="ctr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9900"/>
              </a:buClr>
              <a:buSzPct val="100000"/>
              <a:buNone/>
              <a:defRPr sz="14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82" name="Shape 82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4343698" y="910729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Shape 212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213" name="Shape 21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alf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4578600" y="0"/>
            <a:ext cx="4565400" cy="5143500"/>
          </a:xfrm>
          <a:prstGeom prst="rect">
            <a:avLst/>
          </a:prstGeom>
          <a:solidFill>
            <a:srgbClr val="0E00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4" name="Shape 234"/>
          <p:cNvGrpSpPr/>
          <p:nvPr/>
        </p:nvGrpSpPr>
        <p:grpSpPr>
          <a:xfrm>
            <a:off x="-76804" y="-364106"/>
            <a:ext cx="9492215" cy="5864919"/>
            <a:chOff x="-76804" y="-364106"/>
            <a:chExt cx="9492215" cy="5864919"/>
          </a:xfrm>
        </p:grpSpPr>
        <p:sp>
          <p:nvSpPr>
            <p:cNvPr id="235" name="Shape 23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-899646">
              <a:off x="776861" y="-262199"/>
              <a:ext cx="900975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rot="1763">
              <a:off x="8737997" y="3634822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10800000">
              <a:off x="90419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8578649" y="858648"/>
              <a:ext cx="836761" cy="836761"/>
            </a:xfrm>
            <a:custGeom>
              <a:avLst/>
              <a:gdLst/>
              <a:ahLst/>
              <a:cxnLst/>
              <a:rect l="0" t="0" r="0" b="0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 rot="10800000">
              <a:off x="-76795" y="3768355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8092375" y="131851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00476" y="456711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3503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 rot="10800000">
              <a:off x="7891382" y="4473450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7800076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8578651" y="3939149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888873" y="457765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 rot="10800000">
              <a:off x="47428" y="4473462"/>
              <a:ext cx="621102" cy="475234"/>
            </a:xfrm>
            <a:custGeom>
              <a:avLst/>
              <a:gdLst/>
              <a:ahLst/>
              <a:cxnLst/>
              <a:rect l="0" t="0" r="0" b="0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 rot="7294922">
              <a:off x="8507861" y="1506795"/>
              <a:ext cx="486329" cy="462607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8217614" y="4442536"/>
              <a:ext cx="885028" cy="885028"/>
            </a:xfrm>
            <a:custGeom>
              <a:avLst/>
              <a:gdLst/>
              <a:ahLst/>
              <a:cxnLst/>
              <a:rect l="0" t="0" r="0" b="0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8E7CC3"/>
              </a:buClr>
              <a:buSzPct val="100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48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48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360"/>
              </a:spcBef>
              <a:buClr>
                <a:srgbClr val="8E7CC3"/>
              </a:buClr>
              <a:buSzPct val="100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ctrTitle"/>
          </p:nvPr>
        </p:nvSpPr>
        <p:spPr>
          <a:xfrm>
            <a:off x="2878524" y="1991825"/>
            <a:ext cx="33870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400" dirty="0" err="1">
                <a:latin typeface="Consolas" panose="020B0609020204030204" pitchFamily="49" charset="0"/>
              </a:rPr>
              <a:t>Знаходження</a:t>
            </a:r>
            <a:r>
              <a:rPr lang="ru-RU" sz="2400" dirty="0">
                <a:latin typeface="Consolas" panose="020B0609020204030204" pitchFamily="49" charset="0"/>
              </a:rPr>
              <a:t> максимального потоку за методом Форда−</a:t>
            </a:r>
            <a:r>
              <a:rPr lang="ru-RU" sz="2400" dirty="0" err="1">
                <a:latin typeface="Consolas" panose="020B0609020204030204" pitchFamily="49" charset="0"/>
              </a:rPr>
              <a:t>Фалкерсона</a:t>
            </a:r>
            <a:endParaRPr lang="en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Загальна інформація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ru-RU" b="1" dirty="0">
                <a:solidFill>
                  <a:srgbClr val="FFB03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Метод Форда-</a:t>
            </a:r>
            <a:r>
              <a:rPr lang="ru-RU" b="1" dirty="0" err="1">
                <a:solidFill>
                  <a:srgbClr val="FFB03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Фалкерсона</a:t>
            </a:r>
            <a:r>
              <a:rPr lang="ru-RU" b="1" dirty="0">
                <a:solidFill>
                  <a:srgbClr val="FFB03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знаходить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максимальний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потік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у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транспортній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мережі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Метод Форда-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Фалкерсона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метод,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який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базується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на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трьох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концепціях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залишкові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мережі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шляхи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що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збільшуються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і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розрізи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08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dirty="0">
                <a:latin typeface="Consolas" panose="020B0609020204030204" pitchFamily="49" charset="0"/>
              </a:rPr>
              <a:t>Опис алгоритму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uk-UA" dirty="0">
                <a:latin typeface="Calibri Light" panose="020F0302020204030204" pitchFamily="34" charset="0"/>
                <a:cs typeface="Calibri Light" panose="020F0302020204030204" pitchFamily="34" charset="0"/>
              </a:rPr>
              <a:t>Опис алгоритму Форда-</a:t>
            </a:r>
            <a:r>
              <a:rPr lang="uk-UA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Фалкерсона</a:t>
            </a:r>
            <a:endParaRPr lang="e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4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Опис алгоритму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Прир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внюємо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до нуля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вс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потоки. ∀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e(vi,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vj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)∈E  f(e) = 0 .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Залишкова мережа спочатку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зб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гається з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вих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дною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мережею;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>
              <a:buNone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У залишкової мереж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знаходимо будь-який шлях з джерела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у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ст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 .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Дуги якого задовольняють умов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f(vi,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vj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&lt;= (vi,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vj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.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Якщо такого шляху немає, то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 у мереж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максимальний;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>
              <a:buNone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 Пускаємо через знайдений шлях (в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 називається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зб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льшувальним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шляхом) максимально можливий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7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Опис алгоритму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4.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 знайденому шляху в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залишков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й мереж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шукаємо ребро з м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мальною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пропускною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здатн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стю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Cmin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marL="228600" lvl="0">
              <a:buNone/>
            </a:pP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5.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Для кожного ребра на знайденому шляху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зб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льшуємо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 на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Cmin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,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 в протилежному йому — зменшуємо на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Cmin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marL="228600" lvl="0">
              <a:buNone/>
            </a:pP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9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Опис алгоритму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6.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Модиф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куємо залишкову мережу. Для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вс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х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ребер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на знайденому шляху, а також для протилежних їм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ребер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обчислюємо нову пропускну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здатн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сть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Якщо нова пропускна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здатн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сть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не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дор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внює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нулю, додаємо ребро до залишкової мереж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 якщо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дор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внює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нулю, стираємо його;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>
              <a:buNone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7.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Повертаємося на крок 2.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5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dirty="0">
                <a:latin typeface="Consolas" panose="020B0609020204030204" pitchFamily="49" charset="0"/>
              </a:rPr>
              <a:t>Приклад роботи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uk-UA" dirty="0">
                <a:latin typeface="Calibri Light" panose="020F0302020204030204" pitchFamily="34" charset="0"/>
                <a:cs typeface="Calibri Light" panose="020F0302020204030204" pitchFamily="34" charset="0"/>
              </a:rPr>
              <a:t>Скріншот запущеної програми</a:t>
            </a:r>
            <a:endParaRPr lang="e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97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Приклад роботи</a:t>
            </a:r>
            <a:endParaRPr lang="en" dirty="0">
              <a:latin typeface="Consolas" panose="020B0609020204030204" pitchFamily="49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D99831-059F-4F6F-BF14-6653BBD4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227" y="1553920"/>
            <a:ext cx="5337546" cy="30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27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Приклад роботи</a:t>
            </a:r>
            <a:endParaRPr lang="en" dirty="0">
              <a:latin typeface="Consolas" panose="020B0609020204030204" pitchFamily="49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D99831-059F-4F6F-BF14-6653BBD4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227" y="1553920"/>
            <a:ext cx="5337546" cy="30180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69412C-ABDD-4CC9-B3E3-73DE8DA84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227" y="1553920"/>
            <a:ext cx="5337548" cy="30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33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dirty="0">
                <a:latin typeface="Consolas" panose="020B0609020204030204" pitchFamily="49" charset="0"/>
              </a:rPr>
              <a:t>Висновок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uk-UA" dirty="0">
                <a:latin typeface="Calibri Light" panose="020F0302020204030204" pitchFamily="34" charset="0"/>
                <a:cs typeface="Calibri Light" panose="020F0302020204030204" pitchFamily="34" charset="0"/>
              </a:rPr>
              <a:t>Висновок курсового проекту</a:t>
            </a:r>
            <a:endParaRPr lang="e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89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Висновок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даній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курсової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роботі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я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реалізував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алгоритм Форда-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Фалкерсона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який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знаходить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максимальний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потік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у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транспортній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мережі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мовою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програмування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C++.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3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dirty="0">
                <a:latin typeface="Consolas" panose="020B0609020204030204" pitchFamily="49" charset="0"/>
              </a:rPr>
              <a:t>Мета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uk-UA" dirty="0">
                <a:latin typeface="Calibri Light" panose="020F0302020204030204" pitchFamily="34" charset="0"/>
                <a:cs typeface="Calibri Light" panose="020F0302020204030204" pitchFamily="34" charset="0"/>
              </a:rPr>
              <a:t>Мета даного курсового проекту</a:t>
            </a:r>
            <a:endParaRPr lang="e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93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Висновок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uk-UA" dirty="0">
                <a:latin typeface="Consolas" panose="020B0609020204030204" pitchFamily="49" charset="0"/>
              </a:rPr>
              <a:t>застосування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комунікаційних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і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транспортних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системах.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Зокрема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для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маршрутизації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даних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в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Інтернеті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побудові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нафто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-, водо- та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газопроводiв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проектуванні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електромереж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економіці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дискретній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математиці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81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4294967295"/>
          </p:nvPr>
        </p:nvSpPr>
        <p:spPr>
          <a:xfrm>
            <a:off x="1364725" y="839000"/>
            <a:ext cx="2286900" cy="346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uk-UA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Ввесь вихідний код і презентацію можна знайти в моєму репозиторію на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github </a:t>
            </a:r>
            <a:r>
              <a:rPr lang="uk-UA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за посиланням </a:t>
            </a:r>
            <a:r>
              <a:rPr lang="en-US" sz="1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https://git.io/vH2OO</a:t>
            </a:r>
            <a:r>
              <a:rPr lang="uk-UA" sz="1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чи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QR </a:t>
            </a:r>
            <a:r>
              <a:rPr lang="uk-UA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кодом</a:t>
            </a:r>
            <a:endParaRPr lang="en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95A5CF-E08D-4DFD-9ADF-B2384214F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608" y="1523964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48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ctrTitle" idx="4294967295"/>
          </p:nvPr>
        </p:nvSpPr>
        <p:spPr>
          <a:xfrm>
            <a:off x="1642300" y="2693625"/>
            <a:ext cx="5859300" cy="5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sz="5400" dirty="0">
                <a:solidFill>
                  <a:srgbClr val="6D9EEB"/>
                </a:solidFill>
                <a:latin typeface="Consolas" panose="020B0609020204030204" pitchFamily="49" charset="0"/>
              </a:rPr>
              <a:t>Дякую за увагу</a:t>
            </a:r>
            <a:endParaRPr lang="en" sz="5400" dirty="0">
              <a:solidFill>
                <a:srgbClr val="6D9EEB"/>
              </a:solidFill>
              <a:latin typeface="Consolas" panose="020B0609020204030204" pitchFamily="49" charset="0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subTitle" idx="4294967295"/>
          </p:nvPr>
        </p:nvSpPr>
        <p:spPr>
          <a:xfrm>
            <a:off x="1642300" y="3293329"/>
            <a:ext cx="5859300" cy="149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uk-UA" sz="1400" b="1" dirty="0">
                <a:solidFill>
                  <a:srgbClr val="FF9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Підготував</a:t>
            </a:r>
            <a:endParaRPr lang="en" sz="1400" b="1" dirty="0">
              <a:solidFill>
                <a:srgbClr val="FF99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uk-UA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Пицюк Володимир Михайлович</a:t>
            </a: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u="sng" dirty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http://vovawed.github.io/</a:t>
            </a:r>
            <a:endParaRPr lang="en" sz="1400" u="sng" dirty="0">
              <a:solidFill>
                <a:schemeClr val="bg1">
                  <a:lumMod val="8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3851700" y="1161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900"/>
                </a:solidFill>
              </a:rPr>
              <a:t>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Мета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Дослідити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методи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розв’язання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задач про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максимальний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потік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ru-RU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Реалізувати алгоритм Форда-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Фалкерсона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мовою програмування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C++;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Проаналізувати результати обчислення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  <a:endParaRPr lang="uk-UA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1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dirty="0">
                <a:latin typeface="Consolas" panose="020B0609020204030204" pitchFamily="49" charset="0"/>
              </a:rPr>
              <a:t>Вступ</a:t>
            </a:r>
            <a:endParaRPr lang="e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3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Вступ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наш час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нформац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йн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технолог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ї займають одне з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найважлив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ших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м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сць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у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вс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х сферах нашого життя. Комп’ютери застосовуються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скр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зь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в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навчанн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менеджмент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торг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вл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 виробництв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та в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нших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видах д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яльност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людини.Але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функц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онування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будь-якого комп’ютера неможливе без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необх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дних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про-грам, а отже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алгоритм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в, на основ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яких пишуться програми.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Вступ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Таким чином,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зноман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алгоритми щодня допомагають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людин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у 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зних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сферах д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яльност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I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деяк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 них в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грають дуже важливу роль в розвитку людства. Отже, питання алгоритм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зац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ї є дуже актуальними й потребують багато уваги для подальшої розробки алгоритм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та вдосконалення вже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снуючих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Поряд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 цим, не може залишатися осторонь, також й процес програмування, як один з фундаментальних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розд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л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нформатики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3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Вступ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Одн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єю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за важливих задач, вир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шення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якої допомагає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оптим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зувати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транспортування вантаж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в, побудову нафто-, водо- та 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газопровод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в, проектування електромереж є задача пошуку максимального потоку мереж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Для вир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uk-UA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шення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якої часто використовується </a:t>
            </a:r>
            <a:r>
              <a:rPr lang="uk-UA" b="1" dirty="0">
                <a:solidFill>
                  <a:srgbClr val="FFB03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метод Форда-</a:t>
            </a:r>
            <a:r>
              <a:rPr lang="uk-UA" b="1" dirty="0" err="1">
                <a:solidFill>
                  <a:srgbClr val="FFB03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Фалкерсона</a:t>
            </a:r>
            <a:r>
              <a:rPr lang="uk-UA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96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dirty="0">
                <a:latin typeface="Consolas" panose="020B0609020204030204" pitchFamily="49" charset="0"/>
              </a:rPr>
              <a:t>Загальна інформація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1737625" y="2687652"/>
            <a:ext cx="5668800" cy="49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uk-UA" dirty="0">
                <a:latin typeface="Calibri Light" panose="020F0302020204030204" pitchFamily="34" charset="0"/>
                <a:cs typeface="Calibri Light" panose="020F0302020204030204" pitchFamily="34" charset="0"/>
              </a:rPr>
              <a:t>Загальна інформація про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знаходження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максимального потоку</a:t>
            </a:r>
          </a:p>
          <a:p>
            <a:pPr lvl="0"/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за методом Форда−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Фалкерсона</a:t>
            </a:r>
            <a:endParaRPr lang="e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dirty="0">
                <a:latin typeface="Consolas" panose="020B0609020204030204" pitchFamily="49" charset="0"/>
              </a:rPr>
              <a:t>Загальна інформація</a:t>
            </a:r>
            <a:endParaRPr lang="en" dirty="0">
              <a:latin typeface="Consolas" panose="020B0609020204030204" pitchFamily="49" charset="0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Задача </a:t>
            </a:r>
            <a:r>
              <a:rPr lang="ru-RU" b="1" dirty="0" err="1">
                <a:solidFill>
                  <a:srgbClr val="FFB03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пошуку</a:t>
            </a:r>
            <a:r>
              <a:rPr lang="ru-RU" b="1" dirty="0">
                <a:solidFill>
                  <a:srgbClr val="FFB03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максимального потоку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полягає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у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відшуканні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найбільшого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можливого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потоку за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умови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існування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єдиного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джерела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та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єдиного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стоку.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28600" lvl="0">
              <a:buNone/>
            </a:pP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Це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питання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можна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розглядати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як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окремий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випадок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більш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складної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задачі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на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потоковій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мережі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як то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задачі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циркуляції</a:t>
            </a:r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endParaRPr lang="en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57364"/>
      </p:ext>
    </p:extLst>
  </p:cSld>
  <p:clrMapOvr>
    <a:masterClrMapping/>
  </p:clrMapOvr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704</Words>
  <Application>Microsoft Office PowerPoint</Application>
  <PresentationFormat>Екран (16:9)</PresentationFormat>
  <Paragraphs>54</Paragraphs>
  <Slides>22</Slides>
  <Notes>22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8" baseType="lpstr">
      <vt:lpstr>Arial</vt:lpstr>
      <vt:lpstr>Calibri Light</vt:lpstr>
      <vt:lpstr>Consolas</vt:lpstr>
      <vt:lpstr>Inconsolata</vt:lpstr>
      <vt:lpstr>Nixie One</vt:lpstr>
      <vt:lpstr>Hecate template</vt:lpstr>
      <vt:lpstr>Знаходження максимального потоку за методом Форда−Фалкерсона</vt:lpstr>
      <vt:lpstr>Мета</vt:lpstr>
      <vt:lpstr>Мета</vt:lpstr>
      <vt:lpstr>Вступ</vt:lpstr>
      <vt:lpstr>Вступ</vt:lpstr>
      <vt:lpstr>Вступ</vt:lpstr>
      <vt:lpstr>Вступ</vt:lpstr>
      <vt:lpstr>Загальна інформація</vt:lpstr>
      <vt:lpstr>Загальна інформація</vt:lpstr>
      <vt:lpstr>Загальна інформація</vt:lpstr>
      <vt:lpstr>Опис алгоритму</vt:lpstr>
      <vt:lpstr>Опис алгоритму</vt:lpstr>
      <vt:lpstr>Опис алгоритму</vt:lpstr>
      <vt:lpstr>Опис алгоритму</vt:lpstr>
      <vt:lpstr>Приклад роботи</vt:lpstr>
      <vt:lpstr>Приклад роботи</vt:lpstr>
      <vt:lpstr>Приклад роботи</vt:lpstr>
      <vt:lpstr>Висновок</vt:lpstr>
      <vt:lpstr>Висновок</vt:lpstr>
      <vt:lpstr>Висновок: застосування</vt:lpstr>
      <vt:lpstr>Презентація PowerPoint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Знаходження максимального потоку за методом Форда−Фалкерсона</dc:title>
  <cp:lastModifiedBy>Пицюк Вова</cp:lastModifiedBy>
  <cp:revision>57</cp:revision>
  <dcterms:modified xsi:type="dcterms:W3CDTF">2017-06-08T08:41:45Z</dcterms:modified>
</cp:coreProperties>
</file>