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92" autoAdjust="0"/>
  </p:normalViewPr>
  <p:slideViewPr>
    <p:cSldViewPr snapToGrid="0">
      <p:cViewPr varScale="1">
        <p:scale>
          <a:sx n="145" d="100"/>
          <a:sy n="145" d="100"/>
        </p:scale>
        <p:origin x="96" y="1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0DD577B5-5F41-8EFF-071E-0E9DCB04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37CCEA6D-7431-F6EE-D16E-BF6702F083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04A17353-E300-191C-6677-20048A241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068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517DBF9F-FE12-048A-DDA1-F3773C1F4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88E12600-D1E8-7D31-0305-A50F8A17E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C98E9C31-1671-0F75-0713-32A0B9BE8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21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6003104-C789-A533-4533-54E18C23B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6775BD7F-2324-F064-1EA5-D7BF96B40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3EE99A86-8646-30F0-4F51-E9FC5C455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8898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2DCC807-B6F3-1057-EB7E-872585B97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E59D8E9A-E117-0122-A67B-1024DF1D05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15864812-98FB-8591-376B-EA2E959E7E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50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08734" y="1099038"/>
            <a:ext cx="5155986" cy="927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uk-UA" sz="1900" dirty="0"/>
              <a:t>Дослідження алгоритмів розпізнавання рухів для мобільних застосунків, призначених для відстеження фізичної активності користувачів.</a:t>
            </a:r>
            <a:endParaRPr sz="19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570568" y="3183519"/>
            <a:ext cx="587141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algn="r"/>
            <a:r>
              <a:rPr lang="ru-RU" dirty="0"/>
              <a:t>Ромашов Володимир Вадимович</a:t>
            </a:r>
          </a:p>
          <a:p>
            <a:pPr algn="r"/>
            <a:r>
              <a:rPr lang="ru-RU" dirty="0"/>
              <a:t>ІПЗм-23-2</a:t>
            </a:r>
          </a:p>
          <a:p>
            <a:pPr algn="r"/>
            <a:r>
              <a:rPr lang="ru-UA" dirty="0"/>
              <a:t>д</a:t>
            </a:r>
            <a:r>
              <a:rPr lang="ru-RU" dirty="0"/>
              <a:t>оц. Русакова Наталія Євгенівна</a:t>
            </a:r>
          </a:p>
          <a:p>
            <a:pPr algn="r"/>
            <a:r>
              <a:rPr lang="ru-RU" dirty="0"/>
              <a:t>20 червня 2025</a:t>
            </a:r>
          </a:p>
          <a:p>
            <a:pPr algn="r"/>
            <a:r>
              <a:rPr dirty="0"/>
              <a:t>.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t>Архітектура системи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dirty="0" err="1"/>
              <a:t>Розроблено</a:t>
            </a:r>
            <a:r>
              <a:rPr dirty="0"/>
              <a:t> Android-</a:t>
            </a:r>
            <a:r>
              <a:rPr dirty="0" err="1"/>
              <a:t>застосунок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збору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аналізу</a:t>
            </a:r>
            <a:r>
              <a:rPr dirty="0"/>
              <a:t> </a:t>
            </a:r>
            <a:r>
              <a:rPr dirty="0" err="1"/>
              <a:t>сенсорних</a:t>
            </a:r>
            <a:r>
              <a:rPr dirty="0"/>
              <a:t> </a:t>
            </a:r>
            <a:r>
              <a:rPr dirty="0" err="1"/>
              <a:t>даних</a:t>
            </a:r>
            <a:r>
              <a:rPr dirty="0"/>
              <a:t> з </a:t>
            </a:r>
            <a:r>
              <a:rPr dirty="0" err="1"/>
              <a:t>акселерометра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складається</a:t>
            </a:r>
            <a:r>
              <a:rPr dirty="0"/>
              <a:t> з </a:t>
            </a:r>
            <a:r>
              <a:rPr dirty="0" err="1"/>
              <a:t>модулів</a:t>
            </a:r>
            <a:r>
              <a:rPr dirty="0"/>
              <a:t> </a:t>
            </a:r>
            <a:r>
              <a:rPr dirty="0" err="1"/>
              <a:t>збору</a:t>
            </a:r>
            <a:r>
              <a:rPr dirty="0"/>
              <a:t> </a:t>
            </a:r>
            <a:r>
              <a:rPr dirty="0" err="1"/>
              <a:t>даних</a:t>
            </a:r>
            <a:r>
              <a:rPr dirty="0"/>
              <a:t>, </a:t>
            </a:r>
            <a:r>
              <a:rPr dirty="0" err="1"/>
              <a:t>обробки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класифікації</a:t>
            </a:r>
            <a:r>
              <a:rPr dirty="0"/>
              <a:t> </a:t>
            </a:r>
            <a:r>
              <a:rPr dirty="0" err="1"/>
              <a:t>активності</a:t>
            </a:r>
            <a:r>
              <a:rPr dirty="0"/>
              <a:t> </a:t>
            </a:r>
            <a:r>
              <a:rPr dirty="0" err="1"/>
              <a:t>користувача</a:t>
            </a:r>
            <a:r>
              <a:rPr dirty="0"/>
              <a:t> в </a:t>
            </a:r>
            <a:r>
              <a:rPr dirty="0" err="1"/>
              <a:t>режимі</a:t>
            </a:r>
            <a:r>
              <a:rPr dirty="0"/>
              <a:t> </a:t>
            </a:r>
            <a:r>
              <a:rPr dirty="0" err="1"/>
              <a:t>реального</a:t>
            </a:r>
            <a:r>
              <a:rPr dirty="0"/>
              <a:t> </a:t>
            </a:r>
            <a:r>
              <a:rPr dirty="0" err="1"/>
              <a:t>часу</a:t>
            </a:r>
            <a:r>
              <a:rPr dirty="0"/>
              <a:t>.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dirty="0" err="1"/>
              <a:t>Програмне</a:t>
            </a:r>
            <a:r>
              <a:rPr dirty="0"/>
              <a:t> </a:t>
            </a:r>
            <a:r>
              <a:rPr dirty="0" err="1"/>
              <a:t>забезпечення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06237"/>
            <a:ext cx="5548373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dirty="0" err="1"/>
              <a:t>Застосунок</a:t>
            </a:r>
            <a:r>
              <a:rPr dirty="0"/>
              <a:t> </a:t>
            </a:r>
            <a:r>
              <a:rPr dirty="0" err="1"/>
              <a:t>реалізований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Kotlin з </a:t>
            </a:r>
            <a:r>
              <a:rPr dirty="0" err="1"/>
              <a:t>використанням</a:t>
            </a:r>
            <a:r>
              <a:rPr dirty="0"/>
              <a:t> TensorFlow Lite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інтеграції</a:t>
            </a:r>
            <a:r>
              <a:rPr dirty="0"/>
              <a:t> </a:t>
            </a:r>
            <a:r>
              <a:rPr dirty="0" err="1"/>
              <a:t>моделей</a:t>
            </a:r>
            <a:r>
              <a:rPr dirty="0"/>
              <a:t> </a:t>
            </a:r>
            <a:r>
              <a:rPr dirty="0" err="1"/>
              <a:t>машинного</a:t>
            </a:r>
            <a:r>
              <a:rPr dirty="0"/>
              <a:t> </a:t>
            </a:r>
            <a:r>
              <a:rPr dirty="0" err="1"/>
              <a:t>навчання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Модулі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кожного</a:t>
            </a:r>
            <a:r>
              <a:rPr dirty="0"/>
              <a:t> </a:t>
            </a:r>
            <a:r>
              <a:rPr dirty="0" err="1"/>
              <a:t>алгоритму</a:t>
            </a:r>
            <a:r>
              <a:rPr dirty="0"/>
              <a:t> </a:t>
            </a:r>
            <a:r>
              <a:rPr dirty="0" err="1"/>
              <a:t>створено</a:t>
            </a:r>
            <a:r>
              <a:rPr dirty="0"/>
              <a:t> </a:t>
            </a:r>
            <a:r>
              <a:rPr dirty="0" err="1"/>
              <a:t>як</a:t>
            </a:r>
            <a:r>
              <a:rPr dirty="0"/>
              <a:t> </a:t>
            </a:r>
            <a:r>
              <a:rPr dirty="0" err="1"/>
              <a:t>окремі</a:t>
            </a:r>
            <a:r>
              <a:rPr dirty="0"/>
              <a:t> </a:t>
            </a:r>
            <a:r>
              <a:rPr dirty="0" err="1"/>
              <a:t>компоненти</a:t>
            </a:r>
            <a:r>
              <a:rPr dirty="0"/>
              <a:t>, </a:t>
            </a:r>
            <a:r>
              <a:rPr dirty="0" err="1"/>
              <a:t>що</a:t>
            </a:r>
            <a:r>
              <a:rPr dirty="0"/>
              <a:t> </a:t>
            </a:r>
            <a:r>
              <a:rPr dirty="0" err="1"/>
              <a:t>дозволяє</a:t>
            </a:r>
            <a:r>
              <a:rPr dirty="0"/>
              <a:t> </a:t>
            </a:r>
            <a:r>
              <a:rPr dirty="0" err="1"/>
              <a:t>легко</a:t>
            </a:r>
            <a:r>
              <a:rPr dirty="0"/>
              <a:t> </a:t>
            </a:r>
            <a:r>
              <a:rPr dirty="0" err="1"/>
              <a:t>порівнювати</a:t>
            </a:r>
            <a:r>
              <a:rPr dirty="0"/>
              <a:t> </a:t>
            </a:r>
            <a:r>
              <a:rPr dirty="0" err="1"/>
              <a:t>їх</a:t>
            </a:r>
            <a:r>
              <a:rPr dirty="0"/>
              <a:t> </a:t>
            </a:r>
            <a:r>
              <a:rPr dirty="0" err="1"/>
              <a:t>продуктивність</a:t>
            </a:r>
            <a:r>
              <a:rPr dirty="0"/>
              <a:t>.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67881C91-68B3-8642-C014-A1AE2FCD3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181" y="1145620"/>
            <a:ext cx="1626577" cy="36146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Експеримент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dirty="0"/>
              <a:t>Експеримент проводився з використанням даних від 5 добровольців. Було зібрано понад 1000 зразків типових рухів (ходьба, стрибки, стояння).</a:t>
            </a:r>
          </a:p>
          <a:p>
            <a:endParaRPr lang="uk-UA" dirty="0"/>
          </a:p>
          <a:p>
            <a:r>
              <a:rPr lang="uk-UA" dirty="0"/>
              <a:t>У фінальному аналізі порівнювались два алгоритми: </a:t>
            </a:r>
            <a:r>
              <a:rPr lang="en-GB" dirty="0"/>
              <a:t>Random Forest </a:t>
            </a:r>
            <a:r>
              <a:rPr lang="uk-UA" dirty="0"/>
              <a:t>і </a:t>
            </a:r>
            <a:r>
              <a:rPr lang="en-GB" dirty="0"/>
              <a:t>CNN.</a:t>
            </a:r>
            <a:endParaRPr lang="uk-UA" dirty="0"/>
          </a:p>
          <a:p>
            <a:endParaRPr lang="en-GB" dirty="0"/>
          </a:p>
          <a:p>
            <a:r>
              <a:rPr lang="uk-UA" dirty="0"/>
              <a:t>Критерії оцінки: точність, швидкість роботи, п</a:t>
            </a:r>
            <a:r>
              <a:rPr lang="en-GB" dirty="0" err="1"/>
              <a:t>ридатність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мобільного</a:t>
            </a:r>
            <a:r>
              <a:rPr lang="en-GB" dirty="0"/>
              <a:t> </a:t>
            </a:r>
            <a:r>
              <a:rPr lang="en-GB" dirty="0" err="1"/>
              <a:t>середовища</a:t>
            </a:r>
            <a:endParaRPr lang="uk-UA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dirty="0" err="1"/>
              <a:t>Результати</a:t>
            </a:r>
            <a:r>
              <a:rPr dirty="0"/>
              <a:t> </a:t>
            </a:r>
            <a:r>
              <a:rPr dirty="0" err="1"/>
              <a:t>експерименту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492732"/>
            <a:ext cx="8520600" cy="3425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uk-UA" dirty="0"/>
          </a:p>
          <a:p>
            <a:r>
              <a:rPr lang="en-GB" dirty="0"/>
              <a:t>Random Forest </a:t>
            </a:r>
            <a:r>
              <a:rPr lang="uk-UA" dirty="0"/>
              <a:t>забезпечив найкращий баланс між точністю, швидкодією та енергоефективністю, показавши найвищу інтегральну оцінку.</a:t>
            </a:r>
          </a:p>
          <a:p>
            <a:r>
              <a:rPr lang="en-GB" dirty="0"/>
              <a:t>CNN, </a:t>
            </a:r>
            <a:r>
              <a:rPr lang="uk-UA" dirty="0"/>
              <a:t>хоча і точніший, виявився менш придатним для мобільного середовища через вищі вимоги до обчислювальних ресурсів.</a:t>
            </a:r>
            <a:endParaRPr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009861A-23C1-9C8C-710F-674878BA3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07" y="666971"/>
            <a:ext cx="136568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E40F59-4B7C-6D75-9E5E-37B4D858A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37326"/>
              </p:ext>
            </p:extLst>
          </p:nvPr>
        </p:nvGraphicFramePr>
        <p:xfrm>
          <a:off x="414960" y="2495553"/>
          <a:ext cx="8228529" cy="1749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276">
                  <a:extLst>
                    <a:ext uri="{9D8B030D-6E8A-4147-A177-3AD203B41FA5}">
                      <a16:colId xmlns:a16="http://schemas.microsoft.com/office/drawing/2014/main" val="3220181658"/>
                    </a:ext>
                  </a:extLst>
                </a:gridCol>
                <a:gridCol w="900546">
                  <a:extLst>
                    <a:ext uri="{9D8B030D-6E8A-4147-A177-3AD203B41FA5}">
                      <a16:colId xmlns:a16="http://schemas.microsoft.com/office/drawing/2014/main" val="772635652"/>
                    </a:ext>
                  </a:extLst>
                </a:gridCol>
                <a:gridCol w="1357434">
                  <a:extLst>
                    <a:ext uri="{9D8B030D-6E8A-4147-A177-3AD203B41FA5}">
                      <a16:colId xmlns:a16="http://schemas.microsoft.com/office/drawing/2014/main" val="3667271357"/>
                    </a:ext>
                  </a:extLst>
                </a:gridCol>
                <a:gridCol w="2882615">
                  <a:extLst>
                    <a:ext uri="{9D8B030D-6E8A-4147-A177-3AD203B41FA5}">
                      <a16:colId xmlns:a16="http://schemas.microsoft.com/office/drawing/2014/main" val="2166173588"/>
                    </a:ext>
                  </a:extLst>
                </a:gridCol>
                <a:gridCol w="1969658">
                  <a:extLst>
                    <a:ext uri="{9D8B030D-6E8A-4147-A177-3AD203B41FA5}">
                      <a16:colId xmlns:a16="http://schemas.microsoft.com/office/drawing/2014/main" val="1209338319"/>
                    </a:ext>
                  </a:extLst>
                </a:gridCol>
              </a:tblGrid>
              <a:tr h="584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 dirty="0" err="1">
                          <a:effectLst/>
                        </a:rPr>
                        <a:t>Алгоритм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 dirty="0" err="1">
                          <a:effectLst/>
                        </a:rPr>
                        <a:t>Точність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>
                          <a:effectLst/>
                        </a:rPr>
                        <a:t>Швидкість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>
                          <a:effectLst/>
                        </a:rPr>
                        <a:t>Придатність для мобільного середовища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>
                          <a:effectLst/>
                        </a:rPr>
                        <a:t>Z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8632821"/>
                  </a:ext>
                </a:extLst>
              </a:tr>
              <a:tr h="531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>
                          <a:effectLst/>
                        </a:rPr>
                        <a:t>Random Forest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>
                          <a:effectLst/>
                        </a:rPr>
                        <a:t>0.88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 dirty="0">
                          <a:effectLst/>
                        </a:rPr>
                        <a:t>1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>
                          <a:effectLst/>
                        </a:rPr>
                        <a:t>0.957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3641644"/>
                  </a:ext>
                </a:extLst>
              </a:tr>
              <a:tr h="5348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>
                          <a:effectLst/>
                        </a:rPr>
                        <a:t>CNN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>
                          <a:effectLst/>
                        </a:rPr>
                        <a:t>0.94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 dirty="0">
                          <a:effectLst/>
                        </a:rPr>
                        <a:t>0.87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>
                          <a:effectLst/>
                        </a:rPr>
                        <a:t>0.87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GB" sz="1400" kern="100" dirty="0">
                          <a:effectLst/>
                        </a:rPr>
                        <a:t>0.883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60377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dirty="0" err="1"/>
              <a:t>Аналіз</a:t>
            </a:r>
            <a:r>
              <a:rPr dirty="0"/>
              <a:t> </a:t>
            </a:r>
            <a:r>
              <a:rPr dirty="0" err="1"/>
              <a:t>результатів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175419" y="701111"/>
            <a:ext cx="8614105" cy="3741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r>
              <a:rPr lang="uk-UA" dirty="0"/>
              <a:t>Проведено багатокритеріальну оцінку 5 алгоритмів (</a:t>
            </a:r>
            <a:r>
              <a:rPr lang="en-GB" dirty="0"/>
              <a:t>DT, RF, CNN, HMM, SVM) </a:t>
            </a:r>
            <a:r>
              <a:rPr lang="uk-UA" dirty="0"/>
              <a:t>із використанням згорткової моделі</a:t>
            </a: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uk-UA" dirty="0"/>
          </a:p>
          <a:p>
            <a:r>
              <a:rPr lang="uk-UA" dirty="0"/>
              <a:t>Найвища корисність — </a:t>
            </a:r>
            <a:r>
              <a:rPr lang="en-GB" dirty="0"/>
              <a:t>CNN (0.7) </a:t>
            </a:r>
            <a:r>
              <a:rPr lang="uk-UA" dirty="0"/>
              <a:t>завдяки точності та адаптивності</a:t>
            </a:r>
          </a:p>
          <a:p>
            <a:endParaRPr lang="uk-UA" dirty="0"/>
          </a:p>
          <a:p>
            <a:r>
              <a:rPr lang="en-GB" dirty="0"/>
              <a:t>Random Forest (0.6625) — </a:t>
            </a:r>
            <a:r>
              <a:rPr lang="uk-UA" dirty="0"/>
              <a:t>друге місце, баланс ефективності та стабільності</a:t>
            </a:r>
            <a:endParaRPr lang="ru-UA" dirty="0"/>
          </a:p>
          <a:p>
            <a:pPr marL="114300" indent="0">
              <a:buNone/>
            </a:pPr>
            <a:endParaRPr lang="uk-UA" dirty="0"/>
          </a:p>
          <a:p>
            <a:r>
              <a:rPr lang="en-GB" dirty="0"/>
              <a:t>Random Forest </a:t>
            </a:r>
            <a:r>
              <a:rPr lang="uk-UA" dirty="0"/>
              <a:t>продемонстрував найкращі результати для мобільного середовища</a:t>
            </a:r>
            <a:endParaRPr lang="ru-RU" dirty="0"/>
          </a:p>
          <a:p>
            <a:endParaRPr lang="uk-UA" dirty="0"/>
          </a:p>
          <a:p>
            <a:r>
              <a:rPr lang="ru-RU" dirty="0"/>
              <a:t>CNN забезпечив вищу точність (0.94), але поступився в швидкодії та ресурсоємності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59B004-A6EC-ED31-67EC-3CAF15670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21763"/>
              </p:ext>
            </p:extLst>
          </p:nvPr>
        </p:nvGraphicFramePr>
        <p:xfrm>
          <a:off x="700050" y="1214289"/>
          <a:ext cx="7881242" cy="158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3465">
                  <a:extLst>
                    <a:ext uri="{9D8B030D-6E8A-4147-A177-3AD203B41FA5}">
                      <a16:colId xmlns:a16="http://schemas.microsoft.com/office/drawing/2014/main" val="2260583338"/>
                    </a:ext>
                  </a:extLst>
                </a:gridCol>
                <a:gridCol w="966646">
                  <a:extLst>
                    <a:ext uri="{9D8B030D-6E8A-4147-A177-3AD203B41FA5}">
                      <a16:colId xmlns:a16="http://schemas.microsoft.com/office/drawing/2014/main" val="2083738829"/>
                    </a:ext>
                  </a:extLst>
                </a:gridCol>
                <a:gridCol w="1163856">
                  <a:extLst>
                    <a:ext uri="{9D8B030D-6E8A-4147-A177-3AD203B41FA5}">
                      <a16:colId xmlns:a16="http://schemas.microsoft.com/office/drawing/2014/main" val="131278982"/>
                    </a:ext>
                  </a:extLst>
                </a:gridCol>
                <a:gridCol w="1181953">
                  <a:extLst>
                    <a:ext uri="{9D8B030D-6E8A-4147-A177-3AD203B41FA5}">
                      <a16:colId xmlns:a16="http://schemas.microsoft.com/office/drawing/2014/main" val="255016298"/>
                    </a:ext>
                  </a:extLst>
                </a:gridCol>
                <a:gridCol w="825727">
                  <a:extLst>
                    <a:ext uri="{9D8B030D-6E8A-4147-A177-3AD203B41FA5}">
                      <a16:colId xmlns:a16="http://schemas.microsoft.com/office/drawing/2014/main" val="2581308653"/>
                    </a:ext>
                  </a:extLst>
                </a:gridCol>
                <a:gridCol w="1594239">
                  <a:extLst>
                    <a:ext uri="{9D8B030D-6E8A-4147-A177-3AD203B41FA5}">
                      <a16:colId xmlns:a16="http://schemas.microsoft.com/office/drawing/2014/main" val="439834179"/>
                    </a:ext>
                  </a:extLst>
                </a:gridCol>
                <a:gridCol w="635356">
                  <a:extLst>
                    <a:ext uri="{9D8B030D-6E8A-4147-A177-3AD203B41FA5}">
                      <a16:colId xmlns:a16="http://schemas.microsoft.com/office/drawing/2014/main" val="251469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 dirty="0" err="1">
                          <a:effectLst/>
                        </a:rPr>
                        <a:t>Алгоритм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Точність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Швидкість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Енергоспоживання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Адаптивність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Масштабованість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3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</a:endParaRPr>
                    </a:p>
                    <a:p>
                      <a:pPr algn="ctr">
                        <a:buNone/>
                      </a:pPr>
                      <a:r>
                        <a:rPr lang="en-GB" sz="1300" kern="100">
                          <a:effectLst/>
                        </a:rPr>
                        <a:t>Z*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218407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Decision Trees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 dirty="0">
                          <a:effectLst/>
                        </a:rPr>
                        <a:t>0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 dirty="0">
                          <a:effectLst/>
                        </a:rPr>
                        <a:t>0.35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1715136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Random Forest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0.67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0.695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77103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CNN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0.725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3796429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SVM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0.53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387968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uk-UA" sz="1300" kern="100">
                          <a:effectLst/>
                        </a:rPr>
                        <a:t>В</a:t>
                      </a:r>
                      <a:r>
                        <a:rPr lang="en-GB" sz="1300" kern="100">
                          <a:effectLst/>
                        </a:rPr>
                        <a:t>агових коефіцієнт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 dirty="0">
                          <a:effectLst/>
                        </a:rPr>
                        <a:t>0.25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0.2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0.15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 dirty="0">
                          <a:effectLst/>
                        </a:rPr>
                        <a:t> 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1386154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ocument with black text&#10;&#10;AI-generated content may be incorrect.">
            <a:extLst>
              <a:ext uri="{FF2B5EF4-FFF2-40B4-BE49-F238E27FC236}">
                <a16:creationId xmlns:a16="http://schemas.microsoft.com/office/drawing/2014/main" id="{A1553A10-824E-1BCE-BC85-9BEF2E8F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44" y="677060"/>
            <a:ext cx="2781065" cy="3897252"/>
          </a:xfrm>
          <a:prstGeom prst="rect">
            <a:avLst/>
          </a:prstGeom>
        </p:spPr>
      </p:pic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dirty="0" err="1"/>
              <a:t>Публікація</a:t>
            </a:r>
            <a:r>
              <a:rPr dirty="0"/>
              <a:t> </a:t>
            </a:r>
            <a:r>
              <a:rPr dirty="0" err="1"/>
              <a:t>результатів</a:t>
            </a:r>
            <a:endParaRPr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179119" y="799673"/>
            <a:ext cx="4098490" cy="3486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sz="2000" dirty="0"/>
              <a:t>Матеріали дослідження були опубліковані у збірнику </a:t>
            </a:r>
            <a:r>
              <a:rPr lang="en-GB" sz="2000" dirty="0">
                <a:latin typeface="Economica" panose="020B0604020202020204" charset="0"/>
              </a:rPr>
              <a:t>VIII</a:t>
            </a:r>
            <a:r>
              <a:rPr lang="ru-UA" sz="2000" dirty="0">
                <a:latin typeface="Economica" panose="020B0604020202020204" charset="0"/>
              </a:rPr>
              <a:t> </a:t>
            </a:r>
            <a:r>
              <a:rPr lang="uk-UA" sz="2000" dirty="0"/>
              <a:t>Всеукраїнської студентської наукової конференції</a:t>
            </a:r>
            <a:r>
              <a:rPr lang="en-GB" sz="2000" dirty="0"/>
              <a:t> </a:t>
            </a:r>
            <a:r>
              <a:rPr lang="uk-UA" sz="2000" dirty="0"/>
              <a:t>«Експериментальні та теоретичні дослідження в контексті сучасної науки»</a:t>
            </a:r>
            <a:endParaRPr sz="2000"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Picture 3" descr="A blue and white cover with text&#10;&#10;AI-generated content may be incorrect.">
            <a:extLst>
              <a:ext uri="{FF2B5EF4-FFF2-40B4-BE49-F238E27FC236}">
                <a16:creationId xmlns:a16="http://schemas.microsoft.com/office/drawing/2014/main" id="{4E946557-2FA0-98FF-DAFA-32DA14320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779" y="645024"/>
            <a:ext cx="2760296" cy="38972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dirty="0" err="1"/>
              <a:t>Підсумки</a:t>
            </a:r>
            <a:endParaRPr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891878"/>
            <a:ext cx="8520600" cy="3333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r>
              <a:rPr lang="uk-UA" dirty="0"/>
              <a:t>Дослідження довело ефективність </a:t>
            </a:r>
            <a:r>
              <a:rPr lang="en-GB" dirty="0"/>
              <a:t>CNN </a:t>
            </a:r>
            <a:r>
              <a:rPr lang="uk-UA" dirty="0"/>
              <a:t>як високоточного алгоритму розпізнавання фізичної активності, а також практичну придатність </a:t>
            </a:r>
            <a:r>
              <a:rPr lang="en-GB" dirty="0"/>
              <a:t>Random Forest </a:t>
            </a:r>
            <a:r>
              <a:rPr lang="uk-UA" dirty="0"/>
              <a:t>для використання в мобільних застосунках завдяки його швидкодії та енергоефективності.</a:t>
            </a:r>
            <a:endParaRPr lang="en-GB" dirty="0"/>
          </a:p>
          <a:p>
            <a:endParaRPr lang="uk-UA" dirty="0"/>
          </a:p>
          <a:p>
            <a:r>
              <a:rPr lang="uk-UA" dirty="0"/>
              <a:t>Результати мають практичне значення та можуть бути інтегровані у майбутні рішення для фітнес-трекінгу й систем моніторингу активності.</a:t>
            </a:r>
          </a:p>
          <a:p>
            <a:endParaRPr dirty="0"/>
          </a:p>
          <a:p>
            <a:r>
              <a:rPr dirty="0" err="1"/>
              <a:t>Подальші</a:t>
            </a:r>
            <a:r>
              <a:rPr dirty="0"/>
              <a:t> </a:t>
            </a:r>
            <a:r>
              <a:rPr dirty="0" err="1"/>
              <a:t>дослідження</a:t>
            </a:r>
            <a:r>
              <a:rPr dirty="0"/>
              <a:t>: </a:t>
            </a:r>
            <a:r>
              <a:rPr dirty="0" err="1"/>
              <a:t>розширення</a:t>
            </a:r>
            <a:r>
              <a:rPr dirty="0"/>
              <a:t> </a:t>
            </a:r>
            <a:r>
              <a:rPr lang="en-GB" dirty="0"/>
              <a:t>dataset</a:t>
            </a:r>
            <a:r>
              <a:rPr dirty="0"/>
              <a:t>, </a:t>
            </a:r>
            <a:r>
              <a:rPr dirty="0" err="1"/>
              <a:t>врахування</a:t>
            </a:r>
            <a:r>
              <a:rPr dirty="0"/>
              <a:t> </a:t>
            </a:r>
            <a:r>
              <a:rPr dirty="0" err="1"/>
              <a:t>індивідуальних</a:t>
            </a:r>
            <a:r>
              <a:rPr dirty="0"/>
              <a:t> </a:t>
            </a:r>
            <a:r>
              <a:rPr dirty="0" err="1"/>
              <a:t>особливостей</a:t>
            </a:r>
            <a:r>
              <a:rPr dirty="0"/>
              <a:t> </a:t>
            </a:r>
            <a:r>
              <a:rPr dirty="0" err="1"/>
              <a:t>користувача</a:t>
            </a:r>
            <a:r>
              <a:rPr dirty="0"/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dirty="0" err="1"/>
              <a:t>Актуальність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стан</a:t>
            </a:r>
            <a:r>
              <a:rPr dirty="0"/>
              <a:t> </a:t>
            </a:r>
            <a:r>
              <a:rPr dirty="0" err="1"/>
              <a:t>розвитку</a:t>
            </a:r>
            <a:r>
              <a:rPr dirty="0"/>
              <a:t> </a:t>
            </a:r>
            <a:r>
              <a:rPr dirty="0" err="1"/>
              <a:t>галузі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dirty="0" err="1"/>
              <a:t>Фізична</a:t>
            </a:r>
            <a:r>
              <a:rPr dirty="0"/>
              <a:t> </a:t>
            </a:r>
            <a:r>
              <a:rPr dirty="0" err="1"/>
              <a:t>активність</a:t>
            </a:r>
            <a:r>
              <a:rPr dirty="0"/>
              <a:t> – </a:t>
            </a:r>
            <a:r>
              <a:rPr dirty="0" err="1"/>
              <a:t>важлива</a:t>
            </a:r>
            <a:r>
              <a:rPr dirty="0"/>
              <a:t> </a:t>
            </a:r>
            <a:r>
              <a:rPr dirty="0" err="1"/>
              <a:t>складова</a:t>
            </a:r>
            <a:r>
              <a:rPr dirty="0"/>
              <a:t> </a:t>
            </a:r>
            <a:r>
              <a:rPr dirty="0" err="1"/>
              <a:t>здорового</a:t>
            </a:r>
            <a:r>
              <a:rPr dirty="0"/>
              <a:t> </a:t>
            </a:r>
            <a:r>
              <a:rPr dirty="0" err="1"/>
              <a:t>способу</a:t>
            </a:r>
            <a:r>
              <a:rPr dirty="0"/>
              <a:t> </a:t>
            </a:r>
            <a:r>
              <a:rPr dirty="0" err="1"/>
              <a:t>життя</a:t>
            </a:r>
            <a:r>
              <a:rPr dirty="0"/>
              <a:t>. </a:t>
            </a:r>
            <a:r>
              <a:rPr dirty="0" err="1"/>
              <a:t>Мобільні</a:t>
            </a:r>
            <a:r>
              <a:rPr dirty="0"/>
              <a:t> </a:t>
            </a:r>
            <a:r>
              <a:rPr dirty="0" err="1"/>
              <a:t>застосунки</a:t>
            </a:r>
            <a:r>
              <a:rPr dirty="0"/>
              <a:t> </a:t>
            </a:r>
            <a:r>
              <a:rPr dirty="0" err="1"/>
              <a:t>стали</a:t>
            </a:r>
            <a:r>
              <a:rPr dirty="0"/>
              <a:t> </a:t>
            </a:r>
            <a:r>
              <a:rPr dirty="0" err="1"/>
              <a:t>популярним</a:t>
            </a:r>
            <a:r>
              <a:rPr dirty="0"/>
              <a:t> </a:t>
            </a:r>
            <a:r>
              <a:rPr dirty="0" err="1"/>
              <a:t>інструментом</a:t>
            </a:r>
            <a:r>
              <a:rPr dirty="0"/>
              <a:t> </a:t>
            </a:r>
            <a:r>
              <a:rPr dirty="0" err="1"/>
              <a:t>її</a:t>
            </a:r>
            <a:r>
              <a:rPr dirty="0"/>
              <a:t> </a:t>
            </a:r>
            <a:r>
              <a:rPr dirty="0" err="1"/>
              <a:t>моніторингу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Актуальність</a:t>
            </a:r>
            <a:r>
              <a:rPr dirty="0"/>
              <a:t> </a:t>
            </a:r>
            <a:r>
              <a:rPr dirty="0" err="1"/>
              <a:t>дослідження</a:t>
            </a:r>
            <a:r>
              <a:rPr dirty="0"/>
              <a:t> </a:t>
            </a:r>
            <a:r>
              <a:rPr dirty="0" err="1"/>
              <a:t>обумовлена</a:t>
            </a:r>
            <a:r>
              <a:rPr dirty="0"/>
              <a:t> </a:t>
            </a:r>
            <a:r>
              <a:rPr dirty="0" err="1"/>
              <a:t>потребою</a:t>
            </a:r>
            <a:r>
              <a:rPr dirty="0"/>
              <a:t> в </a:t>
            </a:r>
            <a:r>
              <a:rPr dirty="0" err="1"/>
              <a:t>точному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енергоефективному</a:t>
            </a:r>
            <a:r>
              <a:rPr dirty="0"/>
              <a:t> </a:t>
            </a:r>
            <a:r>
              <a:rPr dirty="0" err="1"/>
              <a:t>розпізнаванні</a:t>
            </a:r>
            <a:r>
              <a:rPr dirty="0"/>
              <a:t> </a:t>
            </a:r>
            <a:r>
              <a:rPr dirty="0" err="1"/>
              <a:t>рухів</a:t>
            </a:r>
            <a:r>
              <a:rPr dirty="0"/>
              <a:t> </a:t>
            </a:r>
            <a:r>
              <a:rPr dirty="0" err="1"/>
              <a:t>користувача</a:t>
            </a:r>
            <a:r>
              <a:rPr dirty="0"/>
              <a:t> з </a:t>
            </a:r>
            <a:r>
              <a:rPr dirty="0" err="1"/>
              <a:t>використанням</a:t>
            </a:r>
            <a:r>
              <a:rPr dirty="0"/>
              <a:t> </a:t>
            </a:r>
            <a:r>
              <a:rPr dirty="0" err="1"/>
              <a:t>мобільних</a:t>
            </a:r>
            <a:r>
              <a:rPr dirty="0"/>
              <a:t> </a:t>
            </a:r>
            <a:r>
              <a:rPr dirty="0" err="1"/>
              <a:t>сенсорів</a:t>
            </a:r>
            <a:r>
              <a:rPr dirty="0"/>
              <a:t>.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Огляд літератури (аналогів)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dirty="0" err="1"/>
              <a:t>Розглянуто</a:t>
            </a:r>
            <a:r>
              <a:rPr dirty="0"/>
              <a:t> </a:t>
            </a:r>
            <a:r>
              <a:rPr dirty="0" err="1"/>
              <a:t>сучасні</a:t>
            </a:r>
            <a:r>
              <a:rPr dirty="0"/>
              <a:t> </a:t>
            </a:r>
            <a:r>
              <a:rPr dirty="0" err="1"/>
              <a:t>підходи</a:t>
            </a:r>
            <a:r>
              <a:rPr dirty="0"/>
              <a:t>: CNN, HMM, Random Forest, </a:t>
            </a:r>
            <a:r>
              <a:rPr dirty="0" err="1"/>
              <a:t>що</a:t>
            </a:r>
            <a:r>
              <a:rPr dirty="0"/>
              <a:t> </a:t>
            </a:r>
            <a:r>
              <a:rPr dirty="0" err="1"/>
              <a:t>застосовуються</a:t>
            </a:r>
            <a:r>
              <a:rPr dirty="0"/>
              <a:t> у </a:t>
            </a:r>
            <a:r>
              <a:rPr dirty="0" err="1"/>
              <a:t>класифікації</a:t>
            </a:r>
            <a:r>
              <a:rPr dirty="0"/>
              <a:t> </a:t>
            </a:r>
            <a:r>
              <a:rPr dirty="0" err="1"/>
              <a:t>рухів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Виявлено</a:t>
            </a:r>
            <a:r>
              <a:rPr dirty="0"/>
              <a:t>, </a:t>
            </a:r>
            <a:r>
              <a:rPr dirty="0" err="1"/>
              <a:t>що</a:t>
            </a:r>
            <a:r>
              <a:rPr dirty="0"/>
              <a:t> </a:t>
            </a:r>
            <a:r>
              <a:rPr dirty="0" err="1"/>
              <a:t>комбіновані</a:t>
            </a:r>
            <a:r>
              <a:rPr dirty="0"/>
              <a:t> </a:t>
            </a:r>
            <a:r>
              <a:rPr dirty="0" err="1"/>
              <a:t>моделі</a:t>
            </a:r>
            <a:r>
              <a:rPr dirty="0"/>
              <a:t> </a:t>
            </a:r>
            <a:r>
              <a:rPr dirty="0" err="1"/>
              <a:t>забезпечують</a:t>
            </a:r>
            <a:r>
              <a:rPr dirty="0"/>
              <a:t> </a:t>
            </a:r>
            <a:r>
              <a:rPr dirty="0" err="1"/>
              <a:t>кращу</a:t>
            </a:r>
            <a:r>
              <a:rPr dirty="0"/>
              <a:t> </a:t>
            </a:r>
            <a:r>
              <a:rPr dirty="0" err="1"/>
              <a:t>точність</a:t>
            </a:r>
            <a:r>
              <a:rPr dirty="0"/>
              <a:t>, </a:t>
            </a:r>
            <a:r>
              <a:rPr dirty="0" err="1"/>
              <a:t>але</a:t>
            </a:r>
            <a:r>
              <a:rPr dirty="0"/>
              <a:t> </a:t>
            </a:r>
            <a:r>
              <a:rPr dirty="0" err="1"/>
              <a:t>мають</a:t>
            </a:r>
            <a:r>
              <a:rPr dirty="0"/>
              <a:t> </a:t>
            </a:r>
            <a:r>
              <a:rPr dirty="0" err="1"/>
              <a:t>високі</a:t>
            </a:r>
            <a:r>
              <a:rPr dirty="0"/>
              <a:t> </a:t>
            </a:r>
            <a:r>
              <a:rPr dirty="0" err="1"/>
              <a:t>вимоги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ресурсів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Існує</a:t>
            </a:r>
            <a:r>
              <a:rPr dirty="0"/>
              <a:t> </a:t>
            </a:r>
            <a:r>
              <a:rPr dirty="0" err="1"/>
              <a:t>потреба</a:t>
            </a:r>
            <a:r>
              <a:rPr dirty="0"/>
              <a:t> в </a:t>
            </a:r>
            <a:r>
              <a:rPr dirty="0" err="1"/>
              <a:t>пошуку</a:t>
            </a:r>
            <a:r>
              <a:rPr dirty="0"/>
              <a:t> </a:t>
            </a:r>
            <a:r>
              <a:rPr dirty="0" err="1"/>
              <a:t>балансу</a:t>
            </a:r>
            <a:r>
              <a:rPr dirty="0"/>
              <a:t> </a:t>
            </a:r>
            <a:r>
              <a:rPr dirty="0" err="1"/>
              <a:t>між</a:t>
            </a:r>
            <a:r>
              <a:rPr dirty="0"/>
              <a:t> </a:t>
            </a:r>
            <a:r>
              <a:rPr dirty="0" err="1"/>
              <a:t>точністю</a:t>
            </a:r>
            <a:r>
              <a:rPr dirty="0"/>
              <a:t>, </a:t>
            </a:r>
            <a:r>
              <a:rPr dirty="0" err="1"/>
              <a:t>енергоефективністю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адаптивністю</a:t>
            </a:r>
            <a:r>
              <a:rPr dirty="0"/>
              <a:t>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dirty="0" err="1"/>
              <a:t>Постановка</a:t>
            </a:r>
            <a:r>
              <a:rPr dirty="0"/>
              <a:t> </a:t>
            </a:r>
            <a:r>
              <a:rPr dirty="0" err="1"/>
              <a:t>задачі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dirty="0" err="1"/>
              <a:t>Задача</a:t>
            </a:r>
            <a:r>
              <a:rPr dirty="0"/>
              <a:t>: </a:t>
            </a:r>
            <a:r>
              <a:rPr dirty="0" err="1"/>
              <a:t>визначити</a:t>
            </a:r>
            <a:r>
              <a:rPr dirty="0"/>
              <a:t> </a:t>
            </a:r>
            <a:r>
              <a:rPr dirty="0" err="1"/>
              <a:t>найефективніший</a:t>
            </a:r>
            <a:r>
              <a:rPr dirty="0"/>
              <a:t> </a:t>
            </a:r>
            <a:r>
              <a:rPr dirty="0" err="1"/>
              <a:t>алгоритм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мобільного</a:t>
            </a:r>
            <a:r>
              <a:rPr dirty="0"/>
              <a:t> </a:t>
            </a:r>
            <a:r>
              <a:rPr dirty="0" err="1"/>
              <a:t>застосунку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моніторингу</a:t>
            </a:r>
            <a:r>
              <a:rPr dirty="0"/>
              <a:t> </a:t>
            </a:r>
            <a:r>
              <a:rPr dirty="0" err="1"/>
              <a:t>фізичної</a:t>
            </a:r>
            <a:r>
              <a:rPr dirty="0"/>
              <a:t> </a:t>
            </a:r>
            <a:r>
              <a:rPr dirty="0" err="1"/>
              <a:t>активності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Очікуваний</a:t>
            </a:r>
            <a:r>
              <a:rPr dirty="0"/>
              <a:t> </a:t>
            </a:r>
            <a:r>
              <a:rPr dirty="0" err="1"/>
              <a:t>результат</a:t>
            </a:r>
            <a:r>
              <a:rPr dirty="0"/>
              <a:t>: </a:t>
            </a:r>
            <a:r>
              <a:rPr dirty="0" err="1"/>
              <a:t>вибір</a:t>
            </a:r>
            <a:r>
              <a:rPr dirty="0"/>
              <a:t> </a:t>
            </a:r>
            <a:r>
              <a:rPr dirty="0" err="1"/>
              <a:t>алгоритму</a:t>
            </a:r>
            <a:r>
              <a:rPr dirty="0"/>
              <a:t>, </a:t>
            </a:r>
            <a:r>
              <a:rPr dirty="0" err="1"/>
              <a:t>який</a:t>
            </a:r>
            <a:r>
              <a:rPr dirty="0"/>
              <a:t> </a:t>
            </a:r>
            <a:r>
              <a:rPr dirty="0" err="1"/>
              <a:t>забезпечує</a:t>
            </a:r>
            <a:r>
              <a:rPr dirty="0"/>
              <a:t> </a:t>
            </a:r>
            <a:r>
              <a:rPr dirty="0" err="1"/>
              <a:t>оптимальне</a:t>
            </a:r>
            <a:r>
              <a:rPr dirty="0"/>
              <a:t> </a:t>
            </a:r>
            <a:r>
              <a:rPr dirty="0" err="1"/>
              <a:t>поєднання</a:t>
            </a:r>
            <a:r>
              <a:rPr dirty="0"/>
              <a:t> </a:t>
            </a:r>
            <a:r>
              <a:rPr dirty="0" err="1"/>
              <a:t>точності</a:t>
            </a:r>
            <a:r>
              <a:rPr dirty="0"/>
              <a:t>, </a:t>
            </a:r>
            <a:r>
              <a:rPr dirty="0" err="1"/>
              <a:t>швидкодії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низького</a:t>
            </a:r>
            <a:r>
              <a:rPr dirty="0"/>
              <a:t> </a:t>
            </a:r>
            <a:r>
              <a:rPr dirty="0" err="1"/>
              <a:t>енергоспоживання</a:t>
            </a:r>
            <a:r>
              <a:rPr dirty="0"/>
              <a:t>.</a:t>
            </a:r>
            <a:endParaRPr lang="en-GB" dirty="0"/>
          </a:p>
          <a:p>
            <a:endParaRPr lang="ru-UA" dirty="0"/>
          </a:p>
          <a:p>
            <a:r>
              <a:rPr lang="uk-UA" dirty="0"/>
              <a:t>Алгоритми для порівняння: </a:t>
            </a:r>
            <a:r>
              <a:rPr lang="en-GB" dirty="0"/>
              <a:t>Decision Trees, Random Forest, CNN, HMM, SVM.</a:t>
            </a:r>
          </a:p>
          <a:p>
            <a:endParaRPr lang="en-GB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181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dirty="0" err="1"/>
              <a:t>Методологія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93004" y="888022"/>
            <a:ext cx="8585236" cy="367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ru-RU" dirty="0"/>
          </a:p>
          <a:p>
            <a:r>
              <a:rPr lang="ru-RU" dirty="0"/>
              <a:t>Методи: метод аналізу ієрархій, згорткова модель, багатокритеріальна оцінка.</a:t>
            </a:r>
            <a:endParaRPr lang="en-GB" dirty="0"/>
          </a:p>
          <a:p>
            <a:endParaRPr lang="ru-UA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r>
              <a:rPr dirty="0" err="1"/>
              <a:t>Критерії</a:t>
            </a:r>
            <a:r>
              <a:rPr dirty="0"/>
              <a:t> </a:t>
            </a:r>
            <a:r>
              <a:rPr dirty="0" err="1"/>
              <a:t>оцінки</a:t>
            </a:r>
            <a:r>
              <a:rPr dirty="0"/>
              <a:t>: </a:t>
            </a:r>
            <a:r>
              <a:rPr dirty="0" err="1"/>
              <a:t>точність</a:t>
            </a:r>
            <a:r>
              <a:rPr dirty="0"/>
              <a:t>, </a:t>
            </a:r>
            <a:r>
              <a:rPr dirty="0" err="1"/>
              <a:t>швидкість</a:t>
            </a:r>
            <a:r>
              <a:rPr dirty="0"/>
              <a:t>, </a:t>
            </a:r>
            <a:r>
              <a:rPr dirty="0" err="1"/>
              <a:t>енергоспоживання</a:t>
            </a:r>
            <a:r>
              <a:rPr dirty="0"/>
              <a:t>, </a:t>
            </a:r>
            <a:r>
              <a:rPr dirty="0" err="1"/>
              <a:t>адаптивність</a:t>
            </a:r>
            <a:r>
              <a:rPr dirty="0"/>
              <a:t>, </a:t>
            </a:r>
            <a:r>
              <a:rPr dirty="0" err="1"/>
              <a:t>масштабованість</a:t>
            </a:r>
            <a:r>
              <a:rPr dirty="0"/>
              <a:t>.</a:t>
            </a:r>
            <a:endParaRPr lang="en-GB" dirty="0"/>
          </a:p>
          <a:p>
            <a:endParaRPr lang="ru-UA" dirty="0"/>
          </a:p>
          <a:p>
            <a:endParaRPr lang="en-GB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3A1ADCB3-D625-0DC7-76C0-F174A4308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E5EED43E-CF11-E27A-BCCB-79A7305F85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4400" dirty="0">
                <a:latin typeface="Economica" panose="020B0604020202020204" charset="0"/>
              </a:rPr>
              <a:t>Методологія: Нормалізація</a:t>
            </a:r>
            <a:endParaRPr sz="4000" dirty="0">
              <a:latin typeface="Economica" panose="020B0604020202020204" charset="0"/>
            </a:endParaRP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552D282C-42F4-3B2A-B5AE-78671516C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3004" y="888022"/>
            <a:ext cx="8520600" cy="367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/>
              <a:t>Мета: привести всі критерії до одного принципу оптимальності (максимізація).</a:t>
            </a:r>
          </a:p>
          <a:p>
            <a:endParaRPr lang="ru-RU" dirty="0"/>
          </a:p>
          <a:p>
            <a:r>
              <a:rPr lang="uk-UA" dirty="0"/>
              <a:t>Формула:</a:t>
            </a:r>
          </a:p>
          <a:p>
            <a:r>
              <a:rPr lang="ru-RU" dirty="0"/>
              <a:t>Векторний опис перетворення критеріїв до принципу оптимальності «за </a:t>
            </a:r>
            <a:r>
              <a:rPr lang="en-GB" dirty="0"/>
              <a:t>max</a:t>
            </a:r>
            <a:r>
              <a:rPr lang="ru-RU" dirty="0"/>
              <a:t>» </a:t>
            </a:r>
            <a:endParaRPr lang="en-GB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F0007D7F-34DD-D40E-E82E-9338454857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DA6EC0-A42B-59F3-A5B1-C198EE7C352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Picture 2" descr="A mathematical equation with a few symbols&#10;&#10;AI-generated content may be incorrect.">
            <a:extLst>
              <a:ext uri="{FF2B5EF4-FFF2-40B4-BE49-F238E27FC236}">
                <a16:creationId xmlns:a16="http://schemas.microsoft.com/office/drawing/2014/main" id="{01880EE6-8627-6255-5C2B-0109AE829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698" y="1677668"/>
            <a:ext cx="1698090" cy="57375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DFB0D4-EAFE-6DF2-9818-DE6AF0AE6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48792"/>
              </p:ext>
            </p:extLst>
          </p:nvPr>
        </p:nvGraphicFramePr>
        <p:xfrm>
          <a:off x="1394766" y="2892074"/>
          <a:ext cx="7383474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2049">
                  <a:extLst>
                    <a:ext uri="{9D8B030D-6E8A-4147-A177-3AD203B41FA5}">
                      <a16:colId xmlns:a16="http://schemas.microsoft.com/office/drawing/2014/main" val="746118488"/>
                    </a:ext>
                  </a:extLst>
                </a:gridCol>
                <a:gridCol w="985699">
                  <a:extLst>
                    <a:ext uri="{9D8B030D-6E8A-4147-A177-3AD203B41FA5}">
                      <a16:colId xmlns:a16="http://schemas.microsoft.com/office/drawing/2014/main" val="2947979574"/>
                    </a:ext>
                  </a:extLst>
                </a:gridCol>
                <a:gridCol w="1204315">
                  <a:extLst>
                    <a:ext uri="{9D8B030D-6E8A-4147-A177-3AD203B41FA5}">
                      <a16:colId xmlns:a16="http://schemas.microsoft.com/office/drawing/2014/main" val="3448094693"/>
                    </a:ext>
                  </a:extLst>
                </a:gridCol>
                <a:gridCol w="1095394">
                  <a:extLst>
                    <a:ext uri="{9D8B030D-6E8A-4147-A177-3AD203B41FA5}">
                      <a16:colId xmlns:a16="http://schemas.microsoft.com/office/drawing/2014/main" val="3094155593"/>
                    </a:ext>
                  </a:extLst>
                </a:gridCol>
                <a:gridCol w="1072990">
                  <a:extLst>
                    <a:ext uri="{9D8B030D-6E8A-4147-A177-3AD203B41FA5}">
                      <a16:colId xmlns:a16="http://schemas.microsoft.com/office/drawing/2014/main" val="2217350245"/>
                    </a:ext>
                  </a:extLst>
                </a:gridCol>
                <a:gridCol w="1993027">
                  <a:extLst>
                    <a:ext uri="{9D8B030D-6E8A-4147-A177-3AD203B41FA5}">
                      <a16:colId xmlns:a16="http://schemas.microsoft.com/office/drawing/2014/main" val="714392502"/>
                    </a:ext>
                  </a:extLst>
                </a:gridCol>
              </a:tblGrid>
              <a:tr h="3938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 dirty="0" err="1">
                          <a:effectLst/>
                        </a:rPr>
                        <a:t>Алгоритм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Точність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Швидкість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Енергоспоживання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Адаптивність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Масштабованість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4889271"/>
                  </a:ext>
                </a:extLst>
              </a:tr>
              <a:tr h="3938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 dirty="0">
                          <a:effectLst/>
                        </a:rPr>
                        <a:t>Decision Trees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4324477"/>
                  </a:ext>
                </a:extLst>
              </a:tr>
              <a:tr h="3938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Random Forest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0.67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0.3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 dirty="0">
                          <a:effectLst/>
                        </a:rPr>
                        <a:t>1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2490768"/>
                  </a:ext>
                </a:extLst>
              </a:tr>
              <a:tr h="1969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CNN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9363898"/>
                  </a:ext>
                </a:extLst>
              </a:tr>
              <a:tr h="1969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HMM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0.3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0.3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7966818"/>
                  </a:ext>
                </a:extLst>
              </a:tr>
              <a:tr h="1969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SVM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 dirty="0">
                          <a:effectLst/>
                        </a:rPr>
                        <a:t>0.3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0.3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 dirty="0">
                          <a:effectLst/>
                        </a:rPr>
                        <a:t>1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889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12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451C89C-F7E8-6AED-D41F-BF38D9E0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85AAAB7D-0B30-0DE9-A012-57BBDB915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202250"/>
            <a:ext cx="8694833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uk-UA" sz="4000" dirty="0">
                <a:latin typeface="Economica" panose="020B0604020202020204" charset="0"/>
              </a:rPr>
              <a:t>Методологія: </a:t>
            </a:r>
            <a:r>
              <a:rPr lang="uk-UA" sz="4000" dirty="0"/>
              <a:t>Парето альтернатив</a:t>
            </a:r>
            <a:endParaRPr sz="3600" dirty="0">
              <a:latin typeface="Economica" panose="020B0604020202020204" charset="0"/>
            </a:endParaRP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9F52C57D-851F-B0C5-93F0-5F9A8541D8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3004" y="888022"/>
            <a:ext cx="8694833" cy="367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/>
              <a:t>Принцип: альтернативи, які не можна покращити за одним критерієм без погіршення іншого — Парето-оптимальні.</a:t>
            </a:r>
          </a:p>
          <a:p>
            <a:endParaRPr lang="ru-RU" dirty="0"/>
          </a:p>
          <a:p>
            <a:r>
              <a:rPr lang="ru-RU" dirty="0"/>
              <a:t>Мета: відкинути явно неефективні варіанти.</a:t>
            </a:r>
            <a:endParaRPr lang="ru-UA" dirty="0"/>
          </a:p>
          <a:p>
            <a:pPr marL="114300" indent="0">
              <a:buNone/>
            </a:pPr>
            <a:endParaRPr lang="en-GB" dirty="0"/>
          </a:p>
          <a:p>
            <a:r>
              <a:rPr lang="ru-RU" dirty="0"/>
              <a:t>Результат: зменшення кількості альтернатив для подальшого аналізу.</a:t>
            </a:r>
            <a:endParaRPr lang="ru-UA" dirty="0"/>
          </a:p>
          <a:p>
            <a:endParaRPr lang="en-GB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7AAC8ECC-A384-DB17-4C1E-2C858CA4C5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5AF181-0D04-3062-268D-9B0F80DE085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B3B75F-BA5A-9EAE-DF73-28EB44058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581780"/>
              </p:ext>
            </p:extLst>
          </p:nvPr>
        </p:nvGraphicFramePr>
        <p:xfrm>
          <a:off x="1324606" y="2957161"/>
          <a:ext cx="7369799" cy="1803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627">
                  <a:extLst>
                    <a:ext uri="{9D8B030D-6E8A-4147-A177-3AD203B41FA5}">
                      <a16:colId xmlns:a16="http://schemas.microsoft.com/office/drawing/2014/main" val="43442385"/>
                    </a:ext>
                  </a:extLst>
                </a:gridCol>
                <a:gridCol w="983874">
                  <a:extLst>
                    <a:ext uri="{9D8B030D-6E8A-4147-A177-3AD203B41FA5}">
                      <a16:colId xmlns:a16="http://schemas.microsoft.com/office/drawing/2014/main" val="960194731"/>
                    </a:ext>
                  </a:extLst>
                </a:gridCol>
                <a:gridCol w="1202084">
                  <a:extLst>
                    <a:ext uri="{9D8B030D-6E8A-4147-A177-3AD203B41FA5}">
                      <a16:colId xmlns:a16="http://schemas.microsoft.com/office/drawing/2014/main" val="2765756858"/>
                    </a:ext>
                  </a:extLst>
                </a:gridCol>
                <a:gridCol w="1093364">
                  <a:extLst>
                    <a:ext uri="{9D8B030D-6E8A-4147-A177-3AD203B41FA5}">
                      <a16:colId xmlns:a16="http://schemas.microsoft.com/office/drawing/2014/main" val="467764830"/>
                    </a:ext>
                  </a:extLst>
                </a:gridCol>
                <a:gridCol w="961513">
                  <a:extLst>
                    <a:ext uri="{9D8B030D-6E8A-4147-A177-3AD203B41FA5}">
                      <a16:colId xmlns:a16="http://schemas.microsoft.com/office/drawing/2014/main" val="3439072516"/>
                    </a:ext>
                  </a:extLst>
                </a:gridCol>
                <a:gridCol w="1989337">
                  <a:extLst>
                    <a:ext uri="{9D8B030D-6E8A-4147-A177-3AD203B41FA5}">
                      <a16:colId xmlns:a16="http://schemas.microsoft.com/office/drawing/2014/main" val="4204241777"/>
                    </a:ext>
                  </a:extLst>
                </a:gridCol>
              </a:tblGrid>
              <a:tr h="4748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Алгоритм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Точність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Швидкість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Енергоспоживання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Адаптивність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Масштабованість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4941418"/>
                  </a:ext>
                </a:extLst>
              </a:tr>
              <a:tr h="3561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Decision Trees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981407"/>
                  </a:ext>
                </a:extLst>
              </a:tr>
              <a:tr h="4748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Random Forest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0.67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0.3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806455"/>
                  </a:ext>
                </a:extLst>
              </a:tr>
              <a:tr h="118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CNN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1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5146743"/>
                  </a:ext>
                </a:extLst>
              </a:tr>
              <a:tr h="118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SVM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0.3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0.3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 dirty="0">
                          <a:effectLst/>
                        </a:rPr>
                        <a:t>1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064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26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E5227E09-8073-365D-21F8-CB7A6A3E6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D67BC3E-715D-C819-E1F9-4EE2107B6A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4400" dirty="0">
                <a:latin typeface="Economica" panose="020B0604020202020204" charset="0"/>
              </a:rPr>
              <a:t>Методологія: </a:t>
            </a:r>
            <a:r>
              <a:rPr lang="uk-UA" sz="4400" dirty="0"/>
              <a:t>Згорткова модель </a:t>
            </a:r>
            <a:endParaRPr sz="4000" dirty="0">
              <a:latin typeface="Economica" panose="020B0604020202020204" charset="0"/>
            </a:endParaRP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6FA71FBE-C34D-3826-909A-16B80A4F5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3004" y="888022"/>
            <a:ext cx="8682071" cy="367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/>
              <a:t>Мета: об’єднати всі критерії в одну інтегральну оцінку.</a:t>
            </a:r>
          </a:p>
          <a:p>
            <a:endParaRPr lang="ru-RU" dirty="0"/>
          </a:p>
          <a:p>
            <a:r>
              <a:rPr lang="uk-UA" dirty="0"/>
              <a:t>Формула: </a:t>
            </a:r>
            <a:endParaRPr lang="ru-UA" dirty="0"/>
          </a:p>
          <a:p>
            <a:pPr marL="114300" indent="0">
              <a:buNone/>
            </a:pPr>
            <a:endParaRPr lang="en-GB" dirty="0"/>
          </a:p>
          <a:p>
            <a:r>
              <a:rPr lang="ru-RU" dirty="0"/>
              <a:t>Дозволяє порівняти всі альтернативи за одним числовим показником.</a:t>
            </a:r>
            <a:endParaRPr lang="ru-UA" dirty="0"/>
          </a:p>
          <a:p>
            <a:endParaRPr lang="en-GB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82F5C50A-D1DB-B9CF-504E-76F4123B02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32A65B-64A7-413F-6E7B-AF4B776287C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3" name="Picture 2" descr="A mathematical equation with a number and a symbol&#10;&#10;AI-generated content may be incorrect.">
            <a:extLst>
              <a:ext uri="{FF2B5EF4-FFF2-40B4-BE49-F238E27FC236}">
                <a16:creationId xmlns:a16="http://schemas.microsoft.com/office/drawing/2014/main" id="{E214BDF1-E6E7-3585-DD5E-4E755284E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172" y="1415706"/>
            <a:ext cx="1671712" cy="74693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768405-76C1-FC50-B545-CBAFE485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06145"/>
              </p:ext>
            </p:extLst>
          </p:nvPr>
        </p:nvGraphicFramePr>
        <p:xfrm>
          <a:off x="1363293" y="2619899"/>
          <a:ext cx="7275150" cy="1986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076">
                  <a:extLst>
                    <a:ext uri="{9D8B030D-6E8A-4147-A177-3AD203B41FA5}">
                      <a16:colId xmlns:a16="http://schemas.microsoft.com/office/drawing/2014/main" val="2699201708"/>
                    </a:ext>
                  </a:extLst>
                </a:gridCol>
                <a:gridCol w="1165956">
                  <a:extLst>
                    <a:ext uri="{9D8B030D-6E8A-4147-A177-3AD203B41FA5}">
                      <a16:colId xmlns:a16="http://schemas.microsoft.com/office/drawing/2014/main" val="2237121225"/>
                    </a:ext>
                  </a:extLst>
                </a:gridCol>
                <a:gridCol w="655419">
                  <a:extLst>
                    <a:ext uri="{9D8B030D-6E8A-4147-A177-3AD203B41FA5}">
                      <a16:colId xmlns:a16="http://schemas.microsoft.com/office/drawing/2014/main" val="376422133"/>
                    </a:ext>
                  </a:extLst>
                </a:gridCol>
                <a:gridCol w="655419">
                  <a:extLst>
                    <a:ext uri="{9D8B030D-6E8A-4147-A177-3AD203B41FA5}">
                      <a16:colId xmlns:a16="http://schemas.microsoft.com/office/drawing/2014/main" val="2090261444"/>
                    </a:ext>
                  </a:extLst>
                </a:gridCol>
                <a:gridCol w="1093299">
                  <a:extLst>
                    <a:ext uri="{9D8B030D-6E8A-4147-A177-3AD203B41FA5}">
                      <a16:colId xmlns:a16="http://schemas.microsoft.com/office/drawing/2014/main" val="1737100226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3507319910"/>
                    </a:ext>
                  </a:extLst>
                </a:gridCol>
                <a:gridCol w="549520">
                  <a:extLst>
                    <a:ext uri="{9D8B030D-6E8A-4147-A177-3AD203B41FA5}">
                      <a16:colId xmlns:a16="http://schemas.microsoft.com/office/drawing/2014/main" val="104136862"/>
                    </a:ext>
                  </a:extLst>
                </a:gridCol>
              </a:tblGrid>
              <a:tr h="7754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Алгоритм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Точність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Швидкість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Енергоспоживання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Адаптивність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 dirty="0" err="1">
                          <a:effectLst/>
                        </a:rPr>
                        <a:t>Масштабованість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3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</a:endParaRPr>
                    </a:p>
                    <a:p>
                      <a:pPr algn="ctr">
                        <a:buNone/>
                      </a:pPr>
                      <a:r>
                        <a:rPr lang="en-GB" sz="1300" kern="100">
                          <a:effectLst/>
                        </a:rPr>
                        <a:t>Z*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1890648138"/>
                  </a:ext>
                </a:extLst>
              </a:tr>
              <a:tr h="200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Decision Trees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 dirty="0">
                          <a:effectLst/>
                        </a:rPr>
                        <a:t>0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0.35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3558314857"/>
                  </a:ext>
                </a:extLst>
              </a:tr>
              <a:tr h="200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Random Forest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0.67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 dirty="0">
                          <a:effectLst/>
                        </a:rPr>
                        <a:t>0.695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132475066"/>
                  </a:ext>
                </a:extLst>
              </a:tr>
              <a:tr h="130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CNN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0.725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677093109"/>
                  </a:ext>
                </a:extLst>
              </a:tr>
              <a:tr h="130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SVM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0.53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1378704865"/>
                  </a:ext>
                </a:extLst>
              </a:tr>
              <a:tr h="290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uk-UA" sz="1300" kern="100">
                          <a:effectLst/>
                        </a:rPr>
                        <a:t>В</a:t>
                      </a:r>
                      <a:r>
                        <a:rPr lang="en-GB" sz="1300" kern="100">
                          <a:effectLst/>
                        </a:rPr>
                        <a:t>агових коефіцієнт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0.25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0.2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0.15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>
                          <a:effectLst/>
                        </a:rPr>
                        <a:t>0.1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kern="100" dirty="0">
                          <a:effectLst/>
                        </a:rPr>
                        <a:t> 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96" marR="61496" marT="0" marB="0" anchor="ctr"/>
                </a:tc>
                <a:extLst>
                  <a:ext uri="{0D108BD9-81ED-4DB2-BD59-A6C34878D82A}">
                    <a16:rowId xmlns:a16="http://schemas.microsoft.com/office/drawing/2014/main" val="784886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85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632BDF7A-CEBA-7C34-8813-BCFC1772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0BDE53A0-E20F-9A83-D1BE-D58102981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99" y="-148309"/>
            <a:ext cx="8687227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4400" dirty="0">
                <a:latin typeface="Economica" panose="020B0604020202020204" charset="0"/>
              </a:rPr>
              <a:t>Методологія: </a:t>
            </a:r>
            <a:r>
              <a:rPr lang="uk-UA" sz="4400" dirty="0"/>
              <a:t>Розрахунок корисності</a:t>
            </a:r>
            <a:endParaRPr sz="4000" dirty="0">
              <a:latin typeface="Economica" panose="020B0604020202020204" charset="0"/>
            </a:endParaRP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6F95868F-914B-3FB1-AC79-0C645CEF0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3005" y="888022"/>
            <a:ext cx="8647660" cy="367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/>
              <a:t>Мета: обчислити загальну корисність альтернатив.</a:t>
            </a:r>
            <a:endParaRPr lang="ru-UA" dirty="0"/>
          </a:p>
          <a:p>
            <a:pPr marL="114300" indent="0">
              <a:buNone/>
            </a:pPr>
            <a:endParaRPr lang="en-GB" dirty="0"/>
          </a:p>
          <a:p>
            <a:r>
              <a:rPr lang="uk-UA" dirty="0"/>
              <a:t>Формула:</a:t>
            </a:r>
            <a:endParaRPr lang="ru-UA" dirty="0"/>
          </a:p>
          <a:p>
            <a:endParaRPr lang="uk-UA" dirty="0"/>
          </a:p>
          <a:p>
            <a:r>
              <a:rPr lang="ru-RU" dirty="0"/>
              <a:t>Результат: визначення найкращого варіанту за всіма критеріями.</a:t>
            </a:r>
            <a:endParaRPr lang="en-GB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CDD77220-EAE5-3940-68FB-22F041BE80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ECAFE8-9127-634E-265F-F34B523429B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Picture 2" descr="A close-up of a mathematical equation&#10;&#10;AI-generated content may be incorrect.">
            <a:extLst>
              <a:ext uri="{FF2B5EF4-FFF2-40B4-BE49-F238E27FC236}">
                <a16:creationId xmlns:a16="http://schemas.microsoft.com/office/drawing/2014/main" id="{A9939F97-29E4-D2C2-0120-C9892187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567" y="1477131"/>
            <a:ext cx="1671712" cy="66481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D28861-3BF1-0B8C-4BB6-18A36C770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19443"/>
              </p:ext>
            </p:extLst>
          </p:nvPr>
        </p:nvGraphicFramePr>
        <p:xfrm>
          <a:off x="1380392" y="2731051"/>
          <a:ext cx="6784585" cy="1919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3103">
                  <a:extLst>
                    <a:ext uri="{9D8B030D-6E8A-4147-A177-3AD203B41FA5}">
                      <a16:colId xmlns:a16="http://schemas.microsoft.com/office/drawing/2014/main" val="1377659356"/>
                    </a:ext>
                  </a:extLst>
                </a:gridCol>
                <a:gridCol w="3521482">
                  <a:extLst>
                    <a:ext uri="{9D8B030D-6E8A-4147-A177-3AD203B41FA5}">
                      <a16:colId xmlns:a16="http://schemas.microsoft.com/office/drawing/2014/main" val="386679514"/>
                    </a:ext>
                  </a:extLst>
                </a:gridCol>
              </a:tblGrid>
              <a:tr h="350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uk-UA" sz="1400" kern="100">
                          <a:effectLst/>
                        </a:rPr>
                        <a:t>Алгоритми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Корисність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5879647"/>
                  </a:ext>
                </a:extLst>
              </a:tr>
              <a:tr h="3449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 dirty="0">
                          <a:effectLst/>
                        </a:rPr>
                        <a:t>Decision Trees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0.35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96822"/>
                  </a:ext>
                </a:extLst>
              </a:tr>
              <a:tr h="3468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Random Forest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0.6625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687858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Convolutional Neural Networks (CNN)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0.7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13115"/>
                  </a:ext>
                </a:extLst>
              </a:tr>
              <a:tr h="438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>
                          <a:effectLst/>
                        </a:rPr>
                        <a:t>Support Vector Machines (SVM)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kern="100" dirty="0">
                          <a:effectLst/>
                        </a:rPr>
                        <a:t>0.47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942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88296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163</TotalTime>
  <Words>822</Words>
  <Application>Microsoft Office PowerPoint</Application>
  <PresentationFormat>On-screen Show (16:9)</PresentationFormat>
  <Paragraphs>287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Economica</vt:lpstr>
      <vt:lpstr>Open Sans</vt:lpstr>
      <vt:lpstr>Arial</vt:lpstr>
      <vt:lpstr>Aptos</vt:lpstr>
      <vt:lpstr>Luxe</vt:lpstr>
      <vt:lpstr>Дослідження алгоритмів розпізнавання рухів для мобільних застосунків, призначених для відстеження фізичної активності користувачів.</vt:lpstr>
      <vt:lpstr>Актуальність та стан розвитку галузі</vt:lpstr>
      <vt:lpstr>Огляд літератури (аналогів)</vt:lpstr>
      <vt:lpstr>Постановка задачі</vt:lpstr>
      <vt:lpstr>Методологія</vt:lpstr>
      <vt:lpstr>Методологія: Нормалізація</vt:lpstr>
      <vt:lpstr>Методологія: Парето альтернатив</vt:lpstr>
      <vt:lpstr>Методологія: Згорткова модель </vt:lpstr>
      <vt:lpstr>Методологія: Розрахунок корисності</vt:lpstr>
      <vt:lpstr>Архітектура системи</vt:lpstr>
      <vt:lpstr>Програмне забезпечення</vt:lpstr>
      <vt:lpstr>Експеримент</vt:lpstr>
      <vt:lpstr>Результати експерименту</vt:lpstr>
      <vt:lpstr>Аналіз результатів</vt:lpstr>
      <vt:lpstr>Публікація результатів</vt:lpstr>
      <vt:lpstr>Підсумки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Vova Romashov</dc:creator>
  <cp:lastModifiedBy>Vova Romashov</cp:lastModifiedBy>
  <cp:revision>5</cp:revision>
  <dcterms:created xsi:type="dcterms:W3CDTF">2025-06-11T00:57:02Z</dcterms:created>
  <dcterms:modified xsi:type="dcterms:W3CDTF">2025-06-14T18:05:54Z</dcterms:modified>
</cp:coreProperties>
</file>