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A6F-3AE6-4A0F-83E4-DA7A5E80AB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F77F-D957-405C-8E7E-1200C1524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8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A6F-3AE6-4A0F-83E4-DA7A5E80AB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F77F-D957-405C-8E7E-1200C1524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62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A6F-3AE6-4A0F-83E4-DA7A5E80AB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F77F-D957-405C-8E7E-1200C1524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21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A6F-3AE6-4A0F-83E4-DA7A5E80AB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F77F-D957-405C-8E7E-1200C1524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4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A6F-3AE6-4A0F-83E4-DA7A5E80AB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F77F-D957-405C-8E7E-1200C1524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A6F-3AE6-4A0F-83E4-DA7A5E80AB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F77F-D957-405C-8E7E-1200C1524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18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A6F-3AE6-4A0F-83E4-DA7A5E80AB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F77F-D957-405C-8E7E-1200C1524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7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A6F-3AE6-4A0F-83E4-DA7A5E80AB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F77F-D957-405C-8E7E-1200C1524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34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A6F-3AE6-4A0F-83E4-DA7A5E80AB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F77F-D957-405C-8E7E-1200C1524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3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A6F-3AE6-4A0F-83E4-DA7A5E80AB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F77F-D957-405C-8E7E-1200C1524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72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3A6F-3AE6-4A0F-83E4-DA7A5E80AB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F77F-D957-405C-8E7E-1200C1524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1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B3A6F-3AE6-4A0F-83E4-DA7A5E80AB3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F77F-D957-405C-8E7E-1200C1524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23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4131" y="599705"/>
            <a:ext cx="6537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Криптосистема</a:t>
            </a:r>
            <a:r>
              <a:rPr lang="en-US" sz="4400" dirty="0" smtClean="0"/>
              <a:t> </a:t>
            </a:r>
            <a:r>
              <a:rPr lang="en-US" sz="4400" dirty="0" err="1" smtClean="0"/>
              <a:t>McEliece</a:t>
            </a:r>
            <a:r>
              <a:rPr lang="en-US" sz="4400" dirty="0" smtClean="0"/>
              <a:t>: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021278" y="1727860"/>
            <a:ext cx="102068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1. </a:t>
            </a:r>
            <a:r>
              <a:rPr lang="ru-RU" sz="4000" dirty="0" smtClean="0"/>
              <a:t>Случайная генерация ключа</a:t>
            </a:r>
          </a:p>
          <a:p>
            <a:r>
              <a:rPr lang="ru-RU" sz="4000" dirty="0" smtClean="0"/>
              <a:t>2. Случайное шифрование</a:t>
            </a:r>
          </a:p>
          <a:p>
            <a:r>
              <a:rPr lang="ru-RU" sz="4000" dirty="0" smtClean="0"/>
              <a:t>3. Детерминированное </a:t>
            </a:r>
            <a:r>
              <a:rPr lang="ru-RU" sz="4000" dirty="0" err="1" smtClean="0"/>
              <a:t>расшифрование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88670" y="4077195"/>
            <a:ext cx="1020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Работаем в поле Галуа (конечное поле).</a:t>
            </a:r>
          </a:p>
          <a:p>
            <a:pPr algn="just"/>
            <a:r>
              <a:rPr lang="ru-RU" sz="3200" dirty="0" smtClean="0"/>
              <a:t>В случае простого порядка – это просто кольцо вычетов.</a:t>
            </a:r>
          </a:p>
          <a:p>
            <a:pPr algn="just"/>
            <a:r>
              <a:rPr lang="ru-RU" sz="3200" dirty="0" smtClean="0"/>
              <a:t>В общем случае строится с помощью многочленов.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562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4131" y="314697"/>
            <a:ext cx="6537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Генерация ключей</a:t>
            </a:r>
            <a:r>
              <a:rPr lang="en-US" sz="4400" dirty="0" smtClean="0"/>
              <a:t> (k &lt; n)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00793" y="1585356"/>
            <a:ext cx="11147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 = </a:t>
            </a:r>
            <a:r>
              <a:rPr lang="ru-RU" sz="2800" dirty="0" smtClean="0"/>
              <a:t>случайная невырожденная матрица </a:t>
            </a:r>
            <a:r>
              <a:rPr lang="en-US" sz="2800" dirty="0" smtClean="0"/>
              <a:t>k</a:t>
            </a:r>
            <a:r>
              <a:rPr lang="ru-RU" sz="2800" dirty="0" smtClean="0"/>
              <a:t> </a:t>
            </a:r>
            <a:r>
              <a:rPr lang="en-US" sz="2800" dirty="0" smtClean="0"/>
              <a:t>x</a:t>
            </a:r>
            <a:r>
              <a:rPr lang="ru-RU" sz="2800" dirty="0" smtClean="0"/>
              <a:t> </a:t>
            </a:r>
            <a:r>
              <a:rPr lang="en-US" sz="2800" dirty="0" smtClean="0"/>
              <a:t>k</a:t>
            </a:r>
            <a:endParaRPr lang="ru-RU" sz="2800" dirty="0" smtClean="0"/>
          </a:p>
          <a:p>
            <a:r>
              <a:rPr lang="en-US" sz="2800" dirty="0" smtClean="0"/>
              <a:t>G = </a:t>
            </a:r>
            <a:r>
              <a:rPr lang="ru-RU" sz="2800" dirty="0" smtClean="0"/>
              <a:t>порождающая матрица размером </a:t>
            </a:r>
            <a:r>
              <a:rPr lang="en-US" sz="2800" dirty="0" smtClean="0"/>
              <a:t>k x n </a:t>
            </a:r>
            <a:r>
              <a:rPr lang="ru-RU" sz="2800" dirty="0" smtClean="0"/>
              <a:t>некоторого линейного кода</a:t>
            </a:r>
          </a:p>
          <a:p>
            <a:r>
              <a:rPr lang="en-US" sz="2800" dirty="0" smtClean="0"/>
              <a:t>P = </a:t>
            </a:r>
            <a:r>
              <a:rPr lang="ru-RU" sz="2800" dirty="0" smtClean="0"/>
              <a:t>случайная матрица перестановки размером</a:t>
            </a:r>
            <a:r>
              <a:rPr lang="en-US" sz="2800" dirty="0" smtClean="0"/>
              <a:t> n</a:t>
            </a:r>
            <a:r>
              <a:rPr lang="ru-RU" sz="2800" dirty="0" smtClean="0"/>
              <a:t> </a:t>
            </a:r>
            <a:r>
              <a:rPr lang="en-US" sz="2800" dirty="0" smtClean="0"/>
              <a:t>x</a:t>
            </a:r>
            <a:r>
              <a:rPr lang="ru-RU" sz="2800" dirty="0" smtClean="0"/>
              <a:t> </a:t>
            </a:r>
            <a:r>
              <a:rPr lang="en-US" sz="2800" dirty="0" smtClean="0"/>
              <a:t>n</a:t>
            </a:r>
            <a:endParaRPr lang="en-US" sz="2800" dirty="0"/>
          </a:p>
          <a:p>
            <a:r>
              <a:rPr lang="ru-RU" sz="2800" dirty="0" smtClean="0"/>
              <a:t>(перемешали строки единичной матрицы)</a:t>
            </a:r>
            <a:endParaRPr lang="en-US" sz="2800" dirty="0" smtClean="0"/>
          </a:p>
          <a:p>
            <a:r>
              <a:rPr lang="ru-RU" sz="2800" dirty="0" smtClean="0"/>
              <a:t>Закрытый ключ = (</a:t>
            </a:r>
            <a:r>
              <a:rPr lang="en-US" sz="2800" dirty="0" smtClean="0"/>
              <a:t>S, G, P</a:t>
            </a:r>
            <a:r>
              <a:rPr lang="ru-RU" sz="280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793" y="4333343"/>
            <a:ext cx="87491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G_ = S x G x P = </a:t>
            </a:r>
            <a:r>
              <a:rPr lang="ru-RU" sz="2800" dirty="0" smtClean="0"/>
              <a:t>матрица </a:t>
            </a:r>
            <a:r>
              <a:rPr lang="en-US" sz="2800" dirty="0" err="1" smtClean="0"/>
              <a:t>kxn</a:t>
            </a:r>
            <a:endParaRPr lang="en-US" sz="2800" dirty="0" smtClean="0"/>
          </a:p>
          <a:p>
            <a:r>
              <a:rPr lang="ru-RU" sz="2800" dirty="0" smtClean="0"/>
              <a:t>Знаем, что линейный код может исправлять </a:t>
            </a:r>
            <a:r>
              <a:rPr lang="en-US" sz="2800" dirty="0" smtClean="0"/>
              <a:t>t </a:t>
            </a:r>
            <a:r>
              <a:rPr lang="ru-RU" sz="2800" dirty="0" smtClean="0"/>
              <a:t>ошибок</a:t>
            </a:r>
            <a:endParaRPr lang="en-US" sz="2800" dirty="0" smtClean="0"/>
          </a:p>
          <a:p>
            <a:r>
              <a:rPr lang="ru-RU" sz="2800" dirty="0" smtClean="0"/>
              <a:t>Открытый ключ = (</a:t>
            </a:r>
            <a:r>
              <a:rPr lang="en-US" sz="2800" dirty="0" smtClean="0"/>
              <a:t>G_, t</a:t>
            </a:r>
            <a:r>
              <a:rPr lang="ru-RU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586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4131" y="314697"/>
            <a:ext cx="6537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Шифрование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00793" y="1334747"/>
            <a:ext cx="9871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 = </a:t>
            </a:r>
            <a:r>
              <a:rPr lang="ru-RU" sz="2800" dirty="0" smtClean="0"/>
              <a:t>сообщение длины </a:t>
            </a:r>
            <a:r>
              <a:rPr lang="en-US" sz="2800" dirty="0" smtClean="0"/>
              <a:t>k</a:t>
            </a:r>
          </a:p>
          <a:p>
            <a:r>
              <a:rPr lang="en-US" sz="2800" dirty="0" smtClean="0"/>
              <a:t>z = </a:t>
            </a:r>
            <a:r>
              <a:rPr lang="ru-RU" sz="2800" dirty="0" smtClean="0"/>
              <a:t>случайный вектор длины </a:t>
            </a:r>
            <a:r>
              <a:rPr lang="en-US" sz="2800" dirty="0" smtClean="0"/>
              <a:t>n, </a:t>
            </a:r>
            <a:r>
              <a:rPr lang="ru-RU" sz="2800" dirty="0" smtClean="0"/>
              <a:t>искажающий </a:t>
            </a:r>
            <a:r>
              <a:rPr lang="en-US" sz="2800" dirty="0" smtClean="0"/>
              <a:t>t </a:t>
            </a:r>
            <a:r>
              <a:rPr lang="ru-RU" sz="2800" dirty="0" smtClean="0"/>
              <a:t>символов в </a:t>
            </a:r>
            <a:r>
              <a:rPr lang="en-US" sz="2800" dirty="0" smtClean="0"/>
              <a:t>m</a:t>
            </a:r>
          </a:p>
          <a:p>
            <a:r>
              <a:rPr lang="en-US" sz="2800" dirty="0" smtClean="0"/>
              <a:t>c = m x G_ + z = </a:t>
            </a:r>
            <a:r>
              <a:rPr lang="ru-RU" sz="2800" dirty="0" err="1" smtClean="0"/>
              <a:t>шифротекст</a:t>
            </a:r>
            <a:r>
              <a:rPr lang="ru-RU" sz="2800" dirty="0" smtClean="0"/>
              <a:t> длины </a:t>
            </a:r>
            <a:r>
              <a:rPr lang="en-US" sz="2800" dirty="0" smtClean="0"/>
              <a:t>n</a:t>
            </a:r>
            <a:endParaRPr lang="ru-RU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0793" y="3990401"/>
            <a:ext cx="96101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c_ = c x P^-1 = m x S x G + z x P^-1</a:t>
            </a:r>
          </a:p>
          <a:p>
            <a:r>
              <a:rPr lang="en-US" sz="2800" dirty="0" smtClean="0"/>
              <a:t>P </a:t>
            </a:r>
            <a:r>
              <a:rPr lang="ru-RU" sz="2800" dirty="0" smtClean="0"/>
              <a:t>=</a:t>
            </a:r>
            <a:r>
              <a:rPr lang="en-US" sz="2800" dirty="0" smtClean="0"/>
              <a:t> </a:t>
            </a:r>
            <a:r>
              <a:rPr lang="ru-RU" sz="2800" dirty="0" smtClean="0"/>
              <a:t>матрица перестановки</a:t>
            </a:r>
            <a:r>
              <a:rPr lang="en-US" sz="2800" dirty="0" smtClean="0"/>
              <a:t> =&gt; z x P^-1 </a:t>
            </a:r>
            <a:r>
              <a:rPr lang="ru-RU" sz="2800" dirty="0" smtClean="0"/>
              <a:t>содержит тоже </a:t>
            </a:r>
            <a:r>
              <a:rPr lang="en-US" sz="2800" dirty="0" smtClean="0"/>
              <a:t>t </a:t>
            </a:r>
            <a:r>
              <a:rPr lang="ru-RU" sz="2800" dirty="0" smtClean="0"/>
              <a:t>ошибок</a:t>
            </a:r>
          </a:p>
          <a:p>
            <a:r>
              <a:rPr lang="en-US" sz="2800" dirty="0" smtClean="0"/>
              <a:t>m_ </a:t>
            </a:r>
            <a:r>
              <a:rPr lang="ru-RU" sz="2800" dirty="0" smtClean="0"/>
              <a:t>= декодирование</a:t>
            </a:r>
            <a:r>
              <a:rPr lang="en-US" sz="2800" dirty="0" smtClean="0"/>
              <a:t> c_</a:t>
            </a:r>
            <a:r>
              <a:rPr lang="en-US" sz="2800" dirty="0"/>
              <a:t> </a:t>
            </a:r>
            <a:r>
              <a:rPr lang="ru-RU" sz="2800" dirty="0" smtClean="0"/>
              <a:t>= </a:t>
            </a:r>
            <a:r>
              <a:rPr lang="en-US" sz="2800" dirty="0" smtClean="0"/>
              <a:t>m x S</a:t>
            </a:r>
          </a:p>
          <a:p>
            <a:r>
              <a:rPr lang="en-US" sz="2800" dirty="0" smtClean="0"/>
              <a:t>m = m_ x S^-1 </a:t>
            </a:r>
            <a:endParaRPr lang="ru-R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64131" y="2970351"/>
            <a:ext cx="6537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err="1" smtClean="0"/>
              <a:t>Расшифрование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00753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507" y="95000"/>
            <a:ext cx="9222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Код Рида-Соломона</a:t>
            </a:r>
            <a:r>
              <a:rPr lang="en-US" sz="4400" dirty="0" smtClean="0"/>
              <a:t> – </a:t>
            </a:r>
            <a:r>
              <a:rPr lang="ru-RU" sz="4400" dirty="0" smtClean="0"/>
              <a:t>основная идея</a:t>
            </a:r>
            <a:endParaRPr lang="ru-RU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45" y="1046696"/>
            <a:ext cx="2676525" cy="1914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207" y="3113786"/>
            <a:ext cx="417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Потеряли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r>
              <a:rPr lang="ru-RU" dirty="0" smtClean="0"/>
              <a:t> – часть исходных данных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674" y="1427695"/>
            <a:ext cx="2676525" cy="11525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1468" y="3113786"/>
            <a:ext cx="35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x </a:t>
            </a:r>
            <a:r>
              <a:rPr lang="ru-RU" dirty="0" smtClean="0"/>
              <a:t>данные</a:t>
            </a:r>
            <a:r>
              <a:rPr lang="en-US" dirty="0" smtClean="0"/>
              <a:t> = </a:t>
            </a:r>
            <a:r>
              <a:rPr lang="ru-RU" dirty="0" smtClean="0"/>
              <a:t>избыточные данные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63" y="3689944"/>
            <a:ext cx="5724525" cy="11525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9045" y="3804541"/>
            <a:ext cx="5142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</a:t>
            </a:r>
            <a:r>
              <a:rPr lang="ru-RU" dirty="0"/>
              <a:t>=</a:t>
            </a:r>
            <a:r>
              <a:rPr lang="en-US" dirty="0" smtClean="0"/>
              <a:t> </a:t>
            </a:r>
            <a:r>
              <a:rPr lang="ru-RU" dirty="0" smtClean="0"/>
              <a:t>матрица, обратная к обрезанной </a:t>
            </a:r>
            <a:r>
              <a:rPr lang="en-US" dirty="0" smtClean="0"/>
              <a:t>G</a:t>
            </a:r>
            <a:endParaRPr lang="ru-RU" dirty="0" smtClean="0"/>
          </a:p>
          <a:p>
            <a:r>
              <a:rPr lang="ru-RU" dirty="0" smtClean="0"/>
              <a:t>Таким образом, слева на самом деле стоит</a:t>
            </a:r>
          </a:p>
          <a:p>
            <a:r>
              <a:rPr lang="en-US" dirty="0" smtClean="0"/>
              <a:t>E x </a:t>
            </a:r>
            <a:r>
              <a:rPr lang="ru-RU" dirty="0" smtClean="0"/>
              <a:t>данные = данные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765639" y="5247092"/>
            <a:ext cx="21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Восстановили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946" y="4855496"/>
            <a:ext cx="2676525" cy="115252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180606" y="6161608"/>
            <a:ext cx="4267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https://habr.com/ru/companies/yadro/articles/336286/</a:t>
            </a:r>
            <a:endParaRPr lang="ru-RU" sz="1400" dirty="0" smtClean="0"/>
          </a:p>
          <a:p>
            <a:r>
              <a:rPr lang="en-US" sz="1400" dirty="0" smtClean="0"/>
              <a:t>https://habr.com/ru/companies/yadro/articles/341506/</a:t>
            </a:r>
            <a:endParaRPr lang="ru-RU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903957" y="6142110"/>
            <a:ext cx="2276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1400" dirty="0" smtClean="0"/>
              <a:t>Источник (теория про коды</a:t>
            </a:r>
          </a:p>
          <a:p>
            <a:pPr algn="r"/>
            <a:r>
              <a:rPr lang="ru-RU" sz="1400" dirty="0"/>
              <a:t>и</a:t>
            </a:r>
            <a:r>
              <a:rPr lang="ru-RU" sz="1400" dirty="0" smtClean="0"/>
              <a:t> про поля Галуа)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4684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507" y="314697"/>
            <a:ext cx="9222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Задача с </a:t>
            </a:r>
            <a:r>
              <a:rPr lang="en-US" sz="4400" dirty="0" smtClean="0"/>
              <a:t>CTF</a:t>
            </a:r>
            <a:endParaRPr lang="en-US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1931" y="1518544"/>
            <a:ext cx="105436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Дано</a:t>
            </a:r>
            <a:r>
              <a:rPr lang="en-US" sz="2800" dirty="0" smtClean="0"/>
              <a:t>:</a:t>
            </a:r>
            <a:r>
              <a:rPr lang="ru-RU" sz="2800" dirty="0" smtClean="0"/>
              <a:t> в качестве линейного кода используется</a:t>
            </a:r>
            <a:r>
              <a:rPr lang="en-US" sz="2800" dirty="0" smtClean="0"/>
              <a:t> </a:t>
            </a:r>
            <a:r>
              <a:rPr lang="ru-RU" sz="2800" dirty="0" smtClean="0"/>
              <a:t>алгоритм Рида-Соломона</a:t>
            </a:r>
            <a:r>
              <a:rPr lang="ru-RU" sz="2800" dirty="0"/>
              <a:t> </a:t>
            </a:r>
            <a:r>
              <a:rPr lang="ru-RU" sz="2800" dirty="0" smtClean="0"/>
              <a:t>(можем вычислить </a:t>
            </a:r>
            <a:r>
              <a:rPr lang="en-US" sz="2800" dirty="0" smtClean="0"/>
              <a:t>G</a:t>
            </a:r>
            <a:r>
              <a:rPr lang="ru-RU" sz="2800" dirty="0" smtClean="0"/>
              <a:t>)</a:t>
            </a:r>
            <a:r>
              <a:rPr lang="en-US" sz="2800" dirty="0" smtClean="0"/>
              <a:t>, </a:t>
            </a:r>
            <a:r>
              <a:rPr lang="ru-RU" sz="2800" dirty="0" smtClean="0"/>
              <a:t>в алгоритме шифрования не используется вектор </a:t>
            </a:r>
            <a:r>
              <a:rPr lang="en-US" sz="2800" dirty="0" smtClean="0"/>
              <a:t>z, </a:t>
            </a:r>
            <a:r>
              <a:rPr lang="ru-RU" sz="2800" dirty="0" smtClean="0"/>
              <a:t>известны матрицы </a:t>
            </a:r>
            <a:r>
              <a:rPr lang="en-US" sz="2800" dirty="0" smtClean="0"/>
              <a:t>G_ </a:t>
            </a:r>
            <a:r>
              <a:rPr lang="ru-RU" sz="2800" dirty="0" smtClean="0"/>
              <a:t>и </a:t>
            </a:r>
            <a:r>
              <a:rPr lang="en-US" sz="2800" dirty="0" smtClean="0"/>
              <a:t>P</a:t>
            </a:r>
            <a:r>
              <a:rPr lang="ru-RU" sz="2800" dirty="0" smtClean="0"/>
              <a:t> (</a:t>
            </a:r>
            <a:r>
              <a:rPr lang="en-US" sz="2800" dirty="0" smtClean="0"/>
              <a:t>n </a:t>
            </a:r>
            <a:r>
              <a:rPr lang="ru-RU" sz="2800" dirty="0" smtClean="0"/>
              <a:t>и </a:t>
            </a:r>
            <a:r>
              <a:rPr lang="en-US" sz="2800" dirty="0" smtClean="0"/>
              <a:t>k</a:t>
            </a:r>
            <a:r>
              <a:rPr lang="ru-RU" sz="2800" dirty="0" smtClean="0"/>
              <a:t>, соответственно тоже – это размер </a:t>
            </a:r>
            <a:r>
              <a:rPr lang="en-US" sz="2800" dirty="0" smtClean="0"/>
              <a:t>G_</a:t>
            </a:r>
            <a:r>
              <a:rPr lang="ru-RU" sz="2800" dirty="0" smtClean="0"/>
              <a:t>)</a:t>
            </a:r>
            <a:r>
              <a:rPr lang="en-US" sz="2800" dirty="0" smtClean="0"/>
              <a:t>, </a:t>
            </a:r>
            <a:r>
              <a:rPr lang="ru-RU" sz="2800" dirty="0" smtClean="0"/>
              <a:t>порядок поля Галуа,</a:t>
            </a:r>
            <a:r>
              <a:rPr lang="en-US" sz="2800" dirty="0" smtClean="0"/>
              <a:t> </a:t>
            </a:r>
            <a:r>
              <a:rPr lang="ru-RU" sz="2800" dirty="0" smtClean="0"/>
              <a:t>а также зашифрованное сообщение </a:t>
            </a:r>
            <a:r>
              <a:rPr lang="en-US" sz="2800" dirty="0" smtClean="0"/>
              <a:t>c.</a:t>
            </a:r>
            <a:endParaRPr lang="ru-RU" sz="2800" dirty="0" smtClean="0"/>
          </a:p>
          <a:p>
            <a:pPr algn="just"/>
            <a:r>
              <a:rPr lang="ru-RU" sz="2800" dirty="0" smtClean="0"/>
              <a:t>Найти</a:t>
            </a:r>
            <a:r>
              <a:rPr lang="en-US" sz="2800" dirty="0" smtClean="0"/>
              <a:t>: </a:t>
            </a:r>
            <a:r>
              <a:rPr lang="ru-RU" sz="2800" dirty="0" smtClean="0"/>
              <a:t>сообщение </a:t>
            </a:r>
            <a:r>
              <a:rPr lang="en-US" sz="2800" dirty="0" smtClean="0"/>
              <a:t>m. </a:t>
            </a:r>
            <a:r>
              <a:rPr lang="ru-RU" sz="2800" dirty="0" smtClean="0"/>
              <a:t>По сути</a:t>
            </a:r>
            <a:r>
              <a:rPr lang="en-US" sz="2800" dirty="0" smtClean="0"/>
              <a:t>:</a:t>
            </a:r>
            <a:r>
              <a:rPr lang="ru-RU" sz="2800" dirty="0" smtClean="0"/>
              <a:t> надо найти </a:t>
            </a:r>
            <a:r>
              <a:rPr lang="en-US" sz="2800" dirty="0" smtClean="0"/>
              <a:t>S, </a:t>
            </a:r>
            <a:r>
              <a:rPr lang="ru-RU" sz="2800" dirty="0" smtClean="0"/>
              <a:t>всё остальное уже есть.</a:t>
            </a:r>
            <a:endParaRPr lang="en-US" sz="2800" dirty="0" smtClean="0"/>
          </a:p>
          <a:p>
            <a:pPr algn="just"/>
            <a:r>
              <a:rPr lang="ru-RU" sz="2800" dirty="0" smtClean="0"/>
              <a:t>Решение</a:t>
            </a:r>
            <a:r>
              <a:rPr lang="en-US" sz="2800" dirty="0" smtClean="0"/>
              <a:t>: G_ = S x G x P =&gt; G_ x P^-1 = S x G, </a:t>
            </a:r>
            <a:r>
              <a:rPr lang="ru-RU" sz="2800" dirty="0" smtClean="0"/>
              <a:t>причём из-за использования кода Рида-Соломона левая часть </a:t>
            </a:r>
            <a:r>
              <a:rPr lang="en-US" sz="2800" dirty="0" smtClean="0"/>
              <a:t>G</a:t>
            </a:r>
            <a:r>
              <a:rPr lang="ru-RU" sz="2800" dirty="0" smtClean="0"/>
              <a:t> </a:t>
            </a:r>
            <a:r>
              <a:rPr lang="ru-RU" sz="2800" dirty="0" smtClean="0"/>
              <a:t>–</a:t>
            </a:r>
            <a:r>
              <a:rPr lang="ru-RU" sz="2800" dirty="0" smtClean="0"/>
              <a:t> это единичная матрица. Убираем из матрицы </a:t>
            </a:r>
            <a:r>
              <a:rPr lang="en-US" sz="2800" dirty="0" smtClean="0"/>
              <a:t>G_ x P^-1</a:t>
            </a:r>
            <a:r>
              <a:rPr lang="ru-RU" sz="2800" dirty="0" smtClean="0"/>
              <a:t> лишние правые столбцы и получаем </a:t>
            </a:r>
            <a:r>
              <a:rPr lang="en-US" sz="2800" dirty="0" smtClean="0"/>
              <a:t>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3953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507" y="314697"/>
            <a:ext cx="9222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Реализация (</a:t>
            </a:r>
            <a:r>
              <a:rPr lang="en-US" sz="4400" dirty="0"/>
              <a:t>p</a:t>
            </a:r>
            <a:r>
              <a:rPr lang="en-US" sz="4400" dirty="0" smtClean="0"/>
              <a:t>ython + </a:t>
            </a:r>
            <a:r>
              <a:rPr lang="en-US" sz="4400" dirty="0" err="1" smtClean="0"/>
              <a:t>numpy</a:t>
            </a:r>
            <a:r>
              <a:rPr lang="en-US" sz="4400" dirty="0" smtClean="0"/>
              <a:t> + </a:t>
            </a:r>
            <a:r>
              <a:rPr lang="en-US" sz="4400" dirty="0" err="1" smtClean="0"/>
              <a:t>galois</a:t>
            </a:r>
            <a:r>
              <a:rPr lang="ru-RU" sz="4400" dirty="0" smtClean="0"/>
              <a:t>)</a:t>
            </a:r>
            <a:endParaRPr lang="ru-RU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7934" y="1221661"/>
            <a:ext cx="105436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Конструирование поля Галуа, конструирование и декодирование кода Рида-Соломона реализовано в библиотеке </a:t>
            </a:r>
            <a:r>
              <a:rPr lang="en-US" sz="2800" dirty="0" err="1" smtClean="0"/>
              <a:t>galois</a:t>
            </a:r>
            <a:r>
              <a:rPr lang="en-US" sz="2800" dirty="0"/>
              <a:t>;</a:t>
            </a:r>
            <a:r>
              <a:rPr lang="en-US" sz="2800" dirty="0" smtClean="0"/>
              <a:t> </a:t>
            </a:r>
            <a:r>
              <a:rPr lang="ru-RU" sz="2800" dirty="0" smtClean="0"/>
              <a:t>это дополнение к библиотеке </a:t>
            </a:r>
            <a:r>
              <a:rPr lang="en-US" sz="2800" dirty="0" err="1" smtClean="0"/>
              <a:t>numpy</a:t>
            </a:r>
            <a:r>
              <a:rPr lang="ru-RU" sz="2800" dirty="0" smtClean="0"/>
              <a:t>, позволяющее </a:t>
            </a:r>
            <a:r>
              <a:rPr lang="en-US" sz="2800" dirty="0" err="1" smtClean="0"/>
              <a:t>numpy</a:t>
            </a:r>
            <a:r>
              <a:rPr lang="en-US" sz="2800" dirty="0" smtClean="0"/>
              <a:t> </a:t>
            </a:r>
            <a:r>
              <a:rPr lang="ru-RU" sz="2800" dirty="0" smtClean="0"/>
              <a:t>проводить многие операции в поле Галуа</a:t>
            </a:r>
            <a:r>
              <a:rPr lang="en-US" sz="2800" dirty="0" smtClean="0"/>
              <a:t>.</a:t>
            </a:r>
          </a:p>
          <a:p>
            <a:pPr algn="just"/>
            <a:r>
              <a:rPr lang="ru-RU" sz="2800" dirty="0" smtClean="0"/>
              <a:t>Сообщение (строка) переводится в байты, дополняется до длины </a:t>
            </a:r>
            <a:r>
              <a:rPr lang="en-US" sz="2800" dirty="0" smtClean="0"/>
              <a:t>k.</a:t>
            </a:r>
          </a:p>
          <a:p>
            <a:pPr algn="just"/>
            <a:r>
              <a:rPr lang="ru-RU" sz="2800" dirty="0" smtClean="0"/>
              <a:t>Многие функции уже</a:t>
            </a:r>
            <a:r>
              <a:rPr lang="en-US" sz="2800" dirty="0" smtClean="0"/>
              <a:t> </a:t>
            </a:r>
            <a:r>
              <a:rPr lang="ru-RU" sz="2800" smtClean="0"/>
              <a:t>были </a:t>
            </a:r>
            <a:r>
              <a:rPr lang="ru-RU" sz="2800" dirty="0" smtClean="0"/>
              <a:t>написаны в задании, надо было только получить матрицу </a:t>
            </a:r>
            <a:r>
              <a:rPr lang="en-US" sz="2800" dirty="0" smtClean="0"/>
              <a:t>S </a:t>
            </a:r>
            <a:r>
              <a:rPr lang="ru-RU" sz="2800" dirty="0" smtClean="0"/>
              <a:t>и дописать алгоритм расшифровки.</a:t>
            </a:r>
          </a:p>
          <a:p>
            <a:pPr algn="just"/>
            <a:r>
              <a:rPr lang="ru-RU" sz="2800" dirty="0" smtClean="0"/>
              <a:t>Не сразу было замечено, что левая часть матрицы </a:t>
            </a:r>
            <a:r>
              <a:rPr lang="en-US" sz="2800" dirty="0" smtClean="0"/>
              <a:t>G – </a:t>
            </a:r>
            <a:r>
              <a:rPr lang="ru-RU" sz="2800" dirty="0" smtClean="0"/>
              <a:t>это единичная матрица, поэтому совершается лишнее действие, а именно </a:t>
            </a:r>
            <a:r>
              <a:rPr lang="ru-RU" sz="2800" dirty="0" err="1" smtClean="0"/>
              <a:t>домножение</a:t>
            </a:r>
            <a:r>
              <a:rPr lang="ru-RU" sz="2800" dirty="0" smtClean="0"/>
              <a:t> обрезанной матрицы </a:t>
            </a:r>
            <a:r>
              <a:rPr lang="en-US" sz="2800" dirty="0" smtClean="0"/>
              <a:t>G x P^-1</a:t>
            </a:r>
            <a:r>
              <a:rPr lang="ru-RU" sz="2800" dirty="0" smtClean="0"/>
              <a:t> на матрицу, обратную к обрезанной матрице </a:t>
            </a:r>
            <a:r>
              <a:rPr lang="en-US" sz="2800" dirty="0" smtClean="0"/>
              <a:t>G.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47934" y="6191276"/>
            <a:ext cx="805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Мой </a:t>
            </a:r>
            <a:r>
              <a:rPr lang="ru-RU" dirty="0" err="1" smtClean="0"/>
              <a:t>репозиторий</a:t>
            </a:r>
            <a:r>
              <a:rPr lang="ru-RU" dirty="0" smtClean="0"/>
              <a:t> с кодом</a:t>
            </a:r>
            <a:r>
              <a:rPr lang="en-US" dirty="0" smtClean="0"/>
              <a:t>: https://github.com/vovuas2003/McEliece</a:t>
            </a:r>
            <a:r>
              <a:rPr lang="ru-RU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017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506</Words>
  <Application>Microsoft Office PowerPoint</Application>
  <PresentationFormat>Широкоэкранный</PresentationFormat>
  <Paragraphs>46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12</cp:revision>
  <dcterms:created xsi:type="dcterms:W3CDTF">2024-04-01T19:05:20Z</dcterms:created>
  <dcterms:modified xsi:type="dcterms:W3CDTF">2024-04-01T20:34:47Z</dcterms:modified>
</cp:coreProperties>
</file>