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08" r:id="rId3"/>
    <p:sldId id="309" r:id="rId4"/>
    <p:sldId id="306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3" r:id="rId14"/>
    <p:sldId id="311" r:id="rId15"/>
    <p:sldId id="310" r:id="rId16"/>
    <p:sldId id="324" r:id="rId17"/>
    <p:sldId id="32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E0"/>
    <a:srgbClr val="F3F3F3"/>
    <a:srgbClr val="78B832"/>
    <a:srgbClr val="1F77B4"/>
    <a:srgbClr val="787878"/>
    <a:srgbClr val="FFFFFF"/>
    <a:srgbClr val="3399FF"/>
    <a:srgbClr val="ABD0E6"/>
    <a:srgbClr val="5588A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73CA5-305C-4EAF-A1C4-805445DDE0BA}" v="272" dt="2024-06-02T18:42:58.402"/>
    <p1510:client id="{2CA8F29F-8978-44C4-8550-6E6D69607C72}" v="2490" dt="2024-06-02T09:00:53.797"/>
    <p1510:client id="{5FE9646C-3472-4FF8-AD00-C9434D7BA0AF}" v="5" dt="2024-06-02T16:16:01.410"/>
    <p1510:client id="{6CA102FF-3354-43E7-A66A-F6D628E4549A}" v="184" dt="2024-06-02T13:59:12.193"/>
    <p1510:client id="{74A9A74B-9EE3-46E5-B4B8-769858E3BEFD}" v="42" dt="2024-06-02T19:14:48.553"/>
    <p1510:client id="{74FD2581-6F5B-49D4-B4AC-C0A1AFACC85E}" v="18" dt="2024-06-02T16:03:20.830"/>
    <p1510:client id="{7E83B96F-CFED-45A9-9E84-5854A6632A09}" v="28" dt="2024-06-02T19:42:16"/>
    <p1510:client id="{A2AD4830-0E5C-4A6C-B72D-8F564F2BA11A}" v="196" dt="2024-06-02T20:19:57.194"/>
    <p1510:client id="{C1B070F3-E8E2-4805-9080-B1C08106DFFD}" v="125" dt="2024-06-02T17:22:13.102"/>
    <p1510:client id="{C6755E1D-D219-4A59-AD10-3AE9C2D1361E}" v="110" dt="2024-06-02T13:40:29.875"/>
    <p1510:client id="{C7FC2D55-0A0D-40CC-86BF-5CF5F4E0B22F}" v="699" dt="2024-06-02T08:08:43.591"/>
    <p1510:client id="{CE24B6C3-5696-4E54-BF3B-4F9D92F251CA}" v="7" dt="2024-06-02T20:09:58.108"/>
    <p1510:client id="{D6CEF536-294B-4242-B0E3-9986CE31CDA8}" v="2958" dt="2024-06-02T11:19:04.594"/>
    <p1510:client id="{E381A24D-B234-43DC-8B59-2C28120587E9}" v="355" dt="2024-06-02T06:31:16.327"/>
    <p1510:client id="{E78170C4-21C3-4681-8F23-CB8063A11575}" v="2784" dt="2024-06-02T20:11:5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57445-4D19-4B0A-8551-67AD6DBEE453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5CFE-0F06-4CD3-9DB7-3559714966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02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7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2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42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04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23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1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4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3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9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91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5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5CFE-0F06-4CD3-9DB7-35597149666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67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8F71-5A8D-F12C-8380-69E87F8B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65378-CD39-A609-8A81-4FB0E0068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8AAB-1EBF-1F9E-47C4-EA40A19E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53AF-0CEB-BBCC-C9C6-56477B69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69DB-3405-C86D-E83D-210687D6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7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CB5-3FE5-6357-7ABC-39A03A3E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C3E6-27B0-B76B-FB58-9FBFC6343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940E-B839-0698-2825-8BB543B1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F967-8BFE-131E-C2F3-F0F167A7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1D46-68E3-BA0C-01D0-16004CB2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0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E4193-E4CF-BEC5-94B2-EA6EAAC2F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E1CD-5392-A68E-C022-D15BD7BE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F9A3-8015-20F6-0AC6-F82F975F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A70B-13B7-2AA5-B0AA-02BFFA12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8F9C-869A-624E-4A23-BAEB77CA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FBFA-33AD-60E7-A199-2F9283A8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29AF-2D72-F7BB-AD74-EC4A34F7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7AEA-E0F5-A403-D7E5-4AA8C76A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81D0-311C-13C1-8B2F-35FE9A74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5839-D547-5E4A-1F16-744EDF03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91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9F5-4219-262D-075C-7D65C6CB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0AE1-4EC9-BB63-7B4D-77D8F6EC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5C68-F3AF-C7FF-5D70-C42AC740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E1C4-99FA-A1AD-E5F0-4D414A14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3666-6052-6035-19AB-947D125C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1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EE92-2D23-B226-8372-98E0A62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B106-F81F-191A-4028-CCAEA847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4A33A-B0A6-C930-827E-F5E238B6D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301DC-5601-1012-ED48-BB7CE2BE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DC33-18F8-8B49-2A54-D071A062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EB29-EDAC-E020-9241-6C98ED28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855-4CA3-B88A-B383-00E82553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FADA-4A45-D4FD-F9E5-716B620F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4853B-27B1-131C-E9FB-7FE6EC3D4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BA797-29E6-5673-7A55-57E5A2EA1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785CF-4624-ECD1-CD17-3422938F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8D262-D9D0-AE26-A751-55A40E45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7C956-0053-EF22-DE55-61DAF72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CF8DB-CAA6-F0BD-71D0-5274C1E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4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D2BF-B1E9-C6CF-327A-8E89738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3CB4E-30ED-C4AC-831E-C7D4B142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72F6-2442-67BF-57D7-A218FFB5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8D536-8FC4-22C9-AC67-50D49BC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8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A734A-037D-255D-8739-6ABBFC9B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A08FA-6671-AE27-DF98-EBA0EB83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D496-2EA3-9F65-57E0-B201FAB4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5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65BB-4EA7-35E7-3D20-BEEE922C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396-28B1-752E-9DDB-CC425F74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B170F-A5BE-88D3-DC48-C31D36A8A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FC24-693E-EE95-FE56-6908DF71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6566-345F-FE08-F399-03227AC2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2D270-7B43-2494-D859-0A5B87BF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6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99A1-E18F-25CC-A072-C15A0753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F8DDA-C181-B9B3-A85E-83B762FF2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AA3C-832B-658C-BDB3-2F0AE65C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D228E-8459-EF48-E555-9B21435C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5730-4B11-50CA-4DEF-D2AA875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0890-C73A-696C-438B-CF924B98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2382A-3484-8F4D-B90D-3A355122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7F6CC-7AC7-FADD-0626-EF813354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A42F-B51A-C79B-6CE2-39449674D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529C-2AD7-4144-9103-F7B7BA9C7616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1A92-9079-2860-53F4-72C0C4732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6512-21C0-1C29-BFCA-22A20FD0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A024-081A-45BA-B1F1-26FC3A0AB5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2.svg"/><Relationship Id="rId4" Type="http://schemas.openxmlformats.org/officeDocument/2006/relationships/image" Target="../media/image21.sv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66.svg"/><Relationship Id="rId4" Type="http://schemas.openxmlformats.org/officeDocument/2006/relationships/image" Target="../media/image62.sv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11" Type="http://schemas.openxmlformats.org/officeDocument/2006/relationships/image" Target="../media/image28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2ABF6-0112-7F5C-3DDA-E02AC89423DC}"/>
              </a:ext>
            </a:extLst>
          </p:cNvPr>
          <p:cNvSpPr txBox="1"/>
          <p:nvPr/>
        </p:nvSpPr>
        <p:spPr>
          <a:xfrm>
            <a:off x="3225001" y="3842976"/>
            <a:ext cx="574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Forge AI</a:t>
            </a:r>
            <a:endParaRPr lang="pt-BR" sz="4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817948" y="4837561"/>
            <a:ext cx="455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2</a:t>
            </a:r>
            <a:r>
              <a:rPr lang="en-US" sz="2000" baseline="30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nd</a:t>
            </a: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July – Final Presentation</a:t>
            </a:r>
            <a:endParaRPr lang="pt-BR" sz="2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EC447-33AB-4F39-B8B1-25FCCCC02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38" y="2142611"/>
            <a:ext cx="1774724" cy="15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7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96560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Implementation – Web-Worker Architecture 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pic>
        <p:nvPicPr>
          <p:cNvPr id="2050" name="Picture 2" descr="Web-Queue-Worker architecture style - Azure Architecture Center | Microsoft  Learn">
            <a:extLst>
              <a:ext uri="{FF2B5EF4-FFF2-40B4-BE49-F238E27FC236}">
                <a16:creationId xmlns:a16="http://schemas.microsoft.com/office/drawing/2014/main" id="{25091A2D-4B54-9DA9-054C-78BE549C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682751"/>
            <a:ext cx="8820150" cy="43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1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96560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Implementation – Web-Worker Architecture 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47F25-8F85-B839-B9A4-EA4124410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18" y="1506204"/>
            <a:ext cx="6031964" cy="45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1267959" y="3167390"/>
            <a:ext cx="965608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Light"/>
                <a:cs typeface="Poppins"/>
              </a:rPr>
              <a:t>Live Demo</a:t>
            </a:r>
            <a:endParaRPr lang="pt-BR" sz="4400" dirty="0">
              <a:solidFill>
                <a:schemeClr val="bg1"/>
              </a:solidFill>
              <a:latin typeface="Poppins Light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F9276-0716-9AFD-F890-D5274D649E73}"/>
              </a:ext>
            </a:extLst>
          </p:cNvPr>
          <p:cNvSpPr txBox="1"/>
          <p:nvPr/>
        </p:nvSpPr>
        <p:spPr>
          <a:xfrm>
            <a:off x="1267959" y="4062740"/>
            <a:ext cx="96560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Light"/>
                <a:cs typeface="Poppins"/>
              </a:rPr>
              <a:t>Let’s try it out!</a:t>
            </a:r>
            <a:endParaRPr lang="pt-BR" sz="2800" dirty="0">
              <a:solidFill>
                <a:schemeClr val="bg1"/>
              </a:solidFill>
              <a:latin typeface="Poppins Light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6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61445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Conclusion – Summary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604F2A-0F3F-7915-C736-1D6B13053ABF}"/>
              </a:ext>
            </a:extLst>
          </p:cNvPr>
          <p:cNvGrpSpPr/>
          <p:nvPr/>
        </p:nvGrpSpPr>
        <p:grpSpPr>
          <a:xfrm>
            <a:off x="309799" y="4255574"/>
            <a:ext cx="7414532" cy="1299587"/>
            <a:chOff x="307068" y="3299442"/>
            <a:chExt cx="7414532" cy="12995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92D3CB-0BF1-3DD2-2C5A-82CE9A4FA340}"/>
                </a:ext>
              </a:extLst>
            </p:cNvPr>
            <p:cNvSpPr txBox="1"/>
            <p:nvPr/>
          </p:nvSpPr>
          <p:spPr>
            <a:xfrm>
              <a:off x="1690268" y="3299442"/>
              <a:ext cx="6031332" cy="1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0" dirty="0"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We have devised our </a:t>
              </a:r>
              <a:r>
                <a:rPr lang="en-US" b="1" i="0" dirty="0">
                  <a:solidFill>
                    <a:srgbClr val="3F70E0"/>
                  </a:solidFill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own framework </a:t>
              </a:r>
              <a:r>
                <a:rPr lang="en-US" i="0" dirty="0"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for Video Captioning, using a mix of Azure Video Indexer with Image Captioning and Text Captioning.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0027A3-4B0B-2B61-648D-D781F416A53F}"/>
                </a:ext>
              </a:extLst>
            </p:cNvPr>
            <p:cNvGrpSpPr/>
            <p:nvPr/>
          </p:nvGrpSpPr>
          <p:grpSpPr>
            <a:xfrm>
              <a:off x="307068" y="3429000"/>
              <a:ext cx="1128032" cy="1040472"/>
              <a:chOff x="281578" y="3320443"/>
              <a:chExt cx="1128032" cy="104047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BA418C7-48D4-5846-3FE4-25FE3B103924}"/>
                  </a:ext>
                </a:extLst>
              </p:cNvPr>
              <p:cNvSpPr/>
              <p:nvPr/>
            </p:nvSpPr>
            <p:spPr>
              <a:xfrm>
                <a:off x="281578" y="3320443"/>
                <a:ext cx="1128032" cy="1040472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" name="Graphic 11" descr="Clapper board with solid fill">
                <a:extLst>
                  <a:ext uri="{FF2B5EF4-FFF2-40B4-BE49-F238E27FC236}">
                    <a16:creationId xmlns:a16="http://schemas.microsoft.com/office/drawing/2014/main" id="{56006A01-96C1-C8EE-88B4-3CF0FC855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88394" y="338348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5649D-DAC5-DFAC-237A-5F1478723E5B}"/>
              </a:ext>
            </a:extLst>
          </p:cNvPr>
          <p:cNvGrpSpPr/>
          <p:nvPr/>
        </p:nvGrpSpPr>
        <p:grpSpPr>
          <a:xfrm>
            <a:off x="307068" y="2095253"/>
            <a:ext cx="7417263" cy="1040472"/>
            <a:chOff x="304337" y="1542803"/>
            <a:chExt cx="7417263" cy="10404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0C915-5017-3941-C202-DB1F734676D5}"/>
                </a:ext>
              </a:extLst>
            </p:cNvPr>
            <p:cNvSpPr txBox="1"/>
            <p:nvPr/>
          </p:nvSpPr>
          <p:spPr>
            <a:xfrm>
              <a:off x="1690268" y="1620995"/>
              <a:ext cx="6031332" cy="88408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Poppins Light"/>
                  <a:cs typeface="Poppins Light"/>
                </a:rPr>
                <a:t>Forge AI was implemented successfully, satisfying all </a:t>
              </a:r>
              <a:r>
                <a:rPr lang="en-US" b="1" dirty="0">
                  <a:solidFill>
                    <a:srgbClr val="3F70E0"/>
                  </a:solidFill>
                  <a:latin typeface="Poppins Light"/>
                  <a:cs typeface="Poppins Light"/>
                </a:rPr>
                <a:t>MVP requirements</a:t>
              </a:r>
              <a:r>
                <a:rPr lang="en-US" dirty="0">
                  <a:latin typeface="Poppins Light"/>
                  <a:cs typeface="Poppins Light"/>
                </a:rPr>
                <a:t>.</a:t>
              </a:r>
              <a:endParaRPr lang="en-US" i="0" dirty="0">
                <a:effectLst/>
                <a:latin typeface="Poppins Light"/>
                <a:cs typeface="Poppins Light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3DB365-BC08-9421-F825-8CFD24676C33}"/>
                </a:ext>
              </a:extLst>
            </p:cNvPr>
            <p:cNvGrpSpPr/>
            <p:nvPr/>
          </p:nvGrpSpPr>
          <p:grpSpPr>
            <a:xfrm>
              <a:off x="304337" y="1542803"/>
              <a:ext cx="1128032" cy="1040472"/>
              <a:chOff x="281578" y="3320443"/>
              <a:chExt cx="1128032" cy="10404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CF625CE-0B04-F118-6C94-3FCBCCB0534B}"/>
                  </a:ext>
                </a:extLst>
              </p:cNvPr>
              <p:cNvSpPr/>
              <p:nvPr/>
            </p:nvSpPr>
            <p:spPr>
              <a:xfrm>
                <a:off x="281578" y="3320443"/>
                <a:ext cx="1128032" cy="1040472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5" name="Graphic 14" descr="Bullseye with solid fill">
                <a:extLst>
                  <a:ext uri="{FF2B5EF4-FFF2-40B4-BE49-F238E27FC236}">
                    <a16:creationId xmlns:a16="http://schemas.microsoft.com/office/drawing/2014/main" id="{1D48896B-AE6C-0012-DAF7-6040E0B95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88394" y="338348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882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55087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Conclusion - Strengths</a:t>
            </a:r>
            <a:endParaRPr lang="pt-BR" sz="2800" b="1" dirty="0">
              <a:latin typeface="Poppins Light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1E279-B73B-4164-1ADE-BEEF7A5CC261}"/>
              </a:ext>
            </a:extLst>
          </p:cNvPr>
          <p:cNvSpPr txBox="1"/>
          <p:nvPr/>
        </p:nvSpPr>
        <p:spPr>
          <a:xfrm>
            <a:off x="7455815" y="5415118"/>
            <a:ext cx="3261978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Our API is easily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scalable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and can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implement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new tasks.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E1AD8-C220-24A8-492E-AAD5CE1923DF}"/>
              </a:ext>
            </a:extLst>
          </p:cNvPr>
          <p:cNvSpPr txBox="1"/>
          <p:nvPr/>
        </p:nvSpPr>
        <p:spPr>
          <a:xfrm>
            <a:off x="1620426" y="2482972"/>
            <a:ext cx="3261978" cy="17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used the web-worker architecture, making our application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easily extensible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  <a:endParaRPr lang="en-US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0" name="Graphic 9" descr="Arrow circle with solid fill">
            <a:extLst>
              <a:ext uri="{FF2B5EF4-FFF2-40B4-BE49-F238E27FC236}">
                <a16:creationId xmlns:a16="http://schemas.microsoft.com/office/drawing/2014/main" id="{87902D06-E5EA-A5EB-C480-703478A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9604" y="4348538"/>
            <a:ext cx="914400" cy="914400"/>
          </a:xfrm>
          <a:prstGeom prst="rect">
            <a:avLst/>
          </a:prstGeom>
        </p:spPr>
      </p:pic>
      <p:pic>
        <p:nvPicPr>
          <p:cNvPr id="20" name="Graphic 19" descr="City with solid fill">
            <a:extLst>
              <a:ext uri="{FF2B5EF4-FFF2-40B4-BE49-F238E27FC236}">
                <a16:creationId xmlns:a16="http://schemas.microsoft.com/office/drawing/2014/main" id="{B7A0B55A-E5D1-4551-F6F3-01E5AF1C9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94215" y="1411992"/>
            <a:ext cx="914400" cy="914400"/>
          </a:xfrm>
          <a:prstGeom prst="rect">
            <a:avLst/>
          </a:prstGeom>
        </p:spPr>
      </p:pic>
      <p:pic>
        <p:nvPicPr>
          <p:cNvPr id="21" name="Graphic 20" descr="Upward trend with solid fill">
            <a:extLst>
              <a:ext uri="{FF2B5EF4-FFF2-40B4-BE49-F238E27FC236}">
                <a16:creationId xmlns:a16="http://schemas.microsoft.com/office/drawing/2014/main" id="{F6D823BE-DD29-73E1-8FBE-D31C8D076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05" y="1411992"/>
            <a:ext cx="914400" cy="914400"/>
          </a:xfrm>
          <a:prstGeom prst="rect">
            <a:avLst/>
          </a:prstGeom>
        </p:spPr>
      </p:pic>
      <p:pic>
        <p:nvPicPr>
          <p:cNvPr id="22" name="Graphic 21" descr="Cloud Computing with solid fill">
            <a:extLst>
              <a:ext uri="{FF2B5EF4-FFF2-40B4-BE49-F238E27FC236}">
                <a16:creationId xmlns:a16="http://schemas.microsoft.com/office/drawing/2014/main" id="{8C51F8C8-61F3-38E8-E5FD-FDC1E9AB8E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94215" y="450071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5DEFA-0D6B-CB0B-08D3-F74F90C32543}"/>
              </a:ext>
            </a:extLst>
          </p:cNvPr>
          <p:cNvSpPr txBox="1"/>
          <p:nvPr/>
        </p:nvSpPr>
        <p:spPr>
          <a:xfrm>
            <a:off x="7455815" y="2478572"/>
            <a:ext cx="3261978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blob storage can be used further to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train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ML models + Data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4CAC-E0D9-8E74-57E9-11E7A71B4C9C}"/>
              </a:ext>
            </a:extLst>
          </p:cNvPr>
          <p:cNvSpPr txBox="1"/>
          <p:nvPr/>
        </p:nvSpPr>
        <p:spPr>
          <a:xfrm>
            <a:off x="1620426" y="5446008"/>
            <a:ext cx="3261978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framework can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easily be embedded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into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3866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55087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Conclusion - Weaknesses</a:t>
            </a:r>
            <a:endParaRPr lang="pt-BR" sz="2800" b="1" dirty="0">
              <a:latin typeface="Poppins Light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1E279-B73B-4164-1ADE-BEEF7A5CC261}"/>
              </a:ext>
            </a:extLst>
          </p:cNvPr>
          <p:cNvSpPr txBox="1"/>
          <p:nvPr/>
        </p:nvSpPr>
        <p:spPr>
          <a:xfrm>
            <a:off x="7455815" y="5415118"/>
            <a:ext cx="3261978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Fetching of queries is not </a:t>
            </a:r>
            <a:r>
              <a:rPr lang="en-US" b="1" i="0" dirty="0">
                <a:solidFill>
                  <a:srgbClr val="3F70E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sequential</a:t>
            </a:r>
            <a:r>
              <a: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but all-at-one (very slow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with large data).</a:t>
            </a:r>
            <a:endParaRPr lang="en-US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E1AD8-C220-24A8-492E-AAD5CE1923DF}"/>
              </a:ext>
            </a:extLst>
          </p:cNvPr>
          <p:cNvSpPr txBox="1"/>
          <p:nvPr/>
        </p:nvSpPr>
        <p:spPr>
          <a:xfrm>
            <a:off x="1620426" y="2482972"/>
            <a:ext cx="3261978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did not implement any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fail-safe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methods (ping, redundancy).</a:t>
            </a:r>
            <a:endParaRPr lang="en-US" b="1" i="0" dirty="0">
              <a:solidFill>
                <a:srgbClr val="3F70E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0" name="Graphic 9" descr="Lightning bolt with solid fill">
            <a:extLst>
              <a:ext uri="{FF2B5EF4-FFF2-40B4-BE49-F238E27FC236}">
                <a16:creationId xmlns:a16="http://schemas.microsoft.com/office/drawing/2014/main" id="{87902D06-E5EA-A5EB-C480-703478A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9604" y="434853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173F92-9886-CD5A-D9B5-DEFF759F79D8}"/>
              </a:ext>
            </a:extLst>
          </p:cNvPr>
          <p:cNvSpPr txBox="1"/>
          <p:nvPr/>
        </p:nvSpPr>
        <p:spPr>
          <a:xfrm>
            <a:off x="7323785" y="2412666"/>
            <a:ext cx="3526039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There is no </a:t>
            </a:r>
            <a:r>
              <a:rPr lang="en-US" b="1" i="0" dirty="0">
                <a:solidFill>
                  <a:srgbClr val="3F70E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user account </a:t>
            </a:r>
            <a:r>
              <a: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(previous queries accessible for everyone).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81A96-1167-77E7-0231-447ABFFF0406}"/>
              </a:ext>
            </a:extLst>
          </p:cNvPr>
          <p:cNvSpPr txBox="1"/>
          <p:nvPr/>
        </p:nvSpPr>
        <p:spPr>
          <a:xfrm>
            <a:off x="1620426" y="5415118"/>
            <a:ext cx="3261978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Security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was not taken into account.</a:t>
            </a:r>
            <a:endParaRPr lang="en-US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0" name="Graphic 19" descr="Exclamation mark with solid fill">
            <a:extLst>
              <a:ext uri="{FF2B5EF4-FFF2-40B4-BE49-F238E27FC236}">
                <a16:creationId xmlns:a16="http://schemas.microsoft.com/office/drawing/2014/main" id="{B7A0B55A-E5D1-4551-F6F3-01E5AF1C9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94215" y="1411992"/>
            <a:ext cx="914400" cy="91440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F6D823BE-DD29-73E1-8FBE-D31C8D076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05" y="1411992"/>
            <a:ext cx="914400" cy="914400"/>
          </a:xfrm>
          <a:prstGeom prst="rect">
            <a:avLst/>
          </a:prstGeom>
        </p:spPr>
      </p:pic>
      <p:pic>
        <p:nvPicPr>
          <p:cNvPr id="22" name="Graphic 21" descr="Lock with solid fill">
            <a:extLst>
              <a:ext uri="{FF2B5EF4-FFF2-40B4-BE49-F238E27FC236}">
                <a16:creationId xmlns:a16="http://schemas.microsoft.com/office/drawing/2014/main" id="{8C51F8C8-61F3-38E8-E5FD-FDC1E9AB8E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94215" y="45007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55087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Future Prospects</a:t>
            </a:r>
            <a:endParaRPr lang="pt-BR" sz="2800" b="1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96E5A7-BE3E-133A-C6EE-45DFA8DEF46B}"/>
              </a:ext>
            </a:extLst>
          </p:cNvPr>
          <p:cNvGrpSpPr/>
          <p:nvPr/>
        </p:nvGrpSpPr>
        <p:grpSpPr>
          <a:xfrm>
            <a:off x="307068" y="1440873"/>
            <a:ext cx="11492387" cy="523220"/>
            <a:chOff x="307068" y="1440873"/>
            <a:chExt cx="11492387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699C2F7-E0F1-98A0-175E-448A2C142806}"/>
                </a:ext>
              </a:extLst>
            </p:cNvPr>
            <p:cNvSpPr/>
            <p:nvPr/>
          </p:nvSpPr>
          <p:spPr>
            <a:xfrm>
              <a:off x="307068" y="1440873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Graphic 34" descr="Single gear with solid fill">
              <a:extLst>
                <a:ext uri="{FF2B5EF4-FFF2-40B4-BE49-F238E27FC236}">
                  <a16:creationId xmlns:a16="http://schemas.microsoft.com/office/drawing/2014/main" id="{35F44DD1-114B-D92C-2293-6E041CE5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92545" y="1473883"/>
              <a:ext cx="457200" cy="457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52DB1B-65DA-476A-67A3-D1DB3E9CE97C}"/>
                </a:ext>
              </a:extLst>
            </p:cNvPr>
            <p:cNvSpPr txBox="1"/>
            <p:nvPr/>
          </p:nvSpPr>
          <p:spPr>
            <a:xfrm>
              <a:off x="935222" y="1517817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Implement problems mentioned in the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weaknesses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7EF2FE-C073-1BC3-BCE0-6E3F6CCFBE5C}"/>
              </a:ext>
            </a:extLst>
          </p:cNvPr>
          <p:cNvGrpSpPr/>
          <p:nvPr/>
        </p:nvGrpSpPr>
        <p:grpSpPr>
          <a:xfrm>
            <a:off x="307068" y="2208848"/>
            <a:ext cx="11492387" cy="523220"/>
            <a:chOff x="307068" y="2208848"/>
            <a:chExt cx="11492387" cy="52322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84FE7DD-906D-C472-9622-DDD35DE6A89E}"/>
                </a:ext>
              </a:extLst>
            </p:cNvPr>
            <p:cNvSpPr/>
            <p:nvPr/>
          </p:nvSpPr>
          <p:spPr>
            <a:xfrm>
              <a:off x="307068" y="2208848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Graphic 37" descr="Braille with solid fill">
              <a:extLst>
                <a:ext uri="{FF2B5EF4-FFF2-40B4-BE49-F238E27FC236}">
                  <a16:creationId xmlns:a16="http://schemas.microsoft.com/office/drawing/2014/main" id="{02331E04-DD47-5416-15F7-4A162E16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92545" y="2241858"/>
              <a:ext cx="457200" cy="4572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F33D2-08A1-BE27-80A4-5344619B5CCC}"/>
                </a:ext>
              </a:extLst>
            </p:cNvPr>
            <p:cNvSpPr txBox="1"/>
            <p:nvPr/>
          </p:nvSpPr>
          <p:spPr>
            <a:xfrm>
              <a:off x="935222" y="2285792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Implement an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automated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task recognizer instead of having users select which task to use.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46705E-4545-43BC-094A-7CC812E18E5E}"/>
              </a:ext>
            </a:extLst>
          </p:cNvPr>
          <p:cNvGrpSpPr/>
          <p:nvPr/>
        </p:nvGrpSpPr>
        <p:grpSpPr>
          <a:xfrm>
            <a:off x="307067" y="3744798"/>
            <a:ext cx="11492387" cy="523220"/>
            <a:chOff x="307068" y="3679657"/>
            <a:chExt cx="11492387" cy="52322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ADB78DE-0F53-3EAB-8C14-899391F69E7E}"/>
                </a:ext>
              </a:extLst>
            </p:cNvPr>
            <p:cNvSpPr/>
            <p:nvPr/>
          </p:nvSpPr>
          <p:spPr>
            <a:xfrm>
              <a:off x="307068" y="3679657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Graphic 40" descr="Closed book with solid fill">
              <a:extLst>
                <a:ext uri="{FF2B5EF4-FFF2-40B4-BE49-F238E27FC236}">
                  <a16:creationId xmlns:a16="http://schemas.microsoft.com/office/drawing/2014/main" id="{F5AAA28D-367A-3149-8210-FC3826FB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92545" y="37126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D91CC-6D67-3F13-3A66-90817B29A8D6}"/>
                </a:ext>
              </a:extLst>
            </p:cNvPr>
            <p:cNvSpPr txBox="1"/>
            <p:nvPr/>
          </p:nvSpPr>
          <p:spPr>
            <a:xfrm>
              <a:off x="935222" y="3756601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Embed </a:t>
              </a:r>
              <a:r>
                <a:rPr lang="en-US" dirty="0" err="1">
                  <a:latin typeface="Poppins Light" panose="00000400000000000000" pitchFamily="2" charset="0"/>
                  <a:cs typeface="Poppins Light" panose="00000400000000000000" pitchFamily="2" charset="0"/>
                </a:rPr>
                <a:t>ForgeAI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with </a:t>
              </a:r>
              <a:r>
                <a:rPr lang="en-US" b="1" dirty="0" err="1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NoteToMyself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!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575AD7-92CE-2D04-FED6-28F51781BC4A}"/>
              </a:ext>
            </a:extLst>
          </p:cNvPr>
          <p:cNvGrpSpPr/>
          <p:nvPr/>
        </p:nvGrpSpPr>
        <p:grpSpPr>
          <a:xfrm>
            <a:off x="307068" y="2976823"/>
            <a:ext cx="11492387" cy="523220"/>
            <a:chOff x="307068" y="2976823"/>
            <a:chExt cx="11492387" cy="52322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772B916-773E-B69F-AB8B-95D69CD57875}"/>
                </a:ext>
              </a:extLst>
            </p:cNvPr>
            <p:cNvSpPr/>
            <p:nvPr/>
          </p:nvSpPr>
          <p:spPr>
            <a:xfrm>
              <a:off x="307068" y="2976823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3" name="Graphic 52" descr="Venn diagram with solid fill">
              <a:extLst>
                <a:ext uri="{FF2B5EF4-FFF2-40B4-BE49-F238E27FC236}">
                  <a16:creationId xmlns:a16="http://schemas.microsoft.com/office/drawing/2014/main" id="{ADAB9969-DE46-513E-44A4-8E39D0D96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392545" y="3009833"/>
              <a:ext cx="457200" cy="4572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162DD3-6446-B7ED-B759-384267072C8D}"/>
                </a:ext>
              </a:extLst>
            </p:cNvPr>
            <p:cNvSpPr txBox="1"/>
            <p:nvPr/>
          </p:nvSpPr>
          <p:spPr>
            <a:xfrm>
              <a:off x="935222" y="3053767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Implement new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AI subsets 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(Music, Video generation, </a:t>
              </a:r>
              <a:r>
                <a:rPr lang="en-US" dirty="0" err="1">
                  <a:latin typeface="Poppins Light" panose="00000400000000000000" pitchFamily="2" charset="0"/>
                  <a:cs typeface="Poppins Light" panose="00000400000000000000" pitchFamily="2" charset="0"/>
                </a:rPr>
                <a:t>etc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).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7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69C5E-DF89-4E07-8292-24264CCCD050}"/>
              </a:ext>
            </a:extLst>
          </p:cNvPr>
          <p:cNvSpPr txBox="1"/>
          <p:nvPr/>
        </p:nvSpPr>
        <p:spPr>
          <a:xfrm>
            <a:off x="1267959" y="3167390"/>
            <a:ext cx="965608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Light"/>
                <a:cs typeface="Poppins"/>
              </a:rPr>
              <a:t>Thank you very much!</a:t>
            </a:r>
            <a:endParaRPr lang="pt-BR" sz="4400" dirty="0">
              <a:solidFill>
                <a:schemeClr val="bg1"/>
              </a:solidFill>
              <a:latin typeface="Poppins Light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B851D-1DAA-2349-73AB-7151040DE251}"/>
              </a:ext>
            </a:extLst>
          </p:cNvPr>
          <p:cNvSpPr txBox="1"/>
          <p:nvPr/>
        </p:nvSpPr>
        <p:spPr>
          <a:xfrm>
            <a:off x="1267959" y="4081790"/>
            <a:ext cx="9656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Light"/>
                <a:cs typeface="Poppins"/>
              </a:rPr>
              <a:t>(please give us 1.0 </a:t>
            </a:r>
            <a:r>
              <a:rPr lang="en-US" dirty="0" err="1">
                <a:solidFill>
                  <a:schemeClr val="bg1"/>
                </a:solidFill>
                <a:latin typeface="Poppins Light"/>
                <a:cs typeface="Poppins"/>
              </a:rPr>
              <a:t>UwU</a:t>
            </a:r>
            <a:r>
              <a:rPr lang="en-US" dirty="0">
                <a:solidFill>
                  <a:schemeClr val="bg1"/>
                </a:solidFill>
                <a:latin typeface="Poppins Light"/>
                <a:cs typeface="Poppins"/>
              </a:rPr>
              <a:t>)</a:t>
            </a:r>
            <a:endParaRPr lang="pt-BR" dirty="0">
              <a:solidFill>
                <a:schemeClr val="bg1"/>
              </a:solidFill>
              <a:latin typeface="Poppins Light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5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55087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Agenda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D9A59D-7033-9EC4-6553-93F278F9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7505" y="991406"/>
            <a:ext cx="12192000" cy="403698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662869-D559-5EDD-8B8B-DA9D0D905B5E}"/>
              </a:ext>
            </a:extLst>
          </p:cNvPr>
          <p:cNvSpPr/>
          <p:nvPr/>
        </p:nvSpPr>
        <p:spPr>
          <a:xfrm>
            <a:off x="307068" y="1440873"/>
            <a:ext cx="7534605" cy="523220"/>
          </a:xfrm>
          <a:prstGeom prst="round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CE6EA4-74A1-FBC0-3A16-61FE49480B0D}"/>
              </a:ext>
            </a:extLst>
          </p:cNvPr>
          <p:cNvSpPr/>
          <p:nvPr/>
        </p:nvSpPr>
        <p:spPr>
          <a:xfrm>
            <a:off x="307068" y="2322952"/>
            <a:ext cx="7534605" cy="523220"/>
          </a:xfrm>
          <a:prstGeom prst="round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FE6DF2-91E5-1FE5-9457-DC7EA280D8F5}"/>
              </a:ext>
            </a:extLst>
          </p:cNvPr>
          <p:cNvSpPr/>
          <p:nvPr/>
        </p:nvSpPr>
        <p:spPr>
          <a:xfrm>
            <a:off x="307068" y="3205031"/>
            <a:ext cx="7534605" cy="523220"/>
          </a:xfrm>
          <a:prstGeom prst="round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23" name="Graphic 22" descr="Group with solid fill">
            <a:extLst>
              <a:ext uri="{FF2B5EF4-FFF2-40B4-BE49-F238E27FC236}">
                <a16:creationId xmlns:a16="http://schemas.microsoft.com/office/drawing/2014/main" id="{D0080E89-21AC-DD43-07CC-500C303DB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45" y="1473883"/>
            <a:ext cx="457200" cy="457200"/>
          </a:xfrm>
          <a:prstGeom prst="rect">
            <a:avLst/>
          </a:prstGeom>
        </p:spPr>
      </p:pic>
      <p:pic>
        <p:nvPicPr>
          <p:cNvPr id="24" name="Graphic 23" descr="Bullseye with solid fill">
            <a:extLst>
              <a:ext uri="{FF2B5EF4-FFF2-40B4-BE49-F238E27FC236}">
                <a16:creationId xmlns:a16="http://schemas.microsoft.com/office/drawing/2014/main" id="{2386B4E8-A6B1-F0A4-16AA-611CCF507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2545" y="2355962"/>
            <a:ext cx="457200" cy="457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5EC90B-772D-B5D6-F1CC-A34E469EF6E0}"/>
              </a:ext>
            </a:extLst>
          </p:cNvPr>
          <p:cNvSpPr txBox="1"/>
          <p:nvPr/>
        </p:nvSpPr>
        <p:spPr>
          <a:xfrm>
            <a:off x="935222" y="1517817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Team and Roles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BAB72-04F0-93C5-87D3-469289DE86ED}"/>
              </a:ext>
            </a:extLst>
          </p:cNvPr>
          <p:cNvSpPr txBox="1"/>
          <p:nvPr/>
        </p:nvSpPr>
        <p:spPr>
          <a:xfrm>
            <a:off x="935222" y="239989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Motivation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30" name="Graphic 29" descr="Puzzle pieces with solid fill">
            <a:extLst>
              <a:ext uri="{FF2B5EF4-FFF2-40B4-BE49-F238E27FC236}">
                <a16:creationId xmlns:a16="http://schemas.microsoft.com/office/drawing/2014/main" id="{E3C27D74-7CDB-D3CA-E2B8-CBFDE7987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45" y="3238041"/>
            <a:ext cx="457200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6582638-A2A3-E925-2061-235AEFA30E1F}"/>
              </a:ext>
            </a:extLst>
          </p:cNvPr>
          <p:cNvSpPr txBox="1"/>
          <p:nvPr/>
        </p:nvSpPr>
        <p:spPr>
          <a:xfrm>
            <a:off x="935222" y="3281975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Implementation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12A22E-A947-F534-E0D4-D25F2C748D5B}"/>
              </a:ext>
            </a:extLst>
          </p:cNvPr>
          <p:cNvSpPr/>
          <p:nvPr/>
        </p:nvSpPr>
        <p:spPr>
          <a:xfrm>
            <a:off x="307068" y="4956603"/>
            <a:ext cx="7534605" cy="523220"/>
          </a:xfrm>
          <a:prstGeom prst="round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33" name="Graphic 32" descr="Gavel with solid fill">
            <a:extLst>
              <a:ext uri="{FF2B5EF4-FFF2-40B4-BE49-F238E27FC236}">
                <a16:creationId xmlns:a16="http://schemas.microsoft.com/office/drawing/2014/main" id="{56BB824C-C6E1-D566-6D52-E67492DB8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92545" y="4989613"/>
            <a:ext cx="457200" cy="45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6F8F07-05DD-E4FA-DBE6-BA515E427963}"/>
              </a:ext>
            </a:extLst>
          </p:cNvPr>
          <p:cNvSpPr txBox="1"/>
          <p:nvPr/>
        </p:nvSpPr>
        <p:spPr>
          <a:xfrm>
            <a:off x="935222" y="5033547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0D8126-F69B-2952-ED29-6F903A1BD7D4}"/>
              </a:ext>
            </a:extLst>
          </p:cNvPr>
          <p:cNvSpPr/>
          <p:nvPr/>
        </p:nvSpPr>
        <p:spPr>
          <a:xfrm>
            <a:off x="307068" y="5832389"/>
            <a:ext cx="7534605" cy="523220"/>
          </a:xfrm>
          <a:prstGeom prst="round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37" name="Graphic 36" descr="Upward trend with solid fill">
            <a:extLst>
              <a:ext uri="{FF2B5EF4-FFF2-40B4-BE49-F238E27FC236}">
                <a16:creationId xmlns:a16="http://schemas.microsoft.com/office/drawing/2014/main" id="{0EB6B484-11CA-662F-4797-8CCCD75BE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92545" y="5865399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EE51E9-A4FA-5DA9-1529-7D85459F31D5}"/>
              </a:ext>
            </a:extLst>
          </p:cNvPr>
          <p:cNvSpPr txBox="1"/>
          <p:nvPr/>
        </p:nvSpPr>
        <p:spPr>
          <a:xfrm>
            <a:off x="935222" y="5909333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Future Prospects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B1F3F1-B3F9-D8B8-AB67-1E9C1CF6FB70}"/>
              </a:ext>
            </a:extLst>
          </p:cNvPr>
          <p:cNvSpPr/>
          <p:nvPr/>
        </p:nvSpPr>
        <p:spPr>
          <a:xfrm>
            <a:off x="307068" y="4080817"/>
            <a:ext cx="7534605" cy="523220"/>
          </a:xfrm>
          <a:prstGeom prst="round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40" name="Graphic 39" descr="Game controller with solid fill">
            <a:extLst>
              <a:ext uri="{FF2B5EF4-FFF2-40B4-BE49-F238E27FC236}">
                <a16:creationId xmlns:a16="http://schemas.microsoft.com/office/drawing/2014/main" id="{4DCA93F4-1908-3BAB-3703-E209FF59A7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92545" y="4113827"/>
            <a:ext cx="457200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292847-FED2-CF5E-CA70-E083511E99C4}"/>
              </a:ext>
            </a:extLst>
          </p:cNvPr>
          <p:cNvSpPr txBox="1"/>
          <p:nvPr/>
        </p:nvSpPr>
        <p:spPr>
          <a:xfrm>
            <a:off x="935222" y="4157761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Live Demo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55087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Team and Roles 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14C441-15D9-2DFD-07E5-B7ACA519D813}"/>
              </a:ext>
            </a:extLst>
          </p:cNvPr>
          <p:cNvGrpSpPr/>
          <p:nvPr/>
        </p:nvGrpSpPr>
        <p:grpSpPr>
          <a:xfrm>
            <a:off x="588368" y="1752600"/>
            <a:ext cx="3145023" cy="1771771"/>
            <a:chOff x="588368" y="1752600"/>
            <a:chExt cx="3145023" cy="1771771"/>
          </a:xfrm>
        </p:grpSpPr>
        <p:pic>
          <p:nvPicPr>
            <p:cNvPr id="3" name="Graphic 2" descr="Man with solid fill">
              <a:extLst>
                <a:ext uri="{FF2B5EF4-FFF2-40B4-BE49-F238E27FC236}">
                  <a16:creationId xmlns:a16="http://schemas.microsoft.com/office/drawing/2014/main" id="{64F89036-F801-3B43-8E6F-F5766430D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3681" y="1752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BFDEED-4524-EEFB-132E-5D55E543C4D7}"/>
                </a:ext>
              </a:extLst>
            </p:cNvPr>
            <p:cNvSpPr txBox="1"/>
            <p:nvPr/>
          </p:nvSpPr>
          <p:spPr>
            <a:xfrm>
              <a:off x="1159122" y="2785707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>
                  <a:latin typeface="Poppins Light"/>
                  <a:cs typeface="Poppins"/>
                </a:rPr>
                <a:t>Gabriel Witte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7E974-7062-F44D-402F-50B01BBD6DB8}"/>
                </a:ext>
              </a:extLst>
            </p:cNvPr>
            <p:cNvSpPr txBox="1"/>
            <p:nvPr/>
          </p:nvSpPr>
          <p:spPr>
            <a:xfrm>
              <a:off x="588368" y="3155039"/>
              <a:ext cx="31450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Frontend + API developer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F88792-60FE-2BB2-BC27-9F8167D58FE9}"/>
              </a:ext>
            </a:extLst>
          </p:cNvPr>
          <p:cNvGrpSpPr/>
          <p:nvPr/>
        </p:nvGrpSpPr>
        <p:grpSpPr>
          <a:xfrm>
            <a:off x="4523487" y="1752600"/>
            <a:ext cx="3145023" cy="1771771"/>
            <a:chOff x="4523487" y="1752600"/>
            <a:chExt cx="3145023" cy="1771771"/>
          </a:xfrm>
        </p:grpSpPr>
        <p:pic>
          <p:nvPicPr>
            <p:cNvPr id="4" name="Graphic 3" descr="Woman with solid fill">
              <a:extLst>
                <a:ext uri="{FF2B5EF4-FFF2-40B4-BE49-F238E27FC236}">
                  <a16:creationId xmlns:a16="http://schemas.microsoft.com/office/drawing/2014/main" id="{F9E00B27-5347-67AA-2FC5-24DFB5423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38800" y="175260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334BEA-4CEC-5917-A162-F086E81715BF}"/>
                </a:ext>
              </a:extLst>
            </p:cNvPr>
            <p:cNvSpPr txBox="1"/>
            <p:nvPr/>
          </p:nvSpPr>
          <p:spPr>
            <a:xfrm>
              <a:off x="5094241" y="2828153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 err="1">
                  <a:latin typeface="Poppins Light"/>
                  <a:cs typeface="Poppins"/>
                </a:rPr>
                <a:t>Ulriche</a:t>
              </a:r>
              <a:r>
                <a:rPr lang="en-US" b="1" dirty="0">
                  <a:latin typeface="Poppins Light"/>
                  <a:cs typeface="Poppins"/>
                </a:rPr>
                <a:t> </a:t>
              </a:r>
              <a:r>
                <a:rPr lang="en-US" b="1" dirty="0" err="1">
                  <a:latin typeface="Poppins Light"/>
                  <a:cs typeface="Poppins"/>
                </a:rPr>
                <a:t>Tankeu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33507C-8880-BB3A-2CCB-985622300EAF}"/>
                </a:ext>
              </a:extLst>
            </p:cNvPr>
            <p:cNvSpPr txBox="1"/>
            <p:nvPr/>
          </p:nvSpPr>
          <p:spPr>
            <a:xfrm>
              <a:off x="4523487" y="3155039"/>
              <a:ext cx="31450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Azure Storage developer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7822BA-F64B-1C4B-FBE7-740749A3E5BE}"/>
              </a:ext>
            </a:extLst>
          </p:cNvPr>
          <p:cNvGrpSpPr/>
          <p:nvPr/>
        </p:nvGrpSpPr>
        <p:grpSpPr>
          <a:xfrm>
            <a:off x="8915806" y="1752600"/>
            <a:ext cx="3145023" cy="2048770"/>
            <a:chOff x="8915806" y="1752600"/>
            <a:chExt cx="3145023" cy="2048770"/>
          </a:xfrm>
        </p:grpSpPr>
        <p:pic>
          <p:nvPicPr>
            <p:cNvPr id="5" name="Graphic 4" descr="Man with solid fill">
              <a:extLst>
                <a:ext uri="{FF2B5EF4-FFF2-40B4-BE49-F238E27FC236}">
                  <a16:creationId xmlns:a16="http://schemas.microsoft.com/office/drawing/2014/main" id="{8E60683B-4734-DCB4-35DD-629415D90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31119" y="1752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84BD8-BDF2-4FD6-AE75-E948DA2AA4BD}"/>
                </a:ext>
              </a:extLst>
            </p:cNvPr>
            <p:cNvSpPr txBox="1"/>
            <p:nvPr/>
          </p:nvSpPr>
          <p:spPr>
            <a:xfrm>
              <a:off x="9486560" y="2828153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>
                  <a:latin typeface="Poppins Light"/>
                  <a:cs typeface="Poppins"/>
                </a:rPr>
                <a:t>Josue Martinez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6EE57F-14F2-8B68-570A-F82BF642FD6F}"/>
                </a:ext>
              </a:extLst>
            </p:cNvPr>
            <p:cNvSpPr txBox="1"/>
            <p:nvPr/>
          </p:nvSpPr>
          <p:spPr>
            <a:xfrm>
              <a:off x="8915806" y="3155039"/>
              <a:ext cx="314502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Video Captioning developer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7AFCD7-A331-F8BC-4B1D-C347AEE87031}"/>
              </a:ext>
            </a:extLst>
          </p:cNvPr>
          <p:cNvGrpSpPr/>
          <p:nvPr/>
        </p:nvGrpSpPr>
        <p:grpSpPr>
          <a:xfrm>
            <a:off x="2493777" y="4433045"/>
            <a:ext cx="3145023" cy="1771771"/>
            <a:chOff x="2618078" y="4282825"/>
            <a:chExt cx="3145023" cy="1771771"/>
          </a:xfrm>
        </p:grpSpPr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A9E1B7BC-BD47-39FC-24B0-52059EE8B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3391" y="4282825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3E751-944D-A6B1-42E5-D356DB1B5E06}"/>
                </a:ext>
              </a:extLst>
            </p:cNvPr>
            <p:cNvSpPr txBox="1"/>
            <p:nvPr/>
          </p:nvSpPr>
          <p:spPr>
            <a:xfrm>
              <a:off x="3188832" y="5315932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 err="1">
                  <a:latin typeface="Poppins Light"/>
                  <a:cs typeface="Poppins"/>
                </a:rPr>
                <a:t>Shaheryaar</a:t>
              </a:r>
              <a:r>
                <a:rPr lang="en-US" b="1" dirty="0">
                  <a:latin typeface="Poppins Light"/>
                  <a:cs typeface="Poppins"/>
                </a:rPr>
                <a:t> Zia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37467E-3AA4-13DF-F2E0-6F047BAD4CB4}"/>
                </a:ext>
              </a:extLst>
            </p:cNvPr>
            <p:cNvSpPr txBox="1"/>
            <p:nvPr/>
          </p:nvSpPr>
          <p:spPr>
            <a:xfrm>
              <a:off x="2618078" y="5685264"/>
              <a:ext cx="31450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Frontend developer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833CE2-1627-C8B5-626B-6A497765EDCD}"/>
              </a:ext>
            </a:extLst>
          </p:cNvPr>
          <p:cNvGrpSpPr/>
          <p:nvPr/>
        </p:nvGrpSpPr>
        <p:grpSpPr>
          <a:xfrm>
            <a:off x="6886096" y="4336204"/>
            <a:ext cx="3145023" cy="1771771"/>
            <a:chOff x="2618078" y="4282825"/>
            <a:chExt cx="3145023" cy="1771771"/>
          </a:xfrm>
        </p:grpSpPr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375EC283-D6D5-66D8-BD4F-F36BB774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3391" y="4282825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BA63C3-7CC0-F41D-555C-2B1601DDB26A}"/>
                </a:ext>
              </a:extLst>
            </p:cNvPr>
            <p:cNvSpPr txBox="1"/>
            <p:nvPr/>
          </p:nvSpPr>
          <p:spPr>
            <a:xfrm>
              <a:off x="3188832" y="5315932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>
                  <a:latin typeface="Poppins Light"/>
                  <a:cs typeface="Poppins"/>
                </a:rPr>
                <a:t>Victor Owolabi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1F60C0-14A1-26C2-7C55-F149447A632A}"/>
                </a:ext>
              </a:extLst>
            </p:cNvPr>
            <p:cNvSpPr txBox="1"/>
            <p:nvPr/>
          </p:nvSpPr>
          <p:spPr>
            <a:xfrm>
              <a:off x="2618078" y="5685264"/>
              <a:ext cx="31450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API + CI/CD developer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55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61445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Motivation – Problem Introduction 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35252A-71AB-D101-2AAF-CBB7F3739076}"/>
              </a:ext>
            </a:extLst>
          </p:cNvPr>
          <p:cNvGrpSpPr/>
          <p:nvPr/>
        </p:nvGrpSpPr>
        <p:grpSpPr>
          <a:xfrm>
            <a:off x="307068" y="5185639"/>
            <a:ext cx="6636940" cy="1299587"/>
            <a:chOff x="307068" y="5185639"/>
            <a:chExt cx="6636940" cy="12995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01E279-B73B-4164-1ADE-BEEF7A5CC261}"/>
                </a:ext>
              </a:extLst>
            </p:cNvPr>
            <p:cNvSpPr txBox="1"/>
            <p:nvPr/>
          </p:nvSpPr>
          <p:spPr>
            <a:xfrm>
              <a:off x="1690268" y="5185639"/>
              <a:ext cx="5253740" cy="1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That goes without saying the need to learn a whole new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User Interface 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or how to use their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API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!</a:t>
              </a:r>
              <a:endPara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3E79C6-78C2-5F7F-6979-82220EA34796}"/>
                </a:ext>
              </a:extLst>
            </p:cNvPr>
            <p:cNvGrpSpPr/>
            <p:nvPr/>
          </p:nvGrpSpPr>
          <p:grpSpPr>
            <a:xfrm>
              <a:off x="307068" y="5315197"/>
              <a:ext cx="1128032" cy="1040472"/>
              <a:chOff x="281578" y="3320443"/>
              <a:chExt cx="1128032" cy="104047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D33C0C9-EF1C-1AAA-76E4-1BF40BB86DD3}"/>
                  </a:ext>
                </a:extLst>
              </p:cNvPr>
              <p:cNvSpPr/>
              <p:nvPr/>
            </p:nvSpPr>
            <p:spPr>
              <a:xfrm>
                <a:off x="281578" y="3320443"/>
                <a:ext cx="1128032" cy="1040472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" name="Graphic 2" descr="Arrow circle with solid fill">
                <a:extLst>
                  <a:ext uri="{FF2B5EF4-FFF2-40B4-BE49-F238E27FC236}">
                    <a16:creationId xmlns:a16="http://schemas.microsoft.com/office/drawing/2014/main" id="{6BD44B3F-8721-678E-8433-28C0B7B39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88394" y="338348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604F2A-0F3F-7915-C736-1D6B13053ABF}"/>
              </a:ext>
            </a:extLst>
          </p:cNvPr>
          <p:cNvGrpSpPr/>
          <p:nvPr/>
        </p:nvGrpSpPr>
        <p:grpSpPr>
          <a:xfrm>
            <a:off x="307068" y="3299442"/>
            <a:ext cx="7414532" cy="1299587"/>
            <a:chOff x="307068" y="3299442"/>
            <a:chExt cx="7414532" cy="12995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92D3CB-0BF1-3DD2-2C5A-82CE9A4FA340}"/>
                </a:ext>
              </a:extLst>
            </p:cNvPr>
            <p:cNvSpPr txBox="1"/>
            <p:nvPr/>
          </p:nvSpPr>
          <p:spPr>
            <a:xfrm>
              <a:off x="1690268" y="3299442"/>
              <a:ext cx="6031332" cy="1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0" dirty="0"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This process is </a:t>
              </a:r>
              <a:r>
                <a:rPr lang="en-US" b="1" i="0" dirty="0">
                  <a:solidFill>
                    <a:srgbClr val="3F70E0"/>
                  </a:solidFill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inefficient</a:t>
              </a:r>
              <a:r>
                <a:rPr lang="en-US" i="0" dirty="0"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 and </a:t>
              </a:r>
              <a:r>
                <a:rPr lang="en-US" b="1" i="0" dirty="0">
                  <a:solidFill>
                    <a:srgbClr val="3F70E0"/>
                  </a:solidFill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bothersome</a:t>
              </a:r>
              <a:r>
                <a:rPr lang="en-US" i="0" dirty="0"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, requiring multiple accounts and subscriptions across various platforms.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0027A3-4B0B-2B61-648D-D781F416A53F}"/>
                </a:ext>
              </a:extLst>
            </p:cNvPr>
            <p:cNvGrpSpPr/>
            <p:nvPr/>
          </p:nvGrpSpPr>
          <p:grpSpPr>
            <a:xfrm>
              <a:off x="307068" y="3429000"/>
              <a:ext cx="1128032" cy="1040472"/>
              <a:chOff x="281578" y="3320443"/>
              <a:chExt cx="1128032" cy="104047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BA418C7-48D4-5846-3FE4-25FE3B103924}"/>
                  </a:ext>
                </a:extLst>
              </p:cNvPr>
              <p:cNvSpPr/>
              <p:nvPr/>
            </p:nvSpPr>
            <p:spPr>
              <a:xfrm>
                <a:off x="281578" y="3320443"/>
                <a:ext cx="1128032" cy="1040472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" name="Graphic 11" descr="Group of people with solid fill">
                <a:extLst>
                  <a:ext uri="{FF2B5EF4-FFF2-40B4-BE49-F238E27FC236}">
                    <a16:creationId xmlns:a16="http://schemas.microsoft.com/office/drawing/2014/main" id="{56006A01-96C1-C8EE-88B4-3CF0FC855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88394" y="338348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5649D-DAC5-DFAC-237A-5F1478723E5B}"/>
              </a:ext>
            </a:extLst>
          </p:cNvPr>
          <p:cNvGrpSpPr/>
          <p:nvPr/>
        </p:nvGrpSpPr>
        <p:grpSpPr>
          <a:xfrm>
            <a:off x="304337" y="1542803"/>
            <a:ext cx="7417263" cy="1040472"/>
            <a:chOff x="304337" y="1542803"/>
            <a:chExt cx="7417263" cy="10404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0C915-5017-3941-C202-DB1F734676D5}"/>
                </a:ext>
              </a:extLst>
            </p:cNvPr>
            <p:cNvSpPr txBox="1"/>
            <p:nvPr/>
          </p:nvSpPr>
          <p:spPr>
            <a:xfrm>
              <a:off x="1690268" y="1620995"/>
              <a:ext cx="6031332" cy="88408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0" dirty="0">
                  <a:effectLst/>
                  <a:latin typeface="Poppins Light"/>
                  <a:cs typeface="Poppins Light"/>
                </a:rPr>
                <a:t>AI platforms typically offer only a </a:t>
              </a:r>
              <a:r>
                <a:rPr lang="en-US" b="1" i="0" dirty="0">
                  <a:solidFill>
                    <a:srgbClr val="3F70E0"/>
                  </a:solidFill>
                  <a:effectLst/>
                  <a:latin typeface="Poppins Light"/>
                  <a:cs typeface="Poppins Light"/>
                </a:rPr>
                <a:t>single product </a:t>
              </a:r>
              <a:r>
                <a:rPr lang="en-US" i="0" dirty="0">
                  <a:effectLst/>
                  <a:latin typeface="Poppins Light"/>
                  <a:cs typeface="Poppins Light"/>
                </a:rPr>
                <a:t>type, focusing on either text, image, audio, or video.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3DB365-BC08-9421-F825-8CFD24676C33}"/>
                </a:ext>
              </a:extLst>
            </p:cNvPr>
            <p:cNvGrpSpPr/>
            <p:nvPr/>
          </p:nvGrpSpPr>
          <p:grpSpPr>
            <a:xfrm>
              <a:off x="304337" y="1542803"/>
              <a:ext cx="1128032" cy="1040472"/>
              <a:chOff x="281578" y="3320443"/>
              <a:chExt cx="1128032" cy="10404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CF625CE-0B04-F118-6C94-3FCBCCB0534B}"/>
                  </a:ext>
                </a:extLst>
              </p:cNvPr>
              <p:cNvSpPr/>
              <p:nvPr/>
            </p:nvSpPr>
            <p:spPr>
              <a:xfrm>
                <a:off x="281578" y="3320443"/>
                <a:ext cx="1128032" cy="1040472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5" name="Graphic 14" descr="Money with solid fill">
                <a:extLst>
                  <a:ext uri="{FF2B5EF4-FFF2-40B4-BE49-F238E27FC236}">
                    <a16:creationId xmlns:a16="http://schemas.microsoft.com/office/drawing/2014/main" id="{1D48896B-AE6C-0012-DAF7-6040E0B95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88394" y="338348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10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55087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Introducing </a:t>
            </a:r>
            <a:r>
              <a:rPr lang="en-US" sz="2800" b="1" dirty="0">
                <a:solidFill>
                  <a:srgbClr val="3F70E0"/>
                </a:solidFill>
                <a:latin typeface="Poppins Light"/>
                <a:cs typeface="Poppins"/>
              </a:rPr>
              <a:t>Forge AI</a:t>
            </a:r>
            <a:endParaRPr lang="pt-BR" sz="2800" b="1" dirty="0">
              <a:solidFill>
                <a:srgbClr val="3F70E0"/>
              </a:solidFill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E4049-D35B-E4A1-2EC2-C085A0803F90}"/>
              </a:ext>
            </a:extLst>
          </p:cNvPr>
          <p:cNvGrpSpPr/>
          <p:nvPr/>
        </p:nvGrpSpPr>
        <p:grpSpPr>
          <a:xfrm>
            <a:off x="1620426" y="1411992"/>
            <a:ext cx="3261978" cy="2786065"/>
            <a:chOff x="1620426" y="1411992"/>
            <a:chExt cx="3261978" cy="27860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6E1AD8-C220-24A8-492E-AAD5CE1923DF}"/>
                </a:ext>
              </a:extLst>
            </p:cNvPr>
            <p:cNvSpPr txBox="1"/>
            <p:nvPr/>
          </p:nvSpPr>
          <p:spPr>
            <a:xfrm>
              <a:off x="1620426" y="2482972"/>
              <a:ext cx="3261978" cy="171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All-in-one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AI platform 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that allows users to do the basics of each area: Text, Audio, Image, and Video.</a:t>
              </a:r>
              <a:endParaRPr lang="en-US" b="1" i="0" dirty="0">
                <a:solidFill>
                  <a:srgbClr val="3F70E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20" name="Graphic 19" descr="Braille with solid fill">
              <a:extLst>
                <a:ext uri="{FF2B5EF4-FFF2-40B4-BE49-F238E27FC236}">
                  <a16:creationId xmlns:a16="http://schemas.microsoft.com/office/drawing/2014/main" id="{B7A0B55A-E5D1-4551-F6F3-01E5AF1C9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794215" y="1411992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4F3430-6501-A421-528F-5B224326BA5A}"/>
              </a:ext>
            </a:extLst>
          </p:cNvPr>
          <p:cNvGrpSpPr/>
          <p:nvPr/>
        </p:nvGrpSpPr>
        <p:grpSpPr>
          <a:xfrm>
            <a:off x="7323785" y="1411992"/>
            <a:ext cx="3526039" cy="2300261"/>
            <a:chOff x="7323785" y="1411992"/>
            <a:chExt cx="3526039" cy="23002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73F92-9886-CD5A-D9B5-DEFF759F79D8}"/>
                </a:ext>
              </a:extLst>
            </p:cNvPr>
            <p:cNvSpPr txBox="1"/>
            <p:nvPr/>
          </p:nvSpPr>
          <p:spPr>
            <a:xfrm>
              <a:off x="7323785" y="2412666"/>
              <a:ext cx="3526039" cy="1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can access it via a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Web Interface 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or calling services via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Rest API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.</a:t>
              </a:r>
              <a:endPara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21" name="Graphic 20" descr="Send with solid fill">
              <a:extLst>
                <a:ext uri="{FF2B5EF4-FFF2-40B4-BE49-F238E27FC236}">
                  <a16:creationId xmlns:a16="http://schemas.microsoft.com/office/drawing/2014/main" id="{F6D823BE-DD29-73E1-8FBE-D31C8D07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629605" y="1411992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FCA8F47-63EE-5E34-997E-AB4A5DA866DC}"/>
              </a:ext>
            </a:extLst>
          </p:cNvPr>
          <p:cNvGrpSpPr/>
          <p:nvPr/>
        </p:nvGrpSpPr>
        <p:grpSpPr>
          <a:xfrm>
            <a:off x="4465011" y="4354637"/>
            <a:ext cx="3261978" cy="2213987"/>
            <a:chOff x="1620426" y="4500718"/>
            <a:chExt cx="3261978" cy="22139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481A96-1167-77E7-0231-447ABFFF0406}"/>
                </a:ext>
              </a:extLst>
            </p:cNvPr>
            <p:cNvSpPr txBox="1"/>
            <p:nvPr/>
          </p:nvSpPr>
          <p:spPr>
            <a:xfrm>
              <a:off x="1620426" y="5415118"/>
              <a:ext cx="3261978" cy="1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can upload files, get results, and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retrieve their past queries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(persistence).</a:t>
              </a:r>
              <a:endParaRPr lang="en-US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22" name="Graphic 21" descr="Back with solid fill">
              <a:extLst>
                <a:ext uri="{FF2B5EF4-FFF2-40B4-BE49-F238E27FC236}">
                  <a16:creationId xmlns:a16="http://schemas.microsoft.com/office/drawing/2014/main" id="{8C51F8C8-61F3-38E8-E5FD-FDC1E9AB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794215" y="450071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42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76685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Motivation – MVP Requirements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BFDF5-7EFF-2D15-860C-1D8903D5199A}"/>
              </a:ext>
            </a:extLst>
          </p:cNvPr>
          <p:cNvGrpSpPr/>
          <p:nvPr/>
        </p:nvGrpSpPr>
        <p:grpSpPr>
          <a:xfrm>
            <a:off x="307068" y="1440873"/>
            <a:ext cx="11492387" cy="523220"/>
            <a:chOff x="307068" y="1440873"/>
            <a:chExt cx="11492387" cy="5232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D298EFE-E411-4195-9FEC-8692A9528EA7}"/>
                </a:ext>
              </a:extLst>
            </p:cNvPr>
            <p:cNvSpPr/>
            <p:nvPr/>
          </p:nvSpPr>
          <p:spPr>
            <a:xfrm>
              <a:off x="307068" y="1440873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Graphic 2" descr="Music with solid fill">
              <a:extLst>
                <a:ext uri="{FF2B5EF4-FFF2-40B4-BE49-F238E27FC236}">
                  <a16:creationId xmlns:a16="http://schemas.microsoft.com/office/drawing/2014/main" id="{F0A7D2B4-78C9-9A97-555C-3B285A63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92545" y="1473883"/>
              <a:ext cx="457200" cy="457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DB8B0F-B71F-72EC-4BBB-4BE07E123E4A}"/>
                </a:ext>
              </a:extLst>
            </p:cNvPr>
            <p:cNvSpPr txBox="1"/>
            <p:nvPr/>
          </p:nvSpPr>
          <p:spPr>
            <a:xfrm>
              <a:off x="935222" y="1517817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can upload audio files and receive a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transcription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of the contents. 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1DD269-FC26-61F7-E4E0-7A7B016A9638}"/>
              </a:ext>
            </a:extLst>
          </p:cNvPr>
          <p:cNvGrpSpPr/>
          <p:nvPr/>
        </p:nvGrpSpPr>
        <p:grpSpPr>
          <a:xfrm>
            <a:off x="307068" y="2208848"/>
            <a:ext cx="11492387" cy="523220"/>
            <a:chOff x="307068" y="2208848"/>
            <a:chExt cx="11492387" cy="5232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3ADB97-CC62-3746-8562-B0E2FC26B1FD}"/>
                </a:ext>
              </a:extLst>
            </p:cNvPr>
            <p:cNvSpPr/>
            <p:nvPr/>
          </p:nvSpPr>
          <p:spPr>
            <a:xfrm>
              <a:off x="307068" y="2208848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Graphic 7" descr="Chat bubble with solid fill">
              <a:extLst>
                <a:ext uri="{FF2B5EF4-FFF2-40B4-BE49-F238E27FC236}">
                  <a16:creationId xmlns:a16="http://schemas.microsoft.com/office/drawing/2014/main" id="{06E0345C-AAB7-BB38-348C-879883A5C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92545" y="2241858"/>
              <a:ext cx="457200" cy="457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E833E-383F-9F31-98D3-8CD1522F452E}"/>
                </a:ext>
              </a:extLst>
            </p:cNvPr>
            <p:cNvSpPr txBox="1"/>
            <p:nvPr/>
          </p:nvSpPr>
          <p:spPr>
            <a:xfrm>
              <a:off x="935222" y="2285792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can ask questions and receive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answers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(text generation).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E443E9-F1B9-8E61-BEAA-8E664B406DF5}"/>
              </a:ext>
            </a:extLst>
          </p:cNvPr>
          <p:cNvGrpSpPr/>
          <p:nvPr/>
        </p:nvGrpSpPr>
        <p:grpSpPr>
          <a:xfrm>
            <a:off x="307068" y="2982724"/>
            <a:ext cx="11492387" cy="523220"/>
            <a:chOff x="307068" y="2982724"/>
            <a:chExt cx="11492387" cy="52322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03B4A5C-9ACE-1C9E-CAB9-4B269A3E15A7}"/>
                </a:ext>
              </a:extLst>
            </p:cNvPr>
            <p:cNvSpPr/>
            <p:nvPr/>
          </p:nvSpPr>
          <p:spPr>
            <a:xfrm>
              <a:off x="307068" y="2982724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Graphic 11" descr="Clapper board with solid fill">
              <a:extLst>
                <a:ext uri="{FF2B5EF4-FFF2-40B4-BE49-F238E27FC236}">
                  <a16:creationId xmlns:a16="http://schemas.microsoft.com/office/drawing/2014/main" id="{C016AB32-434A-85AD-23F9-8D3E9711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92545" y="3015734"/>
              <a:ext cx="457200" cy="457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9263-8342-789F-1AFD-DF8C5B73BC67}"/>
                </a:ext>
              </a:extLst>
            </p:cNvPr>
            <p:cNvSpPr txBox="1"/>
            <p:nvPr/>
          </p:nvSpPr>
          <p:spPr>
            <a:xfrm>
              <a:off x="935222" y="3059668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can upload movies/videos and receive a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summary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(video captioning).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ED2861-81C2-9E6D-8B2D-4D9CF69579DA}"/>
              </a:ext>
            </a:extLst>
          </p:cNvPr>
          <p:cNvGrpSpPr/>
          <p:nvPr/>
        </p:nvGrpSpPr>
        <p:grpSpPr>
          <a:xfrm>
            <a:off x="307068" y="3756600"/>
            <a:ext cx="11492387" cy="523220"/>
            <a:chOff x="307068" y="3756600"/>
            <a:chExt cx="11492387" cy="5232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CB8A2-0313-05B2-10A7-8144E37D00CE}"/>
                </a:ext>
              </a:extLst>
            </p:cNvPr>
            <p:cNvSpPr/>
            <p:nvPr/>
          </p:nvSpPr>
          <p:spPr>
            <a:xfrm>
              <a:off x="307068" y="3756600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aphic 14" descr="Camera with solid fill">
              <a:extLst>
                <a:ext uri="{FF2B5EF4-FFF2-40B4-BE49-F238E27FC236}">
                  <a16:creationId xmlns:a16="http://schemas.microsoft.com/office/drawing/2014/main" id="{99D7BF7A-3190-FEE1-B790-8F8CAE230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392545" y="3789610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4FE96E-3FB2-D8C5-CACE-411992DD9145}"/>
                </a:ext>
              </a:extLst>
            </p:cNvPr>
            <p:cNvSpPr txBox="1"/>
            <p:nvPr/>
          </p:nvSpPr>
          <p:spPr>
            <a:xfrm>
              <a:off x="935222" y="3833544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can upload images and receive an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explanation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of the content (image captioning).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38FC9C-1BF8-8A69-61C0-38EE46FCAE0F}"/>
              </a:ext>
            </a:extLst>
          </p:cNvPr>
          <p:cNvGrpSpPr/>
          <p:nvPr/>
        </p:nvGrpSpPr>
        <p:grpSpPr>
          <a:xfrm>
            <a:off x="307068" y="4530476"/>
            <a:ext cx="11492387" cy="523220"/>
            <a:chOff x="307068" y="4530476"/>
            <a:chExt cx="11492387" cy="5232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A2C074-8871-73EA-7885-2712D3B86ADB}"/>
                </a:ext>
              </a:extLst>
            </p:cNvPr>
            <p:cNvSpPr/>
            <p:nvPr/>
          </p:nvSpPr>
          <p:spPr>
            <a:xfrm>
              <a:off x="307068" y="4530476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aphic 23" descr="Send with solid fill">
              <a:extLst>
                <a:ext uri="{FF2B5EF4-FFF2-40B4-BE49-F238E27FC236}">
                  <a16:creationId xmlns:a16="http://schemas.microsoft.com/office/drawing/2014/main" id="{F30DFB5F-DEB1-2CF3-C67B-D9F904588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92545" y="4563486"/>
              <a:ext cx="457200" cy="4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C5777-1A80-E91E-3920-3FEF60EFC232}"/>
                </a:ext>
              </a:extLst>
            </p:cNvPr>
            <p:cNvSpPr txBox="1"/>
            <p:nvPr/>
          </p:nvSpPr>
          <p:spPr>
            <a:xfrm>
              <a:off x="935222" y="4607420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interact through a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web application 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or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HTTP requests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, offering all services.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932A35-48F4-7F6E-73C4-AF24FFD29363}"/>
              </a:ext>
            </a:extLst>
          </p:cNvPr>
          <p:cNvGrpSpPr/>
          <p:nvPr/>
        </p:nvGrpSpPr>
        <p:grpSpPr>
          <a:xfrm>
            <a:off x="307068" y="5304352"/>
            <a:ext cx="11492387" cy="523220"/>
            <a:chOff x="307068" y="5304352"/>
            <a:chExt cx="11492387" cy="52322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60DBB38-9944-7E57-4C53-2A02AAA23BB5}"/>
                </a:ext>
              </a:extLst>
            </p:cNvPr>
            <p:cNvSpPr/>
            <p:nvPr/>
          </p:nvSpPr>
          <p:spPr>
            <a:xfrm>
              <a:off x="307068" y="5304352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Graphic 26" descr="Arrow circle with solid fill">
              <a:extLst>
                <a:ext uri="{FF2B5EF4-FFF2-40B4-BE49-F238E27FC236}">
                  <a16:creationId xmlns:a16="http://schemas.microsoft.com/office/drawing/2014/main" id="{E307D9EF-EC7E-7797-C8D0-D4D5EF5B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92545" y="5337362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231C1C-3D6F-A19E-668A-481FED2C33CC}"/>
                </a:ext>
              </a:extLst>
            </p:cNvPr>
            <p:cNvSpPr txBox="1"/>
            <p:nvPr/>
          </p:nvSpPr>
          <p:spPr>
            <a:xfrm>
              <a:off x="935222" y="5381296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Users are able to </a:t>
              </a:r>
              <a:r>
                <a:rPr lang="en-US" b="1" dirty="0">
                  <a:solidFill>
                    <a:srgbClr val="3F70E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retrieve</a:t>
              </a:r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their past queries and responses from Forge AI.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8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76685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Motivation – Use Cases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1F4B4-34E9-7E51-6D6C-15429683DD11}"/>
              </a:ext>
            </a:extLst>
          </p:cNvPr>
          <p:cNvGrpSpPr/>
          <p:nvPr/>
        </p:nvGrpSpPr>
        <p:grpSpPr>
          <a:xfrm>
            <a:off x="6827315" y="1413463"/>
            <a:ext cx="3145023" cy="2048770"/>
            <a:chOff x="588368" y="1752600"/>
            <a:chExt cx="3145023" cy="2048770"/>
          </a:xfrm>
        </p:grpSpPr>
        <p:pic>
          <p:nvPicPr>
            <p:cNvPr id="10" name="Graphic 9" descr="Chat bubble with solid fill">
              <a:extLst>
                <a:ext uri="{FF2B5EF4-FFF2-40B4-BE49-F238E27FC236}">
                  <a16:creationId xmlns:a16="http://schemas.microsoft.com/office/drawing/2014/main" id="{008FB32E-B0BC-A850-68E9-32F0454F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703681" y="1752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B63AE7-AF2C-C7A0-BE77-E15B246B037C}"/>
                </a:ext>
              </a:extLst>
            </p:cNvPr>
            <p:cNvSpPr txBox="1"/>
            <p:nvPr/>
          </p:nvSpPr>
          <p:spPr>
            <a:xfrm>
              <a:off x="1159122" y="2785707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>
                  <a:latin typeface="Poppins Light"/>
                  <a:cs typeface="Poppins"/>
                </a:rPr>
                <a:t>Text Generation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782D8D-A42A-3836-7B51-075E588AEBE9}"/>
                </a:ext>
              </a:extLst>
            </p:cNvPr>
            <p:cNvSpPr txBox="1"/>
            <p:nvPr/>
          </p:nvSpPr>
          <p:spPr>
            <a:xfrm>
              <a:off x="588368" y="3155039"/>
              <a:ext cx="314502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Automatic email replies (Virtual Assistant).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20796D-89E2-9B1F-F2FB-6D6DF453D2B3}"/>
              </a:ext>
            </a:extLst>
          </p:cNvPr>
          <p:cNvGrpSpPr/>
          <p:nvPr/>
        </p:nvGrpSpPr>
        <p:grpSpPr>
          <a:xfrm>
            <a:off x="1725109" y="1422185"/>
            <a:ext cx="3145023" cy="2048770"/>
            <a:chOff x="588368" y="1752600"/>
            <a:chExt cx="3145023" cy="2048770"/>
          </a:xfrm>
        </p:grpSpPr>
        <p:pic>
          <p:nvPicPr>
            <p:cNvPr id="20" name="Graphic 19" descr="Music with solid fill">
              <a:extLst>
                <a:ext uri="{FF2B5EF4-FFF2-40B4-BE49-F238E27FC236}">
                  <a16:creationId xmlns:a16="http://schemas.microsoft.com/office/drawing/2014/main" id="{2F35656B-5A1C-03DD-42FE-CEB24929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03681" y="1752600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5D4C7B-222F-7E17-21A0-D129DB461004}"/>
                </a:ext>
              </a:extLst>
            </p:cNvPr>
            <p:cNvSpPr txBox="1"/>
            <p:nvPr/>
          </p:nvSpPr>
          <p:spPr>
            <a:xfrm>
              <a:off x="1159122" y="2785707"/>
              <a:ext cx="200351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 dirty="0">
                  <a:latin typeface="Poppins Light"/>
                  <a:cs typeface="Poppins"/>
                </a:rPr>
                <a:t>Audio</a:t>
              </a:r>
              <a:endParaRPr lang="pt-BR" b="1" dirty="0">
                <a:latin typeface="Poppins Light"/>
                <a:cs typeface="Poppins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492A6-CCA5-A25D-F644-E8D0455D75FD}"/>
                </a:ext>
              </a:extLst>
            </p:cNvPr>
            <p:cNvSpPr txBox="1"/>
            <p:nvPr/>
          </p:nvSpPr>
          <p:spPr>
            <a:xfrm>
              <a:off x="588368" y="3155039"/>
              <a:ext cx="314502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Subtitle/Script Generation for </a:t>
              </a:r>
              <a:r>
                <a:rPr lang="en-US" dirty="0" err="1">
                  <a:latin typeface="Poppins Light"/>
                  <a:cs typeface="Poppins"/>
                </a:rPr>
                <a:t>e.g</a:t>
              </a:r>
              <a:r>
                <a:rPr lang="en-US" dirty="0">
                  <a:latin typeface="Poppins Light"/>
                  <a:cs typeface="Poppins"/>
                </a:rPr>
                <a:t> Netflix.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DB7FCF-1556-A44D-0F62-D0C1817722CD}"/>
              </a:ext>
            </a:extLst>
          </p:cNvPr>
          <p:cNvGrpSpPr/>
          <p:nvPr/>
        </p:nvGrpSpPr>
        <p:grpSpPr>
          <a:xfrm>
            <a:off x="1725108" y="3953365"/>
            <a:ext cx="3145023" cy="2043142"/>
            <a:chOff x="1687008" y="4358253"/>
            <a:chExt cx="3145023" cy="2043142"/>
          </a:xfrm>
        </p:grpSpPr>
        <p:pic>
          <p:nvPicPr>
            <p:cNvPr id="33" name="Graphic 32" descr="Clapper board with solid fill">
              <a:extLst>
                <a:ext uri="{FF2B5EF4-FFF2-40B4-BE49-F238E27FC236}">
                  <a16:creationId xmlns:a16="http://schemas.microsoft.com/office/drawing/2014/main" id="{505F3065-3DDB-1569-F859-8BA97A73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802319" y="4358253"/>
              <a:ext cx="908772" cy="908772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A66EA4A-E040-5378-905B-D1110A1C921B}"/>
                </a:ext>
              </a:extLst>
            </p:cNvPr>
            <p:cNvGrpSpPr/>
            <p:nvPr/>
          </p:nvGrpSpPr>
          <p:grpSpPr>
            <a:xfrm>
              <a:off x="1687008" y="5385732"/>
              <a:ext cx="3145023" cy="1015663"/>
              <a:chOff x="588368" y="2785707"/>
              <a:chExt cx="3145023" cy="101566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817273-9004-0DDE-6A48-53457FC538FC}"/>
                  </a:ext>
                </a:extLst>
              </p:cNvPr>
              <p:cNvSpPr txBox="1"/>
              <p:nvPr/>
            </p:nvSpPr>
            <p:spPr>
              <a:xfrm>
                <a:off x="1159122" y="2785707"/>
                <a:ext cx="200351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b="1" dirty="0">
                    <a:latin typeface="Poppins Light"/>
                    <a:cs typeface="Poppins"/>
                  </a:rPr>
                  <a:t>Movie</a:t>
                </a:r>
                <a:endParaRPr lang="pt-BR" b="1" dirty="0">
                  <a:latin typeface="Poppins Light"/>
                  <a:cs typeface="Poppins" panose="00000500000000000000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25B029-F34B-BF1C-79C6-03A8E85781A1}"/>
                  </a:ext>
                </a:extLst>
              </p:cNvPr>
              <p:cNvSpPr txBox="1"/>
              <p:nvPr/>
            </p:nvSpPr>
            <p:spPr>
              <a:xfrm>
                <a:off x="588368" y="3155039"/>
                <a:ext cx="3145023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dirty="0">
                    <a:latin typeface="Poppins Light"/>
                    <a:cs typeface="Poppins"/>
                  </a:rPr>
                  <a:t>Movie / Video Summarizer.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A0339-D02B-F5AC-570F-6AAC747E3214}"/>
              </a:ext>
            </a:extLst>
          </p:cNvPr>
          <p:cNvGrpSpPr/>
          <p:nvPr/>
        </p:nvGrpSpPr>
        <p:grpSpPr>
          <a:xfrm>
            <a:off x="6827315" y="3979065"/>
            <a:ext cx="3145023" cy="2320141"/>
            <a:chOff x="1687008" y="4358253"/>
            <a:chExt cx="3145023" cy="2320141"/>
          </a:xfrm>
        </p:grpSpPr>
        <p:pic>
          <p:nvPicPr>
            <p:cNvPr id="36" name="Graphic 35" descr="Camera with solid fill">
              <a:extLst>
                <a:ext uri="{FF2B5EF4-FFF2-40B4-BE49-F238E27FC236}">
                  <a16:creationId xmlns:a16="http://schemas.microsoft.com/office/drawing/2014/main" id="{3F64A1EE-AA89-27CA-1981-6A186D47D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802319" y="4358253"/>
              <a:ext cx="908772" cy="908772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AEE3838-83BE-9F6F-C0B8-D8EC0F5C0680}"/>
                </a:ext>
              </a:extLst>
            </p:cNvPr>
            <p:cNvGrpSpPr/>
            <p:nvPr/>
          </p:nvGrpSpPr>
          <p:grpSpPr>
            <a:xfrm>
              <a:off x="1687008" y="5385732"/>
              <a:ext cx="3145023" cy="1292662"/>
              <a:chOff x="588368" y="2785707"/>
              <a:chExt cx="3145023" cy="12926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8D658A-B7B3-0B53-8C1E-CED58C2A3EEA}"/>
                  </a:ext>
                </a:extLst>
              </p:cNvPr>
              <p:cNvSpPr txBox="1"/>
              <p:nvPr/>
            </p:nvSpPr>
            <p:spPr>
              <a:xfrm>
                <a:off x="1159122" y="2785707"/>
                <a:ext cx="200351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b="1" dirty="0">
                    <a:latin typeface="Poppins Light"/>
                    <a:cs typeface="Poppins"/>
                  </a:rPr>
                  <a:t>Image</a:t>
                </a:r>
                <a:endParaRPr lang="pt-BR" b="1" dirty="0">
                  <a:latin typeface="Poppins Light"/>
                  <a:cs typeface="Poppins" panose="00000500000000000000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C15001-61D4-F8A0-E761-53BD85CA9F4C}"/>
                  </a:ext>
                </a:extLst>
              </p:cNvPr>
              <p:cNvSpPr txBox="1"/>
              <p:nvPr/>
            </p:nvSpPr>
            <p:spPr>
              <a:xfrm>
                <a:off x="588368" y="3155039"/>
                <a:ext cx="3145023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dirty="0">
                    <a:latin typeface="Poppins Light"/>
                    <a:cs typeface="Poppins"/>
                  </a:rPr>
                  <a:t>Automatic data generation + Accessibility for blind people.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51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76685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Implementation – Technologies used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16BCD-8842-2BD2-24C2-D5015743A5BE}"/>
              </a:ext>
            </a:extLst>
          </p:cNvPr>
          <p:cNvGrpSpPr/>
          <p:nvPr/>
        </p:nvGrpSpPr>
        <p:grpSpPr>
          <a:xfrm>
            <a:off x="472336" y="1536561"/>
            <a:ext cx="3428662" cy="1872700"/>
            <a:chOff x="472336" y="1536561"/>
            <a:chExt cx="3428662" cy="1872700"/>
          </a:xfrm>
        </p:grpSpPr>
        <p:pic>
          <p:nvPicPr>
            <p:cNvPr id="1026" name="Picture 2" descr="Preise – Azure Video Indexer | Microsoft Azure">
              <a:extLst>
                <a:ext uri="{FF2B5EF4-FFF2-40B4-BE49-F238E27FC236}">
                  <a16:creationId xmlns:a16="http://schemas.microsoft.com/office/drawing/2014/main" id="{AB6AAF9E-1BEC-E2D8-40D7-208FF454F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918" y="1536561"/>
              <a:ext cx="2349499" cy="1233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F15AEE-1B1F-8687-E917-B29E8B249E5D}"/>
                </a:ext>
              </a:extLst>
            </p:cNvPr>
            <p:cNvSpPr txBox="1"/>
            <p:nvPr/>
          </p:nvSpPr>
          <p:spPr>
            <a:xfrm>
              <a:off x="472336" y="3039929"/>
              <a:ext cx="34286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Azure Video Indexer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59E21E-4C52-07FB-30DA-68820FABCAD0}"/>
              </a:ext>
            </a:extLst>
          </p:cNvPr>
          <p:cNvGrpSpPr/>
          <p:nvPr/>
        </p:nvGrpSpPr>
        <p:grpSpPr>
          <a:xfrm>
            <a:off x="4381668" y="1536561"/>
            <a:ext cx="3428662" cy="1872700"/>
            <a:chOff x="4381668" y="1536561"/>
            <a:chExt cx="3428662" cy="1872700"/>
          </a:xfrm>
        </p:grpSpPr>
        <p:pic>
          <p:nvPicPr>
            <p:cNvPr id="1028" name="Picture 4" descr="Azure Storage - Visual Studio Marketplace">
              <a:extLst>
                <a:ext uri="{FF2B5EF4-FFF2-40B4-BE49-F238E27FC236}">
                  <a16:creationId xmlns:a16="http://schemas.microsoft.com/office/drawing/2014/main" id="{CDE77AC8-BEC4-C1ED-E77C-8650CFD11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256" y="1536561"/>
              <a:ext cx="1233487" cy="1233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891194-711D-0D56-97B6-66C4E94EEF8C}"/>
                </a:ext>
              </a:extLst>
            </p:cNvPr>
            <p:cNvSpPr txBox="1"/>
            <p:nvPr/>
          </p:nvSpPr>
          <p:spPr>
            <a:xfrm>
              <a:off x="4381668" y="3039929"/>
              <a:ext cx="34286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Azure Storage Account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09ED73-7F0C-6919-6A3E-A68F2076B114}"/>
              </a:ext>
            </a:extLst>
          </p:cNvPr>
          <p:cNvGrpSpPr/>
          <p:nvPr/>
        </p:nvGrpSpPr>
        <p:grpSpPr>
          <a:xfrm>
            <a:off x="8696493" y="1536560"/>
            <a:ext cx="3428662" cy="1872701"/>
            <a:chOff x="8696493" y="1536560"/>
            <a:chExt cx="3428662" cy="1872701"/>
          </a:xfrm>
        </p:grpSpPr>
        <p:pic>
          <p:nvPicPr>
            <p:cNvPr id="1030" name="Picture 6" descr="Azure Functions - Visual Studio Marketplace">
              <a:extLst>
                <a:ext uri="{FF2B5EF4-FFF2-40B4-BE49-F238E27FC236}">
                  <a16:creationId xmlns:a16="http://schemas.microsoft.com/office/drawing/2014/main" id="{D949E571-7F30-38E1-0BFF-DB1F4D635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4081" y="1536560"/>
              <a:ext cx="1233487" cy="1233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BE381B-7A6A-0667-61CB-E4881DD5C676}"/>
                </a:ext>
              </a:extLst>
            </p:cNvPr>
            <p:cNvSpPr txBox="1"/>
            <p:nvPr/>
          </p:nvSpPr>
          <p:spPr>
            <a:xfrm>
              <a:off x="8696493" y="3039929"/>
              <a:ext cx="34286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Azure Function App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DA57FE-413C-6280-BB8D-70363F70EE99}"/>
              </a:ext>
            </a:extLst>
          </p:cNvPr>
          <p:cNvGrpSpPr/>
          <p:nvPr/>
        </p:nvGrpSpPr>
        <p:grpSpPr>
          <a:xfrm>
            <a:off x="307068" y="3829050"/>
            <a:ext cx="3557587" cy="2237935"/>
            <a:chOff x="307068" y="3829050"/>
            <a:chExt cx="3557587" cy="2237935"/>
          </a:xfrm>
        </p:grpSpPr>
        <p:pic>
          <p:nvPicPr>
            <p:cNvPr id="1032" name="Picture 8" descr="What Is OpenAI? Here's Everything a Marketer Needs to Know">
              <a:extLst>
                <a:ext uri="{FF2B5EF4-FFF2-40B4-BE49-F238E27FC236}">
                  <a16:creationId xmlns:a16="http://schemas.microsoft.com/office/drawing/2014/main" id="{729ACDA6-8B5A-CDCD-813D-19FE2F356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068" y="3829050"/>
              <a:ext cx="3557587" cy="2237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B143F-1F7D-5FB4-8776-01B0645DA7E4}"/>
                </a:ext>
              </a:extLst>
            </p:cNvPr>
            <p:cNvSpPr txBox="1"/>
            <p:nvPr/>
          </p:nvSpPr>
          <p:spPr>
            <a:xfrm>
              <a:off x="371530" y="5602154"/>
              <a:ext cx="34286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OpenAI + g4f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821367-E02D-4628-F3F6-50683AD23AF5}"/>
              </a:ext>
            </a:extLst>
          </p:cNvPr>
          <p:cNvGrpSpPr/>
          <p:nvPr/>
        </p:nvGrpSpPr>
        <p:grpSpPr>
          <a:xfrm>
            <a:off x="4381667" y="4411718"/>
            <a:ext cx="3428662" cy="1559768"/>
            <a:chOff x="4381667" y="4411718"/>
            <a:chExt cx="3428662" cy="1559768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52E0A7A0-6106-FBA2-0632-0FF47E953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255" y="4411718"/>
              <a:ext cx="1233487" cy="1072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D40A99-92BD-365D-FE95-5576177E8AB7}"/>
                </a:ext>
              </a:extLst>
            </p:cNvPr>
            <p:cNvSpPr txBox="1"/>
            <p:nvPr/>
          </p:nvSpPr>
          <p:spPr>
            <a:xfrm>
              <a:off x="4381667" y="5602154"/>
              <a:ext cx="34286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latin typeface="Poppins Light"/>
                  <a:cs typeface="Poppins"/>
                </a:rPr>
                <a:t>React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725455-815E-004B-CCA4-EB2D3610719A}"/>
              </a:ext>
            </a:extLst>
          </p:cNvPr>
          <p:cNvGrpSpPr/>
          <p:nvPr/>
        </p:nvGrpSpPr>
        <p:grpSpPr>
          <a:xfrm>
            <a:off x="8594099" y="4670298"/>
            <a:ext cx="3428662" cy="1345262"/>
            <a:chOff x="8594099" y="4670298"/>
            <a:chExt cx="3428662" cy="1345262"/>
          </a:xfrm>
        </p:grpSpPr>
        <p:pic>
          <p:nvPicPr>
            <p:cNvPr id="1036" name="Picture 12" descr="Axios - Press Releases">
              <a:extLst>
                <a:ext uri="{FF2B5EF4-FFF2-40B4-BE49-F238E27FC236}">
                  <a16:creationId xmlns:a16="http://schemas.microsoft.com/office/drawing/2014/main" id="{15C3DE0A-B5D2-1610-1B19-DBF44B306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1661" y="4670298"/>
              <a:ext cx="1633539" cy="544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A209D0-7238-F307-40AA-C56C9A3C8E32}"/>
                </a:ext>
              </a:extLst>
            </p:cNvPr>
            <p:cNvSpPr txBox="1"/>
            <p:nvPr/>
          </p:nvSpPr>
          <p:spPr>
            <a:xfrm>
              <a:off x="8594099" y="5646228"/>
              <a:ext cx="34286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 err="1">
                  <a:latin typeface="Poppins Light"/>
                  <a:cs typeface="Poppins"/>
                </a:rPr>
                <a:t>Axios</a:t>
              </a:r>
              <a:r>
                <a:rPr lang="en-US" dirty="0">
                  <a:latin typeface="Poppins Light"/>
                  <a:cs typeface="Poppins"/>
                </a:rPr>
                <a:t> Requests</a:t>
              </a:r>
              <a:endParaRPr lang="pt-BR" dirty="0">
                <a:latin typeface="Poppins Light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05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8F0BB-29C5-FFC1-A3D8-C3610FC9FF0E}"/>
              </a:ext>
            </a:extLst>
          </p:cNvPr>
          <p:cNvSpPr txBox="1"/>
          <p:nvPr/>
        </p:nvSpPr>
        <p:spPr>
          <a:xfrm>
            <a:off x="307068" y="558794"/>
            <a:ext cx="76685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Poppins Light"/>
                <a:cs typeface="Poppins"/>
              </a:rPr>
              <a:t>Implementation – The Architecture.</a:t>
            </a:r>
            <a:endParaRPr lang="pt-BR" sz="2800" dirty="0">
              <a:latin typeface="Poppins Light"/>
              <a:cs typeface="Poppins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A0844-B8B7-54F6-9874-F018117A71FE}"/>
              </a:ext>
            </a:extLst>
          </p:cNvPr>
          <p:cNvGrpSpPr/>
          <p:nvPr/>
        </p:nvGrpSpPr>
        <p:grpSpPr>
          <a:xfrm>
            <a:off x="307068" y="1440873"/>
            <a:ext cx="11492387" cy="523220"/>
            <a:chOff x="307068" y="1440873"/>
            <a:chExt cx="11492387" cy="5232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D298EFE-E411-4195-9FEC-8692A9528EA7}"/>
                </a:ext>
              </a:extLst>
            </p:cNvPr>
            <p:cNvSpPr/>
            <p:nvPr/>
          </p:nvSpPr>
          <p:spPr>
            <a:xfrm>
              <a:off x="307068" y="1440873"/>
              <a:ext cx="11492387" cy="523220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Graphic 2" descr="City with solid fill">
              <a:extLst>
                <a:ext uri="{FF2B5EF4-FFF2-40B4-BE49-F238E27FC236}">
                  <a16:creationId xmlns:a16="http://schemas.microsoft.com/office/drawing/2014/main" id="{F0A7D2B4-78C9-9A97-555C-3B285A63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92545" y="1473883"/>
              <a:ext cx="457200" cy="457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DB8B0F-B71F-72EC-4BBB-4BE07E123E4A}"/>
                </a:ext>
              </a:extLst>
            </p:cNvPr>
            <p:cNvSpPr txBox="1"/>
            <p:nvPr/>
          </p:nvSpPr>
          <p:spPr>
            <a:xfrm>
              <a:off x="935222" y="1517817"/>
              <a:ext cx="1078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We use the web-worker and serverless architecture.</a:t>
              </a:r>
              <a:endParaRPr lang="pt-BR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538818-F045-3383-A6E1-E24CB195B3C5}"/>
              </a:ext>
            </a:extLst>
          </p:cNvPr>
          <p:cNvSpPr txBox="1"/>
          <p:nvPr/>
        </p:nvSpPr>
        <p:spPr>
          <a:xfrm>
            <a:off x="935222" y="2241717"/>
            <a:ext cx="10780528" cy="33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This allows the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asynchronous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handling of requests, allowing the main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application to remain responsive while processing things in the background.</a:t>
            </a:r>
          </a:p>
          <a:p>
            <a:pPr>
              <a:lnSpc>
                <a:spcPct val="150000"/>
              </a:lnSpc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It also separates the core logic from the frontend, making the system easier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to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maintain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and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update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This also enhances </a:t>
            </a:r>
            <a:r>
              <a:rPr lang="en-US" b="1" dirty="0">
                <a:solidFill>
                  <a:srgbClr val="3F70E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security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, as users do not have direct access to the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backend or its data.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2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609</Words>
  <Application>Microsoft Office PowerPoint</Application>
  <PresentationFormat>Widescreen</PresentationFormat>
  <Paragraphs>101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Witte</dc:creator>
  <cp:lastModifiedBy>Gabriel Witte</cp:lastModifiedBy>
  <cp:revision>9</cp:revision>
  <dcterms:created xsi:type="dcterms:W3CDTF">2024-06-01T09:07:56Z</dcterms:created>
  <dcterms:modified xsi:type="dcterms:W3CDTF">2024-06-30T13:06:24Z</dcterms:modified>
</cp:coreProperties>
</file>