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  <p:sldId id="271" r:id="rId15"/>
    <p:sldId id="263" r:id="rId16"/>
    <p:sldId id="26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5F192-4D28-F7FB-D7AC-6D0BADAC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6CA31B-DCD9-34C7-88AC-89A0F580C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1EE29-8729-1176-D000-62B2B489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34DBC4-08DC-8778-B820-918A07F8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1ABA0-5565-EBE0-D9D0-923355A9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10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78BAF-2685-09C6-EFDE-E8B2336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AF1770-DDD7-3075-93CC-0ACF104E3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1CFA6-E6F1-6C4C-4ADA-86826851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903E8-5668-27A1-AF9A-BB1F2CA7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15397-B5A0-AD86-6B2F-6F610FF0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3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59DFCC-2DBB-BFCA-0BD2-C503AD588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2013BE-85C4-4BD4-D417-F93E927B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F901C-9248-E22D-8380-71E95D77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64A3EE-C8B1-C40D-7081-DBB379C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618C6-094C-E220-7833-DA4C3D7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4AD11-DF4F-B6C2-8F3D-C4BBC08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4DE48-55F5-92F1-91A8-BF2C96F6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CB714-A638-F0B3-48AE-E6C784DF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01BFB0-D140-5988-1192-E43C8CEE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88F237-68CB-3EA3-D44D-F98FCA05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1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6AF71-B392-9388-D64E-510120DE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C8CC1B-8331-DE2B-5A2F-D0E55936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B5A0B-907D-23F3-65AE-91295DDD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504A9-5934-4BA4-6AC5-A486C43C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F1BAF-E2B5-FAB1-AC2D-3C2F58BD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58A91-215A-FEED-63DB-11AFDEAC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F0B9F7-0BEA-9CED-773D-F6248329D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967073-C0FC-190C-A6FE-DD3D6045C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E56FB9-2B62-F655-D866-76F282B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CB5855-ED8B-262A-AC0B-A33EFC50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760CC-9D8B-1DC6-A659-C1DDF6EB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3085E-80FE-C6A0-593D-20382B5E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F32DB-55DD-CB56-908E-A08805E5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BB4047-9A45-B82C-BA1F-8E19BCF22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CB4F59-A0BB-F07A-4839-46CB172E4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601DB2-D875-FB31-2E03-124317B4C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8B78ED-8AE0-5938-42D7-21C35C69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B7DD12-F5DD-C8C2-0A41-7817357C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177716-8FBE-2356-945F-701C706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71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20572-7D40-E7F7-8965-95C89EA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DE9174-A901-59BB-C16E-1D44F41E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41BB4B-C719-DF50-6176-317D8DC3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417874-427B-92B3-DD9A-D8E6FC27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0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7B89BF-56F0-744A-AAF3-3DAFA2C4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E90AC-BA16-278A-F089-AA2D24D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8B052F-1DC7-22BC-D9C2-FA9E5E1B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58609-5349-4968-1283-2E08D15C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C4595-1329-D2D8-74A8-55E363EF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CFD9C9-7BBD-7077-9994-493FC229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4966F-8C3C-F01E-7B38-C0878C4B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51A6E3-2EC2-6F54-F5BB-13F47C2B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742A9F-827E-6E19-AF31-F9A9328B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2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D0A14-DEF9-2777-8B29-20AC0E38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B85757-FC73-042B-AEC4-1C9844B71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A01A8-62C5-3B3A-9430-76306DBD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54D841-68C9-AA82-2AB5-B2AA3C67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A91D3-93CF-4DBB-E6B6-F9D617D3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D494F-4783-A700-25DF-E7B784CF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75AE54-7960-C683-BCA2-24C947B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5A4E42-CF80-025F-B3F9-2FE76806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22997-4E0B-208B-6753-FE4DB31A1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C876-CCC2-E744-9EC1-606D2A880D67}" type="datetimeFigureOut">
              <a:rPr kumimoji="1" lang="ja-JP" altLang="en-US" smtClean="0"/>
              <a:t>2022/8/18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23FC4-0E5A-C87D-E74C-835ABD02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54922-4563-3D19-8ED8-6FBCB1B6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0448-C830-D041-AFF9-5D32C08924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5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コートを描く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287379" y="1136984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B8352F3-3D86-1252-AA39-AE5A06C60896}"/>
              </a:ext>
            </a:extLst>
          </p:cNvPr>
          <p:cNvSpPr/>
          <p:nvPr/>
        </p:nvSpPr>
        <p:spPr>
          <a:xfrm rot="16200000">
            <a:off x="5844339" y="-4135856"/>
            <a:ext cx="715879" cy="9829800"/>
          </a:xfrm>
          <a:prstGeom prst="rightBrace">
            <a:avLst>
              <a:gd name="adj1" fmla="val 139425"/>
              <a:gd name="adj2" fmla="val 501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30282B52-D0C6-582B-B3BD-4FDA995A25C9}"/>
              </a:ext>
            </a:extLst>
          </p:cNvPr>
          <p:cNvSpPr/>
          <p:nvPr/>
        </p:nvSpPr>
        <p:spPr>
          <a:xfrm flipH="1">
            <a:off x="717988" y="1136984"/>
            <a:ext cx="569388" cy="4584032"/>
          </a:xfrm>
          <a:prstGeom prst="rightBrace">
            <a:avLst>
              <a:gd name="adj1" fmla="val 343277"/>
              <a:gd name="adj2" fmla="val 493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73429-DE10-19E0-6395-557ED60EA5F2}"/>
              </a:ext>
            </a:extLst>
          </p:cNvPr>
          <p:cNvSpPr txBox="1"/>
          <p:nvPr/>
        </p:nvSpPr>
        <p:spPr>
          <a:xfrm>
            <a:off x="4922404" y="0"/>
            <a:ext cx="2929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幅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/>
              <a:t>定数</a:t>
            </a:r>
            <a:r>
              <a:rPr lang="en-US" altLang="ja-JP" dirty="0"/>
              <a:t> COURT_W</a:t>
            </a:r>
            <a:r>
              <a:rPr lang="ja-JP" altLang="en-US"/>
              <a:t>、値</a:t>
            </a:r>
            <a:r>
              <a:rPr lang="en-US" altLang="ja-JP" dirty="0"/>
              <a:t>:700)</a:t>
            </a:r>
          </a:p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 rot="16200000">
            <a:off x="-1247136" y="3027197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高さ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/>
              <a:t>定数：</a:t>
            </a:r>
            <a:r>
              <a:rPr lang="en-US" altLang="ja-JP" dirty="0"/>
              <a:t>COURT_H</a:t>
            </a:r>
            <a:r>
              <a:rPr lang="ja-JP" altLang="en-US"/>
              <a:t>、値</a:t>
            </a:r>
            <a:r>
              <a:rPr lang="en-US" altLang="ja-JP" dirty="0"/>
              <a:t>:500)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374629" y="556374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659323" y="103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430C01-76F1-D942-963A-8451177F3F38}"/>
              </a:ext>
            </a:extLst>
          </p:cNvPr>
          <p:cNvSpPr txBox="1"/>
          <p:nvPr/>
        </p:nvSpPr>
        <p:spPr>
          <a:xfrm>
            <a:off x="10789965" y="42110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4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ボールを右下へ動かす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24937" cy="141432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3294151" y="4593071"/>
            <a:ext cx="1913615" cy="523220"/>
          </a:xfrm>
          <a:prstGeom prst="borderCallout1">
            <a:avLst>
              <a:gd name="adj1" fmla="val 47392"/>
              <a:gd name="adj2" fmla="val 100597"/>
              <a:gd name="adj3" fmla="val 40521"/>
              <a:gd name="adj4" fmla="val 1195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H="1" flipV="1">
            <a:off x="5577432" y="4120770"/>
            <a:ext cx="467727" cy="1358157"/>
          </a:xfrm>
          <a:prstGeom prst="rightBrace">
            <a:avLst>
              <a:gd name="adj1" fmla="val 139425"/>
              <a:gd name="adj2" fmla="val 490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3294151" y="2971000"/>
            <a:ext cx="1980030" cy="523220"/>
          </a:xfrm>
          <a:prstGeom prst="borderCallout1">
            <a:avLst>
              <a:gd name="adj1" fmla="val 99910"/>
              <a:gd name="adj2" fmla="val 50159"/>
              <a:gd name="adj3" fmla="val 203689"/>
              <a:gd name="adj4" fmla="val -3409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6697007" y="2953429"/>
            <a:ext cx="2201244" cy="523220"/>
          </a:xfrm>
          <a:prstGeom prst="borderCallout1">
            <a:avLst>
              <a:gd name="adj1" fmla="val 99910"/>
              <a:gd name="adj2" fmla="val 50753"/>
              <a:gd name="adj3" fmla="val 426870"/>
              <a:gd name="adj4" fmla="val -23846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DB160D-C8B5-1BC7-77E6-FB18EA9A7B2D}"/>
              </a:ext>
            </a:extLst>
          </p:cNvPr>
          <p:cNvSpPr txBox="1"/>
          <p:nvPr/>
        </p:nvSpPr>
        <p:spPr>
          <a:xfrm>
            <a:off x="6789139" y="5910468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8025"/>
              <a:gd name="adj4" fmla="val 544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横に動くスピード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ball_speed_x</a:t>
            </a:r>
            <a:endParaRPr lang="en-US" altLang="ja-JP" sz="1400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06FB1BE-223B-8B41-5D3D-6ADD7A62896E}"/>
              </a:ext>
            </a:extLst>
          </p:cNvPr>
          <p:cNvSpPr/>
          <p:nvPr/>
        </p:nvSpPr>
        <p:spPr>
          <a:xfrm rot="5400000" flipV="1">
            <a:off x="7590561" y="3964587"/>
            <a:ext cx="467727" cy="3456846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AB1EDE1-4B52-105C-B9A2-FFDF7B1A65BF}"/>
              </a:ext>
            </a:extLst>
          </p:cNvPr>
          <p:cNvCxnSpPr>
            <a:cxnSpLocks/>
          </p:cNvCxnSpPr>
          <p:nvPr/>
        </p:nvCxnSpPr>
        <p:spPr>
          <a:xfrm>
            <a:off x="6042412" y="4099776"/>
            <a:ext cx="3510434" cy="13272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C28ADC-EE88-A1EC-5C4A-82961F643BF2}"/>
              </a:ext>
            </a:extLst>
          </p:cNvPr>
          <p:cNvCxnSpPr>
            <a:cxnSpLocks/>
          </p:cNvCxnSpPr>
          <p:nvPr/>
        </p:nvCxnSpPr>
        <p:spPr>
          <a:xfrm>
            <a:off x="6096000" y="5478927"/>
            <a:ext cx="3456846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6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ボールを左下へ動かす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24937" cy="141432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6931469" y="4490021"/>
            <a:ext cx="1913615" cy="523220"/>
          </a:xfrm>
          <a:prstGeom prst="borderCallout1">
            <a:avLst>
              <a:gd name="adj1" fmla="val 45093"/>
              <a:gd name="adj2" fmla="val -629"/>
              <a:gd name="adj3" fmla="val 49719"/>
              <a:gd name="adj4" fmla="val -2004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V="1">
            <a:off x="6080050" y="4072553"/>
            <a:ext cx="467727" cy="1358157"/>
          </a:xfrm>
          <a:prstGeom prst="rightBrace">
            <a:avLst>
              <a:gd name="adj1" fmla="val 139425"/>
              <a:gd name="adj2" fmla="val 490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6781004" y="3093930"/>
            <a:ext cx="1980030" cy="523220"/>
          </a:xfrm>
          <a:prstGeom prst="borderCallout1">
            <a:avLst>
              <a:gd name="adj1" fmla="val 99910"/>
              <a:gd name="adj2" fmla="val 45905"/>
              <a:gd name="adj3" fmla="val 176095"/>
              <a:gd name="adj4" fmla="val 129968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3080796" y="3113836"/>
            <a:ext cx="2201244" cy="523220"/>
          </a:xfrm>
          <a:prstGeom prst="borderCallout1">
            <a:avLst>
              <a:gd name="adj1" fmla="val 99910"/>
              <a:gd name="adj2" fmla="val 50753"/>
              <a:gd name="adj3" fmla="val 406174"/>
              <a:gd name="adj4" fmla="val 118265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DB160D-C8B5-1BC7-77E6-FB18EA9A7B2D}"/>
              </a:ext>
            </a:extLst>
          </p:cNvPr>
          <p:cNvSpPr txBox="1"/>
          <p:nvPr/>
        </p:nvSpPr>
        <p:spPr>
          <a:xfrm>
            <a:off x="3386990" y="5903591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8025"/>
              <a:gd name="adj4" fmla="val 544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横に動くスピード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ball_speed_x</a:t>
            </a:r>
            <a:endParaRPr lang="en-US" altLang="ja-JP" sz="1400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06FB1BE-223B-8B41-5D3D-6ADD7A62896E}"/>
              </a:ext>
            </a:extLst>
          </p:cNvPr>
          <p:cNvSpPr/>
          <p:nvPr/>
        </p:nvSpPr>
        <p:spPr>
          <a:xfrm rot="5400000" flipV="1">
            <a:off x="4125491" y="3964212"/>
            <a:ext cx="374340" cy="3459505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AB1EDE1-4B52-105C-B9A2-FFDF7B1A65BF}"/>
              </a:ext>
            </a:extLst>
          </p:cNvPr>
          <p:cNvCxnSpPr>
            <a:cxnSpLocks/>
          </p:cNvCxnSpPr>
          <p:nvPr/>
        </p:nvCxnSpPr>
        <p:spPr>
          <a:xfrm flipH="1">
            <a:off x="2514600" y="4099776"/>
            <a:ext cx="3527812" cy="1412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C28ADC-EE88-A1EC-5C4A-82961F643BF2}"/>
              </a:ext>
            </a:extLst>
          </p:cNvPr>
          <p:cNvCxnSpPr>
            <a:cxnSpLocks/>
          </p:cNvCxnSpPr>
          <p:nvPr/>
        </p:nvCxnSpPr>
        <p:spPr>
          <a:xfrm flipH="1">
            <a:off x="2551600" y="5478927"/>
            <a:ext cx="3544400" cy="328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9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ボールを左上へ動かす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 flipV="1">
            <a:off x="6071063" y="2739669"/>
            <a:ext cx="20069" cy="13578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7038372" y="3184255"/>
            <a:ext cx="1913615" cy="523220"/>
          </a:xfrm>
          <a:prstGeom prst="borderCallout1">
            <a:avLst>
              <a:gd name="adj1" fmla="val 45093"/>
              <a:gd name="adj2" fmla="val -629"/>
              <a:gd name="adj3" fmla="val 42637"/>
              <a:gd name="adj4" fmla="val -263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V="1">
            <a:off x="6090414" y="2739314"/>
            <a:ext cx="467727" cy="1358157"/>
          </a:xfrm>
          <a:prstGeom prst="rightBrace">
            <a:avLst>
              <a:gd name="adj1" fmla="val 139425"/>
              <a:gd name="adj2" fmla="val 490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6828959" y="4984514"/>
            <a:ext cx="1980030" cy="523220"/>
          </a:xfrm>
          <a:prstGeom prst="borderCallout1">
            <a:avLst>
              <a:gd name="adj1" fmla="val -9609"/>
              <a:gd name="adj2" fmla="val 50159"/>
              <a:gd name="adj3" fmla="val -159912"/>
              <a:gd name="adj4" fmla="val 134844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3245104" y="5007158"/>
            <a:ext cx="2201244" cy="523220"/>
          </a:xfrm>
          <a:prstGeom prst="borderCallout1">
            <a:avLst>
              <a:gd name="adj1" fmla="val -4948"/>
              <a:gd name="adj2" fmla="val 49645"/>
              <a:gd name="adj3" fmla="val -393448"/>
              <a:gd name="adj4" fmla="val 128082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DB160D-C8B5-1BC7-77E6-FB18EA9A7B2D}"/>
              </a:ext>
            </a:extLst>
          </p:cNvPr>
          <p:cNvSpPr txBox="1"/>
          <p:nvPr/>
        </p:nvSpPr>
        <p:spPr>
          <a:xfrm>
            <a:off x="3333137" y="1965437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8025"/>
              <a:gd name="adj4" fmla="val 544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横に動くスピード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ball_speed_x</a:t>
            </a:r>
            <a:endParaRPr lang="en-US" altLang="ja-JP" sz="1400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06FB1BE-223B-8B41-5D3D-6ADD7A62896E}"/>
              </a:ext>
            </a:extLst>
          </p:cNvPr>
          <p:cNvSpPr/>
          <p:nvPr/>
        </p:nvSpPr>
        <p:spPr>
          <a:xfrm rot="16200000">
            <a:off x="4190606" y="882929"/>
            <a:ext cx="310241" cy="3490811"/>
          </a:xfrm>
          <a:prstGeom prst="rightBrace">
            <a:avLst>
              <a:gd name="adj1" fmla="val 139425"/>
              <a:gd name="adj2" fmla="val 492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AB1EDE1-4B52-105C-B9A2-FFDF7B1A65BF}"/>
              </a:ext>
            </a:extLst>
          </p:cNvPr>
          <p:cNvCxnSpPr>
            <a:cxnSpLocks/>
          </p:cNvCxnSpPr>
          <p:nvPr/>
        </p:nvCxnSpPr>
        <p:spPr>
          <a:xfrm flipH="1" flipV="1">
            <a:off x="2551600" y="2743200"/>
            <a:ext cx="3490812" cy="1356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C28ADC-EE88-A1EC-5C4A-82961F643BF2}"/>
              </a:ext>
            </a:extLst>
          </p:cNvPr>
          <p:cNvCxnSpPr>
            <a:cxnSpLocks/>
          </p:cNvCxnSpPr>
          <p:nvPr/>
        </p:nvCxnSpPr>
        <p:spPr>
          <a:xfrm flipH="1">
            <a:off x="2600320" y="2739669"/>
            <a:ext cx="3544400" cy="328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ボールを右上へ動かす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 flipV="1">
            <a:off x="6069977" y="2739669"/>
            <a:ext cx="20069" cy="13578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3185994" y="1984410"/>
            <a:ext cx="1913615" cy="523220"/>
          </a:xfrm>
          <a:prstGeom prst="borderCallout1">
            <a:avLst>
              <a:gd name="adj1" fmla="val 100282"/>
              <a:gd name="adj2" fmla="val 48412"/>
              <a:gd name="adj3" fmla="val 277189"/>
              <a:gd name="adj4" fmla="val 128353"/>
            </a:avLst>
          </a:prstGeom>
          <a:solidFill>
            <a:schemeClr val="bg1"/>
          </a:solidFill>
          <a:ln w="31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H="1" flipV="1">
            <a:off x="5621180" y="2739314"/>
            <a:ext cx="467727" cy="1358157"/>
          </a:xfrm>
          <a:prstGeom prst="rightBrace">
            <a:avLst>
              <a:gd name="adj1" fmla="val 139425"/>
              <a:gd name="adj2" fmla="val 490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3278772" y="4983779"/>
            <a:ext cx="1980030" cy="523220"/>
          </a:xfrm>
          <a:prstGeom prst="borderCallout1">
            <a:avLst>
              <a:gd name="adj1" fmla="val -9609"/>
              <a:gd name="adj2" fmla="val 50159"/>
              <a:gd name="adj3" fmla="val -155313"/>
              <a:gd name="adj4" fmla="val -38335"/>
            </a:avLst>
          </a:prstGeom>
          <a:solidFill>
            <a:schemeClr val="bg1"/>
          </a:solidFill>
          <a:ln w="31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6798235" y="4983779"/>
            <a:ext cx="2201244" cy="523220"/>
          </a:xfrm>
          <a:prstGeom prst="borderCallout1">
            <a:avLst>
              <a:gd name="adj1" fmla="val -4948"/>
              <a:gd name="adj2" fmla="val 49645"/>
              <a:gd name="adj3" fmla="val -404945"/>
              <a:gd name="adj4" fmla="val -26054"/>
            </a:avLst>
          </a:prstGeom>
          <a:solidFill>
            <a:schemeClr val="bg1"/>
          </a:solidFill>
          <a:ln w="31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DB160D-C8B5-1BC7-77E6-FB18EA9A7B2D}"/>
              </a:ext>
            </a:extLst>
          </p:cNvPr>
          <p:cNvSpPr txBox="1"/>
          <p:nvPr/>
        </p:nvSpPr>
        <p:spPr>
          <a:xfrm>
            <a:off x="6798235" y="1965437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8025"/>
              <a:gd name="adj4" fmla="val 54496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横に動くスピード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ball_speed_x</a:t>
            </a:r>
            <a:endParaRPr lang="en-US" altLang="ja-JP" sz="1400" dirty="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06FB1BE-223B-8B41-5D3D-6ADD7A62896E}"/>
              </a:ext>
            </a:extLst>
          </p:cNvPr>
          <p:cNvSpPr/>
          <p:nvPr/>
        </p:nvSpPr>
        <p:spPr>
          <a:xfrm rot="16200000">
            <a:off x="7655704" y="882929"/>
            <a:ext cx="310241" cy="3490811"/>
          </a:xfrm>
          <a:prstGeom prst="rightBrace">
            <a:avLst>
              <a:gd name="adj1" fmla="val 139425"/>
              <a:gd name="adj2" fmla="val 4928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AB1EDE1-4B52-105C-B9A2-FFDF7B1A65BF}"/>
              </a:ext>
            </a:extLst>
          </p:cNvPr>
          <p:cNvCxnSpPr>
            <a:cxnSpLocks/>
          </p:cNvCxnSpPr>
          <p:nvPr/>
        </p:nvCxnSpPr>
        <p:spPr>
          <a:xfrm flipV="1">
            <a:off x="6080011" y="2739314"/>
            <a:ext cx="3511668" cy="13803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C28ADC-EE88-A1EC-5C4A-82961F643BF2}"/>
              </a:ext>
            </a:extLst>
          </p:cNvPr>
          <p:cNvCxnSpPr>
            <a:cxnSpLocks/>
          </p:cNvCxnSpPr>
          <p:nvPr/>
        </p:nvCxnSpPr>
        <p:spPr>
          <a:xfrm>
            <a:off x="6144720" y="2739669"/>
            <a:ext cx="3445806" cy="1508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D2457-ECE9-5C66-F9C3-62E77CDB1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バックアップ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9C00CB-137F-F593-76DA-69ADB8AFB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419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591583" y="1549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259143" y="1907674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3784911" y="365760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EB06DF-C900-B9B4-5F10-E2627EB344CB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1259143" y="4125067"/>
            <a:ext cx="3109137" cy="74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>
            <a:off x="4290237" y="1919037"/>
            <a:ext cx="0" cy="2231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76B1C-764F-E584-318A-381ACDB74D4C}"/>
              </a:ext>
            </a:extLst>
          </p:cNvPr>
          <p:cNvSpPr txBox="1"/>
          <p:nvPr/>
        </p:nvSpPr>
        <p:spPr>
          <a:xfrm>
            <a:off x="5004329" y="4946949"/>
            <a:ext cx="1800493" cy="523220"/>
          </a:xfrm>
          <a:prstGeom prst="borderCallout1">
            <a:avLst>
              <a:gd name="adj1" fmla="val 1274"/>
              <a:gd name="adj2" fmla="val 52149"/>
              <a:gd name="adj3" fmla="val -63852"/>
              <a:gd name="adj4" fmla="val 49850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横に動くスピード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(</a:t>
            </a:r>
            <a:r>
              <a:rPr lang="ja-JP" altLang="en-US" sz="1400">
                <a:solidFill>
                  <a:schemeClr val="bg1"/>
                </a:solidFill>
              </a:rPr>
              <a:t>変数</a:t>
            </a:r>
            <a:r>
              <a:rPr lang="en-US" altLang="ja-JP" sz="1400" dirty="0">
                <a:solidFill>
                  <a:schemeClr val="bg1"/>
                </a:solidFill>
              </a:rPr>
              <a:t>:</a:t>
            </a:r>
            <a:r>
              <a:rPr lang="en-US" altLang="ja-JP" sz="1400" dirty="0" err="1">
                <a:solidFill>
                  <a:schemeClr val="bg1"/>
                </a:solidFill>
              </a:rPr>
              <a:t>ball_speed_x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7011055" y="365760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4290225" y="4132347"/>
            <a:ext cx="3275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29D6D9-BDB0-A272-48C6-31414059F4CC}"/>
              </a:ext>
            </a:extLst>
          </p:cNvPr>
          <p:cNvSpPr txBox="1"/>
          <p:nvPr/>
        </p:nvSpPr>
        <p:spPr>
          <a:xfrm>
            <a:off x="7947538" y="4966123"/>
            <a:ext cx="2694969" cy="523220"/>
          </a:xfrm>
          <a:prstGeom prst="borderCallout1">
            <a:avLst>
              <a:gd name="adj1" fmla="val 1274"/>
              <a:gd name="adj2" fmla="val 51507"/>
              <a:gd name="adj3" fmla="val -162356"/>
              <a:gd name="adj4" fmla="val -15199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動いた後の横</a:t>
            </a:r>
            <a:r>
              <a:rPr kumimoji="1" lang="ja-JP" altLang="en-US" sz="1400">
                <a:solidFill>
                  <a:schemeClr val="bg1"/>
                </a:solidFill>
              </a:rPr>
              <a:t>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（変数：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ja-JP" altLang="en-US" sz="1400">
                <a:solidFill>
                  <a:schemeClr val="bg1"/>
                </a:solidFill>
              </a:rPr>
              <a:t>＋</a:t>
            </a:r>
            <a:r>
              <a:rPr lang="en-US" altLang="ja-JP" sz="1400" dirty="0" err="1">
                <a:solidFill>
                  <a:schemeClr val="bg1"/>
                </a:solidFill>
              </a:rPr>
              <a:t>ball_speed_x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53D3D9-379B-4C34-F79F-63F5B2FBB4CD}"/>
              </a:ext>
            </a:extLst>
          </p:cNvPr>
          <p:cNvSpPr txBox="1"/>
          <p:nvPr/>
        </p:nvSpPr>
        <p:spPr>
          <a:xfrm flipH="1">
            <a:off x="1948604" y="4833841"/>
            <a:ext cx="1620957" cy="523220"/>
          </a:xfrm>
          <a:prstGeom prst="borderCallout1">
            <a:avLst>
              <a:gd name="adj1" fmla="val 48936"/>
              <a:gd name="adj2" fmla="val -641"/>
              <a:gd name="adj3" fmla="val -127403"/>
              <a:gd name="adj4" fmla="val -4397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>
                <a:solidFill>
                  <a:schemeClr val="bg1"/>
                </a:solidFill>
              </a:rPr>
              <a:t>動く前の横</a:t>
            </a:r>
            <a:r>
              <a:rPr kumimoji="1" lang="ja-JP" altLang="en-US" sz="1400">
                <a:solidFill>
                  <a:schemeClr val="bg1"/>
                </a:solidFill>
              </a:rPr>
              <a:t>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（変数：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9481E4A-65C3-E848-B05E-157F908576F0}"/>
              </a:ext>
            </a:extLst>
          </p:cNvPr>
          <p:cNvCxnSpPr>
            <a:cxnSpLocks/>
          </p:cNvCxnSpPr>
          <p:nvPr/>
        </p:nvCxnSpPr>
        <p:spPr>
          <a:xfrm>
            <a:off x="7516381" y="1888958"/>
            <a:ext cx="0" cy="2241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C826E39-0B73-D12A-8C03-F197355C9356}"/>
              </a:ext>
            </a:extLst>
          </p:cNvPr>
          <p:cNvSpPr txBox="1"/>
          <p:nvPr/>
        </p:nvSpPr>
        <p:spPr>
          <a:xfrm>
            <a:off x="8104349" y="2980889"/>
            <a:ext cx="1800493" cy="523220"/>
          </a:xfrm>
          <a:prstGeom prst="borderCallout1">
            <a:avLst>
              <a:gd name="adj1" fmla="val 55292"/>
              <a:gd name="adj2" fmla="val 1363"/>
              <a:gd name="adj3" fmla="val 212592"/>
              <a:gd name="adj4" fmla="val -32331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動いた後の縦の位置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（変数：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40" name="右中かっこ 39">
            <a:extLst>
              <a:ext uri="{FF2B5EF4-FFF2-40B4-BE49-F238E27FC236}">
                <a16:creationId xmlns:a16="http://schemas.microsoft.com/office/drawing/2014/main" id="{9DEFF500-EBF5-8FB0-4BBE-0880F904A638}"/>
              </a:ext>
            </a:extLst>
          </p:cNvPr>
          <p:cNvSpPr/>
          <p:nvPr/>
        </p:nvSpPr>
        <p:spPr>
          <a:xfrm rot="5400000" flipV="1">
            <a:off x="5670713" y="2744474"/>
            <a:ext cx="467727" cy="3275959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ボールを右に動かす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1051394" y="1636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689756" y="62437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878765" y="18939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46" name="ストライプ矢印 45">
            <a:extLst>
              <a:ext uri="{FF2B5EF4-FFF2-40B4-BE49-F238E27FC236}">
                <a16:creationId xmlns:a16="http://schemas.microsoft.com/office/drawing/2014/main" id="{15E14B15-2012-603C-FEB9-DCEA2D1D6B77}"/>
              </a:ext>
            </a:extLst>
          </p:cNvPr>
          <p:cNvSpPr/>
          <p:nvPr/>
        </p:nvSpPr>
        <p:spPr>
          <a:xfrm>
            <a:off x="5180946" y="3845933"/>
            <a:ext cx="1324783" cy="56817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 flipH="1">
            <a:off x="1948604" y="2980889"/>
            <a:ext cx="1620957" cy="523220"/>
          </a:xfrm>
          <a:prstGeom prst="borderCallout1">
            <a:avLst>
              <a:gd name="adj1" fmla="val 48937"/>
              <a:gd name="adj2" fmla="val -1153"/>
              <a:gd name="adj3" fmla="val 217358"/>
              <a:gd name="adj4" fmla="val -4397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動く前の縦の位置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（変数：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0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305900" y="1860290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ボールを下に動かす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696953" y="2238852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>
            <a:off x="6223047" y="1897949"/>
            <a:ext cx="32879" cy="877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1175096" y="23763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813457" y="61485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967347" y="1819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76B1C-764F-E584-318A-381ACDB74D4C}"/>
              </a:ext>
            </a:extLst>
          </p:cNvPr>
          <p:cNvSpPr txBox="1"/>
          <p:nvPr/>
        </p:nvSpPr>
        <p:spPr>
          <a:xfrm>
            <a:off x="8078735" y="3528021"/>
            <a:ext cx="2262158" cy="646331"/>
          </a:xfrm>
          <a:prstGeom prst="borderCallout1">
            <a:avLst>
              <a:gd name="adj1" fmla="val 54119"/>
              <a:gd name="adj2" fmla="val -3842"/>
              <a:gd name="adj3" fmla="val 86956"/>
              <a:gd name="adj4" fmla="val -56860"/>
            </a:avLst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縦</a:t>
            </a:r>
            <a:r>
              <a:rPr kumimoji="1" lang="ja-JP" altLang="en-US">
                <a:solidFill>
                  <a:schemeClr val="bg1"/>
                </a:solidFill>
              </a:rPr>
              <a:t>のスピード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</a:t>
            </a:r>
            <a:r>
              <a:rPr lang="en-US" altLang="ja-JP" dirty="0">
                <a:solidFill>
                  <a:schemeClr val="bg1"/>
                </a:solidFill>
              </a:rPr>
              <a:t>:</a:t>
            </a:r>
            <a:r>
              <a:rPr lang="en-US" altLang="ja-JP" dirty="0" err="1">
                <a:solidFill>
                  <a:schemeClr val="bg1"/>
                </a:solidFill>
              </a:rPr>
              <a:t>ball_speed_y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81189" y="142380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5696953" y="4856426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 flipH="1">
            <a:off x="6221955" y="2739245"/>
            <a:ext cx="33971" cy="2620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29D6D9-BDB0-A272-48C6-31414059F4CC}"/>
              </a:ext>
            </a:extLst>
          </p:cNvPr>
          <p:cNvSpPr txBox="1"/>
          <p:nvPr/>
        </p:nvSpPr>
        <p:spPr>
          <a:xfrm>
            <a:off x="7447953" y="4676002"/>
            <a:ext cx="3523722" cy="646331"/>
          </a:xfrm>
          <a:prstGeom prst="borderCallout1">
            <a:avLst>
              <a:gd name="adj1" fmla="val 52154"/>
              <a:gd name="adj2" fmla="val -43"/>
              <a:gd name="adj3" fmla="val 102676"/>
              <a:gd name="adj4" fmla="val -35450"/>
            </a:avLst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動いた後の縦</a:t>
            </a:r>
            <a:r>
              <a:rPr kumimoji="1" lang="ja-JP" altLang="en-US">
                <a:solidFill>
                  <a:schemeClr val="bg1"/>
                </a:solidFill>
              </a:rPr>
              <a:t>の位置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（変数：</a:t>
            </a:r>
            <a:r>
              <a:rPr lang="en-US" altLang="ja-JP" dirty="0" err="1">
                <a:solidFill>
                  <a:schemeClr val="bg1"/>
                </a:solidFill>
              </a:rPr>
              <a:t>ball_y</a:t>
            </a:r>
            <a:r>
              <a:rPr lang="ja-JP" altLang="en-US">
                <a:solidFill>
                  <a:schemeClr val="bg1"/>
                </a:solidFill>
              </a:rPr>
              <a:t>＋</a:t>
            </a:r>
            <a:r>
              <a:rPr lang="en-US" altLang="ja-JP" dirty="0" err="1">
                <a:solidFill>
                  <a:schemeClr val="bg1"/>
                </a:solidFill>
              </a:rPr>
              <a:t>ball_speed_y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53D3D9-379B-4C34-F79F-63F5B2FBB4CD}"/>
              </a:ext>
            </a:extLst>
          </p:cNvPr>
          <p:cNvSpPr txBox="1"/>
          <p:nvPr/>
        </p:nvSpPr>
        <p:spPr>
          <a:xfrm>
            <a:off x="2420566" y="3249371"/>
            <a:ext cx="203773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動く前の横</a:t>
            </a:r>
            <a:r>
              <a:rPr kumimoji="1" lang="ja-JP" altLang="en-US">
                <a:solidFill>
                  <a:schemeClr val="bg1"/>
                </a:solidFill>
              </a:rPr>
              <a:t>の位置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（変数：</a:t>
            </a:r>
            <a:r>
              <a:rPr lang="en-US" altLang="ja-JP" dirty="0" err="1">
                <a:solidFill>
                  <a:schemeClr val="bg1"/>
                </a:solidFill>
              </a:rPr>
              <a:t>ball_x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3F732B1-686C-A1F4-DB3F-728C51198393}"/>
              </a:ext>
            </a:extLst>
          </p:cNvPr>
          <p:cNvCxnSpPr>
            <a:cxnSpLocks/>
          </p:cNvCxnSpPr>
          <p:nvPr/>
        </p:nvCxnSpPr>
        <p:spPr>
          <a:xfrm>
            <a:off x="1273752" y="5340994"/>
            <a:ext cx="49651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4242A25-3CAD-C774-AA57-0037EC8EE305}"/>
              </a:ext>
            </a:extLst>
          </p:cNvPr>
          <p:cNvCxnSpPr>
            <a:cxnSpLocks/>
          </p:cNvCxnSpPr>
          <p:nvPr/>
        </p:nvCxnSpPr>
        <p:spPr>
          <a:xfrm>
            <a:off x="1287364" y="2726973"/>
            <a:ext cx="4943032" cy="6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>
            <a:off x="8078735" y="2282387"/>
            <a:ext cx="2031325" cy="646331"/>
          </a:xfrm>
          <a:prstGeom prst="borderCallout1">
            <a:avLst>
              <a:gd name="adj1" fmla="val 50189"/>
              <a:gd name="adj2" fmla="val 2296"/>
              <a:gd name="adj3" fmla="val 74415"/>
              <a:gd name="adj4" fmla="val -91113"/>
            </a:avLst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動く前の縦の位置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（変数：</a:t>
            </a:r>
            <a:r>
              <a:rPr lang="en-US" altLang="ja-JP" dirty="0" err="1">
                <a:solidFill>
                  <a:schemeClr val="bg1"/>
                </a:solidFill>
              </a:rPr>
              <a:t>ball_y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右中かっこ 22">
            <a:extLst>
              <a:ext uri="{FF2B5EF4-FFF2-40B4-BE49-F238E27FC236}">
                <a16:creationId xmlns:a16="http://schemas.microsoft.com/office/drawing/2014/main" id="{6D7880F1-0082-111F-6AFD-EFC6B8B37F21}"/>
              </a:ext>
            </a:extLst>
          </p:cNvPr>
          <p:cNvSpPr/>
          <p:nvPr/>
        </p:nvSpPr>
        <p:spPr>
          <a:xfrm>
            <a:off x="6196425" y="2726949"/>
            <a:ext cx="555988" cy="2553846"/>
          </a:xfrm>
          <a:prstGeom prst="rightBrace">
            <a:avLst>
              <a:gd name="adj1" fmla="val 343277"/>
              <a:gd name="adj2" fmla="val 5266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21563A-AF7D-36E3-C1E4-8DBA85265F9B}"/>
              </a:ext>
            </a:extLst>
          </p:cNvPr>
          <p:cNvSpPr txBox="1"/>
          <p:nvPr/>
        </p:nvSpPr>
        <p:spPr>
          <a:xfrm>
            <a:off x="2294731" y="5787417"/>
            <a:ext cx="226215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動いた後の横</a:t>
            </a:r>
            <a:r>
              <a:rPr kumimoji="1" lang="ja-JP" altLang="en-US">
                <a:solidFill>
                  <a:schemeClr val="bg1"/>
                </a:solidFill>
              </a:rPr>
              <a:t>の位置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（変数：</a:t>
            </a:r>
            <a:r>
              <a:rPr lang="en-US" altLang="ja-JP" dirty="0" err="1">
                <a:solidFill>
                  <a:schemeClr val="bg1"/>
                </a:solidFill>
              </a:rPr>
              <a:t>ball_x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ストライプ矢印 26">
            <a:extLst>
              <a:ext uri="{FF2B5EF4-FFF2-40B4-BE49-F238E27FC236}">
                <a16:creationId xmlns:a16="http://schemas.microsoft.com/office/drawing/2014/main" id="{F2B86BC2-CB30-8CC2-8F50-1517133EE3C3}"/>
              </a:ext>
            </a:extLst>
          </p:cNvPr>
          <p:cNvSpPr/>
          <p:nvPr/>
        </p:nvSpPr>
        <p:spPr>
          <a:xfrm rot="5400000">
            <a:off x="5756454" y="3623085"/>
            <a:ext cx="380470" cy="56817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C918F75-7281-7482-0E31-FB7E4900381D}"/>
              </a:ext>
            </a:extLst>
          </p:cNvPr>
          <p:cNvSpPr txBox="1"/>
          <p:nvPr/>
        </p:nvSpPr>
        <p:spPr>
          <a:xfrm>
            <a:off x="1287364" y="1528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</p:spTree>
    <p:extLst>
      <p:ext uri="{BB962C8B-B14F-4D97-AF65-F5344CB8AC3E}">
        <p14:creationId xmlns:p14="http://schemas.microsoft.com/office/powerpoint/2010/main" val="123690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ボールを描く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287379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B8352F3-3D86-1252-AA39-AE5A06C60896}"/>
              </a:ext>
            </a:extLst>
          </p:cNvPr>
          <p:cNvSpPr/>
          <p:nvPr/>
        </p:nvSpPr>
        <p:spPr>
          <a:xfrm rot="16200000">
            <a:off x="3315454" y="-824917"/>
            <a:ext cx="467727" cy="4523877"/>
          </a:xfrm>
          <a:prstGeom prst="rightBrace">
            <a:avLst>
              <a:gd name="adj1" fmla="val 139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73429-DE10-19E0-6395-557ED60EA5F2}"/>
              </a:ext>
            </a:extLst>
          </p:cNvPr>
          <p:cNvSpPr txBox="1"/>
          <p:nvPr/>
        </p:nvSpPr>
        <p:spPr>
          <a:xfrm>
            <a:off x="2751717" y="747812"/>
            <a:ext cx="170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横の位置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kumimoji="1" lang="ja-JP" altLang="en-US"/>
              <a:t>変数：</a:t>
            </a:r>
            <a:r>
              <a:rPr lang="en-US" altLang="ja-JP" dirty="0" err="1"/>
              <a:t>ball_x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>
            <a:off x="3219364" y="2965951"/>
            <a:ext cx="181171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縦の位置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lang="ja-JP" altLang="en-US">
                <a:solidFill>
                  <a:schemeClr val="bg1"/>
                </a:solidFill>
              </a:rPr>
              <a:t>（変数：</a:t>
            </a:r>
            <a:r>
              <a:rPr lang="en-US" altLang="ja-JP" dirty="0" err="1">
                <a:solidFill>
                  <a:schemeClr val="bg1"/>
                </a:solidFill>
              </a:rPr>
              <a:t>ball_y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414211" y="365760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EB06DF-C900-B9B4-5F10-E2627EB344CB}"/>
              </a:ext>
            </a:extLst>
          </p:cNvPr>
          <p:cNvCxnSpPr/>
          <p:nvPr/>
        </p:nvCxnSpPr>
        <p:spPr>
          <a:xfrm>
            <a:off x="1287377" y="1753602"/>
            <a:ext cx="4632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>
            <a:off x="5919537" y="1781007"/>
            <a:ext cx="0" cy="236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1079628" y="13015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374629" y="63457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659323" y="18210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9A64F4F-4CBA-39A1-0371-3E0D65E30FA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5919537" y="3802083"/>
            <a:ext cx="357319" cy="34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976B1C-764F-E584-318A-381ACDB74D4C}"/>
              </a:ext>
            </a:extLst>
          </p:cNvPr>
          <p:cNvSpPr txBox="1"/>
          <p:nvPr/>
        </p:nvSpPr>
        <p:spPr>
          <a:xfrm>
            <a:off x="6424863" y="3997859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半径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(</a:t>
            </a:r>
            <a:r>
              <a:rPr lang="ja-JP" altLang="en-US">
                <a:solidFill>
                  <a:schemeClr val="bg1"/>
                </a:solidFill>
              </a:rPr>
              <a:t>変数</a:t>
            </a:r>
            <a:r>
              <a:rPr lang="en-US" altLang="ja-JP" dirty="0">
                <a:solidFill>
                  <a:schemeClr val="bg1"/>
                </a:solidFill>
              </a:rPr>
              <a:t>:</a:t>
            </a:r>
            <a:r>
              <a:rPr lang="en-US" altLang="ja-JP" dirty="0" err="1">
                <a:solidFill>
                  <a:schemeClr val="bg1"/>
                </a:solidFill>
              </a:rPr>
              <a:t>ball_r</a:t>
            </a:r>
            <a:r>
              <a:rPr lang="en-US" altLang="ja-JP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800454" y="151962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30282B52-D0C6-582B-B3BD-4FDA995A25C9}"/>
              </a:ext>
            </a:extLst>
          </p:cNvPr>
          <p:cNvSpPr/>
          <p:nvPr/>
        </p:nvSpPr>
        <p:spPr>
          <a:xfrm flipH="1">
            <a:off x="5068668" y="1919037"/>
            <a:ext cx="850857" cy="2259262"/>
          </a:xfrm>
          <a:prstGeom prst="rightBrace">
            <a:avLst>
              <a:gd name="adj1" fmla="val 343277"/>
              <a:gd name="adj2" fmla="val 5266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9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0947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プレーヤーのラケットを描く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287379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B8352F3-3D86-1252-AA39-AE5A06C60896}"/>
              </a:ext>
            </a:extLst>
          </p:cNvPr>
          <p:cNvSpPr/>
          <p:nvPr/>
        </p:nvSpPr>
        <p:spPr>
          <a:xfrm rot="16200000">
            <a:off x="1674270" y="816266"/>
            <a:ext cx="467727" cy="1241509"/>
          </a:xfrm>
          <a:prstGeom prst="rightBrace">
            <a:avLst>
              <a:gd name="adj1" fmla="val 139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73429-DE10-19E0-6395-557ED60EA5F2}"/>
              </a:ext>
            </a:extLst>
          </p:cNvPr>
          <p:cNvSpPr txBox="1"/>
          <p:nvPr/>
        </p:nvSpPr>
        <p:spPr>
          <a:xfrm>
            <a:off x="600627" y="565082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横の位置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/>
              <a:t>変数</a:t>
            </a:r>
            <a:r>
              <a:rPr kumimoji="1" lang="ja-JP" altLang="en-US"/>
              <a:t>：</a:t>
            </a:r>
            <a:r>
              <a:rPr kumimoji="1" lang="en-US" altLang="ja-JP" dirty="0" err="1"/>
              <a:t>player</a:t>
            </a:r>
            <a:r>
              <a:rPr lang="en-US" altLang="ja-JP" dirty="0" err="1"/>
              <a:t>_x</a:t>
            </a:r>
            <a:r>
              <a:rPr lang="ja-JP" altLang="en-US"/>
              <a:t>、値：</a:t>
            </a:r>
            <a:r>
              <a:rPr lang="en-US" altLang="ja-JP" dirty="0"/>
              <a:t>10)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 rot="16200000">
            <a:off x="1001499" y="270059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縦の位置</a:t>
            </a:r>
            <a:br>
              <a:rPr kumimoji="1" lang="en-US" altLang="ja-JP" sz="1200" dirty="0">
                <a:solidFill>
                  <a:schemeClr val="bg1"/>
                </a:solidFill>
              </a:rPr>
            </a:br>
            <a:r>
              <a:rPr lang="ja-JP" altLang="en-US" sz="1200">
                <a:solidFill>
                  <a:schemeClr val="bg1"/>
                </a:solidFill>
              </a:rPr>
              <a:t>（変数：</a:t>
            </a:r>
            <a:r>
              <a:rPr lang="en-US" altLang="ja-JP" sz="1200" dirty="0" err="1">
                <a:solidFill>
                  <a:schemeClr val="bg1"/>
                </a:solidFill>
              </a:rPr>
              <a:t>player_y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2490512" y="4137313"/>
            <a:ext cx="1010652" cy="1503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EB06DF-C900-B9B4-5F10-E2627EB344CB}"/>
              </a:ext>
            </a:extLst>
          </p:cNvPr>
          <p:cNvCxnSpPr>
            <a:cxnSpLocks/>
          </p:cNvCxnSpPr>
          <p:nvPr/>
        </p:nvCxnSpPr>
        <p:spPr>
          <a:xfrm>
            <a:off x="1287377" y="1753602"/>
            <a:ext cx="12415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>
            <a:off x="2504805" y="1781007"/>
            <a:ext cx="0" cy="2369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800454" y="151962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30282B52-D0C6-582B-B3BD-4FDA995A25C9}"/>
              </a:ext>
            </a:extLst>
          </p:cNvPr>
          <p:cNvSpPr/>
          <p:nvPr/>
        </p:nvSpPr>
        <p:spPr>
          <a:xfrm flipH="1">
            <a:off x="1916457" y="1919037"/>
            <a:ext cx="588341" cy="2195962"/>
          </a:xfrm>
          <a:prstGeom prst="rightBrace">
            <a:avLst>
              <a:gd name="adj1" fmla="val 343277"/>
              <a:gd name="adj2" fmla="val 4680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5E81D2ED-D3A0-9C30-6659-122E756F81C6}"/>
              </a:ext>
            </a:extLst>
          </p:cNvPr>
          <p:cNvSpPr/>
          <p:nvPr/>
        </p:nvSpPr>
        <p:spPr>
          <a:xfrm rot="16200000">
            <a:off x="2780731" y="3416193"/>
            <a:ext cx="496349" cy="973054"/>
          </a:xfrm>
          <a:prstGeom prst="rightBrace">
            <a:avLst>
              <a:gd name="adj1" fmla="val 139425"/>
              <a:gd name="adj2" fmla="val 5123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78518C04-1376-4DE5-4CEA-8CEC48B58020}"/>
              </a:ext>
            </a:extLst>
          </p:cNvPr>
          <p:cNvSpPr/>
          <p:nvPr/>
        </p:nvSpPr>
        <p:spPr>
          <a:xfrm flipH="1">
            <a:off x="1916456" y="4150895"/>
            <a:ext cx="588345" cy="1490365"/>
          </a:xfrm>
          <a:prstGeom prst="rightBrace">
            <a:avLst>
              <a:gd name="adj1" fmla="val 343277"/>
              <a:gd name="adj2" fmla="val 5266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1486BB-5F03-0019-2720-5EC814C01D7C}"/>
              </a:ext>
            </a:extLst>
          </p:cNvPr>
          <p:cNvSpPr txBox="1"/>
          <p:nvPr/>
        </p:nvSpPr>
        <p:spPr>
          <a:xfrm>
            <a:off x="2612785" y="3080899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幅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(</a:t>
            </a:r>
            <a:r>
              <a:rPr lang="ja-JP" altLang="en-US" sz="1200">
                <a:solidFill>
                  <a:schemeClr val="bg1"/>
                </a:solidFill>
              </a:rPr>
              <a:t>定数：</a:t>
            </a:r>
            <a:r>
              <a:rPr lang="en-US" altLang="ja-JP" sz="1200" dirty="0">
                <a:solidFill>
                  <a:schemeClr val="bg1"/>
                </a:solidFill>
              </a:rPr>
              <a:t>RACKET_W</a:t>
            </a:r>
            <a:r>
              <a:rPr lang="ja-JP" altLang="en-US" sz="1200">
                <a:solidFill>
                  <a:schemeClr val="bg1"/>
                </a:solidFill>
              </a:rPr>
              <a:t>、値：</a:t>
            </a:r>
            <a:r>
              <a:rPr lang="en-US" altLang="ja-JP" sz="1200" dirty="0">
                <a:solidFill>
                  <a:schemeClr val="bg1"/>
                </a:solidFill>
              </a:rPr>
              <a:t>10)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D4156BE-45EC-0875-E587-F2F7B7D8CA75}"/>
              </a:ext>
            </a:extLst>
          </p:cNvPr>
          <p:cNvSpPr txBox="1"/>
          <p:nvPr/>
        </p:nvSpPr>
        <p:spPr>
          <a:xfrm rot="16200000">
            <a:off x="662810" y="4712980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高さ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(</a:t>
            </a:r>
            <a:r>
              <a:rPr lang="ja-JP" altLang="en-US" sz="1200">
                <a:solidFill>
                  <a:schemeClr val="bg1"/>
                </a:solidFill>
              </a:rPr>
              <a:t>定数：</a:t>
            </a:r>
            <a:r>
              <a:rPr lang="en-US" altLang="ja-JP" sz="1200" dirty="0">
                <a:solidFill>
                  <a:schemeClr val="bg1"/>
                </a:solidFill>
              </a:rPr>
              <a:t>RACKET_H </a:t>
            </a:r>
            <a:r>
              <a:rPr lang="ja-JP" altLang="en-US" sz="1200">
                <a:solidFill>
                  <a:schemeClr val="bg1"/>
                </a:solidFill>
              </a:rPr>
              <a:t>、値：</a:t>
            </a:r>
            <a:r>
              <a:rPr lang="en-US" altLang="ja-JP" sz="1200" dirty="0">
                <a:solidFill>
                  <a:schemeClr val="bg1"/>
                </a:solidFill>
              </a:rPr>
              <a:t>50)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0947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コンピューターのラケットを描く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287379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7B8352F3-3D86-1252-AA39-AE5A06C60896}"/>
              </a:ext>
            </a:extLst>
          </p:cNvPr>
          <p:cNvSpPr/>
          <p:nvPr/>
        </p:nvSpPr>
        <p:spPr>
          <a:xfrm rot="16200000">
            <a:off x="4981974" y="-2491439"/>
            <a:ext cx="467727" cy="7856917"/>
          </a:xfrm>
          <a:prstGeom prst="rightBrace">
            <a:avLst>
              <a:gd name="adj1" fmla="val 139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073429-DE10-19E0-6395-557ED60EA5F2}"/>
              </a:ext>
            </a:extLst>
          </p:cNvPr>
          <p:cNvSpPr txBox="1"/>
          <p:nvPr/>
        </p:nvSpPr>
        <p:spPr>
          <a:xfrm>
            <a:off x="2088017" y="556824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横の位置</a:t>
            </a:r>
            <a:endParaRPr kumimoji="1"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/>
              <a:t>変数</a:t>
            </a:r>
            <a:r>
              <a:rPr kumimoji="1" lang="ja-JP" altLang="en-US"/>
              <a:t>：</a:t>
            </a:r>
            <a:r>
              <a:rPr kumimoji="1" lang="en-US" altLang="ja-JP" dirty="0" err="1"/>
              <a:t>computer</a:t>
            </a:r>
            <a:r>
              <a:rPr lang="en-US" altLang="ja-JP" dirty="0" err="1"/>
              <a:t>_x</a:t>
            </a:r>
            <a:r>
              <a:rPr lang="ja-JP" altLang="en-US"/>
              <a:t>、値：</a:t>
            </a:r>
            <a:r>
              <a:rPr lang="en-US" altLang="ja-JP" dirty="0"/>
              <a:t>COURT_H-(RACKET_W+10))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B70308-5045-7C84-5262-6972F55B1766}"/>
              </a:ext>
            </a:extLst>
          </p:cNvPr>
          <p:cNvSpPr txBox="1"/>
          <p:nvPr/>
        </p:nvSpPr>
        <p:spPr>
          <a:xfrm rot="16200000">
            <a:off x="7663484" y="2817488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縦の位置</a:t>
            </a:r>
            <a:br>
              <a:rPr kumimoji="1" lang="en-US" altLang="ja-JP" sz="1200" dirty="0">
                <a:solidFill>
                  <a:schemeClr val="bg1"/>
                </a:solidFill>
              </a:rPr>
            </a:br>
            <a:r>
              <a:rPr lang="ja-JP" altLang="en-US" sz="1200">
                <a:solidFill>
                  <a:schemeClr val="bg1"/>
                </a:solidFill>
              </a:rPr>
              <a:t>（変数：</a:t>
            </a:r>
            <a:r>
              <a:rPr lang="en-US" altLang="ja-JP" sz="1200" dirty="0" err="1">
                <a:solidFill>
                  <a:schemeClr val="bg1"/>
                </a:solidFill>
              </a:rPr>
              <a:t>computer_y</a:t>
            </a:r>
            <a:r>
              <a:rPr lang="en-US" altLang="ja-JP" sz="1200" dirty="0">
                <a:solidFill>
                  <a:schemeClr val="bg1"/>
                </a:solidFill>
              </a:rPr>
              <a:t>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9144296" y="4101417"/>
            <a:ext cx="1010652" cy="1503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EB06DF-C900-B9B4-5F10-E2627EB344CB}"/>
              </a:ext>
            </a:extLst>
          </p:cNvPr>
          <p:cNvCxnSpPr>
            <a:cxnSpLocks/>
          </p:cNvCxnSpPr>
          <p:nvPr/>
        </p:nvCxnSpPr>
        <p:spPr>
          <a:xfrm>
            <a:off x="1287377" y="1753602"/>
            <a:ext cx="78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 flipH="1">
            <a:off x="9177364" y="1919037"/>
            <a:ext cx="8712" cy="220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800454" y="151962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７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30282B52-D0C6-582B-B3BD-4FDA995A25C9}"/>
              </a:ext>
            </a:extLst>
          </p:cNvPr>
          <p:cNvSpPr/>
          <p:nvPr/>
        </p:nvSpPr>
        <p:spPr>
          <a:xfrm flipH="1">
            <a:off x="8746344" y="1919037"/>
            <a:ext cx="418841" cy="2182380"/>
          </a:xfrm>
          <a:prstGeom prst="rightBrace">
            <a:avLst>
              <a:gd name="adj1" fmla="val 343277"/>
              <a:gd name="adj2" fmla="val 5266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5E81D2ED-D3A0-9C30-6659-122E756F81C6}"/>
              </a:ext>
            </a:extLst>
          </p:cNvPr>
          <p:cNvSpPr/>
          <p:nvPr/>
        </p:nvSpPr>
        <p:spPr>
          <a:xfrm rot="16200000">
            <a:off x="9424429" y="3373329"/>
            <a:ext cx="496349" cy="973054"/>
          </a:xfrm>
          <a:prstGeom prst="rightBrace">
            <a:avLst>
              <a:gd name="adj1" fmla="val 139425"/>
              <a:gd name="adj2" fmla="val 5123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78518C04-1376-4DE5-4CEA-8CEC48B58020}"/>
              </a:ext>
            </a:extLst>
          </p:cNvPr>
          <p:cNvSpPr/>
          <p:nvPr/>
        </p:nvSpPr>
        <p:spPr>
          <a:xfrm flipH="1">
            <a:off x="8715374" y="4150895"/>
            <a:ext cx="418839" cy="1454469"/>
          </a:xfrm>
          <a:prstGeom prst="rightBrace">
            <a:avLst>
              <a:gd name="adj1" fmla="val 343277"/>
              <a:gd name="adj2" fmla="val 5364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1486BB-5F03-0019-2720-5EC814C01D7C}"/>
              </a:ext>
            </a:extLst>
          </p:cNvPr>
          <p:cNvSpPr txBox="1"/>
          <p:nvPr/>
        </p:nvSpPr>
        <p:spPr>
          <a:xfrm>
            <a:off x="8994892" y="3067403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幅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(</a:t>
            </a:r>
            <a:r>
              <a:rPr lang="ja-JP" altLang="en-US" sz="1200">
                <a:solidFill>
                  <a:schemeClr val="bg1"/>
                </a:solidFill>
              </a:rPr>
              <a:t>定数：</a:t>
            </a:r>
            <a:r>
              <a:rPr lang="en-US" altLang="ja-JP" sz="1200" dirty="0">
                <a:solidFill>
                  <a:schemeClr val="bg1"/>
                </a:solidFill>
              </a:rPr>
              <a:t>RACKET_W</a:t>
            </a:r>
            <a:r>
              <a:rPr lang="ja-JP" altLang="en-US" sz="1200">
                <a:solidFill>
                  <a:schemeClr val="bg1"/>
                </a:solidFill>
              </a:rPr>
              <a:t>、値：</a:t>
            </a:r>
            <a:r>
              <a:rPr lang="en-US" altLang="ja-JP" sz="1200" dirty="0">
                <a:solidFill>
                  <a:schemeClr val="bg1"/>
                </a:solidFill>
              </a:rPr>
              <a:t>10)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D4156BE-45EC-0875-E587-F2F7B7D8CA75}"/>
              </a:ext>
            </a:extLst>
          </p:cNvPr>
          <p:cNvSpPr txBox="1"/>
          <p:nvPr/>
        </p:nvSpPr>
        <p:spPr>
          <a:xfrm rot="16200000">
            <a:off x="7397046" y="4769312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高さ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(</a:t>
            </a:r>
            <a:r>
              <a:rPr lang="ja-JP" altLang="en-US" sz="1200">
                <a:solidFill>
                  <a:schemeClr val="bg1"/>
                </a:solidFill>
              </a:rPr>
              <a:t>定数：</a:t>
            </a:r>
            <a:r>
              <a:rPr lang="en-US" altLang="ja-JP" sz="1200" dirty="0">
                <a:solidFill>
                  <a:schemeClr val="bg1"/>
                </a:solidFill>
              </a:rPr>
              <a:t>RACKET_H </a:t>
            </a:r>
            <a:r>
              <a:rPr lang="ja-JP" altLang="en-US" sz="1200">
                <a:solidFill>
                  <a:schemeClr val="bg1"/>
                </a:solidFill>
              </a:rPr>
              <a:t>、値：</a:t>
            </a:r>
            <a:r>
              <a:rPr lang="en-US" altLang="ja-JP" sz="1200" dirty="0">
                <a:solidFill>
                  <a:schemeClr val="bg1"/>
                </a:solidFill>
              </a:rPr>
              <a:t>50)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ボールを８方向へ動かす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8709B0-6001-8353-E8F4-A2213DF1A11A}"/>
              </a:ext>
            </a:extLst>
          </p:cNvPr>
          <p:cNvCxnSpPr>
            <a:cxnSpLocks/>
          </p:cNvCxnSpPr>
          <p:nvPr/>
        </p:nvCxnSpPr>
        <p:spPr>
          <a:xfrm>
            <a:off x="6071063" y="2730940"/>
            <a:ext cx="0" cy="141995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469B62F-63D5-63C5-3AA9-CB88EC16C3CB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3519463" cy="1422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307C4C-024B-1BAC-E95F-14D7D53868AB}"/>
              </a:ext>
            </a:extLst>
          </p:cNvPr>
          <p:cNvCxnSpPr>
            <a:cxnSpLocks/>
          </p:cNvCxnSpPr>
          <p:nvPr/>
        </p:nvCxnSpPr>
        <p:spPr>
          <a:xfrm flipH="1">
            <a:off x="2589291" y="4117799"/>
            <a:ext cx="3481772" cy="1321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FBFBA15-D49D-1817-4705-C0CAA5D1B0F0}"/>
              </a:ext>
            </a:extLst>
          </p:cNvPr>
          <p:cNvCxnSpPr>
            <a:cxnSpLocks/>
          </p:cNvCxnSpPr>
          <p:nvPr/>
        </p:nvCxnSpPr>
        <p:spPr>
          <a:xfrm flipH="1">
            <a:off x="2589279" y="4097471"/>
            <a:ext cx="3481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B4EEF82-3650-BDEB-4B7B-DE4DA1468B50}"/>
              </a:ext>
            </a:extLst>
          </p:cNvPr>
          <p:cNvCxnSpPr>
            <a:cxnSpLocks/>
          </p:cNvCxnSpPr>
          <p:nvPr/>
        </p:nvCxnSpPr>
        <p:spPr>
          <a:xfrm flipH="1" flipV="1">
            <a:off x="2589279" y="2730940"/>
            <a:ext cx="3481784" cy="13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35194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9A64F4F-4CBA-39A1-0371-3E0D65E30FA2}"/>
              </a:ext>
            </a:extLst>
          </p:cNvPr>
          <p:cNvCxnSpPr>
            <a:cxnSpLocks/>
          </p:cNvCxnSpPr>
          <p:nvPr/>
        </p:nvCxnSpPr>
        <p:spPr>
          <a:xfrm flipV="1">
            <a:off x="6071063" y="2730940"/>
            <a:ext cx="3519463" cy="136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5EE08A6-E19F-29B9-52DC-802ED4ADE599}"/>
              </a:ext>
            </a:extLst>
          </p:cNvPr>
          <p:cNvCxnSpPr>
            <a:cxnSpLocks/>
          </p:cNvCxnSpPr>
          <p:nvPr/>
        </p:nvCxnSpPr>
        <p:spPr>
          <a:xfrm flipV="1">
            <a:off x="6071063" y="4097471"/>
            <a:ext cx="0" cy="14220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277C30-8179-2475-E2AD-AAF4FFBF2E3E}"/>
              </a:ext>
            </a:extLst>
          </p:cNvPr>
          <p:cNvSpPr txBox="1"/>
          <p:nvPr/>
        </p:nvSpPr>
        <p:spPr>
          <a:xfrm>
            <a:off x="963809" y="739157"/>
            <a:ext cx="1980029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動く前のボールの位置</a:t>
            </a:r>
            <a:endParaRPr kumimoji="1" lang="en-US" altLang="ja-JP" sz="1400" dirty="0"/>
          </a:p>
          <a:p>
            <a:pPr algn="ctr"/>
            <a:r>
              <a:rPr lang="ja-JP" altLang="en-US" sz="1400"/>
              <a:t>横の位置</a:t>
            </a:r>
            <a:r>
              <a:rPr lang="en-US" altLang="ja-JP" sz="1400" dirty="0"/>
              <a:t>:</a:t>
            </a:r>
            <a:r>
              <a:rPr lang="en-US" altLang="ja-JP" sz="1400" dirty="0" err="1"/>
              <a:t>ball_x</a:t>
            </a:r>
            <a:endParaRPr lang="en-US" altLang="ja-JP" sz="1400" dirty="0"/>
          </a:p>
          <a:p>
            <a:pPr algn="ctr"/>
            <a:r>
              <a:rPr lang="ja-JP" altLang="en-US" sz="1400"/>
              <a:t>縦の位置</a:t>
            </a:r>
            <a:r>
              <a:rPr lang="en-US" altLang="ja-JP" sz="1400" dirty="0"/>
              <a:t>:</a:t>
            </a:r>
            <a:r>
              <a:rPr lang="en-US" altLang="ja-JP" sz="1400" dirty="0" err="1"/>
              <a:t>ball_y</a:t>
            </a:r>
            <a:endParaRPr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4A0302-3776-728D-8553-425547051CEE}"/>
              </a:ext>
            </a:extLst>
          </p:cNvPr>
          <p:cNvSpPr txBox="1"/>
          <p:nvPr/>
        </p:nvSpPr>
        <p:spPr>
          <a:xfrm>
            <a:off x="7979941" y="693438"/>
            <a:ext cx="2746265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動いた後のボールの位置</a:t>
            </a:r>
            <a:endParaRPr kumimoji="1" lang="en-US" altLang="ja-JP" sz="1400" dirty="0"/>
          </a:p>
          <a:p>
            <a:pPr algn="ctr"/>
            <a:r>
              <a:rPr lang="ja-JP" altLang="en-US" sz="1400"/>
              <a:t>横の位置</a:t>
            </a:r>
            <a:r>
              <a:rPr lang="en-US" altLang="ja-JP" sz="1400" dirty="0"/>
              <a:t>:</a:t>
            </a:r>
            <a:r>
              <a:rPr lang="en-US" altLang="ja-JP" sz="1400" dirty="0" err="1"/>
              <a:t>ball_x±ball_speed_x</a:t>
            </a:r>
            <a:endParaRPr lang="en-US" altLang="ja-JP" sz="1400" dirty="0"/>
          </a:p>
          <a:p>
            <a:pPr algn="ctr"/>
            <a:r>
              <a:rPr lang="ja-JP" altLang="en-US" sz="1400"/>
              <a:t>縦の位置</a:t>
            </a:r>
            <a:r>
              <a:rPr lang="en-US" altLang="ja-JP" sz="1400" dirty="0"/>
              <a:t>:</a:t>
            </a:r>
            <a:r>
              <a:rPr lang="en-US" altLang="ja-JP" sz="1400" dirty="0" err="1"/>
              <a:t>ball_y±ball_speed_y</a:t>
            </a:r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9FE062-6009-0900-27BA-E51C44D96605}"/>
              </a:ext>
            </a:extLst>
          </p:cNvPr>
          <p:cNvSpPr txBox="1"/>
          <p:nvPr/>
        </p:nvSpPr>
        <p:spPr>
          <a:xfrm>
            <a:off x="4131690" y="711009"/>
            <a:ext cx="286809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ボールの動くスピード</a:t>
            </a:r>
            <a:endParaRPr kumimoji="1" lang="en-US" altLang="ja-JP" sz="1400" dirty="0"/>
          </a:p>
          <a:p>
            <a:pPr algn="ctr"/>
            <a:r>
              <a:rPr lang="ja-JP" altLang="en-US" sz="1400"/>
              <a:t>横に動くスピード：</a:t>
            </a:r>
            <a:r>
              <a:rPr lang="en-US" altLang="ja-JP" sz="1400" dirty="0" err="1"/>
              <a:t>ball_speed_x</a:t>
            </a:r>
            <a:endParaRPr lang="en-US" altLang="ja-JP" sz="1400" dirty="0"/>
          </a:p>
          <a:p>
            <a:pPr algn="ctr"/>
            <a:r>
              <a:rPr lang="ja-JP" altLang="en-US" sz="1400"/>
              <a:t>縦に動くスピード：</a:t>
            </a:r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5762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ボールを右へ動かす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35194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6808794" y="4910400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63852"/>
              <a:gd name="adj4" fmla="val 49850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横に動くスピード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lang="en-US" altLang="ja-JP" sz="1400" dirty="0" err="1">
                <a:solidFill>
                  <a:schemeClr val="bg1"/>
                </a:solidFill>
              </a:rPr>
              <a:t>ball_speed_x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rot="5400000" flipV="1">
            <a:off x="7578089" y="2605014"/>
            <a:ext cx="467727" cy="3481782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3345592" y="3083261"/>
            <a:ext cx="1980030" cy="523220"/>
          </a:xfrm>
          <a:prstGeom prst="borderCallout1">
            <a:avLst>
              <a:gd name="adj1" fmla="val 48937"/>
              <a:gd name="adj2" fmla="val -1153"/>
              <a:gd name="adj3" fmla="val 190658"/>
              <a:gd name="adj4" fmla="val -3568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動く前の横と縦の位置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ja-JP" altLang="en-US" sz="1400">
                <a:solidFill>
                  <a:schemeClr val="bg1"/>
                </a:solidFill>
              </a:rPr>
              <a:t>、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6426275" y="3069085"/>
            <a:ext cx="2863284" cy="523220"/>
          </a:xfrm>
          <a:prstGeom prst="borderCallout1">
            <a:avLst>
              <a:gd name="adj1" fmla="val 97483"/>
              <a:gd name="adj2" fmla="val 50298"/>
              <a:gd name="adj3" fmla="val 200367"/>
              <a:gd name="adj4" fmla="val -9515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動いた後の横と縦の位置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ja-JP" altLang="en-US" sz="1400">
                <a:solidFill>
                  <a:schemeClr val="bg1"/>
                </a:solidFill>
              </a:rPr>
              <a:t>＋</a:t>
            </a:r>
            <a:r>
              <a:rPr lang="en-US" altLang="ja-JP" sz="1400" dirty="0">
                <a:solidFill>
                  <a:schemeClr val="bg1"/>
                </a:solidFill>
              </a:rPr>
              <a:t>ball _</a:t>
            </a:r>
            <a:r>
              <a:rPr lang="en-US" altLang="ja-JP" sz="1400" dirty="0" err="1">
                <a:solidFill>
                  <a:schemeClr val="bg1"/>
                </a:solidFill>
              </a:rPr>
              <a:t>speed_x</a:t>
            </a:r>
            <a:r>
              <a:rPr lang="ja-JP" altLang="en-US" sz="1400">
                <a:solidFill>
                  <a:schemeClr val="bg1"/>
                </a:solidFill>
              </a:rPr>
              <a:t>、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1" name="ストライプ矢印 10">
            <a:extLst>
              <a:ext uri="{FF2B5EF4-FFF2-40B4-BE49-F238E27FC236}">
                <a16:creationId xmlns:a16="http://schemas.microsoft.com/office/drawing/2014/main" id="{ADB67661-170F-6D19-4BA8-0A2962FA7427}"/>
              </a:ext>
            </a:extLst>
          </p:cNvPr>
          <p:cNvSpPr/>
          <p:nvPr/>
        </p:nvSpPr>
        <p:spPr>
          <a:xfrm>
            <a:off x="7390624" y="3805724"/>
            <a:ext cx="749954" cy="56817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39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ボールを左へ動かす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 flipH="1">
            <a:off x="2565400" y="4097471"/>
            <a:ext cx="35056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3303594" y="4910400"/>
            <a:ext cx="1913615" cy="523220"/>
          </a:xfrm>
          <a:prstGeom prst="borderCallout1">
            <a:avLst>
              <a:gd name="adj1" fmla="val 1274"/>
              <a:gd name="adj2" fmla="val 52149"/>
              <a:gd name="adj3" fmla="val -63852"/>
              <a:gd name="adj4" fmla="val 49850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横に動くスピード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lang="en-US" altLang="ja-JP" sz="1400" dirty="0" err="1">
                <a:solidFill>
                  <a:schemeClr val="bg1"/>
                </a:solidFill>
              </a:rPr>
              <a:t>ball_speed_x</a:t>
            </a:r>
            <a:endParaRPr lang="en-US" altLang="ja-JP" sz="1400" dirty="0">
              <a:solidFill>
                <a:schemeClr val="bg1"/>
              </a:solidFill>
            </a:endParaRP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rot="5400000" flipV="1">
            <a:off x="4072889" y="2605014"/>
            <a:ext cx="467727" cy="3481782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6813614" y="3081046"/>
            <a:ext cx="1980030" cy="523220"/>
          </a:xfrm>
          <a:prstGeom prst="borderCallout1">
            <a:avLst>
              <a:gd name="adj1" fmla="val 107192"/>
              <a:gd name="adj2" fmla="val 52725"/>
              <a:gd name="adj3" fmla="val 200367"/>
              <a:gd name="adj4" fmla="val 138778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動く前の横と縦の位置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ja-JP" altLang="en-US" sz="1400">
                <a:solidFill>
                  <a:schemeClr val="bg1"/>
                </a:solidFill>
              </a:rPr>
              <a:t>、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2879254" y="3083261"/>
            <a:ext cx="2762295" cy="523220"/>
          </a:xfrm>
          <a:prstGeom prst="borderCallout1">
            <a:avLst>
              <a:gd name="adj1" fmla="val 97483"/>
              <a:gd name="adj2" fmla="val 50298"/>
              <a:gd name="adj3" fmla="val 195512"/>
              <a:gd name="adj4" fmla="val 108468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bg1"/>
                </a:solidFill>
              </a:rPr>
              <a:t>動いた後の横と縦の位置</a:t>
            </a:r>
            <a:br>
              <a:rPr kumimoji="1"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（</a:t>
            </a:r>
            <a:r>
              <a:rPr lang="en-US" altLang="ja-JP" sz="1400" dirty="0" err="1">
                <a:solidFill>
                  <a:schemeClr val="bg1"/>
                </a:solidFill>
              </a:rPr>
              <a:t>ball_x</a:t>
            </a:r>
            <a:r>
              <a:rPr lang="en-US" altLang="ja-JP" sz="1400" dirty="0">
                <a:solidFill>
                  <a:schemeClr val="bg1"/>
                </a:solidFill>
              </a:rPr>
              <a:t>-ball _</a:t>
            </a:r>
            <a:r>
              <a:rPr lang="en-US" altLang="ja-JP" sz="1400" dirty="0" err="1">
                <a:solidFill>
                  <a:schemeClr val="bg1"/>
                </a:solidFill>
              </a:rPr>
              <a:t>speed_x</a:t>
            </a:r>
            <a:r>
              <a:rPr lang="ja-JP" altLang="en-US" sz="1400">
                <a:solidFill>
                  <a:schemeClr val="bg1"/>
                </a:solidFill>
              </a:rPr>
              <a:t>、</a:t>
            </a:r>
            <a:r>
              <a:rPr lang="en-US" altLang="ja-JP" sz="1400" dirty="0" err="1">
                <a:solidFill>
                  <a:schemeClr val="bg1"/>
                </a:solidFill>
              </a:rPr>
              <a:t>ball_y</a:t>
            </a:r>
            <a:r>
              <a:rPr lang="en-US" altLang="ja-JP" sz="1400" dirty="0">
                <a:solidFill>
                  <a:schemeClr val="bg1"/>
                </a:solidFill>
              </a:rPr>
              <a:t>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11" name="ストライプ矢印 10">
            <a:extLst>
              <a:ext uri="{FF2B5EF4-FFF2-40B4-BE49-F238E27FC236}">
                <a16:creationId xmlns:a16="http://schemas.microsoft.com/office/drawing/2014/main" id="{4D4C1D2D-4C11-FFC6-274B-0B7A306CFAC4}"/>
              </a:ext>
            </a:extLst>
          </p:cNvPr>
          <p:cNvSpPr/>
          <p:nvPr/>
        </p:nvSpPr>
        <p:spPr>
          <a:xfrm flipH="1">
            <a:off x="3943254" y="3827952"/>
            <a:ext cx="749954" cy="56817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5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ボールを上へ動かす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 flipH="1" flipV="1">
            <a:off x="6071061" y="2739315"/>
            <a:ext cx="2" cy="13581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6855186" y="3254713"/>
            <a:ext cx="1913615" cy="523220"/>
          </a:xfrm>
          <a:prstGeom prst="borderCallout1">
            <a:avLst>
              <a:gd name="adj1" fmla="val 47392"/>
              <a:gd name="adj2" fmla="val -944"/>
              <a:gd name="adj3" fmla="val 40521"/>
              <a:gd name="adj4" fmla="val -1651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V="1">
            <a:off x="6071061" y="2782005"/>
            <a:ext cx="467727" cy="1358157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3205112" y="4562754"/>
            <a:ext cx="1980030" cy="523220"/>
          </a:xfrm>
          <a:prstGeom prst="borderCallout1">
            <a:avLst>
              <a:gd name="adj1" fmla="val 48937"/>
              <a:gd name="adj2" fmla="val -1153"/>
              <a:gd name="adj3" fmla="val -72126"/>
              <a:gd name="adj4" fmla="val -3804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2996710" y="3144552"/>
            <a:ext cx="2629246" cy="523220"/>
          </a:xfrm>
          <a:prstGeom prst="borderCallout1">
            <a:avLst>
              <a:gd name="adj1" fmla="val -2035"/>
              <a:gd name="adj2" fmla="val 50298"/>
              <a:gd name="adj3" fmla="val -64334"/>
              <a:gd name="adj4" fmla="val -11136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</a:t>
            </a:r>
            <a:r>
              <a:rPr lang="en-US" altLang="ja-JP" sz="1400" dirty="0"/>
              <a:t> _y-</a:t>
            </a:r>
            <a:r>
              <a:rPr lang="en-US" altLang="ja-JP" sz="1400" dirty="0" err="1"/>
              <a:t>ball_speed_y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244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DCFBCC-C9CB-42BE-32FE-DDCF86896DDB}"/>
              </a:ext>
            </a:extLst>
          </p:cNvPr>
          <p:cNvSpPr/>
          <p:nvPr/>
        </p:nvSpPr>
        <p:spPr>
          <a:xfrm>
            <a:off x="1181100" y="1919037"/>
            <a:ext cx="9829800" cy="4584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C5A684E-A766-881C-AE7E-E66E316A010F}"/>
              </a:ext>
            </a:extLst>
          </p:cNvPr>
          <p:cNvSpPr/>
          <p:nvPr/>
        </p:nvSpPr>
        <p:spPr>
          <a:xfrm>
            <a:off x="5565737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A5A1AE0F-BFEA-1C68-E2ED-C5ECA817C304}"/>
              </a:ext>
            </a:extLst>
          </p:cNvPr>
          <p:cNvSpPr/>
          <p:nvPr/>
        </p:nvSpPr>
        <p:spPr>
          <a:xfrm>
            <a:off x="5565737" y="2228449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B935EB3-A096-661D-7A92-A17A936072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ボールを下へ動かす</a:t>
            </a: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DAB0DA23-5674-E8CF-0ADC-50CE1AEAF924}"/>
              </a:ext>
            </a:extLst>
          </p:cNvPr>
          <p:cNvSpPr/>
          <p:nvPr/>
        </p:nvSpPr>
        <p:spPr>
          <a:xfrm>
            <a:off x="5565737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0CBB7D-CD8B-1A79-63D3-F957AA6D6732}"/>
              </a:ext>
            </a:extLst>
          </p:cNvPr>
          <p:cNvSpPr txBox="1"/>
          <p:nvPr/>
        </p:nvSpPr>
        <p:spPr>
          <a:xfrm>
            <a:off x="973351" y="154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2401BA-E3BE-F2E1-5A75-8694800B8726}"/>
              </a:ext>
            </a:extLst>
          </p:cNvPr>
          <p:cNvSpPr txBox="1"/>
          <p:nvPr/>
        </p:nvSpPr>
        <p:spPr>
          <a:xfrm>
            <a:off x="700869" y="631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D762F1D-FCD8-E07C-0901-678BA92B5DA0}"/>
              </a:ext>
            </a:extLst>
          </p:cNvPr>
          <p:cNvSpPr txBox="1"/>
          <p:nvPr/>
        </p:nvSpPr>
        <p:spPr>
          <a:xfrm>
            <a:off x="733236" y="1759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8B17C8-B559-6F77-8BA4-AB44473DB1FC}"/>
              </a:ext>
            </a:extLst>
          </p:cNvPr>
          <p:cNvSpPr txBox="1"/>
          <p:nvPr/>
        </p:nvSpPr>
        <p:spPr>
          <a:xfrm>
            <a:off x="10726206" y="153513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en-US" altLang="ja-JP" dirty="0"/>
              <a:t>00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C7D531D-CA84-3E72-8EC4-A0B532F5F324}"/>
              </a:ext>
            </a:extLst>
          </p:cNvPr>
          <p:cNvSpPr/>
          <p:nvPr/>
        </p:nvSpPr>
        <p:spPr>
          <a:xfrm>
            <a:off x="9085200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181D249-7C8E-2E59-F495-AFBD1E1A2DE5}"/>
              </a:ext>
            </a:extLst>
          </p:cNvPr>
          <p:cNvSpPr/>
          <p:nvPr/>
        </p:nvSpPr>
        <p:spPr>
          <a:xfrm>
            <a:off x="9085200" y="2246020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61AD305-4791-F4FB-06D9-4D710455EBAF}"/>
              </a:ext>
            </a:extLst>
          </p:cNvPr>
          <p:cNvSpPr/>
          <p:nvPr/>
        </p:nvSpPr>
        <p:spPr>
          <a:xfrm>
            <a:off x="2046274" y="2237645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228A024-30DE-73B0-9BF2-C3EA0448F9A3}"/>
              </a:ext>
            </a:extLst>
          </p:cNvPr>
          <p:cNvSpPr/>
          <p:nvPr/>
        </p:nvSpPr>
        <p:spPr>
          <a:xfrm>
            <a:off x="2046274" y="4984514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AB53B3E-DE03-A6BB-9233-BD8D75A356E1}"/>
              </a:ext>
            </a:extLst>
          </p:cNvPr>
          <p:cNvSpPr/>
          <p:nvPr/>
        </p:nvSpPr>
        <p:spPr>
          <a:xfrm>
            <a:off x="2046274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13EA681-466C-477E-9CF5-9F7A7F3E5001}"/>
              </a:ext>
            </a:extLst>
          </p:cNvPr>
          <p:cNvSpPr/>
          <p:nvPr/>
        </p:nvSpPr>
        <p:spPr>
          <a:xfrm>
            <a:off x="9085200" y="3606481"/>
            <a:ext cx="1010652" cy="9865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208763E-C960-878D-263E-F9985E29DEF1}"/>
              </a:ext>
            </a:extLst>
          </p:cNvPr>
          <p:cNvCxnSpPr>
            <a:cxnSpLocks/>
          </p:cNvCxnSpPr>
          <p:nvPr/>
        </p:nvCxnSpPr>
        <p:spPr>
          <a:xfrm>
            <a:off x="6071063" y="4097471"/>
            <a:ext cx="24937" cy="1414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4C3088-7817-3915-20F5-237D2D79A668}"/>
              </a:ext>
            </a:extLst>
          </p:cNvPr>
          <p:cNvSpPr txBox="1"/>
          <p:nvPr/>
        </p:nvSpPr>
        <p:spPr>
          <a:xfrm>
            <a:off x="6855186" y="4626313"/>
            <a:ext cx="1913615" cy="523220"/>
          </a:xfrm>
          <a:prstGeom prst="borderCallout1">
            <a:avLst>
              <a:gd name="adj1" fmla="val 47392"/>
              <a:gd name="adj2" fmla="val -944"/>
              <a:gd name="adj3" fmla="val 40521"/>
              <a:gd name="adj4" fmla="val -1651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/>
              <a:t>縦</a:t>
            </a:r>
            <a:r>
              <a:rPr kumimoji="1" lang="ja-JP" altLang="en-US" sz="1400"/>
              <a:t>に動くスピード</a:t>
            </a:r>
            <a:endParaRPr kumimoji="1" lang="en-US" altLang="ja-JP" sz="1400" dirty="0"/>
          </a:p>
          <a:p>
            <a:pPr algn="ctr"/>
            <a:r>
              <a:rPr lang="en-US" altLang="ja-JP" sz="1400" dirty="0" err="1"/>
              <a:t>ball_speed_y</a:t>
            </a:r>
            <a:endParaRPr lang="en-US" altLang="ja-JP" sz="1400" dirty="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0FD25A3-3D15-05CB-D895-B897565271F0}"/>
              </a:ext>
            </a:extLst>
          </p:cNvPr>
          <p:cNvSpPr/>
          <p:nvPr/>
        </p:nvSpPr>
        <p:spPr>
          <a:xfrm flipV="1">
            <a:off x="6071061" y="4102805"/>
            <a:ext cx="467727" cy="1358157"/>
          </a:xfrm>
          <a:prstGeom prst="rightBrace">
            <a:avLst>
              <a:gd name="adj1" fmla="val 13942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DCA68E-9C00-90D1-52D9-5AB0D10BF04D}"/>
              </a:ext>
            </a:extLst>
          </p:cNvPr>
          <p:cNvSpPr txBox="1"/>
          <p:nvPr/>
        </p:nvSpPr>
        <p:spPr>
          <a:xfrm flipH="1">
            <a:off x="3294151" y="2971000"/>
            <a:ext cx="1980030" cy="523220"/>
          </a:xfrm>
          <a:prstGeom prst="borderCallout1">
            <a:avLst>
              <a:gd name="adj1" fmla="val 99910"/>
              <a:gd name="adj2" fmla="val 50159"/>
              <a:gd name="adj3" fmla="val 205989"/>
              <a:gd name="adj4" fmla="val -33489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動く前の横と縦の位置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</a:t>
            </a:r>
            <a:r>
              <a:rPr lang="ja-JP" altLang="en-US" sz="1400"/>
              <a:t>、</a:t>
            </a:r>
            <a:r>
              <a:rPr lang="en-US" altLang="ja-JP" sz="1400" dirty="0" err="1"/>
              <a:t>ball_y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A21189-816A-B15C-11BC-77CE15BCC747}"/>
              </a:ext>
            </a:extLst>
          </p:cNvPr>
          <p:cNvSpPr txBox="1"/>
          <p:nvPr/>
        </p:nvSpPr>
        <p:spPr>
          <a:xfrm flipH="1">
            <a:off x="2869486" y="4523570"/>
            <a:ext cx="2680542" cy="523220"/>
          </a:xfrm>
          <a:prstGeom prst="borderCallout1">
            <a:avLst>
              <a:gd name="adj1" fmla="val 102338"/>
              <a:gd name="adj2" fmla="val 49332"/>
              <a:gd name="adj3" fmla="val 181332"/>
              <a:gd name="adj4" fmla="val -17012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動いた後の横と縦の位置</a:t>
            </a:r>
            <a:br>
              <a:rPr kumimoji="1" lang="en-US" altLang="ja-JP" sz="1400" dirty="0"/>
            </a:br>
            <a:r>
              <a:rPr lang="ja-JP" altLang="en-US" sz="1400"/>
              <a:t>（</a:t>
            </a:r>
            <a:r>
              <a:rPr lang="en-US" altLang="ja-JP" sz="1400" dirty="0" err="1"/>
              <a:t>ball_x,ball</a:t>
            </a:r>
            <a:r>
              <a:rPr lang="en-US" altLang="ja-JP" sz="1400" dirty="0"/>
              <a:t> _</a:t>
            </a:r>
            <a:r>
              <a:rPr lang="en-US" altLang="ja-JP" sz="1400" dirty="0" err="1"/>
              <a:t>y+ball_speed_y</a:t>
            </a:r>
            <a:r>
              <a:rPr lang="en-US" altLang="ja-JP" sz="1400" dirty="0"/>
              <a:t>)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14994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926</Words>
  <Application>Microsoft Macintosh PowerPoint</Application>
  <PresentationFormat>ワイド画面</PresentationFormat>
  <Paragraphs>154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コートを描く</vt:lpstr>
      <vt:lpstr>ボールを描く</vt:lpstr>
      <vt:lpstr>プレーヤーのラケットを描く</vt:lpstr>
      <vt:lpstr>コンピューターのラケットを描く</vt:lpstr>
      <vt:lpstr>ボールを８方向へ動かす</vt:lpstr>
      <vt:lpstr>ボールを右へ動かす</vt:lpstr>
      <vt:lpstr>ボールを左へ動かす</vt:lpstr>
      <vt:lpstr>ボールを上へ動かす</vt:lpstr>
      <vt:lpstr>ボールを下へ動かす</vt:lpstr>
      <vt:lpstr>ボールを右下へ動かす</vt:lpstr>
      <vt:lpstr>ボールを左下へ動かす</vt:lpstr>
      <vt:lpstr>ボールを左上へ動かす</vt:lpstr>
      <vt:lpstr>ボールを右上へ動かす</vt:lpstr>
      <vt:lpstr>バックアップ</vt:lpstr>
      <vt:lpstr>ボールを右に動かす</vt:lpstr>
      <vt:lpstr>ボールを下に動かす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コートを描く</dc:title>
  <dc:creator>MITSUYUKI HIROKAWA</dc:creator>
  <cp:lastModifiedBy>MITSUYUKI HIROKAWA</cp:lastModifiedBy>
  <cp:revision>5</cp:revision>
  <dcterms:created xsi:type="dcterms:W3CDTF">2022-08-15T12:17:19Z</dcterms:created>
  <dcterms:modified xsi:type="dcterms:W3CDTF">2022-08-19T00:08:30Z</dcterms:modified>
</cp:coreProperties>
</file>