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5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scadia Code" panose="020B0609020000020004" pitchFamily="49" charset="0"/>
      <p:regular r:id="rId24"/>
      <p:bold r:id="rId25"/>
      <p:italic r:id="rId26"/>
      <p:boldItalic r:id="rId27"/>
    </p:embeddedFont>
    <p:embeddedFont>
      <p:font typeface="Lato Black" panose="020F0502020204030203" pitchFamily="34" charset="0"/>
      <p:bold r:id="rId28"/>
      <p:boldItalic r:id="rId29"/>
    </p:embeddedFont>
    <p:embeddedFont>
      <p:font typeface="Libre Baskerville" panose="02000000000000000000" pitchFamily="2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aerosatlaunchprogram/?lipi=urn%3Ali%3Apage%3Ad_flagship3_search_srp_all%3B9eBiZ%2FncTxeZS4qee8PzGw%3D%3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voyagerz_neeraj" TargetMode="External"/><Relationship Id="rId5" Type="http://schemas.openxmlformats.org/officeDocument/2006/relationships/hyperlink" Target="https://github.com/voyegerz" TargetMode="External"/><Relationship Id="rId4" Type="http://schemas.openxmlformats.org/officeDocument/2006/relationships/hyperlink" Target="http://www.linkedin.com/in/neeraj-kumar-a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20549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ploratory Data Analysis (EDA) of AMCAT Dataset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Hypothesis Testing: Investigating Salary Claims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C5C20-323C-D2CB-0F22-735748FFA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5" y="141226"/>
            <a:ext cx="10599520" cy="61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4F4B86-0932-84DD-9EF3-8C7A7C98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79"/>
            <a:ext cx="11665819" cy="60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FA514-53FE-76E3-F436-979A7244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83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168CB-B18C-349D-9DAD-BEB4C8829057}"/>
              </a:ext>
            </a:extLst>
          </p:cNvPr>
          <p:cNvSpPr txBox="1"/>
          <p:nvPr/>
        </p:nvSpPr>
        <p:spPr>
          <a:xfrm>
            <a:off x="587139" y="4683259"/>
            <a:ext cx="6840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</a:t>
            </a:r>
            <a:r>
              <a:rPr lang="en-US" dirty="0" err="1"/>
              <a:t>amcat</a:t>
            </a:r>
            <a:r>
              <a:rPr lang="en-US" dirty="0"/>
              <a:t> aspirants work in </a:t>
            </a:r>
            <a:r>
              <a:rPr lang="en-US" dirty="0" err="1"/>
              <a:t>bengalore,Noida,Hyderabad</a:t>
            </a:r>
            <a:r>
              <a:rPr lang="en-US" dirty="0"/>
              <a:t> and </a:t>
            </a:r>
            <a:r>
              <a:rPr lang="en-US" dirty="0" err="1"/>
              <a:t>pune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because most of them are from IT domain so majority of them work in these cities</a:t>
            </a:r>
          </a:p>
        </p:txBody>
      </p:sp>
    </p:spTree>
    <p:extLst>
      <p:ext uri="{BB962C8B-B14F-4D97-AF65-F5344CB8AC3E}">
        <p14:creationId xmlns:p14="http://schemas.microsoft.com/office/powerpoint/2010/main" val="132394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9ACF-EBA2-9090-F2CA-4C6F1ABE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92" y="384376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Gained Insights from the EDA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91D60-E7ED-29F9-DBC8-FFAD78B0C0B7}"/>
              </a:ext>
            </a:extLst>
          </p:cNvPr>
          <p:cNvSpPr txBox="1"/>
          <p:nvPr/>
        </p:nvSpPr>
        <p:spPr>
          <a:xfrm>
            <a:off x="568691" y="1224053"/>
            <a:ext cx="99517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Most of </a:t>
            </a:r>
            <a:r>
              <a:rPr lang="en-US" sz="2400" dirty="0" err="1"/>
              <a:t>Amcat</a:t>
            </a:r>
            <a:r>
              <a:rPr lang="en-US" sz="2400" dirty="0"/>
              <a:t> Aspirants are male working in IT domain with an experience of around 5years with degree in B tech and specialization in Computer Science/Information Technology from tier-2 college in </a:t>
            </a:r>
            <a:r>
              <a:rPr lang="en-US" sz="2400" dirty="0" err="1"/>
              <a:t>uttarpradesh</a:t>
            </a:r>
            <a:r>
              <a:rPr lang="en-US" sz="2400" dirty="0"/>
              <a:t> with an average salary around 300k.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- High paying jobs taken up by </a:t>
            </a:r>
            <a:r>
              <a:rPr lang="en-US" sz="2400" dirty="0" err="1"/>
              <a:t>amcat</a:t>
            </a:r>
            <a:r>
              <a:rPr lang="en-US" sz="2400" dirty="0"/>
              <a:t> aspirants are mostly from 'IT' Domain.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- Software Engineer and Software Developer are the most aimed profession for </a:t>
            </a:r>
            <a:r>
              <a:rPr lang="en-US" sz="2400" dirty="0" err="1"/>
              <a:t>amcat</a:t>
            </a:r>
            <a:r>
              <a:rPr lang="en-US" sz="2400" dirty="0"/>
              <a:t> </a:t>
            </a:r>
            <a:r>
              <a:rPr lang="en-US" sz="2400" dirty="0" err="1"/>
              <a:t>aspirants.and</a:t>
            </a:r>
            <a:r>
              <a:rPr lang="en-US" sz="2400" dirty="0"/>
              <a:t> chemical engineers have more high-balanced salary.</a:t>
            </a:r>
          </a:p>
        </p:txBody>
      </p:sp>
    </p:spTree>
    <p:extLst>
      <p:ext uri="{BB962C8B-B14F-4D97-AF65-F5344CB8AC3E}">
        <p14:creationId xmlns:p14="http://schemas.microsoft.com/office/powerpoint/2010/main" val="160818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AC0CA-CDFD-43F9-EF2A-726F346D57A5}"/>
              </a:ext>
            </a:extLst>
          </p:cNvPr>
          <p:cNvSpPr txBox="1"/>
          <p:nvPr/>
        </p:nvSpPr>
        <p:spPr>
          <a:xfrm>
            <a:off x="488482" y="524693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5. Research Questions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3B9E3-ECBC-F445-41A2-08D6F9A9BD9E}"/>
              </a:ext>
            </a:extLst>
          </p:cNvPr>
          <p:cNvSpPr txBox="1"/>
          <p:nvPr/>
        </p:nvSpPr>
        <p:spPr>
          <a:xfrm>
            <a:off x="488482" y="1221168"/>
            <a:ext cx="60976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Times of India article dated Jan 18, 2019 states that “After doing your Computer Science Engineering if you take up jobs as a Programming Analyst, Software Engineer, Hardware Engineer and Associate Engineer you can earn up to 2.5-3 lakhs as a fresh graduate.” Test this claim with the data given to you.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E7D15-EB54-A07A-54DF-E6C7E73E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76" y="406244"/>
            <a:ext cx="5362575" cy="4276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AF4060-6E08-7700-BE13-AE4E68DBCFF3}"/>
              </a:ext>
            </a:extLst>
          </p:cNvPr>
          <p:cNvSpPr txBox="1"/>
          <p:nvPr/>
        </p:nvSpPr>
        <p:spPr>
          <a:xfrm>
            <a:off x="421105" y="2651400"/>
            <a:ext cx="60976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a) </a:t>
            </a:r>
            <a:r>
              <a:rPr lang="en-US" dirty="0"/>
              <a:t>The Data has been filtered with Specialization as computer science &amp; 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and Designation as Programming Analyst, Software Engineer, Hardware Engineer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and Associate Engineer. The resulting KDE plot is shown above.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b) </a:t>
            </a:r>
            <a:r>
              <a:rPr lang="en-US" dirty="0"/>
              <a:t>Hypothesis testing was conducted and after checking distributions of different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Job profiles with the given salary range.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(c) </a:t>
            </a:r>
            <a:r>
              <a:rPr lang="en-US" dirty="0"/>
              <a:t>We have sufficient evidence to reject the Null Hypothesis for Programming Analyst and Software Engineer. </a:t>
            </a:r>
          </a:p>
        </p:txBody>
      </p:sp>
    </p:spTree>
    <p:extLst>
      <p:ext uri="{BB962C8B-B14F-4D97-AF65-F5344CB8AC3E}">
        <p14:creationId xmlns:p14="http://schemas.microsoft.com/office/powerpoint/2010/main" val="84023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E96C47-33B1-B58A-1A61-31E7F3D76EFF}"/>
              </a:ext>
            </a:extLst>
          </p:cNvPr>
          <p:cNvSpPr txBox="1"/>
          <p:nvPr/>
        </p:nvSpPr>
        <p:spPr>
          <a:xfrm>
            <a:off x="594360" y="330146"/>
            <a:ext cx="7048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 Is there a relationship between gender and specialization?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358F89-24E8-E423-75B8-E63ED8D3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835" y="858953"/>
            <a:ext cx="4429125" cy="4419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041897-E31D-518F-E90D-210CF9955E10}"/>
              </a:ext>
            </a:extLst>
          </p:cNvPr>
          <p:cNvSpPr txBox="1"/>
          <p:nvPr/>
        </p:nvSpPr>
        <p:spPr>
          <a:xfrm>
            <a:off x="594360" y="73025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are more men than woman in all the Specialization categories.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of the </a:t>
            </a:r>
            <a:r>
              <a:rPr lang="en-US" dirty="0" err="1"/>
              <a:t>Amcat</a:t>
            </a:r>
            <a:r>
              <a:rPr lang="en-US" dirty="0"/>
              <a:t> Aspirants are from CS&amp;EC specialization.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So,The</a:t>
            </a:r>
            <a:r>
              <a:rPr lang="en-US" dirty="0"/>
              <a:t> above made claims are True, the preference of </a:t>
            </a:r>
            <a:r>
              <a:rPr lang="en-US" dirty="0" err="1"/>
              <a:t>Specialisation</a:t>
            </a:r>
            <a:r>
              <a:rPr lang="en-US" dirty="0"/>
              <a:t> depends upon the Gender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454649-CDE8-6F35-900C-83571A15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77" y="2842808"/>
            <a:ext cx="5019101" cy="37444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0EDA76-D96A-D20D-FE67-959FFE335C6F}"/>
              </a:ext>
            </a:extLst>
          </p:cNvPr>
          <p:cNvSpPr txBox="1"/>
          <p:nvPr/>
        </p:nvSpPr>
        <p:spPr>
          <a:xfrm>
            <a:off x="594359" y="1674214"/>
            <a:ext cx="7048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3. Is there any relationship between </a:t>
            </a:r>
            <a:r>
              <a:rPr lang="en-US" sz="2000" dirty="0" err="1"/>
              <a:t>CollegeTier</a:t>
            </a:r>
            <a:r>
              <a:rPr lang="en-US" sz="2000" dirty="0"/>
              <a:t> and Salary?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5F5BB-8FE4-BD83-585B-E8B764F01F9B}"/>
              </a:ext>
            </a:extLst>
          </p:cNvPr>
          <p:cNvSpPr txBox="1"/>
          <p:nvPr/>
        </p:nvSpPr>
        <p:spPr>
          <a:xfrm>
            <a:off x="594358" y="2094485"/>
            <a:ext cx="71154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 From the above bar </a:t>
            </a:r>
            <a:r>
              <a:rPr lang="en-US" dirty="0" err="1"/>
              <a:t>graph,we</a:t>
            </a:r>
            <a:r>
              <a:rPr lang="en-US" dirty="0"/>
              <a:t> can see that students from tier1 colleges have higher salary.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 We can see more men are from tier1 colleges than women and overall most of the students are from tier2 colleges.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might be a reason for women </a:t>
            </a:r>
          </a:p>
          <a:p>
            <a:r>
              <a:rPr lang="en-US" dirty="0"/>
              <a:t>      being paid less than men in high </a:t>
            </a:r>
          </a:p>
          <a:p>
            <a:r>
              <a:rPr lang="en-US" dirty="0"/>
              <a:t>      paying jobs because as most of </a:t>
            </a:r>
          </a:p>
          <a:p>
            <a:r>
              <a:rPr lang="en-US" dirty="0"/>
              <a:t>      women are from tier-2 colleges</a:t>
            </a:r>
          </a:p>
        </p:txBody>
      </p:sp>
    </p:spTree>
    <p:extLst>
      <p:ext uri="{BB962C8B-B14F-4D97-AF65-F5344CB8AC3E}">
        <p14:creationId xmlns:p14="http://schemas.microsoft.com/office/powerpoint/2010/main" val="20483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212F55-EED3-4DBE-BA5F-2C299BF07F7D}"/>
              </a:ext>
            </a:extLst>
          </p:cNvPr>
          <p:cNvSpPr txBox="1"/>
          <p:nvPr/>
        </p:nvSpPr>
        <p:spPr>
          <a:xfrm>
            <a:off x="488482" y="524693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6. 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B2DAD-596C-8CE3-C94F-83F1C20BDC3C}"/>
              </a:ext>
            </a:extLst>
          </p:cNvPr>
          <p:cNvSpPr txBox="1"/>
          <p:nvPr/>
        </p:nvSpPr>
        <p:spPr>
          <a:xfrm>
            <a:off x="613611" y="1493157"/>
            <a:ext cx="83378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After completing a thorough analysis on the AMEO dataset we have uncovered valuable insights, trends, patterns and areas of interest that are influencing ‘Salary’ such as ‘Age’, ‘Personality’, ‘</a:t>
            </a:r>
            <a:r>
              <a:rPr lang="en-US" sz="1800" dirty="0" err="1"/>
              <a:t>CollegeTier</a:t>
            </a:r>
            <a:r>
              <a:rPr lang="en-US" sz="1800" dirty="0"/>
              <a:t>’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These insights help the companies to take right decisions with respect to employee recruitment, employee maintenance and also students to choose right Specialization and Designation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81332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9012364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Myself </a:t>
            </a:r>
            <a:r>
              <a:rPr lang="en-I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Neeraj </a:t>
            </a:r>
            <a:r>
              <a:rPr lang="en-IN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Currently Pursuing BTech. In CSE From ITM (</a:t>
            </a:r>
            <a:r>
              <a:rPr lang="en-IN" sz="18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sls</a:t>
            </a:r>
            <a:r>
              <a:rPr lang="en-IN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Baroda University, Vadodara , Gujarat.</a:t>
            </a:r>
            <a:endParaRPr lang="en-IN" sz="18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was my field of interest from the beginning, working on this since 2 years.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also Development Team Lead of </a:t>
            </a:r>
            <a:r>
              <a:rPr lang="en-I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Aerosat</a:t>
            </a:r>
            <a:r>
              <a:rPr lang="en-I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Launch Program</a:t>
            </a:r>
            <a:r>
              <a:rPr lang="en-I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Station Software, where we build small scale payloads and launch them.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advancement in the field Machine Learning like GPT’s and LLM’s caught my interest.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build my career in this field and contribute to the fullest with a growing mindset</a:t>
            </a: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links :-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Linkedin.com</a:t>
            </a:r>
            <a:endParaRPr lang="en-IN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Github</a:t>
            </a:r>
            <a:endParaRPr lang="en-IN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X</a:t>
            </a:r>
            <a:endParaRPr lang="en-IN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57834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99945" y="13438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0690">
              <a:buSzPct val="100000"/>
            </a:pPr>
            <a:r>
              <a:rPr lang="en-US" sz="2400" dirty="0"/>
              <a:t>Objective</a:t>
            </a:r>
          </a:p>
          <a:p>
            <a:pPr marL="440690">
              <a:buSzPct val="100000"/>
            </a:pPr>
            <a:r>
              <a:rPr lang="en-US" sz="2400" dirty="0"/>
              <a:t>Summary of Data</a:t>
            </a:r>
          </a:p>
          <a:p>
            <a:pPr marL="440690">
              <a:buSzPct val="100000"/>
            </a:pPr>
            <a:r>
              <a:rPr lang="en-US" sz="2400" dirty="0"/>
              <a:t>Data Pre-processing</a:t>
            </a:r>
          </a:p>
          <a:p>
            <a:pPr marL="440690">
              <a:buSzPct val="100000"/>
            </a:pPr>
            <a:r>
              <a:rPr lang="en-US" sz="2400" dirty="0"/>
              <a:t>Exploratory Data Analysis</a:t>
            </a:r>
          </a:p>
          <a:p>
            <a:pPr marL="440690">
              <a:buSzPct val="100000"/>
            </a:pPr>
            <a:r>
              <a:rPr lang="en-US" sz="2400" dirty="0"/>
              <a:t>Research Questions</a:t>
            </a:r>
          </a:p>
          <a:p>
            <a:pPr marL="440690">
              <a:buSzPct val="100000"/>
            </a:pPr>
            <a:r>
              <a:rPr lang="en-US" sz="2400" dirty="0"/>
              <a:t>Conclusion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DA6B67-3BD3-56CC-65A8-5F4F5172CCC3}"/>
              </a:ext>
            </a:extLst>
          </p:cNvPr>
          <p:cNvSpPr txBox="1"/>
          <p:nvPr/>
        </p:nvSpPr>
        <p:spPr>
          <a:xfrm>
            <a:off x="578778" y="359596"/>
            <a:ext cx="560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1.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A14DD-F5E1-B434-DE4A-DCBAFFFFA7DD}"/>
              </a:ext>
            </a:extLst>
          </p:cNvPr>
          <p:cNvSpPr txBox="1"/>
          <p:nvPr/>
        </p:nvSpPr>
        <p:spPr>
          <a:xfrm>
            <a:off x="578778" y="965771"/>
            <a:ext cx="10763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• To perform Exploratory Data Analysis on AMEO Dataset.</a:t>
            </a:r>
          </a:p>
          <a:p>
            <a:r>
              <a:rPr lang="en-US" sz="1800" dirty="0"/>
              <a:t>• To get better understanding each feature by interpreting in different forms using statistical tools.</a:t>
            </a:r>
          </a:p>
          <a:p>
            <a:r>
              <a:rPr lang="en-US" sz="1800" dirty="0"/>
              <a:t>• To understand the relationship of each feature with ‘Salary’ and observe different trends, patterns.</a:t>
            </a:r>
          </a:p>
          <a:p>
            <a:r>
              <a:rPr lang="en-US" sz="1800" b="1" dirty="0"/>
              <a:t>Some specific goals to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Identify factors affecting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Salary trends and potential pay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Experience and salary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Salary and specialization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657AA-97CA-BF59-A0D5-446122FAECD8}"/>
              </a:ext>
            </a:extLst>
          </p:cNvPr>
          <p:cNvSpPr txBox="1"/>
          <p:nvPr/>
        </p:nvSpPr>
        <p:spPr>
          <a:xfrm>
            <a:off x="578778" y="3322296"/>
            <a:ext cx="560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2. Summary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BDAB9-D945-CF38-6A28-D25DDD93D4D4}"/>
              </a:ext>
            </a:extLst>
          </p:cNvPr>
          <p:cNvSpPr txBox="1"/>
          <p:nvPr/>
        </p:nvSpPr>
        <p:spPr>
          <a:xfrm>
            <a:off x="578778" y="3832673"/>
            <a:ext cx="107638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dataset was released by Aspiring Minds from the Aspiring Mind</a:t>
            </a:r>
          </a:p>
          <a:p>
            <a:r>
              <a:rPr lang="en-US" sz="1800" dirty="0"/>
              <a:t>Employment Outcome 2015 (AMEO). The study is primarily limited only to</a:t>
            </a:r>
          </a:p>
          <a:p>
            <a:r>
              <a:rPr lang="en-US" sz="1800" dirty="0"/>
              <a:t>students with engineering disciplines. The dataset contains the employment</a:t>
            </a:r>
          </a:p>
          <a:p>
            <a:r>
              <a:rPr lang="en-US" sz="1800" dirty="0"/>
              <a:t>outcomes of engineering graduates as dependent variables (Salary, Job Titles,</a:t>
            </a:r>
          </a:p>
          <a:p>
            <a:r>
              <a:rPr lang="en-US" sz="1800" dirty="0"/>
              <a:t>and Job Locations) along with the standardized scores from three different</a:t>
            </a:r>
          </a:p>
          <a:p>
            <a:r>
              <a:rPr lang="en-US" sz="1800" dirty="0"/>
              <a:t>areas – cognitive skills, technical skills and personality skills. The dataset also</a:t>
            </a:r>
          </a:p>
          <a:p>
            <a:r>
              <a:rPr lang="en-US" sz="1800" dirty="0"/>
              <a:t>contains demographic features. The dataset contains around 40 independent variables and 4000 data</a:t>
            </a:r>
          </a:p>
          <a:p>
            <a:r>
              <a:rPr lang="en-US" sz="1800" dirty="0"/>
              <a:t>points. The independent variables are both continuous and categorical in</a:t>
            </a:r>
          </a:p>
          <a:p>
            <a:r>
              <a:rPr lang="en-US" sz="1800" dirty="0"/>
              <a:t>nature. The dataset contains a unique identifier for each candidate.</a:t>
            </a:r>
          </a:p>
        </p:txBody>
      </p:sp>
    </p:spTree>
    <p:extLst>
      <p:ext uri="{BB962C8B-B14F-4D97-AF65-F5344CB8AC3E}">
        <p14:creationId xmlns:p14="http://schemas.microsoft.com/office/powerpoint/2010/main" val="201726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1A434-5E7C-03E2-C84A-549E2A31DC83}"/>
              </a:ext>
            </a:extLst>
          </p:cNvPr>
          <p:cNvSpPr txBox="1"/>
          <p:nvPr/>
        </p:nvSpPr>
        <p:spPr>
          <a:xfrm>
            <a:off x="667820" y="410966"/>
            <a:ext cx="57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3. 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EC275-07A2-819C-E604-D7F86C9AD7EB}"/>
              </a:ext>
            </a:extLst>
          </p:cNvPr>
          <p:cNvSpPr txBox="1"/>
          <p:nvPr/>
        </p:nvSpPr>
        <p:spPr>
          <a:xfrm>
            <a:off x="678095" y="1140431"/>
            <a:ext cx="10428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Typecasted the data into the right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Date  features were converted into pandas date time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DOL for the employees who are working in the company is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present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Numerical continuous features the outliers are removed for better data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Categorical features with no need or high cardinality were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Spelling correction done for ’10thboard’ using </a:t>
            </a:r>
            <a:r>
              <a:rPr lang="en-US" sz="1800" dirty="0" err="1"/>
              <a:t>fuzzywuzzy</a:t>
            </a:r>
            <a:r>
              <a:rPr lang="en-US" sz="1800" dirty="0"/>
              <a:t> for better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understanding.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9FF37-55D9-3936-B109-B4524F64CC16}"/>
              </a:ext>
            </a:extLst>
          </p:cNvPr>
          <p:cNvSpPr txBox="1"/>
          <p:nvPr/>
        </p:nvSpPr>
        <p:spPr>
          <a:xfrm>
            <a:off x="678095" y="3655000"/>
            <a:ext cx="86686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df.column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Index(['ID', 'Salary', 'DOJ', 'DOL', 'Designation',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JobCity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'Gender', 'DOB',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'10percentage', '10board', '12graduation', '12percentage', '12board',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CollegeTier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'Degree', 'Specialization',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collegeGPA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CollegeState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GraduationYear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'English', 'Logical', 'Quant', 'Domain',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ComputerProgramming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ElectronicsAndSemicon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ComputerScience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MechanicalEngg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ElectricalEngg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TelecomEngg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CivilEngg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'conscientiousness', 'agreeableness', 'extraversion',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nueroticism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openess_to_experience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'Experience', 'Age',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AverageScore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Acadperf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'],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dtype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108549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7AE06A-31EB-F558-2B4A-8ADFC83DD7FE}"/>
              </a:ext>
            </a:extLst>
          </p:cNvPr>
          <p:cNvSpPr txBox="1"/>
          <p:nvPr/>
        </p:nvSpPr>
        <p:spPr>
          <a:xfrm>
            <a:off x="380142" y="99379"/>
            <a:ext cx="57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4. 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DCB4B-DB2B-4666-35C7-908ED53B9B1A}"/>
              </a:ext>
            </a:extLst>
          </p:cNvPr>
          <p:cNvSpPr txBox="1"/>
          <p:nvPr/>
        </p:nvSpPr>
        <p:spPr>
          <a:xfrm>
            <a:off x="380141" y="622599"/>
            <a:ext cx="57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4.1. Univariate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649DC-CC16-ADC0-1C1D-F0566FAC5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" r="-6149" b="83443"/>
          <a:stretch/>
        </p:blipFill>
        <p:spPr>
          <a:xfrm>
            <a:off x="475530" y="1145819"/>
            <a:ext cx="12358955" cy="257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02848-8512-2E99-E050-C65D9BEC1A3A}"/>
              </a:ext>
            </a:extLst>
          </p:cNvPr>
          <p:cNvSpPr txBox="1"/>
          <p:nvPr/>
        </p:nvSpPr>
        <p:spPr>
          <a:xfrm>
            <a:off x="568050" y="3859730"/>
            <a:ext cx="1131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distribution of salary shows indicates positive skewness and moderately high Kurtosis.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median salary of an employee is 3,00,000 INR and the lowest wage is 35000 INR.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10th ,12th Percentage and </a:t>
            </a:r>
            <a:r>
              <a:rPr lang="en-US" sz="2000" dirty="0" err="1"/>
              <a:t>collegeGPA</a:t>
            </a:r>
            <a:r>
              <a:rPr lang="en-US" sz="2000" dirty="0"/>
              <a:t>: 1. All the three features follow similar distributions. 2. More than half of the students got at least 70% and above. 3. The distribution represents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6085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907BF-B34F-D6BD-A1A9-AA6BE7B24792}"/>
              </a:ext>
            </a:extLst>
          </p:cNvPr>
          <p:cNvSpPr txBox="1"/>
          <p:nvPr/>
        </p:nvSpPr>
        <p:spPr>
          <a:xfrm>
            <a:off x="418642" y="343466"/>
            <a:ext cx="57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4.2. Bivariate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45E3D-DB5C-6BB4-38D8-606F6453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893" y="3509226"/>
            <a:ext cx="3952465" cy="2855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53E66-60E4-6D64-5154-0AA578A6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48" y="0"/>
            <a:ext cx="4624466" cy="3637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86ACC-3154-AA4D-070B-8820856FE7CB}"/>
              </a:ext>
            </a:extLst>
          </p:cNvPr>
          <p:cNvSpPr txBox="1"/>
          <p:nvPr/>
        </p:nvSpPr>
        <p:spPr>
          <a:xfrm>
            <a:off x="558264" y="1443789"/>
            <a:ext cx="6840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scatter plot show how the salary changes with the employees at each age group.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Initially the employee salary is on the lower side assuming the person starts as a Fresher.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the person age increases we can clearly observe the increase in salary showing relationship with 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Decrease in median salary was observed after the age of 36.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correlation between Age and Salary 0.17.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521954-E34B-FF5C-6745-A5ADBBB1F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86" y="3231678"/>
            <a:ext cx="3691345" cy="3410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D88F50-7325-9431-AC46-0DEA03950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731" y="3050666"/>
            <a:ext cx="4083193" cy="37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0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BCECD-9AE3-8C24-B63E-5C35248B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652143"/>
            <a:ext cx="9625263" cy="5553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70D3A-0638-3EC3-7CF2-395B34F0FFD5}"/>
              </a:ext>
            </a:extLst>
          </p:cNvPr>
          <p:cNvSpPr txBox="1"/>
          <p:nvPr/>
        </p:nvSpPr>
        <p:spPr>
          <a:xfrm>
            <a:off x="548640" y="344366"/>
            <a:ext cx="684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Salary vs Designation</a:t>
            </a:r>
          </a:p>
        </p:txBody>
      </p:sp>
    </p:spTree>
    <p:extLst>
      <p:ext uri="{BB962C8B-B14F-4D97-AF65-F5344CB8AC3E}">
        <p14:creationId xmlns:p14="http://schemas.microsoft.com/office/powerpoint/2010/main" val="343689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A23E08-AFB8-20FA-A1BF-FEDBA045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7" y="2177716"/>
            <a:ext cx="4429125" cy="441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7E911-0BF5-D939-AF7D-34158FFF6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012" y="2332121"/>
            <a:ext cx="4581525" cy="422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B3002-0F87-20F7-A36D-5E031D1AF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514" y="3955983"/>
            <a:ext cx="3006155" cy="2242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6AFE10-6C79-31AD-69E2-3723AFD76D52}"/>
              </a:ext>
            </a:extLst>
          </p:cNvPr>
          <p:cNvSpPr txBox="1"/>
          <p:nvPr/>
        </p:nvSpPr>
        <p:spPr>
          <a:xfrm>
            <a:off x="664143" y="558266"/>
            <a:ext cx="6564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1. The Box plot shows the relationship between Salary and </a:t>
            </a:r>
            <a:r>
              <a:rPr lang="en-US" dirty="0" err="1"/>
              <a:t>CollegeTier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2. We can observe that the Salaries given in Tier-1 cities have higher Median salary and higher inter quantile range compared to Tier-2.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D4B2E8-5E78-99B6-3E6A-A73DAC584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537" y="920198"/>
            <a:ext cx="3006155" cy="299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1154</Words>
  <Application>Microsoft Office PowerPoint</Application>
  <PresentationFormat>Widescreen</PresentationFormat>
  <Paragraphs>108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</vt:lpstr>
      <vt:lpstr>Lato Black</vt:lpstr>
      <vt:lpstr>Arial</vt:lpstr>
      <vt:lpstr>Libre Baskerville</vt:lpstr>
      <vt:lpstr>Cascadia Code</vt:lpstr>
      <vt:lpstr>Calibri</vt:lpstr>
      <vt:lpstr>Office Theme</vt:lpstr>
      <vt:lpstr>PowerPoint Presentation</vt:lpstr>
      <vt:lpstr>PowerPoint Presentation</vt:lpstr>
      <vt:lpstr>Agenda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Gained Insights from the EDA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Neeraj Kumar</cp:lastModifiedBy>
  <cp:revision>1</cp:revision>
  <dcterms:created xsi:type="dcterms:W3CDTF">2021-02-16T05:19:01Z</dcterms:created>
  <dcterms:modified xsi:type="dcterms:W3CDTF">2024-03-10T11:42:04Z</dcterms:modified>
</cp:coreProperties>
</file>