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png"/>
  <Override PartName="/ppt/media/image7.jpg" ContentType="image/png"/>
  <Override PartName="/ppt/media/image8.jpg" ContentType="image/png"/>
  <Override PartName="/ppt/media/image9.jpg" ContentType="image/png"/>
  <Override PartName="/ppt/media/image10.jpg" ContentType="image/png"/>
  <Override PartName="/ppt/media/image11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8" r:id="rId3"/>
    <p:sldId id="259" r:id="rId4"/>
    <p:sldId id="265" r:id="rId5"/>
    <p:sldId id="273" r:id="rId6"/>
    <p:sldId id="257" r:id="rId7"/>
    <p:sldId id="267" r:id="rId8"/>
    <p:sldId id="268" r:id="rId9"/>
    <p:sldId id="269" r:id="rId10"/>
    <p:sldId id="270" r:id="rId11"/>
    <p:sldId id="271" r:id="rId12"/>
    <p:sldId id="272" r:id="rId13"/>
    <p:sldId id="264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D96A"/>
    <a:srgbClr val="5BCB40"/>
    <a:srgbClr val="404040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E6889D-D3BB-4D7C-9C39-B94627344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9F0B93A-9818-4B2F-9DD7-73E09B87E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B4C2C86-A213-4A89-A0C4-DCBB433CB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B3D8-02F2-4E4C-BC25-6BB11A451BF7}" type="datetimeFigureOut">
              <a:rPr lang="hu-HU" smtClean="0"/>
              <a:t>2021. 05. 05.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2B27F95-FDCF-47AA-97EC-D11A5D05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D4406F1-349E-4672-A1A4-249D6F1C4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BC25-703F-4697-9FCA-3D74BDBA4F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785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625B40-30C3-4CF8-A6FD-DB416BE25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1CBEC26-CBB6-412B-B5A3-AC36B0F5E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DD7FFF9-7413-4E46-BD8F-0AF68DC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B3D8-02F2-4E4C-BC25-6BB11A451BF7}" type="datetimeFigureOut">
              <a:rPr lang="hu-HU" smtClean="0"/>
              <a:t>2021. 05. 05.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10CA0A8-5EC7-4D97-97BF-06F0CC2C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0686C17-56F1-45C6-A281-09E0A91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BC25-703F-4697-9FCA-3D74BDBA4F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364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ACCC755-FC13-4A8B-A4C1-32A73FD52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3BDCE42-440F-47B8-BCA6-DE9BE82A7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08D5CB3-930E-4BB4-A258-2ED812AB3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B3D8-02F2-4E4C-BC25-6BB11A451BF7}" type="datetimeFigureOut">
              <a:rPr lang="hu-HU" smtClean="0"/>
              <a:t>2021. 05. 05.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1B23EA0-9709-455A-86A9-0ADCB0C94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E1F8F23-6D85-4786-BE99-7FDCA1C2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BC25-703F-4697-9FCA-3D74BDBA4F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5032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10A1CD-39B6-4932-BA31-D1403F9A6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9F1245-32DC-4CD7-BC1C-3FD044494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79C8DB3-9BD2-4397-9104-90629EFA4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B3D8-02F2-4E4C-BC25-6BB11A451BF7}" type="datetimeFigureOut">
              <a:rPr lang="hu-HU" smtClean="0"/>
              <a:t>2021. 05. 05.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52D33FF-6625-4BFC-909B-E91241B99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83D3309-F5C6-432F-B68C-5920BA061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BC25-703F-4697-9FCA-3D74BDBA4F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165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4F42DF-5359-4BC0-96CB-61ECA43A6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1B0FE92-B602-408A-99AE-E9281A798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DADA619-C28F-40DA-9863-73B5914A8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B3D8-02F2-4E4C-BC25-6BB11A451BF7}" type="datetimeFigureOut">
              <a:rPr lang="hu-HU" smtClean="0"/>
              <a:t>2021. 05. 05.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148CBDB-CE63-45F0-AE31-BB2FEDB8E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B99536F-8370-40FB-8266-FB48F51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BC25-703F-4697-9FCA-3D74BDBA4F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098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94F9E2-B788-4F3D-A557-648D471B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63F3FF-1187-4459-AA5D-39E3F5DDC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73E9511-79E7-40BE-BAA3-C5C0E2C6F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0B9A681-B3AB-4013-973D-E580D3D02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B3D8-02F2-4E4C-BC25-6BB11A451BF7}" type="datetimeFigureOut">
              <a:rPr lang="hu-HU" smtClean="0"/>
              <a:t>2021. 05. 05.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2060758-4084-48EE-9F97-C1E4E7FC0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A9ED1E9-658E-4DDE-8531-4B197BEF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BC25-703F-4697-9FCA-3D74BDBA4F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72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6EFBAB-D145-41A3-95B5-310A6B0EB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B891394-F667-4663-81A7-29407ED15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D1DB34B-AA44-4DB8-B100-07B5BF620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D00E758-B572-4EC7-A089-3EA039E01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1E46E9F-DE0C-4F23-BFBC-B422DDA561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CDEF224-D09E-46D7-8E6C-900A2072B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B3D8-02F2-4E4C-BC25-6BB11A451BF7}" type="datetimeFigureOut">
              <a:rPr lang="hu-HU" smtClean="0"/>
              <a:t>2021. 05. 05.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AFD6EA1-DC16-4DA2-93FB-4BB1D6F25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E1FF2D0-7046-4EDA-B327-1C2CAB69F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BC25-703F-4697-9FCA-3D74BDBA4F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972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18D78D-3F01-4AB3-9F82-9E07249A5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09F3EEE-A284-48FA-AA41-087116DBD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B3D8-02F2-4E4C-BC25-6BB11A451BF7}" type="datetimeFigureOut">
              <a:rPr lang="hu-HU" smtClean="0"/>
              <a:t>2021. 05. 05.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F49C0C5-16DA-4278-977B-9AB664D5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8CF85D7-1CE3-4172-8335-EA3703D6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BC25-703F-4697-9FCA-3D74BDBA4F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767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49F0AE0-652C-408F-8916-BCBA03F28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B3D8-02F2-4E4C-BC25-6BB11A451BF7}" type="datetimeFigureOut">
              <a:rPr lang="hu-HU" smtClean="0"/>
              <a:t>2021. 05. 05.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399537BF-B6E0-45C6-BCA5-453A2A99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CD44C86-5E1F-48DE-BE14-EA8C75DC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BC25-703F-4697-9FCA-3D74BDBA4F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967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F55167-B8D3-4FAD-9CDF-C1331690C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D9BE0AD-EB10-427B-AAE1-6B2646010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5C4B213-39CD-4C4B-9F5F-54FE8D6B7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913DBCD-3FD8-4E17-8006-14E54AB1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B3D8-02F2-4E4C-BC25-6BB11A451BF7}" type="datetimeFigureOut">
              <a:rPr lang="hu-HU" smtClean="0"/>
              <a:t>2021. 05. 05.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4FF22B9-6148-4111-A9D2-0F65B69D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82CE0A0-7581-4F92-93FE-4B425F3B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BC25-703F-4697-9FCA-3D74BDBA4F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352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2F972C-0160-4F62-9C98-1CBCD33BE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8F4E0FC-E914-4BB6-A353-D5FF9D077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190C490-EF64-45E2-B678-F67F5E447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0EE7241-20ED-476D-B423-D60DCF898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B3D8-02F2-4E4C-BC25-6BB11A451BF7}" type="datetimeFigureOut">
              <a:rPr lang="hu-HU" smtClean="0"/>
              <a:t>2021. 05. 05.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6752250-AB89-4A62-9D03-548E1126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496DA59-DE9B-4A81-8393-7C94D096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BC25-703F-4697-9FCA-3D74BDBA4F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782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A5FE2A0-C16B-4E5D-81E6-5EBD3D414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97384FD-C174-4B8C-B8D2-82D32008F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C8B15FF-6E8E-4665-BF2E-06C4D018D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AB3D8-02F2-4E4C-BC25-6BB11A451BF7}" type="datetimeFigureOut">
              <a:rPr lang="hu-HU" smtClean="0"/>
              <a:t>2021. 05. 05.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BE5A440-9D2C-4F1F-94AE-58DEA1DED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E9C88D2-C51F-4182-9720-6B119F3F8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EBC25-703F-4697-9FCA-3D74BDBA4F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709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yamaerenay/spotify-dataset-19212020-160k-tracks?fbclid=IwAR2WtvSfuhKxytd7emOYnKx1i7VvpANdkSBo28xCnMhGQTZqW9jq6uwlUP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63D705-D3B1-4343-92D2-C7860BCB3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969" y="406400"/>
            <a:ext cx="9144000" cy="2387600"/>
          </a:xfrm>
        </p:spPr>
        <p:txBody>
          <a:bodyPr>
            <a:normAutofit/>
          </a:bodyPr>
          <a:lstStyle/>
          <a:p>
            <a:r>
              <a:rPr lang="hu-HU" sz="5400" b="1" dirty="0" err="1">
                <a:solidFill>
                  <a:srgbClr val="00D96A"/>
                </a:solidFill>
                <a:latin typeface="Proxima Nova"/>
              </a:rPr>
              <a:t>Spotify</a:t>
            </a:r>
            <a:r>
              <a:rPr lang="hu-HU" sz="5400" dirty="0">
                <a:solidFill>
                  <a:srgbClr val="00D96A"/>
                </a:solidFill>
                <a:latin typeface="Proxima Nova"/>
              </a:rPr>
              <a:t> – a számok mögött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5925B13-60C9-44D8-8780-9D439720D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4612" y="3602038"/>
            <a:ext cx="1963387" cy="1655762"/>
          </a:xfrm>
        </p:spPr>
        <p:txBody>
          <a:bodyPr/>
          <a:lstStyle/>
          <a:p>
            <a:pPr algn="r"/>
            <a:r>
              <a:rPr lang="hu-HU" dirty="0">
                <a:solidFill>
                  <a:schemeClr val="bg1"/>
                </a:solidFill>
                <a:latin typeface="Proxima Nova"/>
              </a:rPr>
              <a:t>Vozár Gergő</a:t>
            </a:r>
          </a:p>
          <a:p>
            <a:pPr algn="r"/>
            <a:r>
              <a:rPr lang="hu-HU" dirty="0">
                <a:solidFill>
                  <a:schemeClr val="bg1"/>
                </a:solidFill>
                <a:latin typeface="Proxima Nova"/>
              </a:rPr>
              <a:t>Szegi Ákos </a:t>
            </a:r>
          </a:p>
          <a:p>
            <a:pPr algn="r"/>
            <a:r>
              <a:rPr lang="hu-HU" dirty="0">
                <a:solidFill>
                  <a:schemeClr val="bg1"/>
                </a:solidFill>
                <a:latin typeface="Proxima Nova"/>
              </a:rPr>
              <a:t>Varga Máté</a:t>
            </a:r>
          </a:p>
        </p:txBody>
      </p:sp>
      <p:sp>
        <p:nvSpPr>
          <p:cNvPr id="4" name="AutoShape 2" descr="Extension of Spotify to India&#10;Plan&#10;By Abhinav.U&#10;Marketing&#10; ">
            <a:extLst>
              <a:ext uri="{FF2B5EF4-FFF2-40B4-BE49-F238E27FC236}">
                <a16:creationId xmlns:a16="http://schemas.microsoft.com/office/drawing/2014/main" id="{E349D6EC-7168-4FA1-9F3E-6F073771E5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B22FF947-E9B3-44D8-A09A-82253BA0B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0275" y="0"/>
            <a:ext cx="23717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93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E6C40E-161B-4AEB-8B69-3CC2A2BD2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Proxima Nova"/>
              </a:rPr>
              <a:t> </a:t>
            </a:r>
            <a:r>
              <a:rPr lang="hu-HU" b="1" dirty="0">
                <a:solidFill>
                  <a:srgbClr val="00D96A"/>
                </a:solidFill>
                <a:latin typeface="Proxima Nova"/>
              </a:rPr>
              <a:t>Energia</a:t>
            </a:r>
            <a:r>
              <a:rPr lang="hu-HU" b="1" dirty="0">
                <a:latin typeface="Proxima Nova"/>
              </a:rPr>
              <a:t> (energy)</a:t>
            </a:r>
            <a:endParaRPr lang="hu-HU" b="1" dirty="0"/>
          </a:p>
        </p:txBody>
      </p:sp>
      <p:pic>
        <p:nvPicPr>
          <p:cNvPr id="4" name="Tartalom helye 4">
            <a:extLst>
              <a:ext uri="{FF2B5EF4-FFF2-40B4-BE49-F238E27FC236}">
                <a16:creationId xmlns:a16="http://schemas.microsoft.com/office/drawing/2014/main" id="{D7A3F448-9AE6-4563-B782-847744663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2976"/>
            <a:ext cx="855024" cy="855024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103879C7-E5F6-4C59-842C-DDB7B4DA6060}"/>
              </a:ext>
            </a:extLst>
          </p:cNvPr>
          <p:cNvSpPr txBox="1"/>
          <p:nvPr/>
        </p:nvSpPr>
        <p:spPr>
          <a:xfrm>
            <a:off x="8265226" y="1864426"/>
            <a:ext cx="33250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Proxima Nova"/>
              </a:rPr>
              <a:t>Az </a:t>
            </a:r>
            <a:r>
              <a:rPr lang="hu-HU" b="1" dirty="0">
                <a:latin typeface="Proxima Nova"/>
              </a:rPr>
              <a:t>energia</a:t>
            </a:r>
            <a:r>
              <a:rPr lang="hu-HU" dirty="0">
                <a:latin typeface="Proxima Nova"/>
              </a:rPr>
              <a:t> méri az intenzitást és az aktivitást a zenében. Jellemzően a gyorsaság, a hangerő és a zajosság érzete befolyásolja, de hatással van értékére a hangszín és a dinamikus tartomány is.</a:t>
            </a:r>
          </a:p>
          <a:p>
            <a:endParaRPr lang="hu-HU" dirty="0">
              <a:latin typeface="Proxima Nova"/>
            </a:endParaRPr>
          </a:p>
          <a:p>
            <a:r>
              <a:rPr lang="hu-HU" dirty="0">
                <a:latin typeface="Proxima Nova"/>
              </a:rPr>
              <a:t>Megállapíthatjuk, hogy nem befolyásolta a számok népszerűségét az energia mértéke.</a:t>
            </a:r>
          </a:p>
          <a:p>
            <a:endParaRPr lang="hu-HU" dirty="0">
              <a:latin typeface="Proxima Nov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5581BF-DD96-4511-B07B-F61FFCB28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24" y="1690686"/>
            <a:ext cx="6840185" cy="3970986"/>
          </a:xfrm>
          <a:prstGeom prst="rect">
            <a:avLst/>
          </a:prstGeom>
        </p:spPr>
      </p:pic>
      <p:sp>
        <p:nvSpPr>
          <p:cNvPr id="3" name="Téglalap 2">
            <a:extLst>
              <a:ext uri="{FF2B5EF4-FFF2-40B4-BE49-F238E27FC236}">
                <a16:creationId xmlns:a16="http://schemas.microsoft.com/office/drawing/2014/main" id="{735AD1F9-8738-4C58-AED6-995E0C6D28A5}"/>
              </a:ext>
            </a:extLst>
          </p:cNvPr>
          <p:cNvSpPr/>
          <p:nvPr/>
        </p:nvSpPr>
        <p:spPr>
          <a:xfrm>
            <a:off x="8265226" y="5477006"/>
            <a:ext cx="1231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0.4827208 </a:t>
            </a:r>
          </a:p>
        </p:txBody>
      </p:sp>
    </p:spTree>
    <p:extLst>
      <p:ext uri="{BB962C8B-B14F-4D97-AF65-F5344CB8AC3E}">
        <p14:creationId xmlns:p14="http://schemas.microsoft.com/office/powerpoint/2010/main" val="2857135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E6C40E-161B-4AEB-8B69-3CC2A2BD2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Proxima Nova"/>
              </a:rPr>
              <a:t> </a:t>
            </a:r>
            <a:r>
              <a:rPr lang="hu-HU" b="1" dirty="0">
                <a:solidFill>
                  <a:srgbClr val="00D96A"/>
                </a:solidFill>
                <a:latin typeface="Proxima Nova"/>
              </a:rPr>
              <a:t>Hangosság</a:t>
            </a:r>
            <a:r>
              <a:rPr lang="hu-HU" b="1" dirty="0">
                <a:latin typeface="Proxima Nova"/>
              </a:rPr>
              <a:t> (loudness)</a:t>
            </a:r>
            <a:endParaRPr lang="hu-HU" b="1" dirty="0"/>
          </a:p>
        </p:txBody>
      </p:sp>
      <p:pic>
        <p:nvPicPr>
          <p:cNvPr id="4" name="Tartalom helye 4">
            <a:extLst>
              <a:ext uri="{FF2B5EF4-FFF2-40B4-BE49-F238E27FC236}">
                <a16:creationId xmlns:a16="http://schemas.microsoft.com/office/drawing/2014/main" id="{D7A3F448-9AE6-4563-B782-847744663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2976"/>
            <a:ext cx="855024" cy="855024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103879C7-E5F6-4C59-842C-DDB7B4DA6060}"/>
              </a:ext>
            </a:extLst>
          </p:cNvPr>
          <p:cNvSpPr txBox="1"/>
          <p:nvPr/>
        </p:nvSpPr>
        <p:spPr>
          <a:xfrm>
            <a:off x="8265226" y="1864426"/>
            <a:ext cx="33250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Proxima Nova"/>
              </a:rPr>
              <a:t>A </a:t>
            </a:r>
            <a:r>
              <a:rPr lang="hu-HU" b="1" dirty="0">
                <a:latin typeface="Proxima Nova"/>
              </a:rPr>
              <a:t>hangosság</a:t>
            </a:r>
            <a:r>
              <a:rPr lang="hu-HU" dirty="0">
                <a:latin typeface="Proxima Nova"/>
              </a:rPr>
              <a:t> az adott zeneszám átlagos hangerejét méri decibelben (dB). </a:t>
            </a:r>
          </a:p>
          <a:p>
            <a:endParaRPr lang="hu-HU" dirty="0">
              <a:latin typeface="Proxima Nova"/>
            </a:endParaRPr>
          </a:p>
          <a:p>
            <a:r>
              <a:rPr lang="hu-HU" dirty="0">
                <a:latin typeface="Proxima Nova"/>
              </a:rPr>
              <a:t>A hangosabb zene általánosságban népszerűbbnek bizonyult egy bizonyos fokig.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5581BF-DD96-4511-B07B-F61FFCB28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24" y="1690686"/>
            <a:ext cx="6840185" cy="3970986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4E9907D-F3B2-4B85-9F38-1D83F4CFD7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25" y="1690684"/>
            <a:ext cx="6840184" cy="3970987"/>
          </a:xfrm>
          <a:prstGeom prst="rect">
            <a:avLst/>
          </a:prstGeom>
        </p:spPr>
      </p:pic>
      <p:sp>
        <p:nvSpPr>
          <p:cNvPr id="3" name="Téglalap 2">
            <a:extLst>
              <a:ext uri="{FF2B5EF4-FFF2-40B4-BE49-F238E27FC236}">
                <a16:creationId xmlns:a16="http://schemas.microsoft.com/office/drawing/2014/main" id="{D5B77A4B-8A1D-4450-9983-59F7274ED61B}"/>
              </a:ext>
            </a:extLst>
          </p:cNvPr>
          <p:cNvSpPr/>
          <p:nvPr/>
        </p:nvSpPr>
        <p:spPr>
          <a:xfrm>
            <a:off x="8265226" y="5169526"/>
            <a:ext cx="14086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-11.75086</a:t>
            </a:r>
          </a:p>
          <a:p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8955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4">
            <a:extLst>
              <a:ext uri="{FF2B5EF4-FFF2-40B4-BE49-F238E27FC236}">
                <a16:creationId xmlns:a16="http://schemas.microsoft.com/office/drawing/2014/main" id="{A419ADC7-DE7C-464E-9F88-6CAB6F61B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CE6C40E-161B-4AEB-8B69-3CC2A2BD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657" y="525195"/>
            <a:ext cx="4148093" cy="9573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hu-HU" sz="4000" b="1" dirty="0">
                <a:latin typeface="Proxima Nova"/>
              </a:rPr>
              <a:t>Összefüggések</a:t>
            </a:r>
            <a:endParaRPr lang="en-US" sz="4000" b="1" kern="1200" dirty="0">
              <a:solidFill>
                <a:schemeClr val="tx1"/>
              </a:solidFill>
              <a:latin typeface="Proxima Nov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41B3E9-1E0C-466F-9C86-5EA91B846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74" y="346689"/>
            <a:ext cx="6646989" cy="578288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103879C7-E5F6-4C59-842C-DDB7B4DA6060}"/>
              </a:ext>
            </a:extLst>
          </p:cNvPr>
          <p:cNvSpPr txBox="1"/>
          <p:nvPr/>
        </p:nvSpPr>
        <p:spPr>
          <a:xfrm>
            <a:off x="7202657" y="1943899"/>
            <a:ext cx="4148093" cy="418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000" dirty="0">
                <a:latin typeface="Proxima Nova"/>
              </a:rPr>
              <a:t>Az energikusság jellemzően szorosan kapcsolódik a hangerőhöz.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u-HU" sz="2000" dirty="0">
              <a:latin typeface="Proxima Nova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000" dirty="0">
                <a:latin typeface="Proxima Nova"/>
              </a:rPr>
              <a:t>A valance (mennyire pozitív egy dal) kifejezetten összefügg a táncolhatósággal, az energikussággal és a hangerővel.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u-HU" sz="2000" dirty="0">
              <a:latin typeface="Proxima Nova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000" dirty="0">
                <a:latin typeface="Proxima Nova"/>
              </a:rPr>
              <a:t>Népszerű kombináció a beszédesség az explicit szöveggel, vélhetően pl rap / hip-hop műfaj esetében.</a:t>
            </a:r>
            <a:endParaRPr lang="en-US" sz="2000" dirty="0"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698474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E6C40E-161B-4AEB-8B69-3CC2A2BD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hu-HU" b="1" dirty="0">
                <a:latin typeface="Proxima Nova"/>
              </a:rPr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135187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E6C40E-161B-4AEB-8B69-3CC2A2BD2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Proxima Nova"/>
              </a:rPr>
              <a:t>Kezdő lépések, felhasznált adatok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EFBD42-C34B-416B-852F-98ABACF15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070766" cy="4351338"/>
          </a:xfrm>
        </p:spPr>
        <p:txBody>
          <a:bodyPr>
            <a:normAutofit/>
          </a:bodyPr>
          <a:lstStyle/>
          <a:p>
            <a:r>
              <a:rPr lang="hu-HU" sz="2000" dirty="0">
                <a:latin typeface="Proxima Nova"/>
              </a:rPr>
              <a:t>Amiből dolgoztunk: </a:t>
            </a:r>
            <a:r>
              <a:rPr lang="hu-HU" sz="2000" b="1" dirty="0" err="1">
                <a:solidFill>
                  <a:srgbClr val="5BCB40"/>
                </a:solidFill>
                <a:latin typeface="Proxima Nov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Spotify</a:t>
            </a:r>
            <a:r>
              <a:rPr lang="hu-HU" sz="2000" i="1" dirty="0">
                <a:solidFill>
                  <a:srgbClr val="5BCB40"/>
                </a:solidFill>
                <a:latin typeface="Proxima Nov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hu-HU" sz="2000" dirty="0" err="1">
                <a:solidFill>
                  <a:srgbClr val="5BCB40"/>
                </a:solidFill>
                <a:latin typeface="Proxima Nov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dataset</a:t>
            </a:r>
            <a:endParaRPr lang="hu-HU" sz="2000" dirty="0">
              <a:solidFill>
                <a:srgbClr val="5BCB40"/>
              </a:solidFill>
              <a:latin typeface="Proxima Nova"/>
            </a:endParaRPr>
          </a:p>
          <a:p>
            <a:pPr marL="0" indent="0">
              <a:buNone/>
            </a:pPr>
            <a:endParaRPr lang="hu-HU" sz="2000" dirty="0">
              <a:latin typeface="Proxima Nova"/>
            </a:endParaRPr>
          </a:p>
          <a:p>
            <a:r>
              <a:rPr lang="hu-HU" sz="2000" dirty="0">
                <a:latin typeface="Proxima Nova"/>
              </a:rPr>
              <a:t>Az adathalmaz ~170 000 </a:t>
            </a:r>
            <a:r>
              <a:rPr lang="hu-HU" sz="2000" dirty="0" err="1">
                <a:latin typeface="Proxima Nova"/>
              </a:rPr>
              <a:t>Spotify-on</a:t>
            </a:r>
            <a:r>
              <a:rPr lang="hu-HU" sz="2000" dirty="0">
                <a:latin typeface="Proxima Nova"/>
              </a:rPr>
              <a:t> is megtalálható zeneszámot tartalmaz, ezek 1921 és 2020 között készült alkotások</a:t>
            </a:r>
          </a:p>
          <a:p>
            <a:endParaRPr lang="hu-HU" sz="2000" dirty="0">
              <a:latin typeface="Proxima Nova"/>
            </a:endParaRPr>
          </a:p>
          <a:p>
            <a:r>
              <a:rPr lang="hu-HU" sz="2000" dirty="0">
                <a:latin typeface="Proxima Nova"/>
              </a:rPr>
              <a:t>Azt vizsgáltuk, hogy különböző szempontok mennyire voltak népszerűek és milyen eloszlással az időszak alatt.</a:t>
            </a:r>
          </a:p>
          <a:p>
            <a:endParaRPr lang="hu-HU" sz="2000" dirty="0">
              <a:latin typeface="Proxima Nova"/>
            </a:endParaRPr>
          </a:p>
          <a:p>
            <a:r>
              <a:rPr lang="hu-HU" sz="2000" dirty="0">
                <a:latin typeface="Proxima Nova"/>
              </a:rPr>
              <a:t>A programozás / adattisztítás R-ben történt, R </a:t>
            </a:r>
            <a:r>
              <a:rPr lang="hu-HU" sz="2000" dirty="0" err="1">
                <a:latin typeface="Proxima Nova"/>
              </a:rPr>
              <a:t>Studio</a:t>
            </a:r>
            <a:r>
              <a:rPr lang="hu-HU" sz="2000" dirty="0">
                <a:latin typeface="Proxima Nova"/>
              </a:rPr>
              <a:t> segítségével.</a:t>
            </a:r>
          </a:p>
          <a:p>
            <a:endParaRPr lang="hu-HU" sz="2000" dirty="0">
              <a:latin typeface="Proxima Nova"/>
            </a:endParaRPr>
          </a:p>
          <a:p>
            <a:endParaRPr lang="hu-HU" sz="2000" dirty="0">
              <a:latin typeface="Proxima Nova"/>
            </a:endParaRPr>
          </a:p>
          <a:p>
            <a:endParaRPr lang="hu-HU" sz="2000" dirty="0">
              <a:latin typeface="Proxima Nova"/>
            </a:endParaRPr>
          </a:p>
        </p:txBody>
      </p:sp>
      <p:pic>
        <p:nvPicPr>
          <p:cNvPr id="4" name="Tartalom helye 4">
            <a:extLst>
              <a:ext uri="{FF2B5EF4-FFF2-40B4-BE49-F238E27FC236}">
                <a16:creationId xmlns:a16="http://schemas.microsoft.com/office/drawing/2014/main" id="{4C5DD31F-50D0-413F-A2AD-69E21B977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24" y="6002976"/>
            <a:ext cx="855024" cy="855024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626F0860-1818-4AA0-8712-234895EE6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490" y="2379578"/>
            <a:ext cx="2975063" cy="324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7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E6C40E-161B-4AEB-8B69-3CC2A2BD2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Proxima Nova"/>
              </a:rPr>
              <a:t>A szempontok	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EFBD42-C34B-416B-852F-98ABACF15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 numCol="2">
            <a:normAutofit/>
          </a:bodyPr>
          <a:lstStyle/>
          <a:p>
            <a:r>
              <a:rPr lang="hu-HU" sz="2000" dirty="0" err="1">
                <a:latin typeface="Proxima Nova"/>
              </a:rPr>
              <a:t>Akusztikusság</a:t>
            </a:r>
            <a:r>
              <a:rPr lang="hu-HU" sz="2000" dirty="0">
                <a:latin typeface="Proxima Nova"/>
              </a:rPr>
              <a:t> (</a:t>
            </a:r>
            <a:r>
              <a:rPr lang="hu-HU" sz="2000" dirty="0" err="1">
                <a:latin typeface="Proxima Nova"/>
              </a:rPr>
              <a:t>acousticness</a:t>
            </a:r>
            <a:r>
              <a:rPr lang="hu-HU" sz="2000" dirty="0">
                <a:latin typeface="Proxima Nova"/>
              </a:rPr>
              <a:t>)</a:t>
            </a:r>
          </a:p>
          <a:p>
            <a:r>
              <a:rPr lang="hu-HU" sz="2000" dirty="0">
                <a:latin typeface="Proxima Nova"/>
              </a:rPr>
              <a:t>Energia (</a:t>
            </a:r>
            <a:r>
              <a:rPr lang="hu-HU" sz="2000" dirty="0" err="1">
                <a:latin typeface="Proxima Nova"/>
              </a:rPr>
              <a:t>energy</a:t>
            </a:r>
            <a:r>
              <a:rPr lang="hu-HU" sz="2000" dirty="0">
                <a:latin typeface="Proxima Nova"/>
              </a:rPr>
              <a:t>)</a:t>
            </a:r>
          </a:p>
          <a:p>
            <a:r>
              <a:rPr lang="hu-HU" sz="2000" dirty="0">
                <a:latin typeface="Proxima Nova"/>
              </a:rPr>
              <a:t>Hangszeresség (</a:t>
            </a:r>
            <a:r>
              <a:rPr lang="hu-HU" sz="2000" dirty="0" err="1">
                <a:latin typeface="Proxima Nova"/>
              </a:rPr>
              <a:t>instrumentalness</a:t>
            </a:r>
            <a:r>
              <a:rPr lang="hu-HU" sz="2000" dirty="0">
                <a:latin typeface="Proxima Nova"/>
              </a:rPr>
              <a:t>)</a:t>
            </a:r>
          </a:p>
          <a:p>
            <a:r>
              <a:rPr lang="hu-HU" sz="2000" dirty="0">
                <a:latin typeface="Proxima Nova"/>
              </a:rPr>
              <a:t>Hangerő (</a:t>
            </a:r>
            <a:r>
              <a:rPr lang="hu-HU" sz="2000" dirty="0" err="1">
                <a:latin typeface="Proxima Nova"/>
              </a:rPr>
              <a:t>loudness</a:t>
            </a:r>
            <a:r>
              <a:rPr lang="hu-HU" sz="2000" dirty="0">
                <a:latin typeface="Proxima Nova"/>
              </a:rPr>
              <a:t>)</a:t>
            </a:r>
          </a:p>
          <a:p>
            <a:r>
              <a:rPr lang="hu-HU" sz="2000" dirty="0">
                <a:latin typeface="Proxima Nova"/>
              </a:rPr>
              <a:t>Beszéd / Ének mennyisége (</a:t>
            </a:r>
            <a:r>
              <a:rPr lang="hu-HU" sz="2000" dirty="0" err="1">
                <a:latin typeface="Proxima Nova"/>
              </a:rPr>
              <a:t>speechiness</a:t>
            </a:r>
            <a:r>
              <a:rPr lang="hu-HU" sz="2000" dirty="0">
                <a:latin typeface="Proxima Nova"/>
              </a:rPr>
              <a:t>)</a:t>
            </a:r>
          </a:p>
          <a:p>
            <a:r>
              <a:rPr lang="hu-HU" sz="2000" dirty="0">
                <a:latin typeface="Proxima Nova"/>
              </a:rPr>
              <a:t>Táncolhatóság (</a:t>
            </a:r>
            <a:r>
              <a:rPr lang="hu-HU" sz="2000" dirty="0" err="1">
                <a:latin typeface="Proxima Nova"/>
              </a:rPr>
              <a:t>danceability</a:t>
            </a:r>
            <a:r>
              <a:rPr lang="hu-HU" sz="2000" dirty="0">
                <a:latin typeface="Proxima Nova"/>
              </a:rPr>
              <a:t>)</a:t>
            </a:r>
          </a:p>
        </p:txBody>
      </p:sp>
      <p:pic>
        <p:nvPicPr>
          <p:cNvPr id="4" name="Tartalom helye 4">
            <a:extLst>
              <a:ext uri="{FF2B5EF4-FFF2-40B4-BE49-F238E27FC236}">
                <a16:creationId xmlns:a16="http://schemas.microsoft.com/office/drawing/2014/main" id="{585A85BE-C6B5-4AB0-B762-68C4DECC6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2976"/>
            <a:ext cx="855024" cy="855024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90AE9E9D-3E1C-4C33-A691-476F45C3B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283" y="3706813"/>
            <a:ext cx="6721434" cy="223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1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E6C40E-161B-4AEB-8B69-3CC2A2BD2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Proxima Nova"/>
              </a:rPr>
              <a:t>Adattisztítás, </a:t>
            </a:r>
            <a:r>
              <a:rPr lang="hu-HU" b="1" dirty="0" err="1">
                <a:latin typeface="Proxima Nova"/>
              </a:rPr>
              <a:t>kategórizálás</a:t>
            </a:r>
            <a:r>
              <a:rPr lang="hu-HU" b="1" dirty="0">
                <a:latin typeface="Proxima Nova"/>
              </a:rPr>
              <a:t>	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EFBD42-C34B-416B-852F-98ABACF15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 numCol="1">
            <a:normAutofit/>
          </a:bodyPr>
          <a:lstStyle/>
          <a:p>
            <a:r>
              <a:rPr lang="hu-HU" sz="2000" dirty="0">
                <a:latin typeface="Proxima Nova"/>
              </a:rPr>
              <a:t>Először 3 felé bontottuk az adatokat.</a:t>
            </a:r>
          </a:p>
          <a:p>
            <a:r>
              <a:rPr lang="hu-HU" sz="2000" dirty="0">
                <a:latin typeface="Proxima Nova"/>
              </a:rPr>
              <a:t> Az első dataset-ben csak szám adatok vannak szövegtől megtisztítva</a:t>
            </a:r>
          </a:p>
          <a:p>
            <a:r>
              <a:rPr lang="hu-HU" sz="2000" dirty="0">
                <a:latin typeface="Proxima Nova"/>
              </a:rPr>
              <a:t>A második adathalmazba a 0 és 1 érték közötti szám adatok kerültek.</a:t>
            </a:r>
          </a:p>
          <a:p>
            <a:endParaRPr lang="hu-HU" sz="2000" dirty="0">
              <a:latin typeface="Proxima Nova"/>
            </a:endParaRPr>
          </a:p>
        </p:txBody>
      </p:sp>
      <p:pic>
        <p:nvPicPr>
          <p:cNvPr id="4" name="Tartalom helye 4">
            <a:extLst>
              <a:ext uri="{FF2B5EF4-FFF2-40B4-BE49-F238E27FC236}">
                <a16:creationId xmlns:a16="http://schemas.microsoft.com/office/drawing/2014/main" id="{585A85BE-C6B5-4AB0-B762-68C4DECC6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2976"/>
            <a:ext cx="855024" cy="85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91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E6C40E-161B-4AEB-8B69-3CC2A2BD2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Proxima Nova"/>
              </a:rPr>
              <a:t>Hangok előfordulása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EFBD42-C34B-416B-852F-98ABACF15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770" y="2148663"/>
            <a:ext cx="3569005" cy="3651250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hu-HU" sz="2400" dirty="0">
                <a:latin typeface="Proxima Nova"/>
              </a:rPr>
              <a:t>Megállapíható, hogy kiemelkedően sokat játszott hang bár nincs, jellemzően a </a:t>
            </a:r>
            <a:r>
              <a:rPr lang="hu-HU" sz="2400" b="1" dirty="0">
                <a:latin typeface="Proxima Nova"/>
              </a:rPr>
              <a:t>C</a:t>
            </a:r>
            <a:r>
              <a:rPr lang="hu-HU" sz="2400" dirty="0">
                <a:latin typeface="Proxima Nova"/>
              </a:rPr>
              <a:t>, </a:t>
            </a:r>
            <a:r>
              <a:rPr lang="hu-HU" sz="2400" b="1" dirty="0">
                <a:latin typeface="Proxima Nova"/>
              </a:rPr>
              <a:t>G</a:t>
            </a:r>
            <a:r>
              <a:rPr lang="hu-HU" sz="2400" dirty="0">
                <a:latin typeface="Proxima Nova"/>
              </a:rPr>
              <a:t> illetve a </a:t>
            </a:r>
            <a:r>
              <a:rPr lang="hu-HU" sz="2400" b="1" dirty="0">
                <a:latin typeface="Proxima Nova"/>
              </a:rPr>
              <a:t>D</a:t>
            </a:r>
            <a:r>
              <a:rPr lang="hu-HU" sz="2400" dirty="0">
                <a:latin typeface="Proxima Nova"/>
              </a:rPr>
              <a:t> és </a:t>
            </a:r>
            <a:r>
              <a:rPr lang="hu-HU" sz="2400" b="1" dirty="0">
                <a:latin typeface="Proxima Nova"/>
              </a:rPr>
              <a:t>A</a:t>
            </a:r>
            <a:r>
              <a:rPr lang="hu-HU" sz="2400" dirty="0">
                <a:latin typeface="Proxima Nova"/>
              </a:rPr>
              <a:t> hangok kiemelkedtek a többi közül, ezek voltak a legtöbbet használva.</a:t>
            </a:r>
          </a:p>
        </p:txBody>
      </p:sp>
      <p:pic>
        <p:nvPicPr>
          <p:cNvPr id="4" name="Tartalom helye 4">
            <a:extLst>
              <a:ext uri="{FF2B5EF4-FFF2-40B4-BE49-F238E27FC236}">
                <a16:creationId xmlns:a16="http://schemas.microsoft.com/office/drawing/2014/main" id="{585A85BE-C6B5-4AB0-B762-68C4DECC6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2976"/>
            <a:ext cx="855024" cy="855024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1B81F8F5-7238-4420-9142-33579BF44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62" y="1518088"/>
            <a:ext cx="6639838" cy="49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7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E6C40E-161B-4AEB-8B69-3CC2A2BD2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b="1" dirty="0">
                <a:solidFill>
                  <a:srgbClr val="00D96A"/>
                </a:solidFill>
                <a:latin typeface="Proxima Nova"/>
              </a:rPr>
              <a:t>Akusztikusság</a:t>
            </a:r>
            <a:r>
              <a:rPr lang="hu-HU" sz="4400" b="1" dirty="0">
                <a:latin typeface="Proxima Nova"/>
              </a:rPr>
              <a:t> (acousticness)</a:t>
            </a:r>
            <a:endParaRPr lang="hu-HU" b="1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9CD955DA-8D25-403C-B83F-FC09F6AD1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857010" cy="3964645"/>
          </a:xfrm>
        </p:spPr>
      </p:pic>
      <p:pic>
        <p:nvPicPr>
          <p:cNvPr id="4" name="Tartalom helye 4">
            <a:extLst>
              <a:ext uri="{FF2B5EF4-FFF2-40B4-BE49-F238E27FC236}">
                <a16:creationId xmlns:a16="http://schemas.microsoft.com/office/drawing/2014/main" id="{D7A3F448-9AE6-4563-B782-847744663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2976"/>
            <a:ext cx="855024" cy="855024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103879C7-E5F6-4C59-842C-DDB7B4DA6060}"/>
              </a:ext>
            </a:extLst>
          </p:cNvPr>
          <p:cNvSpPr txBox="1"/>
          <p:nvPr/>
        </p:nvSpPr>
        <p:spPr>
          <a:xfrm>
            <a:off x="8265226" y="1864426"/>
            <a:ext cx="33250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Proxima Nova"/>
              </a:rPr>
              <a:t>Leírja, mennyire akusztikus egy zeneszám. Minél közelebb található az 1.0-hoz az érték, annál valószínűbb, hogy egy akusztikus számról van szó.</a:t>
            </a:r>
          </a:p>
          <a:p>
            <a:endParaRPr lang="hu-HU" dirty="0">
              <a:latin typeface="Proxima Nova"/>
            </a:endParaRPr>
          </a:p>
          <a:p>
            <a:r>
              <a:rPr lang="hu-HU" dirty="0">
                <a:latin typeface="Proxima Nova"/>
              </a:rPr>
              <a:t>A grafikonból látszik, hogy inkább a két véglet, a kifejezetten nem-akusztikus és a határozottan akusztikus számok a népszerűbbek.</a:t>
            </a:r>
          </a:p>
        </p:txBody>
      </p:sp>
    </p:spTree>
    <p:extLst>
      <p:ext uri="{BB962C8B-B14F-4D97-AF65-F5344CB8AC3E}">
        <p14:creationId xmlns:p14="http://schemas.microsoft.com/office/powerpoint/2010/main" val="2847843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E6C40E-161B-4AEB-8B69-3CC2A2BD2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b="1" dirty="0">
                <a:solidFill>
                  <a:srgbClr val="00D96A"/>
                </a:solidFill>
                <a:latin typeface="Proxima Nova"/>
              </a:rPr>
              <a:t>Táncolhatóság</a:t>
            </a:r>
            <a:r>
              <a:rPr lang="hu-HU" sz="4400" b="1" dirty="0">
                <a:latin typeface="Proxima Nova"/>
              </a:rPr>
              <a:t> (danceability)</a:t>
            </a:r>
            <a:endParaRPr lang="hu-HU" b="1" dirty="0"/>
          </a:p>
        </p:txBody>
      </p:sp>
      <p:pic>
        <p:nvPicPr>
          <p:cNvPr id="4" name="Tartalom helye 4">
            <a:extLst>
              <a:ext uri="{FF2B5EF4-FFF2-40B4-BE49-F238E27FC236}">
                <a16:creationId xmlns:a16="http://schemas.microsoft.com/office/drawing/2014/main" id="{D7A3F448-9AE6-4563-B782-847744663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2976"/>
            <a:ext cx="855024" cy="855024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103879C7-E5F6-4C59-842C-DDB7B4DA6060}"/>
              </a:ext>
            </a:extLst>
          </p:cNvPr>
          <p:cNvSpPr txBox="1"/>
          <p:nvPr/>
        </p:nvSpPr>
        <p:spPr>
          <a:xfrm>
            <a:off x="8265226" y="1864426"/>
            <a:ext cx="33250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Proxima Nova"/>
              </a:rPr>
              <a:t>A Spotify szerint a </a:t>
            </a:r>
            <a:r>
              <a:rPr lang="hu-HU" b="1" dirty="0">
                <a:latin typeface="Proxima Nova"/>
              </a:rPr>
              <a:t>táncolhatóság</a:t>
            </a:r>
            <a:r>
              <a:rPr lang="hu-HU" dirty="0">
                <a:latin typeface="Proxima Nova"/>
              </a:rPr>
              <a:t> megmutatja, mennyire alkalmas egy adott szám a táncolásra a ritmus, tempó, stabilitás és ütem erősség alapján.</a:t>
            </a:r>
          </a:p>
          <a:p>
            <a:endParaRPr lang="hu-HU" dirty="0">
              <a:latin typeface="Proxima Nova"/>
            </a:endParaRPr>
          </a:p>
          <a:p>
            <a:r>
              <a:rPr lang="hu-HU" dirty="0">
                <a:latin typeface="Proxima Nova"/>
              </a:rPr>
              <a:t>Jellemzően közepesen táncolható számok találhatóak meg a Spotify-on.</a:t>
            </a:r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7C648099-4A76-45CD-BB14-763520373A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7" r="193" b="-4"/>
          <a:stretch/>
        </p:blipFill>
        <p:spPr>
          <a:xfrm>
            <a:off x="838199" y="1690687"/>
            <a:ext cx="6857010" cy="3970985"/>
          </a:xfrm>
          <a:prstGeom prst="rect">
            <a:avLst/>
          </a:prstGeom>
        </p:spPr>
      </p:pic>
      <p:sp>
        <p:nvSpPr>
          <p:cNvPr id="3" name="Téglalap 2">
            <a:extLst>
              <a:ext uri="{FF2B5EF4-FFF2-40B4-BE49-F238E27FC236}">
                <a16:creationId xmlns:a16="http://schemas.microsoft.com/office/drawing/2014/main" id="{33862968-95D4-4F90-B1A3-5FE091AE8621}"/>
              </a:ext>
            </a:extLst>
          </p:cNvPr>
          <p:cNvSpPr/>
          <p:nvPr/>
        </p:nvSpPr>
        <p:spPr>
          <a:xfrm>
            <a:off x="8345976" y="5182191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0.5367576</a:t>
            </a:r>
          </a:p>
        </p:txBody>
      </p:sp>
    </p:spTree>
    <p:extLst>
      <p:ext uri="{BB962C8B-B14F-4D97-AF65-F5344CB8AC3E}">
        <p14:creationId xmlns:p14="http://schemas.microsoft.com/office/powerpoint/2010/main" val="3715663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E6C40E-161B-4AEB-8B69-3CC2A2BD2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>
                <a:latin typeface="Proxima Nova"/>
              </a:rPr>
              <a:t> </a:t>
            </a:r>
            <a:r>
              <a:rPr lang="hu-HU" b="1">
                <a:solidFill>
                  <a:srgbClr val="00D96A"/>
                </a:solidFill>
                <a:latin typeface="Proxima Nova"/>
              </a:rPr>
              <a:t>Beszédesség</a:t>
            </a:r>
            <a:r>
              <a:rPr lang="hu-HU" b="1">
                <a:latin typeface="Proxima Nova"/>
              </a:rPr>
              <a:t> (speechiness)</a:t>
            </a:r>
            <a:endParaRPr lang="hu-HU" b="1" dirty="0"/>
          </a:p>
        </p:txBody>
      </p:sp>
      <p:pic>
        <p:nvPicPr>
          <p:cNvPr id="4" name="Tartalom helye 4">
            <a:extLst>
              <a:ext uri="{FF2B5EF4-FFF2-40B4-BE49-F238E27FC236}">
                <a16:creationId xmlns:a16="http://schemas.microsoft.com/office/drawing/2014/main" id="{D7A3F448-9AE6-4563-B782-847744663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2976"/>
            <a:ext cx="855024" cy="855024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103879C7-E5F6-4C59-842C-DDB7B4DA6060}"/>
              </a:ext>
            </a:extLst>
          </p:cNvPr>
          <p:cNvSpPr txBox="1"/>
          <p:nvPr/>
        </p:nvSpPr>
        <p:spPr>
          <a:xfrm>
            <a:off x="8265226" y="1864426"/>
            <a:ext cx="33250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Proxima Nova"/>
              </a:rPr>
              <a:t>A </a:t>
            </a:r>
            <a:r>
              <a:rPr lang="hu-HU" b="1" dirty="0">
                <a:latin typeface="Proxima Nova"/>
              </a:rPr>
              <a:t>beszédesség</a:t>
            </a:r>
            <a:r>
              <a:rPr lang="hu-HU" dirty="0">
                <a:latin typeface="Proxima Nova"/>
              </a:rPr>
              <a:t> a zene időtartama alatt kiejtett szavak mennyiségét fejezi ki.</a:t>
            </a:r>
          </a:p>
          <a:p>
            <a:endParaRPr lang="hu-HU" dirty="0">
              <a:latin typeface="Proxima Nova"/>
            </a:endParaRPr>
          </a:p>
          <a:p>
            <a:r>
              <a:rPr lang="hu-HU" dirty="0">
                <a:latin typeface="Proxima Nova"/>
              </a:rPr>
              <a:t>A népszerű számok javarészt kevéssé beszédesek.</a:t>
            </a:r>
          </a:p>
          <a:p>
            <a:endParaRPr lang="hu-HU" dirty="0">
              <a:latin typeface="Proxima Nova"/>
            </a:endParaRPr>
          </a:p>
        </p:txBody>
      </p:sp>
      <p:pic>
        <p:nvPicPr>
          <p:cNvPr id="8" name="Picture 7" descr="Chart, histogram, scatter chart&#10;&#10;Description automatically generated">
            <a:extLst>
              <a:ext uri="{FF2B5EF4-FFF2-40B4-BE49-F238E27FC236}">
                <a16:creationId xmlns:a16="http://schemas.microsoft.com/office/drawing/2014/main" id="{35F81E48-43E8-433A-A8D8-6D6ED5109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38" y="1690686"/>
            <a:ext cx="6842571" cy="3970985"/>
          </a:xfrm>
          <a:prstGeom prst="rect">
            <a:avLst/>
          </a:prstGeom>
        </p:spPr>
      </p:pic>
      <p:sp>
        <p:nvSpPr>
          <p:cNvPr id="3" name="Téglalap 2">
            <a:extLst>
              <a:ext uri="{FF2B5EF4-FFF2-40B4-BE49-F238E27FC236}">
                <a16:creationId xmlns:a16="http://schemas.microsoft.com/office/drawing/2014/main" id="{BFD5F376-11B9-4FA2-90DD-DD6B89F9B0F6}"/>
              </a:ext>
            </a:extLst>
          </p:cNvPr>
          <p:cNvSpPr/>
          <p:nvPr/>
        </p:nvSpPr>
        <p:spPr>
          <a:xfrm>
            <a:off x="8265226" y="5031189"/>
            <a:ext cx="1231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0.1057292 </a:t>
            </a:r>
          </a:p>
        </p:txBody>
      </p:sp>
    </p:spTree>
    <p:extLst>
      <p:ext uri="{BB962C8B-B14F-4D97-AF65-F5344CB8AC3E}">
        <p14:creationId xmlns:p14="http://schemas.microsoft.com/office/powerpoint/2010/main" val="2791619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E6C40E-161B-4AEB-8B69-3CC2A2BD2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Proxima Nova"/>
              </a:rPr>
              <a:t> </a:t>
            </a:r>
            <a:r>
              <a:rPr lang="hu-HU" b="1" dirty="0">
                <a:solidFill>
                  <a:srgbClr val="00D96A"/>
                </a:solidFill>
                <a:latin typeface="Proxima Nova"/>
              </a:rPr>
              <a:t>Hangszeresség</a:t>
            </a:r>
            <a:r>
              <a:rPr lang="hu-HU" b="1" dirty="0">
                <a:latin typeface="Proxima Nova"/>
              </a:rPr>
              <a:t> (instrumentalness)</a:t>
            </a:r>
            <a:endParaRPr lang="hu-HU" b="1" dirty="0"/>
          </a:p>
        </p:txBody>
      </p:sp>
      <p:pic>
        <p:nvPicPr>
          <p:cNvPr id="4" name="Tartalom helye 4">
            <a:extLst>
              <a:ext uri="{FF2B5EF4-FFF2-40B4-BE49-F238E27FC236}">
                <a16:creationId xmlns:a16="http://schemas.microsoft.com/office/drawing/2014/main" id="{D7A3F448-9AE6-4563-B782-847744663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2976"/>
            <a:ext cx="855024" cy="855024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103879C7-E5F6-4C59-842C-DDB7B4DA6060}"/>
              </a:ext>
            </a:extLst>
          </p:cNvPr>
          <p:cNvSpPr txBox="1"/>
          <p:nvPr/>
        </p:nvSpPr>
        <p:spPr>
          <a:xfrm>
            <a:off x="8265226" y="1864426"/>
            <a:ext cx="33250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Proxima Nova"/>
              </a:rPr>
              <a:t>A </a:t>
            </a:r>
            <a:r>
              <a:rPr lang="hu-HU" b="1" dirty="0">
                <a:latin typeface="Proxima Nova"/>
              </a:rPr>
              <a:t>hangszeresség</a:t>
            </a:r>
            <a:r>
              <a:rPr lang="hu-HU" dirty="0">
                <a:latin typeface="Proxima Nova"/>
              </a:rPr>
              <a:t> mértéke</a:t>
            </a:r>
          </a:p>
          <a:p>
            <a:r>
              <a:rPr lang="hu-HU" dirty="0">
                <a:latin typeface="Proxima Nova"/>
              </a:rPr>
              <a:t>méri, ha egy számban nincsen vokál. Az „Ooh” és „aah” jellegű hangok jellemzően hangszerként vannak kezelve ebben a kontextusban.</a:t>
            </a:r>
          </a:p>
          <a:p>
            <a:endParaRPr lang="hu-HU" dirty="0">
              <a:latin typeface="Proxima Nova"/>
            </a:endParaRPr>
          </a:p>
          <a:p>
            <a:r>
              <a:rPr lang="hu-HU" dirty="0">
                <a:latin typeface="Proxima Nova"/>
              </a:rPr>
              <a:t>Látható, hogy egyértelműen a kevésbé hangszeres számok a népszerűbbek.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E1EB3E-F87D-4E9F-B885-E0A2560DE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24" y="1690686"/>
            <a:ext cx="6840185" cy="3970985"/>
          </a:xfrm>
          <a:prstGeom prst="rect">
            <a:avLst/>
          </a:prstGeom>
        </p:spPr>
      </p:pic>
      <p:sp>
        <p:nvSpPr>
          <p:cNvPr id="3" name="Téglalap 2">
            <a:extLst>
              <a:ext uri="{FF2B5EF4-FFF2-40B4-BE49-F238E27FC236}">
                <a16:creationId xmlns:a16="http://schemas.microsoft.com/office/drawing/2014/main" id="{F5FDDCAA-A17F-43E6-BD5F-A5174C6BEFBE}"/>
              </a:ext>
            </a:extLst>
          </p:cNvPr>
          <p:cNvSpPr/>
          <p:nvPr/>
        </p:nvSpPr>
        <p:spPr>
          <a:xfrm>
            <a:off x="8265226" y="5131857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0.197252 </a:t>
            </a:r>
          </a:p>
        </p:txBody>
      </p:sp>
    </p:spTree>
    <p:extLst>
      <p:ext uri="{BB962C8B-B14F-4D97-AF65-F5344CB8AC3E}">
        <p14:creationId xmlns:p14="http://schemas.microsoft.com/office/powerpoint/2010/main" val="2212797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455</Words>
  <Application>Microsoft Office PowerPoint</Application>
  <PresentationFormat>Szélesvásznú</PresentationFormat>
  <Paragraphs>64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Proxima Nova</vt:lpstr>
      <vt:lpstr>Office-téma</vt:lpstr>
      <vt:lpstr>Spotify – a számok mögött</vt:lpstr>
      <vt:lpstr>Kezdő lépések, felhasznált adatok</vt:lpstr>
      <vt:lpstr>A szempontok </vt:lpstr>
      <vt:lpstr>Adattisztítás, kategórizálás </vt:lpstr>
      <vt:lpstr>Hangok előfordulása</vt:lpstr>
      <vt:lpstr>Akusztikusság (acousticness)</vt:lpstr>
      <vt:lpstr>Táncolhatóság (danceability)</vt:lpstr>
      <vt:lpstr> Beszédesség (speechiness)</vt:lpstr>
      <vt:lpstr> Hangszeresség (instrumentalness)</vt:lpstr>
      <vt:lpstr> Energia (energy)</vt:lpstr>
      <vt:lpstr> Hangosság (loudness)</vt:lpstr>
      <vt:lpstr>Összefüggések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Máté Varga</dc:creator>
  <cp:lastModifiedBy>Gergő Vozár</cp:lastModifiedBy>
  <cp:revision>20</cp:revision>
  <dcterms:created xsi:type="dcterms:W3CDTF">2021-04-29T19:02:29Z</dcterms:created>
  <dcterms:modified xsi:type="dcterms:W3CDTF">2021-05-05T09:04:19Z</dcterms:modified>
</cp:coreProperties>
</file>