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86" r:id="rId4"/>
    <p:sldId id="267" r:id="rId5"/>
    <p:sldId id="279" r:id="rId6"/>
    <p:sldId id="284" r:id="rId7"/>
    <p:sldId id="287" r:id="rId8"/>
    <p:sldId id="282" r:id="rId9"/>
    <p:sldId id="283" r:id="rId10"/>
    <p:sldId id="285" r:id="rId11"/>
    <p:sldId id="288" r:id="rId12"/>
    <p:sldId id="289" r:id="rId13"/>
    <p:sldId id="281" r:id="rId14"/>
    <p:sldId id="27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wesh Mohanty" initials="AM" lastIdx="1" clrIdx="0">
    <p:extLst>
      <p:ext uri="{19B8F6BF-5375-455C-9EA6-DF929625EA0E}">
        <p15:presenceInfo xmlns:p15="http://schemas.microsoft.com/office/powerpoint/2012/main" userId="9861a6a2ff7ca63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9500"/>
    <a:srgbClr val="A27B00"/>
    <a:srgbClr val="967200"/>
    <a:srgbClr val="600900"/>
    <a:srgbClr val="4D62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81337" autoAdjust="0"/>
  </p:normalViewPr>
  <p:slideViewPr>
    <p:cSldViewPr snapToGrid="0">
      <p:cViewPr varScale="1">
        <p:scale>
          <a:sx n="70" d="100"/>
          <a:sy n="70" d="100"/>
        </p:scale>
        <p:origin x="660" y="60"/>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4EC334-90F7-46BA-ABB2-FAF71D85786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6E68EB37-94AD-4D5A-8107-E46BBC1EE375}">
      <dgm:prSet phldrT="[Text]"/>
      <dgm:spPr>
        <a:solidFill>
          <a:schemeClr val="accent3"/>
        </a:solidFill>
      </dgm:spPr>
      <dgm:t>
        <a:bodyPr/>
        <a:lstStyle/>
        <a:p>
          <a:pPr algn="l"/>
          <a:r>
            <a:rPr lang="en-IN" dirty="0" smtClean="0"/>
            <a:t>Introduction</a:t>
          </a:r>
          <a:endParaRPr lang="en-IN" dirty="0"/>
        </a:p>
      </dgm:t>
    </dgm:pt>
    <dgm:pt modelId="{311532A9-FD4D-48C7-B5B8-3272D690BFB5}" type="parTrans" cxnId="{FEFA0374-399D-49EC-8DC5-FE9141B4A1DB}">
      <dgm:prSet/>
      <dgm:spPr/>
      <dgm:t>
        <a:bodyPr/>
        <a:lstStyle/>
        <a:p>
          <a:endParaRPr lang="en-IN"/>
        </a:p>
      </dgm:t>
    </dgm:pt>
    <dgm:pt modelId="{67D8E16A-EA19-45D2-9C04-AAC3FDBE9B34}" type="sibTrans" cxnId="{FEFA0374-399D-49EC-8DC5-FE9141B4A1DB}">
      <dgm:prSet/>
      <dgm:spPr/>
      <dgm:t>
        <a:bodyPr/>
        <a:lstStyle/>
        <a:p>
          <a:endParaRPr lang="en-IN"/>
        </a:p>
      </dgm:t>
    </dgm:pt>
    <dgm:pt modelId="{E5BFD5DF-AF72-4BE4-98ED-B3481CE3DB12}">
      <dgm:prSet phldrT="[Text]"/>
      <dgm:spPr>
        <a:solidFill>
          <a:srgbClr val="4D6208"/>
        </a:solidFill>
      </dgm:spPr>
      <dgm:t>
        <a:bodyPr/>
        <a:lstStyle/>
        <a:p>
          <a:r>
            <a:rPr lang="en-IN" dirty="0" smtClean="0"/>
            <a:t>Analysis</a:t>
          </a:r>
          <a:endParaRPr lang="en-IN" dirty="0"/>
        </a:p>
      </dgm:t>
    </dgm:pt>
    <dgm:pt modelId="{D462DCB5-054D-4B10-BA2C-9CFF5B96C576}" type="parTrans" cxnId="{A5410AF7-BADB-4D98-B791-46CFFDC264AC}">
      <dgm:prSet/>
      <dgm:spPr/>
      <dgm:t>
        <a:bodyPr/>
        <a:lstStyle/>
        <a:p>
          <a:endParaRPr lang="en-IN"/>
        </a:p>
      </dgm:t>
    </dgm:pt>
    <dgm:pt modelId="{21600B55-0FE3-4570-8C44-C98D118A221C}" type="sibTrans" cxnId="{A5410AF7-BADB-4D98-B791-46CFFDC264AC}">
      <dgm:prSet/>
      <dgm:spPr/>
      <dgm:t>
        <a:bodyPr/>
        <a:lstStyle/>
        <a:p>
          <a:endParaRPr lang="en-IN"/>
        </a:p>
      </dgm:t>
    </dgm:pt>
    <dgm:pt modelId="{226C8AD5-B8FD-4E0F-A678-81488B353E73}">
      <dgm:prSet phldrT="[Text]"/>
      <dgm:spPr>
        <a:solidFill>
          <a:srgbClr val="600900"/>
        </a:solidFill>
      </dgm:spPr>
      <dgm:t>
        <a:bodyPr/>
        <a:lstStyle/>
        <a:p>
          <a:r>
            <a:rPr lang="en-IN" dirty="0" smtClean="0"/>
            <a:t>Future Prospects</a:t>
          </a:r>
          <a:endParaRPr lang="en-IN" dirty="0"/>
        </a:p>
      </dgm:t>
    </dgm:pt>
    <dgm:pt modelId="{6052A899-62E4-49A0-9590-FDD87985D795}" type="parTrans" cxnId="{8F545F76-6578-496E-917C-A969DA6A3A61}">
      <dgm:prSet/>
      <dgm:spPr/>
      <dgm:t>
        <a:bodyPr/>
        <a:lstStyle/>
        <a:p>
          <a:endParaRPr lang="en-IN"/>
        </a:p>
      </dgm:t>
    </dgm:pt>
    <dgm:pt modelId="{33563052-1569-46F2-BF0C-2D938F423A55}" type="sibTrans" cxnId="{8F545F76-6578-496E-917C-A969DA6A3A61}">
      <dgm:prSet/>
      <dgm:spPr/>
      <dgm:t>
        <a:bodyPr/>
        <a:lstStyle/>
        <a:p>
          <a:endParaRPr lang="en-IN"/>
        </a:p>
      </dgm:t>
    </dgm:pt>
    <dgm:pt modelId="{7E1A6B23-1E3D-4CC1-A0F5-8CA176EF562C}">
      <dgm:prSet phldrT="[Text]"/>
      <dgm:spPr/>
      <dgm:t>
        <a:bodyPr/>
        <a:lstStyle/>
        <a:p>
          <a:r>
            <a:rPr lang="en-IN" dirty="0" smtClean="0"/>
            <a:t>Conclusion</a:t>
          </a:r>
          <a:endParaRPr lang="en-IN" dirty="0"/>
        </a:p>
      </dgm:t>
    </dgm:pt>
    <dgm:pt modelId="{0333CB26-393E-49F0-B4A9-AA613F557ABC}" type="parTrans" cxnId="{0CF2A799-2F1A-41F9-A0AC-0CBF93927D51}">
      <dgm:prSet/>
      <dgm:spPr/>
      <dgm:t>
        <a:bodyPr/>
        <a:lstStyle/>
        <a:p>
          <a:endParaRPr lang="en-IN"/>
        </a:p>
      </dgm:t>
    </dgm:pt>
    <dgm:pt modelId="{A5206716-7E63-4A96-9D43-520E363ACB56}" type="sibTrans" cxnId="{0CF2A799-2F1A-41F9-A0AC-0CBF93927D51}">
      <dgm:prSet/>
      <dgm:spPr/>
      <dgm:t>
        <a:bodyPr/>
        <a:lstStyle/>
        <a:p>
          <a:endParaRPr lang="en-IN"/>
        </a:p>
      </dgm:t>
    </dgm:pt>
    <dgm:pt modelId="{9CB03B38-BDD0-4DCC-A6AC-CF940357C682}" type="pres">
      <dgm:prSet presAssocID="{BA4EC334-90F7-46BA-ABB2-FAF71D857863}" presName="diagram" presStyleCnt="0">
        <dgm:presLayoutVars>
          <dgm:dir/>
          <dgm:resizeHandles val="exact"/>
        </dgm:presLayoutVars>
      </dgm:prSet>
      <dgm:spPr/>
      <dgm:t>
        <a:bodyPr/>
        <a:lstStyle/>
        <a:p>
          <a:endParaRPr lang="en-IN"/>
        </a:p>
      </dgm:t>
    </dgm:pt>
    <dgm:pt modelId="{27288B00-A42A-44CC-9142-1865D8EE691E}" type="pres">
      <dgm:prSet presAssocID="{6E68EB37-94AD-4D5A-8107-E46BBC1EE375}" presName="node" presStyleLbl="node1" presStyleIdx="0" presStyleCnt="4">
        <dgm:presLayoutVars>
          <dgm:bulletEnabled val="1"/>
        </dgm:presLayoutVars>
      </dgm:prSet>
      <dgm:spPr/>
      <dgm:t>
        <a:bodyPr/>
        <a:lstStyle/>
        <a:p>
          <a:endParaRPr lang="en-IN"/>
        </a:p>
      </dgm:t>
    </dgm:pt>
    <dgm:pt modelId="{9C74C1EE-B9FB-48E7-A6F5-F67A00366FD1}" type="pres">
      <dgm:prSet presAssocID="{67D8E16A-EA19-45D2-9C04-AAC3FDBE9B34}" presName="sibTrans" presStyleCnt="0"/>
      <dgm:spPr/>
    </dgm:pt>
    <dgm:pt modelId="{8F272997-C310-4813-9E28-05570B17EA48}" type="pres">
      <dgm:prSet presAssocID="{E5BFD5DF-AF72-4BE4-98ED-B3481CE3DB12}" presName="node" presStyleLbl="node1" presStyleIdx="1" presStyleCnt="4">
        <dgm:presLayoutVars>
          <dgm:bulletEnabled val="1"/>
        </dgm:presLayoutVars>
      </dgm:prSet>
      <dgm:spPr/>
      <dgm:t>
        <a:bodyPr/>
        <a:lstStyle/>
        <a:p>
          <a:endParaRPr lang="en-IN"/>
        </a:p>
      </dgm:t>
    </dgm:pt>
    <dgm:pt modelId="{5749046C-511A-44BD-8577-ADC71B31F770}" type="pres">
      <dgm:prSet presAssocID="{21600B55-0FE3-4570-8C44-C98D118A221C}" presName="sibTrans" presStyleCnt="0"/>
      <dgm:spPr/>
    </dgm:pt>
    <dgm:pt modelId="{7428631F-C5A4-45E1-A042-0966B86020DA}" type="pres">
      <dgm:prSet presAssocID="{226C8AD5-B8FD-4E0F-A678-81488B353E73}" presName="node" presStyleLbl="node1" presStyleIdx="2" presStyleCnt="4">
        <dgm:presLayoutVars>
          <dgm:bulletEnabled val="1"/>
        </dgm:presLayoutVars>
      </dgm:prSet>
      <dgm:spPr/>
      <dgm:t>
        <a:bodyPr/>
        <a:lstStyle/>
        <a:p>
          <a:endParaRPr lang="en-IN"/>
        </a:p>
      </dgm:t>
    </dgm:pt>
    <dgm:pt modelId="{4FA8F7FC-2698-45D1-B544-4EB267B33A43}" type="pres">
      <dgm:prSet presAssocID="{33563052-1569-46F2-BF0C-2D938F423A55}" presName="sibTrans" presStyleCnt="0"/>
      <dgm:spPr/>
    </dgm:pt>
    <dgm:pt modelId="{174152CB-4295-44CC-BF76-651023A5BC3A}" type="pres">
      <dgm:prSet presAssocID="{7E1A6B23-1E3D-4CC1-A0F5-8CA176EF562C}" presName="node" presStyleLbl="node1" presStyleIdx="3" presStyleCnt="4">
        <dgm:presLayoutVars>
          <dgm:bulletEnabled val="1"/>
        </dgm:presLayoutVars>
      </dgm:prSet>
      <dgm:spPr/>
      <dgm:t>
        <a:bodyPr/>
        <a:lstStyle/>
        <a:p>
          <a:endParaRPr lang="en-IN"/>
        </a:p>
      </dgm:t>
    </dgm:pt>
  </dgm:ptLst>
  <dgm:cxnLst>
    <dgm:cxn modelId="{9895BB01-4FC9-4C38-8CB4-D2AC90BDC945}" type="presOf" srcId="{E5BFD5DF-AF72-4BE4-98ED-B3481CE3DB12}" destId="{8F272997-C310-4813-9E28-05570B17EA48}" srcOrd="0" destOrd="0" presId="urn:microsoft.com/office/officeart/2005/8/layout/default"/>
    <dgm:cxn modelId="{5AF47349-AEF6-45D1-AE29-F813F0F2FE54}" type="presOf" srcId="{6E68EB37-94AD-4D5A-8107-E46BBC1EE375}" destId="{27288B00-A42A-44CC-9142-1865D8EE691E}" srcOrd="0" destOrd="0" presId="urn:microsoft.com/office/officeart/2005/8/layout/default"/>
    <dgm:cxn modelId="{FEFA0374-399D-49EC-8DC5-FE9141B4A1DB}" srcId="{BA4EC334-90F7-46BA-ABB2-FAF71D857863}" destId="{6E68EB37-94AD-4D5A-8107-E46BBC1EE375}" srcOrd="0" destOrd="0" parTransId="{311532A9-FD4D-48C7-B5B8-3272D690BFB5}" sibTransId="{67D8E16A-EA19-45D2-9C04-AAC3FDBE9B34}"/>
    <dgm:cxn modelId="{03AA124F-72F4-489B-9F5F-997623BC2B99}" type="presOf" srcId="{7E1A6B23-1E3D-4CC1-A0F5-8CA176EF562C}" destId="{174152CB-4295-44CC-BF76-651023A5BC3A}" srcOrd="0" destOrd="0" presId="urn:microsoft.com/office/officeart/2005/8/layout/default"/>
    <dgm:cxn modelId="{0CF2A799-2F1A-41F9-A0AC-0CBF93927D51}" srcId="{BA4EC334-90F7-46BA-ABB2-FAF71D857863}" destId="{7E1A6B23-1E3D-4CC1-A0F5-8CA176EF562C}" srcOrd="3" destOrd="0" parTransId="{0333CB26-393E-49F0-B4A9-AA613F557ABC}" sibTransId="{A5206716-7E63-4A96-9D43-520E363ACB56}"/>
    <dgm:cxn modelId="{3186B2AC-B2AB-41B0-B660-6A26DC86D977}" type="presOf" srcId="{BA4EC334-90F7-46BA-ABB2-FAF71D857863}" destId="{9CB03B38-BDD0-4DCC-A6AC-CF940357C682}" srcOrd="0" destOrd="0" presId="urn:microsoft.com/office/officeart/2005/8/layout/default"/>
    <dgm:cxn modelId="{A5410AF7-BADB-4D98-B791-46CFFDC264AC}" srcId="{BA4EC334-90F7-46BA-ABB2-FAF71D857863}" destId="{E5BFD5DF-AF72-4BE4-98ED-B3481CE3DB12}" srcOrd="1" destOrd="0" parTransId="{D462DCB5-054D-4B10-BA2C-9CFF5B96C576}" sibTransId="{21600B55-0FE3-4570-8C44-C98D118A221C}"/>
    <dgm:cxn modelId="{8F545F76-6578-496E-917C-A969DA6A3A61}" srcId="{BA4EC334-90F7-46BA-ABB2-FAF71D857863}" destId="{226C8AD5-B8FD-4E0F-A678-81488B353E73}" srcOrd="2" destOrd="0" parTransId="{6052A899-62E4-49A0-9590-FDD87985D795}" sibTransId="{33563052-1569-46F2-BF0C-2D938F423A55}"/>
    <dgm:cxn modelId="{BB24F3C6-6D87-4056-8AF6-520E57E74219}" type="presOf" srcId="{226C8AD5-B8FD-4E0F-A678-81488B353E73}" destId="{7428631F-C5A4-45E1-A042-0966B86020DA}" srcOrd="0" destOrd="0" presId="urn:microsoft.com/office/officeart/2005/8/layout/default"/>
    <dgm:cxn modelId="{5601993F-368A-4320-B2AC-F0A5CA792A97}" type="presParOf" srcId="{9CB03B38-BDD0-4DCC-A6AC-CF940357C682}" destId="{27288B00-A42A-44CC-9142-1865D8EE691E}" srcOrd="0" destOrd="0" presId="urn:microsoft.com/office/officeart/2005/8/layout/default"/>
    <dgm:cxn modelId="{45625459-C7CF-4711-BDE9-D7F9EE68F5EB}" type="presParOf" srcId="{9CB03B38-BDD0-4DCC-A6AC-CF940357C682}" destId="{9C74C1EE-B9FB-48E7-A6F5-F67A00366FD1}" srcOrd="1" destOrd="0" presId="urn:microsoft.com/office/officeart/2005/8/layout/default"/>
    <dgm:cxn modelId="{C90E1865-1768-43EE-AE2F-9EB952253113}" type="presParOf" srcId="{9CB03B38-BDD0-4DCC-A6AC-CF940357C682}" destId="{8F272997-C310-4813-9E28-05570B17EA48}" srcOrd="2" destOrd="0" presId="urn:microsoft.com/office/officeart/2005/8/layout/default"/>
    <dgm:cxn modelId="{CE9D9652-E770-4A97-A0E2-7864FE6185F4}" type="presParOf" srcId="{9CB03B38-BDD0-4DCC-A6AC-CF940357C682}" destId="{5749046C-511A-44BD-8577-ADC71B31F770}" srcOrd="3" destOrd="0" presId="urn:microsoft.com/office/officeart/2005/8/layout/default"/>
    <dgm:cxn modelId="{281EC9CD-F75A-4CD0-BAF8-3CDC8BC0B5CE}" type="presParOf" srcId="{9CB03B38-BDD0-4DCC-A6AC-CF940357C682}" destId="{7428631F-C5A4-45E1-A042-0966B86020DA}" srcOrd="4" destOrd="0" presId="urn:microsoft.com/office/officeart/2005/8/layout/default"/>
    <dgm:cxn modelId="{3DC436A8-536B-4D7C-B2B1-2604513A80C5}" type="presParOf" srcId="{9CB03B38-BDD0-4DCC-A6AC-CF940357C682}" destId="{4FA8F7FC-2698-45D1-B544-4EB267B33A43}" srcOrd="5" destOrd="0" presId="urn:microsoft.com/office/officeart/2005/8/layout/default"/>
    <dgm:cxn modelId="{AD7F9795-051A-41C9-B5BF-61692A3A1F05}" type="presParOf" srcId="{9CB03B38-BDD0-4DCC-A6AC-CF940357C682}" destId="{174152CB-4295-44CC-BF76-651023A5BC3A}"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288B00-A42A-44CC-9142-1865D8EE691E}">
      <dsp:nvSpPr>
        <dsp:cNvPr id="0" name=""/>
        <dsp:cNvSpPr/>
      </dsp:nvSpPr>
      <dsp:spPr>
        <a:xfrm>
          <a:off x="225061" y="2345"/>
          <a:ext cx="4031084" cy="2418650"/>
        </a:xfrm>
        <a:prstGeom prst="rect">
          <a:avLst/>
        </a:prstGeom>
        <a:solidFill>
          <a:schemeClr val="accent3"/>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l" defTabSz="2178050">
            <a:lnSpc>
              <a:spcPct val="90000"/>
            </a:lnSpc>
            <a:spcBef>
              <a:spcPct val="0"/>
            </a:spcBef>
            <a:spcAft>
              <a:spcPct val="35000"/>
            </a:spcAft>
          </a:pPr>
          <a:r>
            <a:rPr lang="en-IN" sz="4900" kern="1200" dirty="0" smtClean="0"/>
            <a:t>Introduction</a:t>
          </a:r>
          <a:endParaRPr lang="en-IN" sz="4900" kern="1200" dirty="0"/>
        </a:p>
      </dsp:txBody>
      <dsp:txXfrm>
        <a:off x="225061" y="2345"/>
        <a:ext cx="4031084" cy="2418650"/>
      </dsp:txXfrm>
    </dsp:sp>
    <dsp:sp modelId="{8F272997-C310-4813-9E28-05570B17EA48}">
      <dsp:nvSpPr>
        <dsp:cNvPr id="0" name=""/>
        <dsp:cNvSpPr/>
      </dsp:nvSpPr>
      <dsp:spPr>
        <a:xfrm>
          <a:off x="4659254" y="2345"/>
          <a:ext cx="4031084" cy="2418650"/>
        </a:xfrm>
        <a:prstGeom prst="rect">
          <a:avLst/>
        </a:prstGeom>
        <a:solidFill>
          <a:srgbClr val="4D6208"/>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ctr" defTabSz="2178050">
            <a:lnSpc>
              <a:spcPct val="90000"/>
            </a:lnSpc>
            <a:spcBef>
              <a:spcPct val="0"/>
            </a:spcBef>
            <a:spcAft>
              <a:spcPct val="35000"/>
            </a:spcAft>
          </a:pPr>
          <a:r>
            <a:rPr lang="en-IN" sz="4900" kern="1200" dirty="0" smtClean="0"/>
            <a:t>Analysis</a:t>
          </a:r>
          <a:endParaRPr lang="en-IN" sz="4900" kern="1200" dirty="0"/>
        </a:p>
      </dsp:txBody>
      <dsp:txXfrm>
        <a:off x="4659254" y="2345"/>
        <a:ext cx="4031084" cy="2418650"/>
      </dsp:txXfrm>
    </dsp:sp>
    <dsp:sp modelId="{7428631F-C5A4-45E1-A042-0966B86020DA}">
      <dsp:nvSpPr>
        <dsp:cNvPr id="0" name=""/>
        <dsp:cNvSpPr/>
      </dsp:nvSpPr>
      <dsp:spPr>
        <a:xfrm>
          <a:off x="225061" y="2824104"/>
          <a:ext cx="4031084" cy="2418650"/>
        </a:xfrm>
        <a:prstGeom prst="rect">
          <a:avLst/>
        </a:prstGeom>
        <a:solidFill>
          <a:srgbClr val="6009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ctr" defTabSz="2178050">
            <a:lnSpc>
              <a:spcPct val="90000"/>
            </a:lnSpc>
            <a:spcBef>
              <a:spcPct val="0"/>
            </a:spcBef>
            <a:spcAft>
              <a:spcPct val="35000"/>
            </a:spcAft>
          </a:pPr>
          <a:r>
            <a:rPr lang="en-IN" sz="4900" kern="1200" dirty="0" smtClean="0"/>
            <a:t>Future Prospects</a:t>
          </a:r>
          <a:endParaRPr lang="en-IN" sz="4900" kern="1200" dirty="0"/>
        </a:p>
      </dsp:txBody>
      <dsp:txXfrm>
        <a:off x="225061" y="2824104"/>
        <a:ext cx="4031084" cy="2418650"/>
      </dsp:txXfrm>
    </dsp:sp>
    <dsp:sp modelId="{174152CB-4295-44CC-BF76-651023A5BC3A}">
      <dsp:nvSpPr>
        <dsp:cNvPr id="0" name=""/>
        <dsp:cNvSpPr/>
      </dsp:nvSpPr>
      <dsp:spPr>
        <a:xfrm>
          <a:off x="4659254" y="2824104"/>
          <a:ext cx="4031084" cy="241865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ctr" defTabSz="2178050">
            <a:lnSpc>
              <a:spcPct val="90000"/>
            </a:lnSpc>
            <a:spcBef>
              <a:spcPct val="0"/>
            </a:spcBef>
            <a:spcAft>
              <a:spcPct val="35000"/>
            </a:spcAft>
          </a:pPr>
          <a:r>
            <a:rPr lang="en-IN" sz="4900" kern="1200" dirty="0" smtClean="0"/>
            <a:t>Conclusion</a:t>
          </a:r>
          <a:endParaRPr lang="en-IN" sz="4900" kern="1200" dirty="0"/>
        </a:p>
      </dsp:txBody>
      <dsp:txXfrm>
        <a:off x="4659254" y="2824104"/>
        <a:ext cx="4031084" cy="241865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2924EF-59BE-42CA-86D4-19504D9635AE}" type="datetimeFigureOut">
              <a:rPr lang="en-IN" smtClean="0"/>
              <a:t>20-02-2017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6BB75D-76AF-4477-B89C-E7DEE706082B}" type="slidenum">
              <a:rPr lang="en-IN" smtClean="0"/>
              <a:t>‹#›</a:t>
            </a:fld>
            <a:endParaRPr lang="en-IN"/>
          </a:p>
        </p:txBody>
      </p:sp>
    </p:spTree>
    <p:extLst>
      <p:ext uri="{BB962C8B-B14F-4D97-AF65-F5344CB8AC3E}">
        <p14:creationId xmlns:p14="http://schemas.microsoft.com/office/powerpoint/2010/main" val="1805434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46BB75D-76AF-4477-B89C-E7DEE706082B}" type="slidenum">
              <a:rPr lang="en-IN" smtClean="0"/>
              <a:t>2</a:t>
            </a:fld>
            <a:endParaRPr lang="en-IN"/>
          </a:p>
        </p:txBody>
      </p:sp>
    </p:spTree>
    <p:extLst>
      <p:ext uri="{BB962C8B-B14F-4D97-AF65-F5344CB8AC3E}">
        <p14:creationId xmlns:p14="http://schemas.microsoft.com/office/powerpoint/2010/main" val="19594446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To provide a clean interface to the vehicle, we integrated an automotive ECU designed for highly reliable real-time applications. This ECU has four CAN(Controller </a:t>
            </a:r>
            <a:r>
              <a:rPr lang="en-IN" smtClean="0"/>
              <a:t>Area network) </a:t>
            </a:r>
            <a:r>
              <a:rPr lang="en-IN" dirty="0" smtClean="0"/>
              <a:t>interfaces as well as a wide variety of analog and digital I/O. In the vehicle, it is sitting between the computers on the one hand and the vehicle CAN bus and our actuators on the other hand. In this ECU, we implemented a state machine that allows us to enable different modes of operation (STOP, PAUSE and RUN) via wired buttons as well as by a wireless remote control. Besides these emergency buttons, the ECU handles timeouts in the command coming from the computers and ensures a safe vehicle state whenever those commands are missing.</a:t>
            </a:r>
            <a:endParaRPr lang="en-IN" dirty="0"/>
          </a:p>
        </p:txBody>
      </p:sp>
      <p:sp>
        <p:nvSpPr>
          <p:cNvPr id="4" name="Slide Number Placeholder 3"/>
          <p:cNvSpPr>
            <a:spLocks noGrp="1"/>
          </p:cNvSpPr>
          <p:nvPr>
            <p:ph type="sldNum" sz="quarter" idx="10"/>
          </p:nvPr>
        </p:nvSpPr>
        <p:spPr/>
        <p:txBody>
          <a:bodyPr/>
          <a:lstStyle/>
          <a:p>
            <a:fld id="{E46BB75D-76AF-4477-B89C-E7DEE706082B}" type="slidenum">
              <a:rPr lang="en-IN" smtClean="0"/>
              <a:t>11</a:t>
            </a:fld>
            <a:endParaRPr lang="en-IN"/>
          </a:p>
        </p:txBody>
      </p:sp>
    </p:spTree>
    <p:extLst>
      <p:ext uri="{BB962C8B-B14F-4D97-AF65-F5344CB8AC3E}">
        <p14:creationId xmlns:p14="http://schemas.microsoft.com/office/powerpoint/2010/main" val="1742729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https://github.com/udacity/self-driving-car/blob/5f161c18c3861dc75ec8ea9b6fb3e285de12a262/steering-models/community-models/komanda/solution-komanda.ipynb</a:t>
            </a:r>
            <a:endParaRPr lang="en-IN" dirty="0"/>
          </a:p>
        </p:txBody>
      </p:sp>
      <p:sp>
        <p:nvSpPr>
          <p:cNvPr id="4" name="Slide Number Placeholder 3"/>
          <p:cNvSpPr>
            <a:spLocks noGrp="1"/>
          </p:cNvSpPr>
          <p:nvPr>
            <p:ph type="sldNum" sz="quarter" idx="10"/>
          </p:nvPr>
        </p:nvSpPr>
        <p:spPr/>
        <p:txBody>
          <a:bodyPr/>
          <a:lstStyle/>
          <a:p>
            <a:fld id="{E46BB75D-76AF-4477-B89C-E7DEE706082B}" type="slidenum">
              <a:rPr lang="en-IN" smtClean="0"/>
              <a:t>12</a:t>
            </a:fld>
            <a:endParaRPr lang="en-IN"/>
          </a:p>
        </p:txBody>
      </p:sp>
    </p:spTree>
    <p:extLst>
      <p:ext uri="{BB962C8B-B14F-4D97-AF65-F5344CB8AC3E}">
        <p14:creationId xmlns:p14="http://schemas.microsoft.com/office/powerpoint/2010/main" val="31195951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46BB75D-76AF-4477-B89C-E7DEE706082B}" type="slidenum">
              <a:rPr lang="en-IN" smtClean="0"/>
              <a:t>13</a:t>
            </a:fld>
            <a:endParaRPr lang="en-IN"/>
          </a:p>
        </p:txBody>
      </p:sp>
    </p:spTree>
    <p:extLst>
      <p:ext uri="{BB962C8B-B14F-4D97-AF65-F5344CB8AC3E}">
        <p14:creationId xmlns:p14="http://schemas.microsoft.com/office/powerpoint/2010/main" val="1900744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46BB75D-76AF-4477-B89C-E7DEE706082B}" type="slidenum">
              <a:rPr lang="en-IN" smtClean="0"/>
              <a:t>3</a:t>
            </a:fld>
            <a:endParaRPr lang="en-IN"/>
          </a:p>
        </p:txBody>
      </p:sp>
    </p:spTree>
    <p:extLst>
      <p:ext uri="{BB962C8B-B14F-4D97-AF65-F5344CB8AC3E}">
        <p14:creationId xmlns:p14="http://schemas.microsoft.com/office/powerpoint/2010/main" val="3649529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46BB75D-76AF-4477-B89C-E7DEE706082B}" type="slidenum">
              <a:rPr lang="en-IN" smtClean="0"/>
              <a:t>4</a:t>
            </a:fld>
            <a:endParaRPr lang="en-IN"/>
          </a:p>
        </p:txBody>
      </p:sp>
    </p:spTree>
    <p:extLst>
      <p:ext uri="{BB962C8B-B14F-4D97-AF65-F5344CB8AC3E}">
        <p14:creationId xmlns:p14="http://schemas.microsoft.com/office/powerpoint/2010/main" val="1215313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46BB75D-76AF-4477-B89C-E7DEE706082B}" type="slidenum">
              <a:rPr lang="en-IN" smtClean="0"/>
              <a:t>5</a:t>
            </a:fld>
            <a:endParaRPr lang="en-IN"/>
          </a:p>
        </p:txBody>
      </p:sp>
    </p:spTree>
    <p:extLst>
      <p:ext uri="{BB962C8B-B14F-4D97-AF65-F5344CB8AC3E}">
        <p14:creationId xmlns:p14="http://schemas.microsoft.com/office/powerpoint/2010/main" val="2141250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E46BB75D-76AF-4477-B89C-E7DEE706082B}" type="slidenum">
              <a:rPr lang="en-IN" smtClean="0"/>
              <a:t>6</a:t>
            </a:fld>
            <a:endParaRPr lang="en-IN"/>
          </a:p>
        </p:txBody>
      </p:sp>
    </p:spTree>
    <p:extLst>
      <p:ext uri="{BB962C8B-B14F-4D97-AF65-F5344CB8AC3E}">
        <p14:creationId xmlns:p14="http://schemas.microsoft.com/office/powerpoint/2010/main" val="459424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E46BB75D-76AF-4477-B89C-E7DEE706082B}" type="slidenum">
              <a:rPr lang="en-IN" smtClean="0"/>
              <a:t>7</a:t>
            </a:fld>
            <a:endParaRPr lang="en-IN"/>
          </a:p>
        </p:txBody>
      </p:sp>
    </p:spTree>
    <p:extLst>
      <p:ext uri="{BB962C8B-B14F-4D97-AF65-F5344CB8AC3E}">
        <p14:creationId xmlns:p14="http://schemas.microsoft.com/office/powerpoint/2010/main" val="42087104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46BB75D-76AF-4477-B89C-E7DEE706082B}" type="slidenum">
              <a:rPr lang="en-IN" smtClean="0"/>
              <a:t>8</a:t>
            </a:fld>
            <a:endParaRPr lang="en-IN"/>
          </a:p>
        </p:txBody>
      </p:sp>
    </p:spTree>
    <p:extLst>
      <p:ext uri="{BB962C8B-B14F-4D97-AF65-F5344CB8AC3E}">
        <p14:creationId xmlns:p14="http://schemas.microsoft.com/office/powerpoint/2010/main" val="106049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E46BB75D-76AF-4477-B89C-E7DEE706082B}" type="slidenum">
              <a:rPr lang="en-IN" smtClean="0"/>
              <a:t>9</a:t>
            </a:fld>
            <a:endParaRPr lang="en-IN"/>
          </a:p>
        </p:txBody>
      </p:sp>
    </p:spTree>
    <p:extLst>
      <p:ext uri="{BB962C8B-B14F-4D97-AF65-F5344CB8AC3E}">
        <p14:creationId xmlns:p14="http://schemas.microsoft.com/office/powerpoint/2010/main" val="35280714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There are several major components to a </a:t>
            </a:r>
            <a:r>
              <a:rPr lang="en-IN" dirty="0" err="1" smtClean="0"/>
              <a:t>lidar</a:t>
            </a:r>
            <a:r>
              <a:rPr lang="en-IN" dirty="0" smtClean="0"/>
              <a:t> system: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Laser — 600–1000 nm lasers are most common for non-scientific applications. They are inexpensive, but since they can be focused and easily absorbed by the eye, the maximum power is limited by the need to make them eye-safe. Eye-safety is often a requirement for most applications. A common alternative, 1550 nm lasers, are eye-safe at much higher power levels since this wavelength is not focused by the eye, but the detector technology is less advanced and so these wavelengths are generally used at longer ranges and lower accuracies. They are also used for military applications as 1550 nm is not visible in night vision goggles, unlike the shorter 1000 nm infrared laser. Airborne topographic mapping </a:t>
            </a:r>
            <a:r>
              <a:rPr lang="en-IN" dirty="0" err="1" smtClean="0"/>
              <a:t>lidars</a:t>
            </a:r>
            <a:r>
              <a:rPr lang="en-IN" dirty="0" smtClean="0"/>
              <a:t> generally use 1064 nm diode pumped YAG lasers, while bathymetric systems generally use 532 nm frequency doubled diode pumped YAG lasers because 532 nm penetrates water with much less attenuation than does 1064 nm. Laser settings include the laser repetition rate (which controls the data collection speed). Pulse length is generally an attribute of the laser cavity length, the number of passes required through the gain material (YAG, YLF, etc.), and Q-switch speed. Better target resolution is achieved with shorter pulses, provided the </a:t>
            </a:r>
            <a:r>
              <a:rPr lang="en-IN" dirty="0" err="1" smtClean="0"/>
              <a:t>lidar</a:t>
            </a:r>
            <a:r>
              <a:rPr lang="en-IN" dirty="0" smtClean="0"/>
              <a:t> receiver detectors and electronics have sufficient bandwidth.[4]</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Scanner and optics — How fast images can be developed is also affected by the speed at which they are scanned. There are several options to scan the azimuth and elevation, including dual oscillating plane mirrors, a combination with a polygon mirror, a dual axis scanner (see Laser scanning). Optic choices affect the angular resolution and range that can be detected. A hole mirror or a beam splitter are options to collect a return signal.</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Photodetector and receiver electronics — Two main photodetector technologies are used in </a:t>
            </a:r>
            <a:r>
              <a:rPr lang="en-IN" dirty="0" err="1" smtClean="0"/>
              <a:t>lidars</a:t>
            </a:r>
            <a:r>
              <a:rPr lang="en-IN" dirty="0" smtClean="0"/>
              <a:t>: solid state photodetectors, such as silicon avalanche photodiodes, or photomultipliers. The sensitivity of the receiver is another parameter that has to be balanced in a </a:t>
            </a:r>
            <a:r>
              <a:rPr lang="en-IN" dirty="0" err="1" smtClean="0"/>
              <a:t>lidar</a:t>
            </a:r>
            <a:r>
              <a:rPr lang="en-IN" dirty="0" smtClean="0"/>
              <a:t> design.</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Position and navigation systems — Lidar sensors that are mounted on mobile platforms such as airplanes or satellites require instrumentation to determine the absolute position and orientation of the sensor. Such devices generally include a Global Positioning System receiver and an Inertial Measurement Unit (IMU).</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E46BB75D-76AF-4477-B89C-E7DEE706082B}" type="slidenum">
              <a:rPr lang="en-IN" smtClean="0"/>
              <a:t>10</a:t>
            </a:fld>
            <a:endParaRPr lang="en-IN"/>
          </a:p>
        </p:txBody>
      </p:sp>
    </p:spTree>
    <p:extLst>
      <p:ext uri="{BB962C8B-B14F-4D97-AF65-F5344CB8AC3E}">
        <p14:creationId xmlns:p14="http://schemas.microsoft.com/office/powerpoint/2010/main" val="1970103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2/20/2017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69922" y="633046"/>
            <a:ext cx="8915399" cy="1131070"/>
          </a:xfrm>
        </p:spPr>
        <p:txBody>
          <a:bodyPr>
            <a:normAutofit/>
          </a:bodyPr>
          <a:lstStyle/>
          <a:p>
            <a:pPr algn="ctr"/>
            <a:r>
              <a:rPr lang="en-IN" sz="4400" b="1" dirty="0" smtClean="0">
                <a:solidFill>
                  <a:schemeClr val="accent3">
                    <a:lumMod val="75000"/>
                  </a:schemeClr>
                </a:solidFill>
              </a:rPr>
              <a:t>Automated Vehicles</a:t>
            </a:r>
            <a:endParaRPr lang="en-IN" sz="4400" b="1" dirty="0">
              <a:solidFill>
                <a:schemeClr val="accent3">
                  <a:lumMod val="75000"/>
                </a:schemeClr>
              </a:solidFill>
            </a:endParaRPr>
          </a:p>
        </p:txBody>
      </p:sp>
      <p:sp>
        <p:nvSpPr>
          <p:cNvPr id="3" name="Subtitle 2"/>
          <p:cNvSpPr>
            <a:spLocks noGrp="1"/>
          </p:cNvSpPr>
          <p:nvPr>
            <p:ph type="subTitle" idx="1"/>
          </p:nvPr>
        </p:nvSpPr>
        <p:spPr>
          <a:xfrm>
            <a:off x="2069922" y="2033747"/>
            <a:ext cx="8915399" cy="1126283"/>
          </a:xfrm>
        </p:spPr>
        <p:txBody>
          <a:bodyPr>
            <a:normAutofit/>
          </a:bodyPr>
          <a:lstStyle/>
          <a:p>
            <a:pPr algn="ctr"/>
            <a:r>
              <a:rPr lang="en-IN" sz="3200" dirty="0" smtClean="0"/>
              <a:t>By : Anwesh Mohanty</a:t>
            </a:r>
            <a:endParaRPr lang="en-IN" sz="3200" dirty="0"/>
          </a:p>
        </p:txBody>
      </p:sp>
    </p:spTree>
    <p:extLst>
      <p:ext uri="{BB962C8B-B14F-4D97-AF65-F5344CB8AC3E}">
        <p14:creationId xmlns:p14="http://schemas.microsoft.com/office/powerpoint/2010/main" val="2064213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47164" y="259307"/>
            <a:ext cx="8611736" cy="4503761"/>
          </a:xfrm>
        </p:spPr>
      </p:pic>
      <p:sp>
        <p:nvSpPr>
          <p:cNvPr id="2" name="TextBox 1"/>
          <p:cNvSpPr txBox="1"/>
          <p:nvPr/>
        </p:nvSpPr>
        <p:spPr>
          <a:xfrm>
            <a:off x="2047164" y="5063319"/>
            <a:ext cx="8611736" cy="646331"/>
          </a:xfrm>
          <a:prstGeom prst="rect">
            <a:avLst/>
          </a:prstGeom>
          <a:noFill/>
        </p:spPr>
        <p:txBody>
          <a:bodyPr wrap="square" rtlCol="0">
            <a:spAutoFit/>
          </a:bodyPr>
          <a:lstStyle/>
          <a:p>
            <a:pPr algn="ctr"/>
            <a:r>
              <a:rPr lang="en-IN" sz="3600" dirty="0"/>
              <a:t>light detection and ranging </a:t>
            </a:r>
            <a:r>
              <a:rPr lang="en-IN" sz="3600" dirty="0" smtClean="0"/>
              <a:t>system</a:t>
            </a:r>
          </a:p>
        </p:txBody>
      </p:sp>
    </p:spTree>
    <p:extLst>
      <p:ext uri="{BB962C8B-B14F-4D97-AF65-F5344CB8AC3E}">
        <p14:creationId xmlns:p14="http://schemas.microsoft.com/office/powerpoint/2010/main" val="3340695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24334" y="259306"/>
            <a:ext cx="8925636" cy="5227093"/>
          </a:xfrm>
        </p:spPr>
      </p:pic>
      <p:sp>
        <p:nvSpPr>
          <p:cNvPr id="2" name="TextBox 1"/>
          <p:cNvSpPr txBox="1"/>
          <p:nvPr/>
        </p:nvSpPr>
        <p:spPr>
          <a:xfrm>
            <a:off x="2081284" y="5745707"/>
            <a:ext cx="8611736" cy="646331"/>
          </a:xfrm>
          <a:prstGeom prst="rect">
            <a:avLst/>
          </a:prstGeom>
          <a:noFill/>
        </p:spPr>
        <p:txBody>
          <a:bodyPr wrap="square" rtlCol="0">
            <a:spAutoFit/>
          </a:bodyPr>
          <a:lstStyle/>
          <a:p>
            <a:pPr algn="ctr"/>
            <a:r>
              <a:rPr lang="en-IN" sz="3600" dirty="0" smtClean="0"/>
              <a:t>Steering System</a:t>
            </a:r>
          </a:p>
        </p:txBody>
      </p:sp>
    </p:spTree>
    <p:extLst>
      <p:ext uri="{BB962C8B-B14F-4D97-AF65-F5344CB8AC3E}">
        <p14:creationId xmlns:p14="http://schemas.microsoft.com/office/powerpoint/2010/main" val="3347059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24334" y="315364"/>
            <a:ext cx="8925636" cy="5114977"/>
          </a:xfrm>
        </p:spPr>
      </p:pic>
      <p:sp>
        <p:nvSpPr>
          <p:cNvPr id="2" name="TextBox 1"/>
          <p:cNvSpPr txBox="1"/>
          <p:nvPr/>
        </p:nvSpPr>
        <p:spPr>
          <a:xfrm>
            <a:off x="2081284" y="5745707"/>
            <a:ext cx="8611736" cy="646331"/>
          </a:xfrm>
          <a:prstGeom prst="rect">
            <a:avLst/>
          </a:prstGeom>
          <a:noFill/>
        </p:spPr>
        <p:txBody>
          <a:bodyPr wrap="square" rtlCol="0">
            <a:spAutoFit/>
          </a:bodyPr>
          <a:lstStyle/>
          <a:p>
            <a:pPr algn="ctr"/>
            <a:r>
              <a:rPr lang="en-IN" sz="3600" dirty="0" smtClean="0"/>
              <a:t>Machine Learning</a:t>
            </a:r>
            <a:endParaRPr lang="en-IN" sz="3600" dirty="0" smtClean="0"/>
          </a:p>
        </p:txBody>
      </p:sp>
    </p:spTree>
    <p:extLst>
      <p:ext uri="{BB962C8B-B14F-4D97-AF65-F5344CB8AC3E}">
        <p14:creationId xmlns:p14="http://schemas.microsoft.com/office/powerpoint/2010/main" val="173905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500" y="154210"/>
            <a:ext cx="9405399" cy="836390"/>
          </a:xfrm>
        </p:spPr>
        <p:txBody>
          <a:bodyPr>
            <a:normAutofit/>
          </a:bodyPr>
          <a:lstStyle/>
          <a:p>
            <a:pPr algn="ctr"/>
            <a:r>
              <a:rPr lang="en-IN" sz="4400" b="1" dirty="0" smtClean="0"/>
              <a:t>Advantages</a:t>
            </a:r>
            <a:endParaRPr lang="en-IN" sz="4400" b="1" dirty="0"/>
          </a:p>
        </p:txBody>
      </p:sp>
      <p:sp>
        <p:nvSpPr>
          <p:cNvPr id="3" name="Content Placeholder 2"/>
          <p:cNvSpPr>
            <a:spLocks noGrp="1"/>
          </p:cNvSpPr>
          <p:nvPr>
            <p:ph idx="1"/>
          </p:nvPr>
        </p:nvSpPr>
        <p:spPr>
          <a:xfrm>
            <a:off x="2095500" y="1137138"/>
            <a:ext cx="9409112" cy="5439508"/>
          </a:xfrm>
        </p:spPr>
        <p:txBody>
          <a:bodyPr>
            <a:normAutofit/>
          </a:bodyPr>
          <a:lstStyle/>
          <a:p>
            <a:r>
              <a:rPr lang="en-IN" sz="4000" dirty="0" smtClean="0"/>
              <a:t>Environmental</a:t>
            </a:r>
          </a:p>
          <a:p>
            <a:r>
              <a:rPr lang="en-IN" sz="4000" dirty="0" smtClean="0"/>
              <a:t>Safety</a:t>
            </a:r>
          </a:p>
          <a:p>
            <a:r>
              <a:rPr lang="en-IN" sz="4000" dirty="0" smtClean="0"/>
              <a:t>Time</a:t>
            </a:r>
          </a:p>
          <a:p>
            <a:r>
              <a:rPr lang="en-IN" sz="4000" dirty="0" smtClean="0"/>
              <a:t>Space</a:t>
            </a:r>
            <a:endParaRPr lang="en-IN" sz="4000" dirty="0"/>
          </a:p>
        </p:txBody>
      </p:sp>
    </p:spTree>
    <p:extLst>
      <p:ext uri="{BB962C8B-B14F-4D97-AF65-F5344CB8AC3E}">
        <p14:creationId xmlns:p14="http://schemas.microsoft.com/office/powerpoint/2010/main" val="8058274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6123" y="952500"/>
            <a:ext cx="8915399" cy="1169170"/>
          </a:xfrm>
        </p:spPr>
        <p:txBody>
          <a:bodyPr>
            <a:normAutofit/>
          </a:bodyPr>
          <a:lstStyle/>
          <a:p>
            <a:pPr algn="ctr"/>
            <a:r>
              <a:rPr lang="en-IN" b="1" dirty="0" smtClean="0">
                <a:solidFill>
                  <a:schemeClr val="accent3">
                    <a:lumMod val="75000"/>
                  </a:schemeClr>
                </a:solidFill>
              </a:rPr>
              <a:t>Thank You</a:t>
            </a:r>
            <a:endParaRPr lang="en-IN" b="1" dirty="0">
              <a:solidFill>
                <a:schemeClr val="accent3">
                  <a:lumMod val="75000"/>
                </a:schemeClr>
              </a:solidFill>
            </a:endParaRPr>
          </a:p>
        </p:txBody>
      </p:sp>
    </p:spTree>
    <p:extLst>
      <p:ext uri="{BB962C8B-B14F-4D97-AF65-F5344CB8AC3E}">
        <p14:creationId xmlns:p14="http://schemas.microsoft.com/office/powerpoint/2010/main" val="8032481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992047282"/>
              </p:ext>
            </p:extLst>
          </p:nvPr>
        </p:nvGraphicFramePr>
        <p:xfrm>
          <a:off x="2589213" y="666750"/>
          <a:ext cx="8915400" cy="5245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84611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500" y="154210"/>
            <a:ext cx="9405399" cy="836390"/>
          </a:xfrm>
        </p:spPr>
        <p:txBody>
          <a:bodyPr>
            <a:normAutofit/>
          </a:bodyPr>
          <a:lstStyle/>
          <a:p>
            <a:pPr algn="ctr"/>
            <a:r>
              <a:rPr lang="en-IN" sz="4400" b="1" dirty="0" smtClean="0"/>
              <a:t>Why Autonomous Vehicles </a:t>
            </a:r>
            <a:endParaRPr lang="en-IN" sz="4400" b="1" dirty="0"/>
          </a:p>
        </p:txBody>
      </p:sp>
      <p:sp>
        <p:nvSpPr>
          <p:cNvPr id="3" name="Content Placeholder 2"/>
          <p:cNvSpPr>
            <a:spLocks noGrp="1"/>
          </p:cNvSpPr>
          <p:nvPr>
            <p:ph idx="1"/>
          </p:nvPr>
        </p:nvSpPr>
        <p:spPr>
          <a:xfrm>
            <a:off x="2095500" y="1364776"/>
            <a:ext cx="9409112" cy="5211870"/>
          </a:xfrm>
        </p:spPr>
        <p:txBody>
          <a:bodyPr>
            <a:normAutofit/>
          </a:bodyPr>
          <a:lstStyle/>
          <a:p>
            <a:r>
              <a:rPr lang="en-IN" sz="4000" dirty="0" smtClean="0"/>
              <a:t>A substantial reduction in traffic jams</a:t>
            </a:r>
          </a:p>
          <a:p>
            <a:r>
              <a:rPr lang="en-IN" sz="4000" dirty="0" smtClean="0"/>
              <a:t>Increase in overall safety</a:t>
            </a:r>
          </a:p>
          <a:p>
            <a:r>
              <a:rPr lang="en-IN" sz="4000" dirty="0" smtClean="0"/>
              <a:t>Increase in productivity</a:t>
            </a:r>
            <a:endParaRPr lang="en-IN" sz="4000" dirty="0"/>
          </a:p>
        </p:txBody>
      </p:sp>
    </p:spTree>
    <p:extLst>
      <p:ext uri="{BB962C8B-B14F-4D97-AF65-F5344CB8AC3E}">
        <p14:creationId xmlns:p14="http://schemas.microsoft.com/office/powerpoint/2010/main" val="32447349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500" y="154210"/>
            <a:ext cx="9405399" cy="836390"/>
          </a:xfrm>
        </p:spPr>
        <p:txBody>
          <a:bodyPr>
            <a:normAutofit/>
          </a:bodyPr>
          <a:lstStyle/>
          <a:p>
            <a:pPr algn="ctr"/>
            <a:r>
              <a:rPr lang="en-IN" sz="4400" b="1" dirty="0" smtClean="0"/>
              <a:t>Timeline</a:t>
            </a:r>
            <a:endParaRPr lang="en-IN" sz="4400" b="1" dirty="0"/>
          </a:p>
        </p:txBody>
      </p:sp>
      <p:sp>
        <p:nvSpPr>
          <p:cNvPr id="3" name="Content Placeholder 2"/>
          <p:cNvSpPr>
            <a:spLocks noGrp="1"/>
          </p:cNvSpPr>
          <p:nvPr>
            <p:ph idx="1"/>
          </p:nvPr>
        </p:nvSpPr>
        <p:spPr>
          <a:xfrm>
            <a:off x="2095500" y="1137138"/>
            <a:ext cx="9409112" cy="5439508"/>
          </a:xfrm>
        </p:spPr>
        <p:txBody>
          <a:bodyPr>
            <a:normAutofit/>
          </a:bodyPr>
          <a:lstStyle/>
          <a:p>
            <a:r>
              <a:rPr lang="en-IN" sz="4000" b="1" dirty="0"/>
              <a:t>1788:</a:t>
            </a:r>
            <a:r>
              <a:rPr lang="en-IN" sz="4000" dirty="0"/>
              <a:t> James Watt designs the first </a:t>
            </a:r>
            <a:r>
              <a:rPr lang="en-IN" sz="4000" dirty="0" smtClean="0"/>
              <a:t>governor</a:t>
            </a:r>
          </a:p>
          <a:p>
            <a:r>
              <a:rPr lang="en-IN" sz="4000" b="1" dirty="0"/>
              <a:t>1945:</a:t>
            </a:r>
            <a:r>
              <a:rPr lang="en-IN" sz="4000" dirty="0"/>
              <a:t> </a:t>
            </a:r>
            <a:r>
              <a:rPr lang="en-IN" sz="4000" dirty="0" smtClean="0"/>
              <a:t>invention of</a:t>
            </a:r>
            <a:r>
              <a:rPr lang="en-IN" sz="4000" dirty="0"/>
              <a:t> </a:t>
            </a:r>
            <a:r>
              <a:rPr lang="en-IN" sz="4000" dirty="0" smtClean="0"/>
              <a:t>modern </a:t>
            </a:r>
            <a:r>
              <a:rPr lang="en-IN" sz="4000" dirty="0"/>
              <a:t>cruise </a:t>
            </a:r>
            <a:r>
              <a:rPr lang="en-IN" sz="4000" dirty="0" smtClean="0"/>
              <a:t>control</a:t>
            </a:r>
          </a:p>
          <a:p>
            <a:r>
              <a:rPr lang="en-IN" sz="4000" b="1" dirty="0"/>
              <a:t>1977:</a:t>
            </a:r>
            <a:r>
              <a:rPr lang="en-IN" sz="4000" dirty="0"/>
              <a:t> Tsukuba Mechanical Engineering </a:t>
            </a:r>
            <a:r>
              <a:rPr lang="en-IN" sz="4000" dirty="0" smtClean="0"/>
              <a:t>Lab creates </a:t>
            </a:r>
            <a:r>
              <a:rPr lang="en-IN" sz="4000" dirty="0"/>
              <a:t>the first </a:t>
            </a:r>
            <a:br>
              <a:rPr lang="en-IN" sz="4000" dirty="0"/>
            </a:br>
            <a:r>
              <a:rPr lang="en-IN" sz="4000" dirty="0" smtClean="0"/>
              <a:t>autonomous vehicle.</a:t>
            </a:r>
            <a:endParaRPr lang="en-IN" sz="4000" dirty="0"/>
          </a:p>
        </p:txBody>
      </p:sp>
    </p:spTree>
    <p:extLst>
      <p:ext uri="{BB962C8B-B14F-4D97-AF65-F5344CB8AC3E}">
        <p14:creationId xmlns:p14="http://schemas.microsoft.com/office/powerpoint/2010/main" val="5622210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500" y="154210"/>
            <a:ext cx="9405399" cy="836390"/>
          </a:xfrm>
        </p:spPr>
        <p:txBody>
          <a:bodyPr>
            <a:normAutofit/>
          </a:bodyPr>
          <a:lstStyle/>
          <a:p>
            <a:pPr algn="ctr"/>
            <a:r>
              <a:rPr lang="en-IN" sz="4400" b="1" dirty="0" smtClean="0"/>
              <a:t>Timeline</a:t>
            </a:r>
            <a:endParaRPr lang="en-IN" sz="4400" b="1" dirty="0"/>
          </a:p>
        </p:txBody>
      </p:sp>
      <p:sp>
        <p:nvSpPr>
          <p:cNvPr id="3" name="Content Placeholder 2"/>
          <p:cNvSpPr>
            <a:spLocks noGrp="1"/>
          </p:cNvSpPr>
          <p:nvPr>
            <p:ph idx="1"/>
          </p:nvPr>
        </p:nvSpPr>
        <p:spPr>
          <a:xfrm>
            <a:off x="2095500" y="1137138"/>
            <a:ext cx="9409112" cy="5439508"/>
          </a:xfrm>
        </p:spPr>
        <p:txBody>
          <a:bodyPr>
            <a:normAutofit/>
          </a:bodyPr>
          <a:lstStyle/>
          <a:p>
            <a:r>
              <a:rPr lang="en-IN" sz="4000" b="1" dirty="0" smtClean="0"/>
              <a:t>1995: </a:t>
            </a:r>
            <a:r>
              <a:rPr lang="en-IN" sz="4000" dirty="0" smtClean="0"/>
              <a:t>A vehicle created </a:t>
            </a:r>
            <a:r>
              <a:rPr lang="en-IN" sz="4000" dirty="0"/>
              <a:t>by </a:t>
            </a:r>
            <a:r>
              <a:rPr lang="en-IN" sz="4000" dirty="0" err="1"/>
              <a:t>UniBW</a:t>
            </a:r>
            <a:r>
              <a:rPr lang="en-IN" sz="4000" dirty="0"/>
              <a:t> drives from Munich to </a:t>
            </a:r>
            <a:r>
              <a:rPr lang="en-IN" sz="4000" dirty="0" smtClean="0"/>
              <a:t>Copenhagen</a:t>
            </a:r>
          </a:p>
          <a:p>
            <a:r>
              <a:rPr lang="en-IN" sz="4000" b="1" dirty="0" smtClean="0"/>
              <a:t>2000’s</a:t>
            </a:r>
            <a:r>
              <a:rPr lang="en-IN" sz="4000" dirty="0" smtClean="0"/>
              <a:t> : Various companies like Audi, BMW, Google enter the market.</a:t>
            </a:r>
          </a:p>
          <a:p>
            <a:r>
              <a:rPr lang="en-IN" sz="4000" b="1" dirty="0" smtClean="0"/>
              <a:t>2020’s : </a:t>
            </a:r>
            <a:r>
              <a:rPr lang="en-IN" sz="4000" dirty="0" smtClean="0"/>
              <a:t>Automated vehicles to become mainstream</a:t>
            </a:r>
            <a:endParaRPr lang="en-IN" sz="4000" dirty="0"/>
          </a:p>
        </p:txBody>
      </p:sp>
    </p:spTree>
    <p:extLst>
      <p:ext uri="{BB962C8B-B14F-4D97-AF65-F5344CB8AC3E}">
        <p14:creationId xmlns:p14="http://schemas.microsoft.com/office/powerpoint/2010/main" val="19480697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12164851" cy="6857999"/>
          </a:xfrm>
        </p:spPr>
      </p:pic>
    </p:spTree>
    <p:extLst>
      <p:ext uri="{BB962C8B-B14F-4D97-AF65-F5344CB8AC3E}">
        <p14:creationId xmlns:p14="http://schemas.microsoft.com/office/powerpoint/2010/main" val="6252650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61063" y="218364"/>
            <a:ext cx="7997588" cy="6059606"/>
          </a:xfrm>
        </p:spPr>
      </p:pic>
    </p:spTree>
    <p:extLst>
      <p:ext uri="{BB962C8B-B14F-4D97-AF65-F5344CB8AC3E}">
        <p14:creationId xmlns:p14="http://schemas.microsoft.com/office/powerpoint/2010/main" val="199344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500" y="154210"/>
            <a:ext cx="9405399" cy="836390"/>
          </a:xfrm>
        </p:spPr>
        <p:txBody>
          <a:bodyPr>
            <a:normAutofit/>
          </a:bodyPr>
          <a:lstStyle/>
          <a:p>
            <a:pPr algn="ctr"/>
            <a:r>
              <a:rPr lang="en-IN" sz="4400" b="1" dirty="0" smtClean="0"/>
              <a:t>Components</a:t>
            </a:r>
            <a:endParaRPr lang="en-IN" sz="4400" b="1" dirty="0"/>
          </a:p>
        </p:txBody>
      </p:sp>
      <p:sp>
        <p:nvSpPr>
          <p:cNvPr id="3" name="Content Placeholder 2"/>
          <p:cNvSpPr>
            <a:spLocks noGrp="1"/>
          </p:cNvSpPr>
          <p:nvPr>
            <p:ph idx="1"/>
          </p:nvPr>
        </p:nvSpPr>
        <p:spPr>
          <a:xfrm>
            <a:off x="2095500" y="1735015"/>
            <a:ext cx="9409112" cy="4841630"/>
          </a:xfrm>
        </p:spPr>
        <p:txBody>
          <a:bodyPr>
            <a:normAutofit/>
          </a:bodyPr>
          <a:lstStyle/>
          <a:p>
            <a:r>
              <a:rPr lang="en-IN" sz="4000" dirty="0" smtClean="0"/>
              <a:t>Modifications to Existing Items</a:t>
            </a:r>
          </a:p>
          <a:p>
            <a:r>
              <a:rPr lang="en-IN" sz="4000" dirty="0" smtClean="0"/>
              <a:t>GPS Subsystems</a:t>
            </a:r>
          </a:p>
          <a:p>
            <a:r>
              <a:rPr lang="en-IN" sz="4000" dirty="0" smtClean="0"/>
              <a:t>LIDAR </a:t>
            </a:r>
          </a:p>
          <a:p>
            <a:r>
              <a:rPr lang="en-IN" sz="4000" dirty="0" smtClean="0"/>
              <a:t>Central Computer</a:t>
            </a:r>
          </a:p>
        </p:txBody>
      </p:sp>
    </p:spTree>
    <p:extLst>
      <p:ext uri="{BB962C8B-B14F-4D97-AF65-F5344CB8AC3E}">
        <p14:creationId xmlns:p14="http://schemas.microsoft.com/office/powerpoint/2010/main" val="34151904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84143" y="259307"/>
            <a:ext cx="7042245" cy="5131559"/>
          </a:xfrm>
        </p:spPr>
      </p:pic>
      <p:sp>
        <p:nvSpPr>
          <p:cNvPr id="2" name="TextBox 1"/>
          <p:cNvSpPr txBox="1"/>
          <p:nvPr/>
        </p:nvSpPr>
        <p:spPr>
          <a:xfrm>
            <a:off x="1999397" y="5868537"/>
            <a:ext cx="8611736" cy="646331"/>
          </a:xfrm>
          <a:prstGeom prst="rect">
            <a:avLst/>
          </a:prstGeom>
          <a:noFill/>
        </p:spPr>
        <p:txBody>
          <a:bodyPr wrap="square" rtlCol="0">
            <a:spAutoFit/>
          </a:bodyPr>
          <a:lstStyle/>
          <a:p>
            <a:pPr algn="ctr"/>
            <a:r>
              <a:rPr lang="en-IN" sz="3600" dirty="0" smtClean="0"/>
              <a:t>Global Positioning System</a:t>
            </a:r>
          </a:p>
        </p:txBody>
      </p:sp>
    </p:spTree>
    <p:extLst>
      <p:ext uri="{BB962C8B-B14F-4D97-AF65-F5344CB8AC3E}">
        <p14:creationId xmlns:p14="http://schemas.microsoft.com/office/powerpoint/2010/main" val="20699097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3658</TotalTime>
  <Words>658</Words>
  <Application>Microsoft Office PowerPoint</Application>
  <PresentationFormat>Widescreen</PresentationFormat>
  <Paragraphs>53</Paragraphs>
  <Slides>14</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Century Gothic</vt:lpstr>
      <vt:lpstr>Wingdings 3</vt:lpstr>
      <vt:lpstr>Wisp</vt:lpstr>
      <vt:lpstr>Automated Vehicles</vt:lpstr>
      <vt:lpstr>PowerPoint Presentation</vt:lpstr>
      <vt:lpstr>Why Autonomous Vehicles </vt:lpstr>
      <vt:lpstr>Timeline</vt:lpstr>
      <vt:lpstr>Timeline</vt:lpstr>
      <vt:lpstr>PowerPoint Presentation</vt:lpstr>
      <vt:lpstr>PowerPoint Presentation</vt:lpstr>
      <vt:lpstr>Components</vt:lpstr>
      <vt:lpstr>PowerPoint Presentation</vt:lpstr>
      <vt:lpstr>PowerPoint Presentation</vt:lpstr>
      <vt:lpstr>PowerPoint Presentation</vt:lpstr>
      <vt:lpstr>PowerPoint Presentation</vt:lpstr>
      <vt:lpstr>Advantages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Speed Rail Networks</dc:title>
  <dc:creator>Anwesh Mohanty</dc:creator>
  <cp:lastModifiedBy>Anwesh Mohanty</cp:lastModifiedBy>
  <cp:revision>121</cp:revision>
  <dcterms:created xsi:type="dcterms:W3CDTF">2016-09-23T12:31:54Z</dcterms:created>
  <dcterms:modified xsi:type="dcterms:W3CDTF">2017-02-20T12:52:07Z</dcterms:modified>
</cp:coreProperties>
</file>