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10/12/20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10/12/20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1F10F-C7C3-694E-BF43-C0C549D8D265}"/>
              </a:ext>
            </a:extLst>
          </p:cNvPr>
          <p:cNvSpPr>
            <a:spLocks noGrp="1"/>
          </p:cNvSpPr>
          <p:nvPr>
            <p:ph type="ctrTitle"/>
          </p:nvPr>
        </p:nvSpPr>
        <p:spPr/>
        <p:txBody>
          <a:bodyPr/>
          <a:lstStyle/>
          <a:p>
            <a:r>
              <a:rPr lang="en-US" dirty="0"/>
              <a:t>Debt Management Service</a:t>
            </a:r>
          </a:p>
        </p:txBody>
      </p:sp>
    </p:spTree>
    <p:extLst>
      <p:ext uri="{BB962C8B-B14F-4D97-AF65-F5344CB8AC3E}">
        <p14:creationId xmlns:p14="http://schemas.microsoft.com/office/powerpoint/2010/main" val="2834608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6EB71-D4D2-F94D-A980-F96A616C57EA}"/>
              </a:ext>
            </a:extLst>
          </p:cNvPr>
          <p:cNvSpPr>
            <a:spLocks noGrp="1"/>
          </p:cNvSpPr>
          <p:nvPr>
            <p:ph type="title"/>
          </p:nvPr>
        </p:nvSpPr>
        <p:spPr>
          <a:xfrm>
            <a:off x="1141413" y="618518"/>
            <a:ext cx="9905998" cy="673569"/>
          </a:xfrm>
        </p:spPr>
        <p:txBody>
          <a:bodyPr/>
          <a:lstStyle/>
          <a:p>
            <a:r>
              <a:rPr lang="en-US" dirty="0"/>
              <a:t>Explanations</a:t>
            </a:r>
          </a:p>
        </p:txBody>
      </p:sp>
      <p:sp>
        <p:nvSpPr>
          <p:cNvPr id="3" name="Content Placeholder 2">
            <a:extLst>
              <a:ext uri="{FF2B5EF4-FFF2-40B4-BE49-F238E27FC236}">
                <a16:creationId xmlns:a16="http://schemas.microsoft.com/office/drawing/2014/main" id="{E3B4F14D-1693-8A45-986D-DDB45C1B44DA}"/>
              </a:ext>
            </a:extLst>
          </p:cNvPr>
          <p:cNvSpPr>
            <a:spLocks noGrp="1"/>
          </p:cNvSpPr>
          <p:nvPr>
            <p:ph idx="1"/>
          </p:nvPr>
        </p:nvSpPr>
        <p:spPr>
          <a:xfrm>
            <a:off x="1141412" y="1222513"/>
            <a:ext cx="9905999" cy="4568688"/>
          </a:xfrm>
        </p:spPr>
        <p:txBody>
          <a:bodyPr/>
          <a:lstStyle/>
          <a:p>
            <a:r>
              <a:rPr lang="en-US" dirty="0"/>
              <a:t>Debt DB: As the debt can be </a:t>
            </a:r>
            <a:r>
              <a:rPr lang="en-US" dirty="0" err="1"/>
              <a:t>BankAccount</a:t>
            </a:r>
            <a:r>
              <a:rPr lang="en-US" dirty="0"/>
              <a:t>, </a:t>
            </a:r>
            <a:r>
              <a:rPr lang="en-US" dirty="0" err="1"/>
              <a:t>CreditCardAccount</a:t>
            </a:r>
            <a:r>
              <a:rPr lang="en-US" dirty="0"/>
              <a:t>, </a:t>
            </a:r>
            <a:r>
              <a:rPr lang="en-US" dirty="0" err="1"/>
              <a:t>MortgageAccount</a:t>
            </a:r>
            <a:r>
              <a:rPr lang="en-US" dirty="0"/>
              <a:t> and others(in the future); So, I am in “</a:t>
            </a:r>
            <a:r>
              <a:rPr lang="en-US" b="1" dirty="0"/>
              <a:t>debt”</a:t>
            </a:r>
            <a:r>
              <a:rPr lang="en-US" dirty="0"/>
              <a:t> I am using </a:t>
            </a:r>
            <a:r>
              <a:rPr lang="en-US" dirty="0" err="1"/>
              <a:t>discriminatorColumn</a:t>
            </a:r>
            <a:r>
              <a:rPr lang="en-US" dirty="0"/>
              <a:t> to </a:t>
            </a:r>
            <a:r>
              <a:rPr lang="en-US" dirty="0" err="1"/>
              <a:t>distinguist</a:t>
            </a:r>
            <a:r>
              <a:rPr lang="en-US" dirty="0"/>
              <a:t> those types. </a:t>
            </a:r>
          </a:p>
          <a:p>
            <a:r>
              <a:rPr lang="en-US" dirty="0"/>
              <a:t>To avoid another join I decided to put all the fields of Description tags from input into “debt” as fields of Description will be dynamic according to Debt Type.</a:t>
            </a:r>
          </a:p>
        </p:txBody>
      </p:sp>
    </p:spTree>
    <p:extLst>
      <p:ext uri="{BB962C8B-B14F-4D97-AF65-F5344CB8AC3E}">
        <p14:creationId xmlns:p14="http://schemas.microsoft.com/office/powerpoint/2010/main" val="3737631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FA841-A4E1-6B4E-9F0E-BD132EE4E5B8}"/>
              </a:ext>
            </a:extLst>
          </p:cNvPr>
          <p:cNvSpPr>
            <a:spLocks noGrp="1"/>
          </p:cNvSpPr>
          <p:nvPr>
            <p:ph type="title"/>
          </p:nvPr>
        </p:nvSpPr>
        <p:spPr>
          <a:xfrm>
            <a:off x="1141413" y="618518"/>
            <a:ext cx="9905998" cy="633812"/>
          </a:xfrm>
        </p:spPr>
        <p:txBody>
          <a:bodyPr/>
          <a:lstStyle/>
          <a:p>
            <a:r>
              <a:rPr lang="en-US" dirty="0"/>
              <a:t>Explanations (</a:t>
            </a:r>
            <a:r>
              <a:rPr lang="en-US" dirty="0" err="1"/>
              <a:t>cont</a:t>
            </a:r>
            <a:r>
              <a:rPr lang="en-US" dirty="0"/>
              <a:t>)</a:t>
            </a:r>
          </a:p>
        </p:txBody>
      </p:sp>
      <p:sp>
        <p:nvSpPr>
          <p:cNvPr id="3" name="Content Placeholder 2">
            <a:extLst>
              <a:ext uri="{FF2B5EF4-FFF2-40B4-BE49-F238E27FC236}">
                <a16:creationId xmlns:a16="http://schemas.microsoft.com/office/drawing/2014/main" id="{8CEF8B49-CC06-5A4C-AD8A-9F06F8E94A3C}"/>
              </a:ext>
            </a:extLst>
          </p:cNvPr>
          <p:cNvSpPr>
            <a:spLocks noGrp="1"/>
          </p:cNvSpPr>
          <p:nvPr>
            <p:ph idx="1"/>
          </p:nvPr>
        </p:nvSpPr>
        <p:spPr>
          <a:xfrm>
            <a:off x="1141412" y="1252330"/>
            <a:ext cx="9905999" cy="4987152"/>
          </a:xfrm>
        </p:spPr>
        <p:txBody>
          <a:bodyPr>
            <a:normAutofit/>
          </a:bodyPr>
          <a:lstStyle/>
          <a:p>
            <a:r>
              <a:rPr lang="en-US" dirty="0">
                <a:solidFill>
                  <a:srgbClr val="FF00FF"/>
                </a:solidFill>
              </a:rPr>
              <a:t>(1) </a:t>
            </a:r>
            <a:r>
              <a:rPr lang="en-US" dirty="0"/>
              <a:t>:</a:t>
            </a:r>
            <a:r>
              <a:rPr lang="en-US" dirty="0">
                <a:solidFill>
                  <a:srgbClr val="FF00FF"/>
                </a:solidFill>
              </a:rPr>
              <a:t> </a:t>
            </a:r>
            <a:r>
              <a:rPr lang="en-US" dirty="0"/>
              <a:t>For mapping I am using ”</a:t>
            </a:r>
            <a:r>
              <a:rPr lang="en-US" dirty="0" err="1"/>
              <a:t>Orika</a:t>
            </a:r>
            <a:r>
              <a:rPr lang="en-US" dirty="0"/>
              <a:t>” for data Mapping from Entity to DTO and vice versa. </a:t>
            </a:r>
          </a:p>
          <a:p>
            <a:r>
              <a:rPr lang="en-US" dirty="0">
                <a:solidFill>
                  <a:srgbClr val="FF00FF"/>
                </a:solidFill>
              </a:rPr>
              <a:t>(2) </a:t>
            </a:r>
            <a:r>
              <a:rPr lang="en-US" dirty="0"/>
              <a:t>:</a:t>
            </a:r>
            <a:r>
              <a:rPr lang="en-US" dirty="0">
                <a:solidFill>
                  <a:srgbClr val="FF00FF"/>
                </a:solidFill>
              </a:rPr>
              <a:t> </a:t>
            </a:r>
            <a:r>
              <a:rPr lang="en-US" dirty="0"/>
              <a:t>Since, I don’t have any Database server installed, I am using </a:t>
            </a:r>
            <a:r>
              <a:rPr lang="en-US" dirty="0" err="1"/>
              <a:t>hsqlDB</a:t>
            </a:r>
            <a:r>
              <a:rPr lang="en-US" dirty="0"/>
              <a:t> which is a memory DB </a:t>
            </a:r>
          </a:p>
          <a:p>
            <a:r>
              <a:rPr lang="en-US" dirty="0">
                <a:solidFill>
                  <a:srgbClr val="FF00FF"/>
                </a:solidFill>
              </a:rPr>
              <a:t>(3) , (4) &amp; (8) </a:t>
            </a:r>
            <a:r>
              <a:rPr lang="en-US" dirty="0"/>
              <a:t>:</a:t>
            </a:r>
            <a:r>
              <a:rPr lang="en-US" dirty="0">
                <a:solidFill>
                  <a:srgbClr val="FF00FF"/>
                </a:solidFill>
              </a:rPr>
              <a:t> </a:t>
            </a:r>
            <a:r>
              <a:rPr lang="en-US" dirty="0"/>
              <a:t>I am Strategy Processor, where checking the supported file that is configurable in the properties. In the future, if another file is needed we can always update supported file and created new processor to process the output which is flexible enough.</a:t>
            </a:r>
          </a:p>
          <a:p>
            <a:r>
              <a:rPr lang="en-US" dirty="0">
                <a:solidFill>
                  <a:srgbClr val="FF00FF"/>
                </a:solidFill>
              </a:rPr>
              <a:t>(5)</a:t>
            </a:r>
            <a:r>
              <a:rPr lang="en-US" dirty="0"/>
              <a:t> : Similar to </a:t>
            </a:r>
            <a:r>
              <a:rPr lang="en-US" dirty="0">
                <a:solidFill>
                  <a:srgbClr val="FF00FF"/>
                </a:solidFill>
              </a:rPr>
              <a:t>(1) </a:t>
            </a:r>
            <a:r>
              <a:rPr lang="en-US" dirty="0"/>
              <a:t>using “</a:t>
            </a:r>
            <a:r>
              <a:rPr lang="en-US" dirty="0" err="1"/>
              <a:t>Orika</a:t>
            </a:r>
            <a:r>
              <a:rPr lang="en-US" dirty="0"/>
              <a:t>” for data mapping from DTO back to Entity.</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007360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BE217-B581-EA46-ACCA-EE5D4C2A1ACF}"/>
              </a:ext>
            </a:extLst>
          </p:cNvPr>
          <p:cNvSpPr>
            <a:spLocks noGrp="1"/>
          </p:cNvSpPr>
          <p:nvPr>
            <p:ph type="title"/>
          </p:nvPr>
        </p:nvSpPr>
        <p:spPr>
          <a:xfrm>
            <a:off x="1141413" y="618518"/>
            <a:ext cx="9905998" cy="703386"/>
          </a:xfrm>
        </p:spPr>
        <p:txBody>
          <a:bodyPr/>
          <a:lstStyle/>
          <a:p>
            <a:r>
              <a:rPr lang="en-US" dirty="0"/>
              <a:t>Explanations (</a:t>
            </a:r>
            <a:r>
              <a:rPr lang="en-US" dirty="0" err="1"/>
              <a:t>cont</a:t>
            </a:r>
            <a:r>
              <a:rPr lang="en-US" dirty="0"/>
              <a:t>)</a:t>
            </a:r>
          </a:p>
        </p:txBody>
      </p:sp>
      <p:sp>
        <p:nvSpPr>
          <p:cNvPr id="3" name="Content Placeholder 2">
            <a:extLst>
              <a:ext uri="{FF2B5EF4-FFF2-40B4-BE49-F238E27FC236}">
                <a16:creationId xmlns:a16="http://schemas.microsoft.com/office/drawing/2014/main" id="{DFBF90F6-0C10-2947-A283-A2673715E2F8}"/>
              </a:ext>
            </a:extLst>
          </p:cNvPr>
          <p:cNvSpPr>
            <a:spLocks noGrp="1"/>
          </p:cNvSpPr>
          <p:nvPr>
            <p:ph idx="1"/>
          </p:nvPr>
        </p:nvSpPr>
        <p:spPr>
          <a:xfrm>
            <a:off x="1141412" y="1232452"/>
            <a:ext cx="9905999" cy="4701209"/>
          </a:xfrm>
        </p:spPr>
        <p:txBody>
          <a:bodyPr/>
          <a:lstStyle/>
          <a:p>
            <a:r>
              <a:rPr lang="en-US" dirty="0">
                <a:solidFill>
                  <a:srgbClr val="FF00FF"/>
                </a:solidFill>
              </a:rPr>
              <a:t>(6) </a:t>
            </a:r>
            <a:r>
              <a:rPr lang="en-US" dirty="0"/>
              <a:t>: marshalling and </a:t>
            </a:r>
            <a:r>
              <a:rPr lang="en-US" dirty="0" err="1"/>
              <a:t>unmashalling</a:t>
            </a:r>
            <a:r>
              <a:rPr lang="en-US" dirty="0"/>
              <a:t> according to file support. For now it’s </a:t>
            </a:r>
            <a:r>
              <a:rPr lang="en-US" dirty="0" err="1"/>
              <a:t>XMl</a:t>
            </a:r>
            <a:r>
              <a:rPr lang="en-US" dirty="0"/>
              <a:t> so I am using JAXB for transformation. We can use </a:t>
            </a:r>
            <a:r>
              <a:rPr lang="en-US" dirty="0" err="1"/>
              <a:t>Gson</a:t>
            </a:r>
            <a:r>
              <a:rPr lang="en-US" dirty="0"/>
              <a:t> for example for JSON file in the future.  After creating file I am using “JSCH” for uploading to SFTP server.</a:t>
            </a:r>
            <a:endParaRPr lang="en-US" dirty="0">
              <a:solidFill>
                <a:srgbClr val="FF00FF"/>
              </a:solidFill>
            </a:endParaRPr>
          </a:p>
          <a:p>
            <a:r>
              <a:rPr lang="en-US" dirty="0">
                <a:solidFill>
                  <a:srgbClr val="FF00FF"/>
                </a:solidFill>
              </a:rPr>
              <a:t>(7) </a:t>
            </a:r>
            <a:r>
              <a:rPr lang="en-US" dirty="0"/>
              <a:t>:</a:t>
            </a:r>
            <a:r>
              <a:rPr lang="en-US" dirty="0">
                <a:solidFill>
                  <a:srgbClr val="FF00FF"/>
                </a:solidFill>
              </a:rPr>
              <a:t> </a:t>
            </a:r>
            <a:r>
              <a:rPr lang="en-US" dirty="0"/>
              <a:t>Reading files from FTP using “common-net” library. </a:t>
            </a:r>
          </a:p>
          <a:p>
            <a:r>
              <a:rPr lang="en-US" dirty="0">
                <a:solidFill>
                  <a:srgbClr val="FF00FF"/>
                </a:solidFill>
              </a:rPr>
              <a:t>(9) </a:t>
            </a:r>
            <a:r>
              <a:rPr lang="en-US" dirty="0"/>
              <a:t>:</a:t>
            </a:r>
            <a:r>
              <a:rPr lang="en-US" dirty="0">
                <a:solidFill>
                  <a:srgbClr val="FF00FF"/>
                </a:solidFill>
              </a:rPr>
              <a:t> </a:t>
            </a:r>
            <a:r>
              <a:rPr lang="en-US" dirty="0"/>
              <a:t>For mapping debt entity to DTO and vice versa, Builder patter to build the </a:t>
            </a:r>
            <a:r>
              <a:rPr lang="en-US" dirty="0" err="1"/>
              <a:t>DebtType</a:t>
            </a:r>
            <a:r>
              <a:rPr lang="en-US" dirty="0"/>
              <a:t> (</a:t>
            </a:r>
            <a:r>
              <a:rPr lang="en-US" dirty="0" err="1"/>
              <a:t>BankAccount</a:t>
            </a:r>
            <a:r>
              <a:rPr lang="en-US" dirty="0"/>
              <a:t>, </a:t>
            </a:r>
            <a:r>
              <a:rPr lang="en-US" dirty="0" err="1"/>
              <a:t>CreditCardAccount</a:t>
            </a:r>
            <a:r>
              <a:rPr lang="en-US" dirty="0"/>
              <a:t>, </a:t>
            </a:r>
            <a:r>
              <a:rPr lang="en-US" dirty="0" err="1"/>
              <a:t>MortgageAccount</a:t>
            </a:r>
            <a:r>
              <a:rPr lang="en-US" dirty="0"/>
              <a:t>) according to according to the </a:t>
            </a:r>
            <a:r>
              <a:rPr lang="en-US" dirty="0" err="1"/>
              <a:t>DebtType</a:t>
            </a:r>
            <a:r>
              <a:rPr lang="en-US" dirty="0"/>
              <a:t> of the data. So, in case there another debt type coming soon we can always easy build that object. </a:t>
            </a:r>
          </a:p>
          <a:p>
            <a:pPr marL="0" indent="0">
              <a:buNone/>
            </a:pPr>
            <a:endParaRPr lang="en-US" dirty="0"/>
          </a:p>
        </p:txBody>
      </p:sp>
    </p:spTree>
    <p:extLst>
      <p:ext uri="{BB962C8B-B14F-4D97-AF65-F5344CB8AC3E}">
        <p14:creationId xmlns:p14="http://schemas.microsoft.com/office/powerpoint/2010/main" val="389561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3B33C-4962-1942-8DFF-DCF6DC49E85D}"/>
              </a:ext>
            </a:extLst>
          </p:cNvPr>
          <p:cNvSpPr>
            <a:spLocks noGrp="1"/>
          </p:cNvSpPr>
          <p:nvPr>
            <p:ph type="title"/>
          </p:nvPr>
        </p:nvSpPr>
        <p:spPr>
          <a:xfrm>
            <a:off x="1141413" y="529066"/>
            <a:ext cx="9905998" cy="882291"/>
          </a:xfrm>
        </p:spPr>
        <p:txBody>
          <a:bodyPr/>
          <a:lstStyle/>
          <a:p>
            <a:r>
              <a:rPr lang="en-US" dirty="0"/>
              <a:t>Future goals:</a:t>
            </a:r>
          </a:p>
        </p:txBody>
      </p:sp>
      <p:sp>
        <p:nvSpPr>
          <p:cNvPr id="3" name="Content Placeholder 2">
            <a:extLst>
              <a:ext uri="{FF2B5EF4-FFF2-40B4-BE49-F238E27FC236}">
                <a16:creationId xmlns:a16="http://schemas.microsoft.com/office/drawing/2014/main" id="{2ED806DD-30CD-F34A-8AD5-1D4F3C7474FF}"/>
              </a:ext>
            </a:extLst>
          </p:cNvPr>
          <p:cNvSpPr>
            <a:spLocks noGrp="1"/>
          </p:cNvSpPr>
          <p:nvPr>
            <p:ph idx="1"/>
          </p:nvPr>
        </p:nvSpPr>
        <p:spPr>
          <a:xfrm>
            <a:off x="1141412" y="1311965"/>
            <a:ext cx="9905999" cy="4479236"/>
          </a:xfrm>
        </p:spPr>
        <p:txBody>
          <a:bodyPr/>
          <a:lstStyle/>
          <a:p>
            <a:r>
              <a:rPr lang="en-US" dirty="0"/>
              <a:t>Add more unit tests to cover all the code at least 85% in order to pass the maven build using JACOCO</a:t>
            </a:r>
          </a:p>
          <a:p>
            <a:r>
              <a:rPr lang="en-US" dirty="0"/>
              <a:t>Find another better way to to check the type of debt from input (</a:t>
            </a:r>
            <a:r>
              <a:rPr lang="en-US" dirty="0" err="1"/>
              <a:t>RequestBody</a:t>
            </a:r>
            <a:r>
              <a:rPr lang="en-US" dirty="0"/>
              <a:t> as well as input files.)</a:t>
            </a:r>
          </a:p>
          <a:p>
            <a:r>
              <a:rPr lang="en-US" dirty="0"/>
              <a:t>Update DB using DB server</a:t>
            </a:r>
          </a:p>
          <a:p>
            <a:endParaRPr lang="en-US" dirty="0"/>
          </a:p>
        </p:txBody>
      </p:sp>
    </p:spTree>
    <p:extLst>
      <p:ext uri="{BB962C8B-B14F-4D97-AF65-F5344CB8AC3E}">
        <p14:creationId xmlns:p14="http://schemas.microsoft.com/office/powerpoint/2010/main" val="3519153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34F15-9358-994C-ABBC-8990CEC924F1}"/>
              </a:ext>
            </a:extLst>
          </p:cNvPr>
          <p:cNvSpPr>
            <a:spLocks noGrp="1"/>
          </p:cNvSpPr>
          <p:nvPr>
            <p:ph type="title"/>
          </p:nvPr>
        </p:nvSpPr>
        <p:spPr>
          <a:xfrm>
            <a:off x="1141413" y="618518"/>
            <a:ext cx="9905998" cy="5235630"/>
          </a:xfrm>
        </p:spPr>
        <p:txBody>
          <a:bodyPr/>
          <a:lstStyle/>
          <a:p>
            <a:pPr algn="ctr"/>
            <a:r>
              <a:rPr lang="en-US" dirty="0"/>
              <a:t>Demo</a:t>
            </a:r>
          </a:p>
        </p:txBody>
      </p:sp>
    </p:spTree>
    <p:extLst>
      <p:ext uri="{BB962C8B-B14F-4D97-AF65-F5344CB8AC3E}">
        <p14:creationId xmlns:p14="http://schemas.microsoft.com/office/powerpoint/2010/main" val="3383524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BCC96-4595-6247-9BC1-0C6BF4AE1F2C}"/>
              </a:ext>
            </a:extLst>
          </p:cNvPr>
          <p:cNvSpPr>
            <a:spLocks noGrp="1"/>
          </p:cNvSpPr>
          <p:nvPr>
            <p:ph type="title"/>
          </p:nvPr>
        </p:nvSpPr>
        <p:spPr>
          <a:xfrm>
            <a:off x="1141413" y="618517"/>
            <a:ext cx="9905998" cy="5175995"/>
          </a:xfrm>
        </p:spPr>
        <p:txBody>
          <a:bodyPr/>
          <a:lstStyle/>
          <a:p>
            <a:pPr algn="ctr"/>
            <a:r>
              <a:rPr lang="en-US" dirty="0"/>
              <a:t>Question and Answer</a:t>
            </a:r>
            <a:br>
              <a:rPr lang="en-US" dirty="0"/>
            </a:br>
            <a:br>
              <a:rPr lang="en-US" dirty="0"/>
            </a:br>
            <a:r>
              <a:rPr lang="en-US" dirty="0"/>
              <a:t>&amp;</a:t>
            </a:r>
            <a:br>
              <a:rPr lang="en-US" dirty="0"/>
            </a:br>
            <a:br>
              <a:rPr lang="en-US" dirty="0"/>
            </a:br>
            <a:r>
              <a:rPr lang="en-US" dirty="0"/>
              <a:t>Thanks for your time</a:t>
            </a:r>
          </a:p>
        </p:txBody>
      </p:sp>
    </p:spTree>
    <p:extLst>
      <p:ext uri="{BB962C8B-B14F-4D97-AF65-F5344CB8AC3E}">
        <p14:creationId xmlns:p14="http://schemas.microsoft.com/office/powerpoint/2010/main" val="3280833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51C7F-4743-6940-9E36-3445B383A3ED}"/>
              </a:ext>
            </a:extLst>
          </p:cNvPr>
          <p:cNvSpPr>
            <a:spLocks noGrp="1"/>
          </p:cNvSpPr>
          <p:nvPr>
            <p:ph type="title"/>
          </p:nvPr>
        </p:nvSpPr>
        <p:spPr>
          <a:xfrm>
            <a:off x="1141413" y="551654"/>
            <a:ext cx="9905998" cy="1030289"/>
          </a:xfrm>
        </p:spPr>
        <p:txBody>
          <a:bodyPr/>
          <a:lstStyle/>
          <a:p>
            <a:r>
              <a:rPr lang="en-US" dirty="0"/>
              <a:t>Outline: </a:t>
            </a:r>
          </a:p>
        </p:txBody>
      </p:sp>
      <p:sp>
        <p:nvSpPr>
          <p:cNvPr id="3" name="Content Placeholder 2">
            <a:extLst>
              <a:ext uri="{FF2B5EF4-FFF2-40B4-BE49-F238E27FC236}">
                <a16:creationId xmlns:a16="http://schemas.microsoft.com/office/drawing/2014/main" id="{B6A0A98D-40F7-4F41-A963-4322859C8DB8}"/>
              </a:ext>
            </a:extLst>
          </p:cNvPr>
          <p:cNvSpPr>
            <a:spLocks noGrp="1"/>
          </p:cNvSpPr>
          <p:nvPr>
            <p:ph idx="1"/>
          </p:nvPr>
        </p:nvSpPr>
        <p:spPr>
          <a:xfrm>
            <a:off x="1141412" y="1709530"/>
            <a:ext cx="9905999" cy="4081671"/>
          </a:xfrm>
        </p:spPr>
        <p:txBody>
          <a:bodyPr>
            <a:normAutofit/>
          </a:bodyPr>
          <a:lstStyle/>
          <a:p>
            <a:r>
              <a:rPr lang="en-US" dirty="0"/>
              <a:t>Problem Statement</a:t>
            </a:r>
          </a:p>
          <a:p>
            <a:r>
              <a:rPr lang="en-US" dirty="0"/>
              <a:t>Challenges</a:t>
            </a:r>
          </a:p>
          <a:p>
            <a:r>
              <a:rPr lang="en-US" dirty="0"/>
              <a:t>Technologies</a:t>
            </a:r>
          </a:p>
          <a:p>
            <a:r>
              <a:rPr lang="en-US" dirty="0"/>
              <a:t>Diagrams and Explanations</a:t>
            </a:r>
          </a:p>
          <a:p>
            <a:r>
              <a:rPr lang="en-US" dirty="0"/>
              <a:t>Future goals</a:t>
            </a:r>
          </a:p>
          <a:p>
            <a:r>
              <a:rPr lang="en-US" dirty="0"/>
              <a:t>Demo</a:t>
            </a:r>
          </a:p>
          <a:p>
            <a:r>
              <a:rPr lang="en-US" dirty="0"/>
              <a:t>Q &amp; A</a:t>
            </a:r>
          </a:p>
          <a:p>
            <a:endParaRPr lang="en-US" dirty="0"/>
          </a:p>
          <a:p>
            <a:endParaRPr lang="en-US" dirty="0"/>
          </a:p>
          <a:p>
            <a:endParaRPr lang="en-US" dirty="0"/>
          </a:p>
        </p:txBody>
      </p:sp>
    </p:spTree>
    <p:extLst>
      <p:ext uri="{BB962C8B-B14F-4D97-AF65-F5344CB8AC3E}">
        <p14:creationId xmlns:p14="http://schemas.microsoft.com/office/powerpoint/2010/main" val="2420586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5426A-C7EC-FA40-BBCE-F21DD812D504}"/>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66F45E3F-3779-8941-9BE4-4158C73CBC04}"/>
              </a:ext>
            </a:extLst>
          </p:cNvPr>
          <p:cNvSpPr>
            <a:spLocks noGrp="1"/>
          </p:cNvSpPr>
          <p:nvPr>
            <p:ph idx="1"/>
          </p:nvPr>
        </p:nvSpPr>
        <p:spPr/>
        <p:txBody>
          <a:bodyPr/>
          <a:lstStyle/>
          <a:p>
            <a:r>
              <a:rPr lang="en-US" dirty="0"/>
              <a:t>Design and implement a service (microservice)</a:t>
            </a:r>
          </a:p>
          <a:p>
            <a:pPr lvl="1"/>
            <a:r>
              <a:rPr lang="en-US" dirty="0"/>
              <a:t>Be able to receive a  rest service to receive user account records and be able to output to reporting system. </a:t>
            </a:r>
          </a:p>
          <a:p>
            <a:pPr lvl="1"/>
            <a:r>
              <a:rPr lang="en-US" dirty="0"/>
              <a:t>Be able to process via File from FTP</a:t>
            </a:r>
          </a:p>
          <a:p>
            <a:pPr lvl="1"/>
            <a:r>
              <a:rPr lang="en-US" dirty="0"/>
              <a:t>Be able to output record and upload to SFTP server. </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184049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B4D87-A47D-B141-A8A5-CA7790E17AA3}"/>
              </a:ext>
            </a:extLst>
          </p:cNvPr>
          <p:cNvSpPr>
            <a:spLocks noGrp="1"/>
          </p:cNvSpPr>
          <p:nvPr>
            <p:ph type="title"/>
          </p:nvPr>
        </p:nvSpPr>
        <p:spPr>
          <a:xfrm>
            <a:off x="1141413" y="618518"/>
            <a:ext cx="9905998" cy="862412"/>
          </a:xfrm>
        </p:spPr>
        <p:txBody>
          <a:bodyPr/>
          <a:lstStyle/>
          <a:p>
            <a:r>
              <a:rPr lang="en-US" dirty="0"/>
              <a:t>Challenges:</a:t>
            </a:r>
          </a:p>
        </p:txBody>
      </p:sp>
      <p:sp>
        <p:nvSpPr>
          <p:cNvPr id="3" name="Content Placeholder 2">
            <a:extLst>
              <a:ext uri="{FF2B5EF4-FFF2-40B4-BE49-F238E27FC236}">
                <a16:creationId xmlns:a16="http://schemas.microsoft.com/office/drawing/2014/main" id="{FE6E2073-3808-1849-A978-4E64075E0803}"/>
              </a:ext>
            </a:extLst>
          </p:cNvPr>
          <p:cNvSpPr>
            <a:spLocks noGrp="1"/>
          </p:cNvSpPr>
          <p:nvPr>
            <p:ph idx="1"/>
          </p:nvPr>
        </p:nvSpPr>
        <p:spPr>
          <a:xfrm>
            <a:off x="1141412" y="1480929"/>
            <a:ext cx="9905999" cy="4310271"/>
          </a:xfrm>
        </p:spPr>
        <p:txBody>
          <a:bodyPr/>
          <a:lstStyle/>
          <a:p>
            <a:r>
              <a:rPr lang="en-US" dirty="0"/>
              <a:t>Structure of records </a:t>
            </a:r>
          </a:p>
          <a:p>
            <a:r>
              <a:rPr lang="en-US" dirty="0"/>
              <a:t>Time</a:t>
            </a:r>
          </a:p>
          <a:p>
            <a:r>
              <a:rPr lang="en-US" dirty="0"/>
              <a:t>Developing resource</a:t>
            </a:r>
          </a:p>
          <a:p>
            <a:endParaRPr lang="en-US" dirty="0"/>
          </a:p>
        </p:txBody>
      </p:sp>
    </p:spTree>
    <p:extLst>
      <p:ext uri="{BB962C8B-B14F-4D97-AF65-F5344CB8AC3E}">
        <p14:creationId xmlns:p14="http://schemas.microsoft.com/office/powerpoint/2010/main" val="2421717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FA173-893C-4A4D-B2E7-1CDE44CFD182}"/>
              </a:ext>
            </a:extLst>
          </p:cNvPr>
          <p:cNvSpPr>
            <a:spLocks noGrp="1"/>
          </p:cNvSpPr>
          <p:nvPr>
            <p:ph type="title"/>
          </p:nvPr>
        </p:nvSpPr>
        <p:spPr>
          <a:xfrm>
            <a:off x="1141413" y="496958"/>
            <a:ext cx="9905998" cy="645974"/>
          </a:xfrm>
        </p:spPr>
        <p:txBody>
          <a:bodyPr/>
          <a:lstStyle/>
          <a:p>
            <a:r>
              <a:rPr lang="en-US" dirty="0"/>
              <a:t>Technologies: </a:t>
            </a:r>
          </a:p>
        </p:txBody>
      </p:sp>
      <p:sp>
        <p:nvSpPr>
          <p:cNvPr id="3" name="Content Placeholder 2">
            <a:extLst>
              <a:ext uri="{FF2B5EF4-FFF2-40B4-BE49-F238E27FC236}">
                <a16:creationId xmlns:a16="http://schemas.microsoft.com/office/drawing/2014/main" id="{142D30D9-FDB5-FB46-BC10-98973CBFB732}"/>
              </a:ext>
            </a:extLst>
          </p:cNvPr>
          <p:cNvSpPr>
            <a:spLocks noGrp="1"/>
          </p:cNvSpPr>
          <p:nvPr>
            <p:ph idx="1"/>
          </p:nvPr>
        </p:nvSpPr>
        <p:spPr>
          <a:xfrm>
            <a:off x="1141412" y="1142932"/>
            <a:ext cx="9905999" cy="5357259"/>
          </a:xfrm>
        </p:spPr>
        <p:txBody>
          <a:bodyPr>
            <a:normAutofit fontScale="92500" lnSpcReduction="20000"/>
          </a:bodyPr>
          <a:lstStyle/>
          <a:p>
            <a:r>
              <a:rPr lang="en-US" dirty="0" err="1"/>
              <a:t>SpringBoot</a:t>
            </a:r>
            <a:endParaRPr lang="en-US" dirty="0"/>
          </a:p>
          <a:p>
            <a:r>
              <a:rPr lang="en-US" dirty="0"/>
              <a:t>Rest</a:t>
            </a:r>
          </a:p>
          <a:p>
            <a:r>
              <a:rPr lang="en-US" dirty="0"/>
              <a:t>Spring-Scheduling</a:t>
            </a:r>
          </a:p>
          <a:p>
            <a:r>
              <a:rPr lang="en-US" dirty="0" err="1"/>
              <a:t>hsqlDB</a:t>
            </a:r>
            <a:endParaRPr lang="en-US" dirty="0"/>
          </a:p>
          <a:p>
            <a:r>
              <a:rPr lang="en-US" dirty="0" err="1"/>
              <a:t>Jaxb</a:t>
            </a:r>
            <a:endParaRPr lang="en-US" dirty="0"/>
          </a:p>
          <a:p>
            <a:r>
              <a:rPr lang="en-US" dirty="0" err="1"/>
              <a:t>Orika</a:t>
            </a:r>
            <a:endParaRPr lang="en-US" dirty="0"/>
          </a:p>
          <a:p>
            <a:r>
              <a:rPr lang="en-US" dirty="0" err="1"/>
              <a:t>Jsch</a:t>
            </a:r>
            <a:endParaRPr lang="en-US" dirty="0"/>
          </a:p>
          <a:p>
            <a:r>
              <a:rPr lang="en-US" dirty="0" err="1"/>
              <a:t>Commont</a:t>
            </a:r>
            <a:r>
              <a:rPr lang="en-US" dirty="0"/>
              <a:t>-net</a:t>
            </a:r>
          </a:p>
          <a:p>
            <a:r>
              <a:rPr lang="en-US" dirty="0" err="1"/>
              <a:t>GoF</a:t>
            </a:r>
            <a:endParaRPr lang="en-US" dirty="0"/>
          </a:p>
          <a:p>
            <a:r>
              <a:rPr lang="en-US" dirty="0"/>
              <a:t>Karate Automation test</a:t>
            </a:r>
          </a:p>
          <a:p>
            <a:r>
              <a:rPr lang="en-US" dirty="0"/>
              <a:t>etc...</a:t>
            </a:r>
          </a:p>
          <a:p>
            <a:endParaRPr lang="en-US" dirty="0"/>
          </a:p>
          <a:p>
            <a:endParaRPr lang="en-US" dirty="0"/>
          </a:p>
        </p:txBody>
      </p:sp>
    </p:spTree>
    <p:extLst>
      <p:ext uri="{BB962C8B-B14F-4D97-AF65-F5344CB8AC3E}">
        <p14:creationId xmlns:p14="http://schemas.microsoft.com/office/powerpoint/2010/main" val="2206888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86BA1-CD7B-3745-B191-12BADA629092}"/>
              </a:ext>
            </a:extLst>
          </p:cNvPr>
          <p:cNvSpPr>
            <a:spLocks noGrp="1"/>
          </p:cNvSpPr>
          <p:nvPr>
            <p:ph type="title"/>
          </p:nvPr>
        </p:nvSpPr>
        <p:spPr>
          <a:xfrm>
            <a:off x="1143001" y="383291"/>
            <a:ext cx="9905998" cy="683508"/>
          </a:xfrm>
        </p:spPr>
        <p:txBody>
          <a:bodyPr/>
          <a:lstStyle/>
          <a:p>
            <a:r>
              <a:rPr lang="en-US" dirty="0"/>
              <a:t>Diagrams</a:t>
            </a:r>
          </a:p>
        </p:txBody>
      </p:sp>
      <p:pic>
        <p:nvPicPr>
          <p:cNvPr id="5" name="Picture 4" descr="Diagram&#10;&#10;Description automatically generated">
            <a:extLst>
              <a:ext uri="{FF2B5EF4-FFF2-40B4-BE49-F238E27FC236}">
                <a16:creationId xmlns:a16="http://schemas.microsoft.com/office/drawing/2014/main" id="{ED723DAE-B029-6C48-B90B-4BAD87D74003}"/>
              </a:ext>
            </a:extLst>
          </p:cNvPr>
          <p:cNvPicPr>
            <a:picLocks noChangeAspect="1"/>
          </p:cNvPicPr>
          <p:nvPr/>
        </p:nvPicPr>
        <p:blipFill>
          <a:blip r:embed="rId2"/>
          <a:stretch>
            <a:fillRect/>
          </a:stretch>
        </p:blipFill>
        <p:spPr>
          <a:xfrm>
            <a:off x="3919330" y="864877"/>
            <a:ext cx="6380922" cy="5609832"/>
          </a:xfrm>
          <a:prstGeom prst="rect">
            <a:avLst/>
          </a:prstGeom>
        </p:spPr>
      </p:pic>
    </p:spTree>
    <p:extLst>
      <p:ext uri="{BB962C8B-B14F-4D97-AF65-F5344CB8AC3E}">
        <p14:creationId xmlns:p14="http://schemas.microsoft.com/office/powerpoint/2010/main" val="1015292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BED1577B-2C4A-8B4D-AA3E-AB8F8F482C76}"/>
              </a:ext>
            </a:extLst>
          </p:cNvPr>
          <p:cNvPicPr>
            <a:picLocks noChangeAspect="1"/>
          </p:cNvPicPr>
          <p:nvPr/>
        </p:nvPicPr>
        <p:blipFill>
          <a:blip r:embed="rId2"/>
          <a:stretch>
            <a:fillRect/>
          </a:stretch>
        </p:blipFill>
        <p:spPr>
          <a:xfrm>
            <a:off x="1272210" y="247339"/>
            <a:ext cx="9325028" cy="6422960"/>
          </a:xfrm>
          <a:prstGeom prst="rect">
            <a:avLst/>
          </a:prstGeom>
        </p:spPr>
      </p:pic>
      <p:sp>
        <p:nvSpPr>
          <p:cNvPr id="9" name="TextBox 8">
            <a:extLst>
              <a:ext uri="{FF2B5EF4-FFF2-40B4-BE49-F238E27FC236}">
                <a16:creationId xmlns:a16="http://schemas.microsoft.com/office/drawing/2014/main" id="{C827D891-822D-6645-8F01-BF2867DF109F}"/>
              </a:ext>
            </a:extLst>
          </p:cNvPr>
          <p:cNvSpPr txBox="1"/>
          <p:nvPr/>
        </p:nvSpPr>
        <p:spPr>
          <a:xfrm>
            <a:off x="2902226" y="1009814"/>
            <a:ext cx="298174" cy="365760"/>
          </a:xfrm>
          <a:prstGeom prst="rect">
            <a:avLst/>
          </a:prstGeom>
          <a:noFill/>
        </p:spPr>
        <p:txBody>
          <a:bodyPr wrap="square" rtlCol="0">
            <a:spAutoFit/>
          </a:bodyPr>
          <a:lstStyle/>
          <a:p>
            <a:r>
              <a:rPr lang="en-US" dirty="0">
                <a:solidFill>
                  <a:srgbClr val="FF00FF"/>
                </a:solidFill>
              </a:rPr>
              <a:t>1</a:t>
            </a:r>
          </a:p>
        </p:txBody>
      </p:sp>
      <p:sp>
        <p:nvSpPr>
          <p:cNvPr id="13" name="Rectangle 12">
            <a:extLst>
              <a:ext uri="{FF2B5EF4-FFF2-40B4-BE49-F238E27FC236}">
                <a16:creationId xmlns:a16="http://schemas.microsoft.com/office/drawing/2014/main" id="{A6186949-7385-9C48-96F0-0F4084713099}"/>
              </a:ext>
            </a:extLst>
          </p:cNvPr>
          <p:cNvSpPr/>
          <p:nvPr/>
        </p:nvSpPr>
        <p:spPr>
          <a:xfrm>
            <a:off x="2902226" y="2051638"/>
            <a:ext cx="311304" cy="369332"/>
          </a:xfrm>
          <a:prstGeom prst="rect">
            <a:avLst/>
          </a:prstGeom>
        </p:spPr>
        <p:txBody>
          <a:bodyPr wrap="none">
            <a:spAutoFit/>
          </a:bodyPr>
          <a:lstStyle/>
          <a:p>
            <a:r>
              <a:rPr lang="en-US" dirty="0">
                <a:solidFill>
                  <a:srgbClr val="FF00FF"/>
                </a:solidFill>
              </a:rPr>
              <a:t>9</a:t>
            </a:r>
          </a:p>
        </p:txBody>
      </p:sp>
      <p:sp>
        <p:nvSpPr>
          <p:cNvPr id="14" name="Rectangle 13">
            <a:extLst>
              <a:ext uri="{FF2B5EF4-FFF2-40B4-BE49-F238E27FC236}">
                <a16:creationId xmlns:a16="http://schemas.microsoft.com/office/drawing/2014/main" id="{26D12FE0-9614-164F-8C44-36A69D385380}"/>
              </a:ext>
            </a:extLst>
          </p:cNvPr>
          <p:cNvSpPr/>
          <p:nvPr/>
        </p:nvSpPr>
        <p:spPr>
          <a:xfrm>
            <a:off x="1318885" y="4834595"/>
            <a:ext cx="375424" cy="369332"/>
          </a:xfrm>
          <a:prstGeom prst="rect">
            <a:avLst/>
          </a:prstGeom>
        </p:spPr>
        <p:txBody>
          <a:bodyPr wrap="none">
            <a:spAutoFit/>
          </a:bodyPr>
          <a:lstStyle/>
          <a:p>
            <a:r>
              <a:rPr lang="en-US" dirty="0">
                <a:solidFill>
                  <a:srgbClr val="FF00FF"/>
                </a:solidFill>
              </a:rPr>
              <a:t>2 </a:t>
            </a:r>
            <a:endParaRPr lang="en-US" dirty="0"/>
          </a:p>
        </p:txBody>
      </p:sp>
    </p:spTree>
    <p:extLst>
      <p:ext uri="{BB962C8B-B14F-4D97-AF65-F5344CB8AC3E}">
        <p14:creationId xmlns:p14="http://schemas.microsoft.com/office/powerpoint/2010/main" val="2663908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B8653101-A95D-8846-B6F8-0BCD093AF362}"/>
              </a:ext>
            </a:extLst>
          </p:cNvPr>
          <p:cNvPicPr>
            <a:picLocks noGrp="1" noChangeAspect="1"/>
          </p:cNvPicPr>
          <p:nvPr>
            <p:ph idx="1"/>
          </p:nvPr>
        </p:nvPicPr>
        <p:blipFill>
          <a:blip r:embed="rId2"/>
          <a:stretch>
            <a:fillRect/>
          </a:stretch>
        </p:blipFill>
        <p:spPr>
          <a:xfrm>
            <a:off x="1355202" y="332649"/>
            <a:ext cx="9481596" cy="6192701"/>
          </a:xfrm>
        </p:spPr>
      </p:pic>
      <p:sp>
        <p:nvSpPr>
          <p:cNvPr id="6" name="Rectangle 5">
            <a:extLst>
              <a:ext uri="{FF2B5EF4-FFF2-40B4-BE49-F238E27FC236}">
                <a16:creationId xmlns:a16="http://schemas.microsoft.com/office/drawing/2014/main" id="{A30A3A28-62CA-E844-A77A-7EB33A78A979}"/>
              </a:ext>
            </a:extLst>
          </p:cNvPr>
          <p:cNvSpPr/>
          <p:nvPr/>
        </p:nvSpPr>
        <p:spPr>
          <a:xfrm>
            <a:off x="3647662" y="2206486"/>
            <a:ext cx="337869" cy="369332"/>
          </a:xfrm>
          <a:prstGeom prst="rect">
            <a:avLst/>
          </a:prstGeom>
        </p:spPr>
        <p:txBody>
          <a:bodyPr wrap="square">
            <a:spAutoFit/>
          </a:bodyPr>
          <a:lstStyle/>
          <a:p>
            <a:r>
              <a:rPr lang="en-US" dirty="0">
                <a:solidFill>
                  <a:srgbClr val="FF00FF"/>
                </a:solidFill>
              </a:rPr>
              <a:t>3</a:t>
            </a:r>
          </a:p>
        </p:txBody>
      </p:sp>
      <p:sp>
        <p:nvSpPr>
          <p:cNvPr id="7" name="Rectangle 6">
            <a:extLst>
              <a:ext uri="{FF2B5EF4-FFF2-40B4-BE49-F238E27FC236}">
                <a16:creationId xmlns:a16="http://schemas.microsoft.com/office/drawing/2014/main" id="{686B4046-17A4-2A44-B236-1EC82F1EA31F}"/>
              </a:ext>
            </a:extLst>
          </p:cNvPr>
          <p:cNvSpPr/>
          <p:nvPr/>
        </p:nvSpPr>
        <p:spPr>
          <a:xfrm>
            <a:off x="5221358" y="1136372"/>
            <a:ext cx="337869" cy="369332"/>
          </a:xfrm>
          <a:prstGeom prst="rect">
            <a:avLst/>
          </a:prstGeom>
        </p:spPr>
        <p:txBody>
          <a:bodyPr wrap="square">
            <a:spAutoFit/>
          </a:bodyPr>
          <a:lstStyle/>
          <a:p>
            <a:r>
              <a:rPr lang="en-US" dirty="0">
                <a:solidFill>
                  <a:srgbClr val="FF00FF"/>
                </a:solidFill>
              </a:rPr>
              <a:t>4</a:t>
            </a:r>
          </a:p>
        </p:txBody>
      </p:sp>
      <p:sp>
        <p:nvSpPr>
          <p:cNvPr id="8" name="Rectangle 7">
            <a:extLst>
              <a:ext uri="{FF2B5EF4-FFF2-40B4-BE49-F238E27FC236}">
                <a16:creationId xmlns:a16="http://schemas.microsoft.com/office/drawing/2014/main" id="{4F7573AE-B568-2743-B025-959985E7AF3A}"/>
              </a:ext>
            </a:extLst>
          </p:cNvPr>
          <p:cNvSpPr/>
          <p:nvPr/>
        </p:nvSpPr>
        <p:spPr>
          <a:xfrm>
            <a:off x="6795054" y="1964632"/>
            <a:ext cx="337869" cy="369332"/>
          </a:xfrm>
          <a:prstGeom prst="rect">
            <a:avLst/>
          </a:prstGeom>
        </p:spPr>
        <p:txBody>
          <a:bodyPr wrap="square">
            <a:spAutoFit/>
          </a:bodyPr>
          <a:lstStyle/>
          <a:p>
            <a:r>
              <a:rPr lang="en-US" dirty="0">
                <a:solidFill>
                  <a:srgbClr val="FF00FF"/>
                </a:solidFill>
              </a:rPr>
              <a:t>5</a:t>
            </a:r>
          </a:p>
        </p:txBody>
      </p:sp>
      <p:sp>
        <p:nvSpPr>
          <p:cNvPr id="9" name="Rectangle 8">
            <a:extLst>
              <a:ext uri="{FF2B5EF4-FFF2-40B4-BE49-F238E27FC236}">
                <a16:creationId xmlns:a16="http://schemas.microsoft.com/office/drawing/2014/main" id="{435C5493-8EFA-0344-AF2E-8B86935B4863}"/>
              </a:ext>
            </a:extLst>
          </p:cNvPr>
          <p:cNvSpPr/>
          <p:nvPr/>
        </p:nvSpPr>
        <p:spPr>
          <a:xfrm>
            <a:off x="6821475" y="2971797"/>
            <a:ext cx="337869" cy="369332"/>
          </a:xfrm>
          <a:prstGeom prst="rect">
            <a:avLst/>
          </a:prstGeom>
        </p:spPr>
        <p:txBody>
          <a:bodyPr wrap="square">
            <a:spAutoFit/>
          </a:bodyPr>
          <a:lstStyle/>
          <a:p>
            <a:r>
              <a:rPr lang="en-US" dirty="0">
                <a:solidFill>
                  <a:srgbClr val="FF00FF"/>
                </a:solidFill>
              </a:rPr>
              <a:t>6</a:t>
            </a:r>
          </a:p>
        </p:txBody>
      </p:sp>
      <p:sp>
        <p:nvSpPr>
          <p:cNvPr id="10" name="Rectangle 9">
            <a:extLst>
              <a:ext uri="{FF2B5EF4-FFF2-40B4-BE49-F238E27FC236}">
                <a16:creationId xmlns:a16="http://schemas.microsoft.com/office/drawing/2014/main" id="{179FB850-EEC9-D04E-B961-E6BE322DB1B6}"/>
              </a:ext>
            </a:extLst>
          </p:cNvPr>
          <p:cNvSpPr/>
          <p:nvPr/>
        </p:nvSpPr>
        <p:spPr>
          <a:xfrm>
            <a:off x="6821475" y="4639356"/>
            <a:ext cx="337869" cy="369332"/>
          </a:xfrm>
          <a:prstGeom prst="rect">
            <a:avLst/>
          </a:prstGeom>
        </p:spPr>
        <p:txBody>
          <a:bodyPr wrap="square">
            <a:spAutoFit/>
          </a:bodyPr>
          <a:lstStyle/>
          <a:p>
            <a:r>
              <a:rPr lang="en-US" dirty="0">
                <a:solidFill>
                  <a:srgbClr val="FF00FF"/>
                </a:solidFill>
              </a:rPr>
              <a:t>6</a:t>
            </a:r>
          </a:p>
        </p:txBody>
      </p:sp>
    </p:spTree>
    <p:extLst>
      <p:ext uri="{BB962C8B-B14F-4D97-AF65-F5344CB8AC3E}">
        <p14:creationId xmlns:p14="http://schemas.microsoft.com/office/powerpoint/2010/main" val="2223369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F28D5CD0-2CEB-714C-8116-6033E6AD39DB}"/>
              </a:ext>
            </a:extLst>
          </p:cNvPr>
          <p:cNvPicPr>
            <a:picLocks noGrp="1" noChangeAspect="1"/>
          </p:cNvPicPr>
          <p:nvPr>
            <p:ph idx="1"/>
          </p:nvPr>
        </p:nvPicPr>
        <p:blipFill>
          <a:blip r:embed="rId2"/>
          <a:stretch>
            <a:fillRect/>
          </a:stretch>
        </p:blipFill>
        <p:spPr>
          <a:xfrm>
            <a:off x="1240447" y="119268"/>
            <a:ext cx="10244858" cy="6480315"/>
          </a:xfrm>
        </p:spPr>
      </p:pic>
      <p:sp>
        <p:nvSpPr>
          <p:cNvPr id="6" name="Rectangle 5">
            <a:extLst>
              <a:ext uri="{FF2B5EF4-FFF2-40B4-BE49-F238E27FC236}">
                <a16:creationId xmlns:a16="http://schemas.microsoft.com/office/drawing/2014/main" id="{FF2CC04C-0397-CC45-811A-65DC6343F673}"/>
              </a:ext>
            </a:extLst>
          </p:cNvPr>
          <p:cNvSpPr/>
          <p:nvPr/>
        </p:nvSpPr>
        <p:spPr>
          <a:xfrm>
            <a:off x="1663066" y="1232450"/>
            <a:ext cx="337869" cy="369332"/>
          </a:xfrm>
          <a:prstGeom prst="rect">
            <a:avLst/>
          </a:prstGeom>
        </p:spPr>
        <p:txBody>
          <a:bodyPr wrap="square">
            <a:spAutoFit/>
          </a:bodyPr>
          <a:lstStyle/>
          <a:p>
            <a:r>
              <a:rPr lang="en-US" dirty="0">
                <a:solidFill>
                  <a:srgbClr val="FF00FF"/>
                </a:solidFill>
              </a:rPr>
              <a:t>7</a:t>
            </a:r>
          </a:p>
        </p:txBody>
      </p:sp>
      <p:sp>
        <p:nvSpPr>
          <p:cNvPr id="7" name="Rectangle 6">
            <a:extLst>
              <a:ext uri="{FF2B5EF4-FFF2-40B4-BE49-F238E27FC236}">
                <a16:creationId xmlns:a16="http://schemas.microsoft.com/office/drawing/2014/main" id="{AE08324A-5C64-4D4D-B60A-377FFEEF327E}"/>
              </a:ext>
            </a:extLst>
          </p:cNvPr>
          <p:cNvSpPr/>
          <p:nvPr/>
        </p:nvSpPr>
        <p:spPr>
          <a:xfrm>
            <a:off x="5529388" y="1232450"/>
            <a:ext cx="337869" cy="369332"/>
          </a:xfrm>
          <a:prstGeom prst="rect">
            <a:avLst/>
          </a:prstGeom>
        </p:spPr>
        <p:txBody>
          <a:bodyPr wrap="square">
            <a:spAutoFit/>
          </a:bodyPr>
          <a:lstStyle/>
          <a:p>
            <a:r>
              <a:rPr lang="en-US" dirty="0">
                <a:solidFill>
                  <a:srgbClr val="FF00FF"/>
                </a:solidFill>
              </a:rPr>
              <a:t>8</a:t>
            </a:r>
          </a:p>
        </p:txBody>
      </p:sp>
      <p:sp>
        <p:nvSpPr>
          <p:cNvPr id="10" name="Rectangle 9">
            <a:extLst>
              <a:ext uri="{FF2B5EF4-FFF2-40B4-BE49-F238E27FC236}">
                <a16:creationId xmlns:a16="http://schemas.microsoft.com/office/drawing/2014/main" id="{853E9828-BE9A-2C4F-A941-E49E80651CB2}"/>
              </a:ext>
            </a:extLst>
          </p:cNvPr>
          <p:cNvSpPr/>
          <p:nvPr/>
        </p:nvSpPr>
        <p:spPr>
          <a:xfrm>
            <a:off x="7245627" y="2807011"/>
            <a:ext cx="311304" cy="369332"/>
          </a:xfrm>
          <a:prstGeom prst="rect">
            <a:avLst/>
          </a:prstGeom>
        </p:spPr>
        <p:txBody>
          <a:bodyPr wrap="none">
            <a:spAutoFit/>
          </a:bodyPr>
          <a:lstStyle/>
          <a:p>
            <a:r>
              <a:rPr lang="en-US" dirty="0">
                <a:solidFill>
                  <a:srgbClr val="FF00FF"/>
                </a:solidFill>
              </a:rPr>
              <a:t>9</a:t>
            </a:r>
          </a:p>
        </p:txBody>
      </p:sp>
      <p:sp>
        <p:nvSpPr>
          <p:cNvPr id="11" name="Rectangle 10">
            <a:extLst>
              <a:ext uri="{FF2B5EF4-FFF2-40B4-BE49-F238E27FC236}">
                <a16:creationId xmlns:a16="http://schemas.microsoft.com/office/drawing/2014/main" id="{3310C925-4696-0A47-9165-658D198C6D3E}"/>
              </a:ext>
            </a:extLst>
          </p:cNvPr>
          <p:cNvSpPr/>
          <p:nvPr/>
        </p:nvSpPr>
        <p:spPr>
          <a:xfrm>
            <a:off x="7185990" y="1992004"/>
            <a:ext cx="311304" cy="369332"/>
          </a:xfrm>
          <a:prstGeom prst="rect">
            <a:avLst/>
          </a:prstGeom>
        </p:spPr>
        <p:txBody>
          <a:bodyPr wrap="none">
            <a:spAutoFit/>
          </a:bodyPr>
          <a:lstStyle/>
          <a:p>
            <a:r>
              <a:rPr lang="en-US" dirty="0">
                <a:solidFill>
                  <a:srgbClr val="FF00FF"/>
                </a:solidFill>
              </a:rPr>
              <a:t>1</a:t>
            </a:r>
          </a:p>
        </p:txBody>
      </p:sp>
      <p:sp>
        <p:nvSpPr>
          <p:cNvPr id="15" name="Rectangle 14">
            <a:extLst>
              <a:ext uri="{FF2B5EF4-FFF2-40B4-BE49-F238E27FC236}">
                <a16:creationId xmlns:a16="http://schemas.microsoft.com/office/drawing/2014/main" id="{B7D2C49F-3352-3142-881A-5BB5E6774379}"/>
              </a:ext>
            </a:extLst>
          </p:cNvPr>
          <p:cNvSpPr/>
          <p:nvPr/>
        </p:nvSpPr>
        <p:spPr>
          <a:xfrm>
            <a:off x="5529387" y="3059668"/>
            <a:ext cx="337869" cy="369332"/>
          </a:xfrm>
          <a:prstGeom prst="rect">
            <a:avLst/>
          </a:prstGeom>
        </p:spPr>
        <p:txBody>
          <a:bodyPr wrap="square">
            <a:spAutoFit/>
          </a:bodyPr>
          <a:lstStyle/>
          <a:p>
            <a:r>
              <a:rPr lang="en-US" dirty="0">
                <a:solidFill>
                  <a:srgbClr val="FF00FF"/>
                </a:solidFill>
              </a:rPr>
              <a:t>6</a:t>
            </a:r>
          </a:p>
        </p:txBody>
      </p:sp>
    </p:spTree>
    <p:extLst>
      <p:ext uri="{BB962C8B-B14F-4D97-AF65-F5344CB8AC3E}">
        <p14:creationId xmlns:p14="http://schemas.microsoft.com/office/powerpoint/2010/main" val="31912300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188</TotalTime>
  <Words>495</Words>
  <Application>Microsoft Macintosh PowerPoint</Application>
  <PresentationFormat>Widescreen</PresentationFormat>
  <Paragraphs>64</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Tw Cen MT</vt:lpstr>
      <vt:lpstr>Circuit</vt:lpstr>
      <vt:lpstr>Debt Management Service</vt:lpstr>
      <vt:lpstr>Outline: </vt:lpstr>
      <vt:lpstr>Problem Statement: </vt:lpstr>
      <vt:lpstr>Challenges:</vt:lpstr>
      <vt:lpstr>Technologies: </vt:lpstr>
      <vt:lpstr>Diagrams</vt:lpstr>
      <vt:lpstr>PowerPoint Presentation</vt:lpstr>
      <vt:lpstr>PowerPoint Presentation</vt:lpstr>
      <vt:lpstr>PowerPoint Presentation</vt:lpstr>
      <vt:lpstr>Explanations</vt:lpstr>
      <vt:lpstr>Explanations (cont)</vt:lpstr>
      <vt:lpstr>Explanations (cont)</vt:lpstr>
      <vt:lpstr>Future goals:</vt:lpstr>
      <vt:lpstr>Demo</vt:lpstr>
      <vt:lpstr>Question and Answer  &amp;  Thanks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Debt Management Service</dc:title>
  <dc:creator>Chav, Kimtey</dc:creator>
  <cp:lastModifiedBy>Chav, Kimtey</cp:lastModifiedBy>
  <cp:revision>10</cp:revision>
  <dcterms:created xsi:type="dcterms:W3CDTF">2020-10-12T19:34:35Z</dcterms:created>
  <dcterms:modified xsi:type="dcterms:W3CDTF">2020-10-12T22:42:47Z</dcterms:modified>
</cp:coreProperties>
</file>