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Lora"/>
      <p:regular r:id="rId33"/>
      <p:bold r:id="rId34"/>
      <p:italic r:id="rId35"/>
      <p:boldItalic r:id="rId36"/>
    </p:embeddedFont>
    <p:embeddedFont>
      <p:font typeface="Quattrocento Sans"/>
      <p:regular r:id="rId37"/>
      <p:bold r:id="rId38"/>
      <p:italic r:id="rId39"/>
      <p:boldItalic r:id="rId40"/>
    </p:embeddedFont>
    <p:embeddedFont>
      <p:font typeface="Cambria Math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119EBF-5FF9-4E45-A8FA-19333FDEF07F}">
  <a:tblStyle styleId="{32119EBF-5FF9-4E45-A8FA-19333FDEF0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5.xml"/><Relationship Id="rId41" Type="http://schemas.openxmlformats.org/officeDocument/2006/relationships/font" Target="fonts/CambriaMath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or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italic.fntdata"/><Relationship Id="rId12" Type="http://schemas.openxmlformats.org/officeDocument/2006/relationships/slide" Target="slides/slide7.xml"/><Relationship Id="rId34" Type="http://schemas.openxmlformats.org/officeDocument/2006/relationships/font" Target="fonts/Lora-bold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36" Type="http://schemas.openxmlformats.org/officeDocument/2006/relationships/font" Target="fonts/Lora-boldItalic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06c3cb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206c3cb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70faeac0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70faeac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d70faeac0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d70faea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d70faeac0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d70faea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d70faeac0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d70faeac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70faeac0_0_6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70faeac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d70faeac0_0_7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d70faeac0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d70faeac0_0_7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d70faeac0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d70faeac0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d70faeac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d70faeac0_2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d70faeac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d70faeac0_2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d70faeac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d70faeac0_2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d70faeac0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d70faeac0_2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d70faeac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d70faeac0_2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d70faeac0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d70faeac0_2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d70faeac0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d70faeac0_2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d70faeac0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d70faeac0_2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d70faeac0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70faeac0_0_2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70faeac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d70faeac0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d70faea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d70faeac0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d70faea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d70faeac0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d70faea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70faeac0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d70faea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Quattrocento Sans"/>
              <a:buChar char="◉"/>
              <a:defRPr sz="22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70175" y="1230150"/>
            <a:ext cx="7399800" cy="19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Demand estimation and logistics optimization of oxygen supply amid COVID-19 pandemic</a:t>
            </a:r>
            <a:endParaRPr sz="320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5869825" y="4054725"/>
            <a:ext cx="24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By: Arnab Paul Choudhury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Varun Pandey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the model</a:t>
            </a:r>
            <a:endParaRPr/>
          </a:p>
        </p:txBody>
      </p:sp>
      <p:grpSp>
        <p:nvGrpSpPr>
          <p:cNvPr id="180" name="Google Shape;180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1" name="Google Shape;181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25" y="1800725"/>
            <a:ext cx="7716091" cy="237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parameters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There are two key parameters used in the model:</a:t>
            </a:r>
            <a:endParaRPr sz="19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Font typeface="Lora"/>
              <a:buChar char="◉"/>
            </a:pPr>
            <a:r>
              <a:rPr lang="en" sz="1900"/>
              <a:t>𝛽 </a:t>
            </a:r>
            <a:r>
              <a:rPr lang="en"/>
              <a:t>: </a:t>
            </a:r>
            <a:r>
              <a:rPr lang="en" sz="1900"/>
              <a:t>Effective contact rate of the disease. A infected person comes into contact with  𝛽</a:t>
            </a:r>
            <a:r>
              <a:rPr i="1" lang="en" sz="1900">
                <a:latin typeface="Cambria Math"/>
                <a:ea typeface="Cambria Math"/>
                <a:cs typeface="Cambria Math"/>
                <a:sym typeface="Cambria Math"/>
              </a:rPr>
              <a:t>N  </a:t>
            </a:r>
            <a:r>
              <a:rPr lang="en" sz="1900"/>
              <a:t>individuals per unit time, out of which the susceptible fraction is </a:t>
            </a:r>
            <a:r>
              <a:rPr i="1" lang="en" sz="1900">
                <a:latin typeface="Cambria Math"/>
                <a:ea typeface="Cambria Math"/>
                <a:cs typeface="Cambria Math"/>
                <a:sym typeface="Cambria Math"/>
              </a:rPr>
              <a:t>S/N.</a:t>
            </a:r>
            <a:endParaRPr i="1" sz="19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◉"/>
            </a:pPr>
            <a:r>
              <a:rPr lang="en" sz="1900"/>
              <a:t>𝛾 :  The mean recovery rate. The mean time taken for an infected individual to pass the infection is 1/𝛾.</a:t>
            </a:r>
            <a:endParaRPr sz="19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93" name="Google Shape;193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4" name="Google Shape;194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the model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highlight>
                  <a:schemeClr val="lt1"/>
                </a:highlight>
                <a:latin typeface="Cambria Math"/>
                <a:ea typeface="Cambria Math"/>
                <a:cs typeface="Cambria Math"/>
                <a:sym typeface="Cambria Math"/>
              </a:rPr>
              <a:t>S(t)</a:t>
            </a:r>
            <a:endParaRPr b="1" i="1">
              <a:highlight>
                <a:schemeClr val="lt1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Population susceptible to the disease.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5" name="Google Shape;205;p2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highlight>
                  <a:schemeClr val="lt1"/>
                </a:highlight>
                <a:latin typeface="Cambria Math"/>
                <a:ea typeface="Cambria Math"/>
                <a:cs typeface="Cambria Math"/>
                <a:sym typeface="Cambria Math"/>
              </a:rPr>
              <a:t>I(t)</a:t>
            </a:r>
            <a:endParaRPr b="1" i="1">
              <a:highlight>
                <a:schemeClr val="lt1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People who have been infected with the disease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6" name="Google Shape;206;p2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highlight>
                  <a:schemeClr val="lt1"/>
                </a:highlight>
                <a:latin typeface="Cambria Math"/>
                <a:ea typeface="Cambria Math"/>
                <a:cs typeface="Cambria Math"/>
                <a:sym typeface="Cambria Math"/>
              </a:rPr>
              <a:t>R(t)</a:t>
            </a:r>
            <a:endParaRPr b="1" i="1">
              <a:highlight>
                <a:schemeClr val="lt1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People who have either recovered or died due to the disease,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8" name="Google Shape;208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used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The set of equations used is as follows: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0" name="Google Shape;220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700" y="2214000"/>
            <a:ext cx="3344925" cy="23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>
                <a:latin typeface="Lora"/>
                <a:ea typeface="Lora"/>
                <a:cs typeface="Lora"/>
                <a:sym typeface="Lora"/>
              </a:rPr>
              <a:t>SUTRA Model</a:t>
            </a:r>
            <a:endParaRPr b="1" sz="4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 b="0" l="22366" r="22366" t="0"/>
          <a:stretch/>
        </p:blipFill>
        <p:spPr>
          <a:xfrm>
            <a:off x="625400" y="1230150"/>
            <a:ext cx="3183000" cy="313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3" name="Google Shape;233;p25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235" name="Google Shape;235;p25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for the model</a:t>
            </a:r>
            <a:endParaRPr/>
          </a:p>
        </p:txBody>
      </p:sp>
      <p:grpSp>
        <p:nvGrpSpPr>
          <p:cNvPr id="246" name="Google Shape;246;p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7" name="Google Shape;247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786850" y="2287775"/>
            <a:ext cx="1458000" cy="90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Susceptible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2880550" y="2287775"/>
            <a:ext cx="1458000" cy="907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Undetected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5220150" y="1718975"/>
            <a:ext cx="1327500" cy="798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Removed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5178350" y="3098750"/>
            <a:ext cx="1369200" cy="786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Tested +ve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56" name="Google Shape;256;p26"/>
          <p:cNvCxnSpPr>
            <a:stCxn id="252" idx="3"/>
            <a:endCxn id="253" idx="1"/>
          </p:cNvCxnSpPr>
          <p:nvPr/>
        </p:nvCxnSpPr>
        <p:spPr>
          <a:xfrm>
            <a:off x="2244850" y="2741675"/>
            <a:ext cx="63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6"/>
          <p:cNvCxnSpPr>
            <a:stCxn id="253" idx="3"/>
            <a:endCxn id="255" idx="1"/>
          </p:cNvCxnSpPr>
          <p:nvPr/>
        </p:nvCxnSpPr>
        <p:spPr>
          <a:xfrm>
            <a:off x="4338550" y="2741675"/>
            <a:ext cx="839700" cy="75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6"/>
          <p:cNvCxnSpPr>
            <a:stCxn id="253" idx="3"/>
            <a:endCxn id="254" idx="1"/>
          </p:cNvCxnSpPr>
          <p:nvPr/>
        </p:nvCxnSpPr>
        <p:spPr>
          <a:xfrm flipH="1" rot="10800000">
            <a:off x="4338550" y="2118575"/>
            <a:ext cx="881700" cy="6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6"/>
          <p:cNvSpPr/>
          <p:nvPr/>
        </p:nvSpPr>
        <p:spPr>
          <a:xfrm>
            <a:off x="7387400" y="3116900"/>
            <a:ext cx="1155900" cy="750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Removed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60" name="Google Shape;260;p26"/>
          <p:cNvCxnSpPr>
            <a:stCxn id="255" idx="3"/>
            <a:endCxn id="259" idx="1"/>
          </p:cNvCxnSpPr>
          <p:nvPr/>
        </p:nvCxnSpPr>
        <p:spPr>
          <a:xfrm>
            <a:off x="6547550" y="3492050"/>
            <a:ext cx="84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parameters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Lora"/>
                <a:ea typeface="Lora"/>
                <a:cs typeface="Lora"/>
                <a:sym typeface="Lora"/>
              </a:rPr>
              <a:t>𝛽</a:t>
            </a:r>
            <a:endParaRPr b="1" i="1">
              <a:highlight>
                <a:schemeClr val="lt1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Lora"/>
                <a:ea typeface="Lora"/>
                <a:cs typeface="Lora"/>
                <a:sym typeface="Lora"/>
              </a:rPr>
              <a:t>Effective contact rate of the disease. (Similar to SIR model)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7" name="Google Shape;267;p2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Lora"/>
                <a:ea typeface="Lora"/>
                <a:cs typeface="Lora"/>
                <a:sym typeface="Lora"/>
              </a:rPr>
              <a:t>𝛾</a:t>
            </a:r>
            <a:endParaRPr b="1" i="1">
              <a:highlight>
                <a:schemeClr val="lt1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Lora"/>
                <a:ea typeface="Lora"/>
                <a:cs typeface="Lora"/>
                <a:sym typeface="Lora"/>
              </a:rPr>
              <a:t>The mean recovery rate. (Similar to SIR model)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8" name="Google Shape;268;p2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lt1"/>
                </a:highlight>
                <a:latin typeface="Cambria Math"/>
                <a:ea typeface="Cambria Math"/>
                <a:cs typeface="Cambria Math"/>
                <a:sym typeface="Cambria Math"/>
              </a:rPr>
              <a:t>𝜖</a:t>
            </a:r>
            <a:endParaRPr b="1" sz="2000">
              <a:highlight>
                <a:schemeClr val="lt1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Ratio of detected infections to total infections.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70" name="Google Shape;270;p2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the model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1381250" y="1464825"/>
            <a:ext cx="6809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The model makes use of five variables: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Font typeface="Lora"/>
              <a:buChar char="◉"/>
            </a:pPr>
            <a:r>
              <a:rPr lang="en" sz="1900"/>
              <a:t>S(t) : </a:t>
            </a:r>
            <a:r>
              <a:rPr lang="en" sz="1900">
                <a:solidFill>
                  <a:srgbClr val="2C3E50"/>
                </a:solidFill>
              </a:rPr>
              <a:t>Number of people susceptible to infection.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ora"/>
              <a:buChar char="◉"/>
            </a:pPr>
            <a:r>
              <a:rPr lang="en" sz="1900"/>
              <a:t>U(t)</a:t>
            </a:r>
            <a:r>
              <a:rPr lang="en" sz="1900"/>
              <a:t>: </a:t>
            </a:r>
            <a:r>
              <a:rPr lang="en" sz="1900">
                <a:solidFill>
                  <a:srgbClr val="2C3E50"/>
                </a:solidFill>
              </a:rPr>
              <a:t>Number of people who are undetected, but infected.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T(t): </a:t>
            </a:r>
            <a:r>
              <a:rPr lang="en" sz="1900">
                <a:solidFill>
                  <a:srgbClr val="2C3E50"/>
                </a:solidFill>
              </a:rPr>
              <a:t>Number of people who have tested positive.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R</a:t>
            </a:r>
            <a:r>
              <a:rPr baseline="-25000" lang="en" sz="1900"/>
              <a:t>T</a:t>
            </a:r>
            <a:r>
              <a:rPr lang="en" sz="1900"/>
              <a:t>(t): </a:t>
            </a:r>
            <a:r>
              <a:rPr lang="en" sz="1900">
                <a:solidFill>
                  <a:srgbClr val="2C3E50"/>
                </a:solidFill>
              </a:rPr>
              <a:t>Number of recovered people who were tested positive.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R</a:t>
            </a:r>
            <a:r>
              <a:rPr baseline="-25000" lang="en" sz="1900"/>
              <a:t>U</a:t>
            </a:r>
            <a:r>
              <a:rPr lang="en" sz="1900"/>
              <a:t>(t): </a:t>
            </a:r>
            <a:r>
              <a:rPr lang="en" sz="1900">
                <a:solidFill>
                  <a:srgbClr val="2C3E50"/>
                </a:solidFill>
              </a:rPr>
              <a:t>Number of recovered people who were undetected.</a:t>
            </a:r>
            <a:endParaRPr baseline="-25000" sz="1900"/>
          </a:p>
        </p:txBody>
      </p:sp>
      <p:grpSp>
        <p:nvGrpSpPr>
          <p:cNvPr id="281" name="Google Shape;281;p2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82" name="Google Shape;282;p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used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The set of equations used is as follows: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293" name="Google Shape;293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4" name="Google Shape;294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0" y="2338225"/>
            <a:ext cx="19145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Optimising allocation of oxygen</a:t>
            </a:r>
            <a:endParaRPr sz="2900"/>
          </a:p>
        </p:txBody>
      </p:sp>
      <p:sp>
        <p:nvSpPr>
          <p:cNvPr id="305" name="Google Shape;305;p30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for allocation of supplies</a:t>
            </a:r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7" name="Google Shape;307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problem at hand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the data</a:t>
            </a:r>
            <a:endParaRPr/>
          </a:p>
        </p:txBody>
      </p:sp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1381250" y="1464825"/>
            <a:ext cx="6809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After running the models on our data, we obtained the estimated no. of cases in a particular state in one day for a timestep of 10 days.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In order to get the estimated demand of oxygen in the state, we applied a conversion factor of 0.01, where: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</a:t>
            </a:r>
            <a:endParaRPr sz="1900"/>
          </a:p>
        </p:txBody>
      </p:sp>
      <p:grpSp>
        <p:nvGrpSpPr>
          <p:cNvPr id="314" name="Google Shape;314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15" name="Google Shape;315;p3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4720550" y="3416250"/>
            <a:ext cx="347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ora"/>
                <a:ea typeface="Lora"/>
                <a:cs typeface="Lora"/>
                <a:sym typeface="Lora"/>
              </a:rPr>
              <a:t>Estimated no. of cases in the state on that day</a:t>
            </a:r>
            <a:endParaRPr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1381250" y="3416250"/>
            <a:ext cx="2440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ora"/>
                <a:ea typeface="Lora"/>
                <a:cs typeface="Lora"/>
                <a:sym typeface="Lora"/>
              </a:rPr>
              <a:t>No.of patients requiring</a:t>
            </a:r>
            <a:r>
              <a:rPr lang="en" sz="1900">
                <a:latin typeface="Lora"/>
                <a:ea typeface="Lora"/>
                <a:cs typeface="Lora"/>
                <a:sym typeface="Lora"/>
              </a:rPr>
              <a:t> oxygen on a given day (in MT)</a:t>
            </a:r>
            <a:endParaRPr sz="1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3636300" y="3547050"/>
            <a:ext cx="116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ora"/>
                <a:ea typeface="Lora"/>
                <a:cs typeface="Lora"/>
                <a:sym typeface="Lora"/>
              </a:rPr>
              <a:t> = 0.01 *</a:t>
            </a:r>
            <a:endParaRPr sz="2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constraints</a:t>
            </a:r>
            <a:endParaRPr/>
          </a:p>
        </p:txBody>
      </p:sp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1381250" y="1464825"/>
            <a:ext cx="6809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We have used least cost methodology to optimize the allocations with some constraints.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Firstly, each person requiring oxygen will have an estimated demand of 3 MT per day.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Secondly, the most preferred route will have a </a:t>
            </a:r>
            <a:r>
              <a:rPr lang="en" sz="1900"/>
              <a:t>distance</a:t>
            </a:r>
            <a:r>
              <a:rPr lang="en" sz="1900"/>
              <a:t> of less than 200 km, with second preference given to routes from 200 to 400 km, and least preference to longer routes.</a:t>
            </a:r>
            <a:endParaRPr sz="1900"/>
          </a:p>
        </p:txBody>
      </p:sp>
      <p:grpSp>
        <p:nvGrpSpPr>
          <p:cNvPr id="329" name="Google Shape;329;p3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2"/>
          <p:cNvSpPr txBox="1"/>
          <p:nvPr/>
        </p:nvSpPr>
        <p:spPr>
          <a:xfrm>
            <a:off x="1381250" y="3416250"/>
            <a:ext cx="244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constraints</a:t>
            </a:r>
            <a:endParaRPr/>
          </a:p>
        </p:txBody>
      </p:sp>
      <p:sp>
        <p:nvSpPr>
          <p:cNvPr id="341" name="Google Shape;341;p33"/>
          <p:cNvSpPr txBox="1"/>
          <p:nvPr>
            <p:ph idx="1" type="body"/>
          </p:nvPr>
        </p:nvSpPr>
        <p:spPr>
          <a:xfrm>
            <a:off x="1381250" y="1464825"/>
            <a:ext cx="6809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In order to calculate distance, we have assumed the states as to be points with latitudes and longitudes. The distance for a route from, say, supplier A to the state 1 would thus be the distance between their latitudes and longitudes.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The suppliers have been assumed to be states as well.</a:t>
            </a:r>
            <a:endParaRPr sz="1900"/>
          </a:p>
        </p:txBody>
      </p:sp>
      <p:grpSp>
        <p:nvGrpSpPr>
          <p:cNvPr id="342" name="Google Shape;342;p3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3" name="Google Shape;343;p3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33"/>
          <p:cNvSpPr txBox="1"/>
          <p:nvPr/>
        </p:nvSpPr>
        <p:spPr>
          <a:xfrm>
            <a:off x="1381250" y="3416250"/>
            <a:ext cx="244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Dataframe for least cost matrix</a:t>
            </a:r>
            <a:endParaRPr sz="1900"/>
          </a:p>
        </p:txBody>
      </p:sp>
      <p:grpSp>
        <p:nvGrpSpPr>
          <p:cNvPr id="354" name="Google Shape;354;p3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55" name="Google Shape;355;p3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4"/>
          <p:cNvSpPr txBox="1"/>
          <p:nvPr/>
        </p:nvSpPr>
        <p:spPr>
          <a:xfrm>
            <a:off x="1381250" y="3416250"/>
            <a:ext cx="244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61" name="Google Shape;361;p34"/>
          <p:cNvGraphicFramePr/>
          <p:nvPr/>
        </p:nvGraphicFramePr>
        <p:xfrm>
          <a:off x="476675" y="150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{32119EBF-5FF9-4E45-A8FA-19333FDEF07F}</a:tableStyleId>
              </a:tblPr>
              <a:tblGrid>
                <a:gridCol w="1047025"/>
                <a:gridCol w="1047025"/>
                <a:gridCol w="1047025"/>
                <a:gridCol w="1047025"/>
                <a:gridCol w="1047025"/>
                <a:gridCol w="1047025"/>
                <a:gridCol w="1047025"/>
                <a:gridCol w="10470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State/UT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36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Supply capacity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supplied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Supplier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4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...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17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[a,b]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24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demand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40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Demand fulfilled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q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q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q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…..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q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Dataframe for least </a:t>
            </a:r>
            <a:r>
              <a:rPr lang="en" sz="1900"/>
              <a:t>cost matrix</a:t>
            </a:r>
            <a:endParaRPr sz="1900"/>
          </a:p>
        </p:txBody>
      </p:sp>
      <p:sp>
        <p:nvSpPr>
          <p:cNvPr id="367" name="Google Shape;367;p35"/>
          <p:cNvSpPr txBox="1"/>
          <p:nvPr>
            <p:ph idx="1" type="body"/>
          </p:nvPr>
        </p:nvSpPr>
        <p:spPr>
          <a:xfrm>
            <a:off x="1381250" y="1464825"/>
            <a:ext cx="6809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Where for each iteration: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a</a:t>
            </a:r>
            <a:r>
              <a:rPr lang="en" sz="1900"/>
              <a:t> is the distance between the supplier and state.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b is the amount allocated to this state from the supplier.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p is the estimated demand in the state.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q is the demand fulfilled.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r is the supply capacity of the supplier.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s is the amount supplied by the supplier.</a:t>
            </a:r>
            <a:endParaRPr sz="1900"/>
          </a:p>
        </p:txBody>
      </p:sp>
      <p:grpSp>
        <p:nvGrpSpPr>
          <p:cNvPr id="368" name="Google Shape;368;p3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69" name="Google Shape;369;p3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Notes</a:t>
            </a:r>
            <a:endParaRPr sz="2900"/>
          </a:p>
        </p:txBody>
      </p:sp>
      <p:sp>
        <p:nvSpPr>
          <p:cNvPr id="379" name="Google Shape;379;p3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0" name="Google Shape;380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</a:t>
            </a:r>
            <a:r>
              <a:rPr lang="en"/>
              <a:t> improvements</a:t>
            </a:r>
            <a:endParaRPr/>
          </a:p>
        </p:txBody>
      </p:sp>
      <p:sp>
        <p:nvSpPr>
          <p:cNvPr id="386" name="Google Shape;386;p37"/>
          <p:cNvSpPr txBox="1"/>
          <p:nvPr>
            <p:ph idx="1" type="body"/>
          </p:nvPr>
        </p:nvSpPr>
        <p:spPr>
          <a:xfrm>
            <a:off x="1381250" y="1464825"/>
            <a:ext cx="6809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While we have used least cost method, we are also looking at other optimization methods which can be used for the dataset.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The solution can be improved by considering other factors, such as </a:t>
            </a:r>
            <a:r>
              <a:rPr lang="en" sz="1900"/>
              <a:t>unavailability</a:t>
            </a:r>
            <a:r>
              <a:rPr lang="en" sz="1900"/>
              <a:t> of tankers, though this will affect the complexity as more variables will be needed to be introduced.</a:t>
            </a:r>
            <a:endParaRPr sz="1900"/>
          </a:p>
        </p:txBody>
      </p:sp>
      <p:grpSp>
        <p:nvGrpSpPr>
          <p:cNvPr id="387" name="Google Shape;387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88" name="Google Shape;388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7"/>
          <p:cNvSpPr txBox="1"/>
          <p:nvPr/>
        </p:nvSpPr>
        <p:spPr>
          <a:xfrm>
            <a:off x="1381250" y="3416250"/>
            <a:ext cx="244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Thank you</a:t>
            </a:r>
            <a:endParaRPr sz="2900"/>
          </a:p>
        </p:txBody>
      </p:sp>
      <p:sp>
        <p:nvSpPr>
          <p:cNvPr id="399" name="Google Shape;399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00" name="Google Shape;400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1" name="Google Shape;401;p38"/>
          <p:cNvGrpSpPr/>
          <p:nvPr/>
        </p:nvGrpSpPr>
        <p:grpSpPr>
          <a:xfrm>
            <a:off x="1250792" y="2429542"/>
            <a:ext cx="310283" cy="284415"/>
            <a:chOff x="5972700" y="2330200"/>
            <a:chExt cx="411625" cy="387275"/>
          </a:xfrm>
        </p:grpSpPr>
        <p:sp>
          <p:nvSpPr>
            <p:cNvPr id="402" name="Google Shape;402;p3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figures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6" name="Google Shape;96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idx="4294967295" type="ctrTitle"/>
          </p:nvPr>
        </p:nvSpPr>
        <p:spPr>
          <a:xfrm>
            <a:off x="1546772" y="1616475"/>
            <a:ext cx="6644100" cy="6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7,127 MT*</a:t>
            </a:r>
            <a:endParaRPr sz="4800"/>
          </a:p>
        </p:txBody>
      </p:sp>
      <p:sp>
        <p:nvSpPr>
          <p:cNvPr id="102" name="Google Shape;102;p14"/>
          <p:cNvSpPr txBox="1"/>
          <p:nvPr>
            <p:ph idx="4294967295" type="subTitle"/>
          </p:nvPr>
        </p:nvSpPr>
        <p:spPr>
          <a:xfrm>
            <a:off x="1546772" y="2088594"/>
            <a:ext cx="66441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Daily oxygen production capacity</a:t>
            </a:r>
            <a:endParaRPr sz="1800"/>
          </a:p>
        </p:txBody>
      </p:sp>
      <p:sp>
        <p:nvSpPr>
          <p:cNvPr id="103" name="Google Shape;103;p14"/>
          <p:cNvSpPr txBox="1"/>
          <p:nvPr>
            <p:ph idx="4294967295" type="ctrTitle"/>
          </p:nvPr>
        </p:nvSpPr>
        <p:spPr>
          <a:xfrm>
            <a:off x="1546772" y="3648124"/>
            <a:ext cx="6644100" cy="6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lt1"/>
                </a:highlight>
              </a:rPr>
              <a:t>4,880 MT*</a:t>
            </a:r>
            <a:endParaRPr sz="4800">
              <a:highlight>
                <a:schemeClr val="lt1"/>
              </a:highlight>
            </a:endParaRPr>
          </a:p>
        </p:txBody>
      </p:sp>
      <p:sp>
        <p:nvSpPr>
          <p:cNvPr id="104" name="Google Shape;104;p14"/>
          <p:cNvSpPr txBox="1"/>
          <p:nvPr>
            <p:ph idx="4294967295" type="subTitle"/>
          </p:nvPr>
        </p:nvSpPr>
        <p:spPr>
          <a:xfrm>
            <a:off x="1546772" y="4120242"/>
            <a:ext cx="66441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Demand for oxygen in 12 high-risk states</a:t>
            </a:r>
            <a:endParaRPr sz="1800"/>
          </a:p>
        </p:txBody>
      </p:sp>
      <p:sp>
        <p:nvSpPr>
          <p:cNvPr id="105" name="Google Shape;105;p14"/>
          <p:cNvSpPr txBox="1"/>
          <p:nvPr>
            <p:ph idx="4294967295" type="ctrTitle"/>
          </p:nvPr>
        </p:nvSpPr>
        <p:spPr>
          <a:xfrm>
            <a:off x="1381250" y="2632300"/>
            <a:ext cx="6644100" cy="6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8,500 MT* </a:t>
            </a:r>
            <a:endParaRPr sz="4800"/>
          </a:p>
        </p:txBody>
      </p:sp>
      <p:sp>
        <p:nvSpPr>
          <p:cNvPr id="106" name="Google Shape;106;p14"/>
          <p:cNvSpPr txBox="1"/>
          <p:nvPr>
            <p:ph idx="4294967295" type="subTitle"/>
          </p:nvPr>
        </p:nvSpPr>
        <p:spPr>
          <a:xfrm>
            <a:off x="1546772" y="3104418"/>
            <a:ext cx="66441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Liquid o</a:t>
            </a:r>
            <a:r>
              <a:rPr lang="en" sz="1800"/>
              <a:t>xygen</a:t>
            </a:r>
            <a:r>
              <a:rPr lang="en" sz="1800"/>
              <a:t> produced</a:t>
            </a:r>
            <a:endParaRPr sz="1800"/>
          </a:p>
        </p:txBody>
      </p:sp>
      <p:sp>
        <p:nvSpPr>
          <p:cNvPr id="107" name="Google Shape;107;p14"/>
          <p:cNvSpPr txBox="1"/>
          <p:nvPr/>
        </p:nvSpPr>
        <p:spPr>
          <a:xfrm>
            <a:off x="659300" y="4459025"/>
            <a:ext cx="170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(*Figures as of 20 April)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◉"/>
            </a:pPr>
            <a:r>
              <a:rPr lang="en"/>
              <a:t>Un-optimized demand-supply gap.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◉"/>
            </a:pPr>
            <a:r>
              <a:rPr lang="en"/>
              <a:t>Improper demand estimation.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◉"/>
            </a:pPr>
            <a:r>
              <a:rPr lang="en"/>
              <a:t>Turnaround time for pick-up and delivery over 1 week.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◉"/>
            </a:pPr>
            <a:r>
              <a:rPr lang="en"/>
              <a:t>Oxygen rich states concentrated in the eastern and southern regions of India.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5" name="Google Shape;115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methodology for solving the problem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our Solution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Lora"/>
                <a:ea typeface="Lora"/>
                <a:cs typeface="Lora"/>
                <a:sym typeface="Lora"/>
              </a:rPr>
              <a:t>Our solution to the problem statement is divided into two parts: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Font typeface="Lora"/>
              <a:buChar char="◉"/>
            </a:pPr>
            <a:r>
              <a:rPr lang="en" sz="2200">
                <a:latin typeface="Lora"/>
                <a:ea typeface="Lora"/>
                <a:cs typeface="Lora"/>
                <a:sym typeface="Lora"/>
              </a:rPr>
              <a:t>Demand estimation using mathematical modeling.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◉"/>
            </a:pPr>
            <a:r>
              <a:rPr lang="en" sz="2200">
                <a:latin typeface="Lora"/>
                <a:ea typeface="Lora"/>
                <a:cs typeface="Lora"/>
                <a:sym typeface="Lora"/>
              </a:rPr>
              <a:t>Optimizing allocation for given constraints.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34" name="Google Shape;134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5" name="Google Shape;135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of demand</a:t>
            </a:r>
            <a:endParaRPr/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for estimating demand of oxygen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Lora"/>
                <a:ea typeface="Lora"/>
                <a:cs typeface="Lora"/>
                <a:sym typeface="Lora"/>
              </a:rPr>
              <a:t>We have used two mathematical models to estimate demand for a particular state </a:t>
            </a:r>
            <a:r>
              <a:rPr lang="en" sz="2200">
                <a:latin typeface="Lora"/>
                <a:ea typeface="Lora"/>
                <a:cs typeface="Lora"/>
                <a:sym typeface="Lora"/>
              </a:rPr>
              <a:t>using previous data: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Font typeface="Lora"/>
              <a:buChar char="◉"/>
            </a:pPr>
            <a:r>
              <a:rPr lang="en" sz="2200">
                <a:latin typeface="Lora"/>
                <a:ea typeface="Lora"/>
                <a:cs typeface="Lora"/>
                <a:sym typeface="Lora"/>
              </a:rPr>
              <a:t>SIR Model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◉"/>
            </a:pPr>
            <a:r>
              <a:rPr lang="en" sz="2200">
                <a:latin typeface="Lora"/>
                <a:ea typeface="Lora"/>
                <a:cs typeface="Lora"/>
                <a:sym typeface="Lora"/>
              </a:rPr>
              <a:t>SUTRA Model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54" name="Google Shape;154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5" name="Google Shape;155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>
                <a:latin typeface="Lora"/>
                <a:ea typeface="Lora"/>
                <a:cs typeface="Lora"/>
                <a:sym typeface="Lora"/>
              </a:rPr>
              <a:t>SIR Model</a:t>
            </a:r>
            <a:endParaRPr b="1" sz="4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4639" l="17441" r="17232" t="9612"/>
          <a:stretch/>
        </p:blipFill>
        <p:spPr>
          <a:xfrm>
            <a:off x="625400" y="1230150"/>
            <a:ext cx="3183000" cy="313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69" name="Google Shape;169;p2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