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4" r:id="rId10"/>
    <p:sldId id="285" r:id="rId11"/>
    <p:sldId id="286" r:id="rId12"/>
    <p:sldId id="291" r:id="rId13"/>
    <p:sldId id="288" r:id="rId14"/>
    <p:sldId id="289" r:id="rId15"/>
    <p:sldId id="29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Public Sans" panose="020B0604020202020204" charset="0"/>
      <p:regular r:id="rId19"/>
      <p:bold r:id="rId20"/>
      <p:italic r:id="rId21"/>
      <p:boldItalic r:id="rId22"/>
    </p:embeddedFont>
    <p:embeddedFont>
      <p:font typeface="Public Sans Black" panose="020B0604020202020204" charset="0"/>
      <p:bold r:id="rId23"/>
      <p:boldItalic r:id="rId24"/>
    </p:embeddedFont>
    <p:embeddedFont>
      <p:font typeface="Questrial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6B2"/>
    <a:srgbClr val="E7EC8C"/>
    <a:srgbClr val="E0E66C"/>
    <a:srgbClr val="EDF1AC"/>
    <a:srgbClr val="F1F093"/>
    <a:srgbClr val="F3E3AC"/>
    <a:srgbClr val="F0CFAD"/>
    <a:srgbClr val="E6EFBB"/>
    <a:srgbClr val="EBF0B5"/>
    <a:srgbClr val="F2D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4EEA67-A14D-4099-8009-8F6902009A3C}">
  <a:tblStyle styleId="{3D4EEA67-A14D-4099-8009-8F6902009A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DD-4B67-B099-5D32D80ED69B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DD-4B67-B099-5D32D80ED69B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DD-4B67-B099-5D32D80ED69B}"/>
              </c:ext>
            </c:extLst>
          </c:dPt>
          <c:dLbls>
            <c:dLbl>
              <c:idx val="0"/>
              <c:layout>
                <c:manualLayout>
                  <c:x val="-0.23630404538135946"/>
                  <c:y val="0.118875434455629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F5AA0A-0246-42F7-9BD0-A53BAC3B147C}" type="CATEGORYNAME">
                      <a:rPr lang="en-US" sz="1050">
                        <a:latin typeface="+mn-lt"/>
                        <a:ea typeface="Questrial" pitchFamily="2" charset="0"/>
                        <a:cs typeface="Questrial" pitchFamily="2" charset="0"/>
                      </a:rPr>
                      <a:pPr>
                        <a:defRPr sz="1050"/>
                      </a:pPr>
                      <a:t>[CATEGORY NAME]</a:t>
                    </a:fld>
                    <a:r>
                      <a:rPr lang="en-US" sz="1050" baseline="0" dirty="0">
                        <a:latin typeface="+mn-lt"/>
                        <a:ea typeface="Questrial" pitchFamily="2" charset="0"/>
                        <a:cs typeface="Questrial" pitchFamily="2" charset="0"/>
                      </a:rPr>
                      <a:t>
</a:t>
                    </a:r>
                    <a:fld id="{079D55FB-D0A1-4377-B6E2-8540A1B782A4}" type="PERCENTAGE">
                      <a:rPr lang="en-US" sz="1050" baseline="0">
                        <a:latin typeface="+mn-lt"/>
                        <a:ea typeface="Questrial" pitchFamily="2" charset="0"/>
                        <a:cs typeface="Questrial" pitchFamily="2" charset="0"/>
                      </a:rPr>
                      <a:pPr>
                        <a:defRPr sz="1050"/>
                      </a:pPr>
                      <a:t>[PERCENTAGE]</a:t>
                    </a:fld>
                    <a:endParaRPr lang="en-US" sz="1050" baseline="0" dirty="0">
                      <a:latin typeface="+mn-lt"/>
                      <a:ea typeface="Questrial" pitchFamily="2" charset="0"/>
                      <a:cs typeface="Questrial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9DD-4B67-B099-5D32D80ED69B}"/>
                </c:ext>
              </c:extLst>
            </c:dLbl>
            <c:dLbl>
              <c:idx val="1"/>
              <c:layout>
                <c:manualLayout>
                  <c:x val="0.18529100657758757"/>
                  <c:y val="-0.218403989862912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73066454998152"/>
                      <c:h val="0.146692506301388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9DD-4B67-B099-5D32D80ED69B}"/>
                </c:ext>
              </c:extLst>
            </c:dLbl>
            <c:dLbl>
              <c:idx val="2"/>
              <c:layout>
                <c:manualLayout>
                  <c:x val="0.17426177999558831"/>
                  <c:y val="0.22806497640611301"/>
                </c:manualLayout>
              </c:layout>
              <c:tx>
                <c:rich>
                  <a:bodyPr/>
                  <a:lstStyle/>
                  <a:p>
                    <a:fld id="{20D7711C-86CC-48C8-9CD0-4FC83D5EFD71}" type="CATEGORYNAME">
                      <a:rPr lang="en-US" sz="1050"/>
                      <a:pPr/>
                      <a:t>[CATEGORY NAME]</a:t>
                    </a:fld>
                    <a:r>
                      <a:rPr lang="en-US" sz="1050" baseline="0" dirty="0"/>
                      <a:t>
</a:t>
                    </a:r>
                    <a:fld id="{41E1CFC4-DE85-442F-BD64-DF870F2B104C}" type="PERCENTAGE">
                      <a:rPr lang="en-US" sz="1050" baseline="0"/>
                      <a:pPr/>
                      <a:t>[PERCENTAGE]</a:t>
                    </a:fld>
                    <a:endParaRPr lang="en-US" sz="105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79037695638507"/>
                      <c:h val="0.185657703287695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9DD-4B67-B099-5D32D80ED6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Dropout</c:v>
                </c:pt>
                <c:pt idx="1">
                  <c:v>Graduate</c:v>
                </c:pt>
                <c:pt idx="2">
                  <c:v>Enrolled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1421</c:v>
                </c:pt>
                <c:pt idx="1">
                  <c:v>2209</c:v>
                </c:pt>
                <c:pt idx="2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A-48E9-8A95-D9971A138D5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6E-49BB-B75E-076FCD8BD3C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6E-49BB-B75E-076FCD8BD3CD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6E-49BB-B75E-076FCD8BD3CD}"/>
              </c:ext>
            </c:extLst>
          </c:dPt>
          <c:dLbls>
            <c:dLbl>
              <c:idx val="0"/>
              <c:layout>
                <c:manualLayout>
                  <c:x val="-0.25836249854535792"/>
                  <c:y val="0.1188753313183752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F5AA0A-0246-42F7-9BD0-A53BAC3B147C}" type="CATEGORYNAME">
                      <a:rPr lang="en-US" sz="1050">
                        <a:latin typeface="+mn-lt"/>
                        <a:ea typeface="Questrial" pitchFamily="2" charset="0"/>
                        <a:cs typeface="Questrial" pitchFamily="2" charset="0"/>
                      </a:rPr>
                      <a:pPr>
                        <a:defRPr sz="1050"/>
                      </a:pPr>
                      <a:t>[CATEGORY NAME]</a:t>
                    </a:fld>
                    <a:r>
                      <a:rPr lang="en-US" sz="1050" baseline="0" dirty="0">
                        <a:latin typeface="+mn-lt"/>
                        <a:ea typeface="Questrial" pitchFamily="2" charset="0"/>
                        <a:cs typeface="Questrial" pitchFamily="2" charset="0"/>
                      </a:rPr>
                      <a:t>
</a:t>
                    </a:r>
                    <a:fld id="{079D55FB-D0A1-4377-B6E2-8540A1B782A4}" type="PERCENTAGE">
                      <a:rPr lang="en-US" sz="1050" baseline="0">
                        <a:latin typeface="+mn-lt"/>
                        <a:ea typeface="Questrial" pitchFamily="2" charset="0"/>
                        <a:cs typeface="Questrial" pitchFamily="2" charset="0"/>
                      </a:rPr>
                      <a:pPr>
                        <a:defRPr sz="1050"/>
                      </a:pPr>
                      <a:t>[PERCENTAGE]</a:t>
                    </a:fld>
                    <a:endParaRPr lang="en-US" sz="1050" baseline="0" dirty="0">
                      <a:latin typeface="+mn-lt"/>
                      <a:ea typeface="Questrial" pitchFamily="2" charset="0"/>
                      <a:cs typeface="Questrial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6E-49BB-B75E-076FCD8BD3CD}"/>
                </c:ext>
              </c:extLst>
            </c:dLbl>
            <c:dLbl>
              <c:idx val="1"/>
              <c:layout>
                <c:manualLayout>
                  <c:x val="0.2205845316399852"/>
                  <c:y val="-4.44541475291306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73066454998152"/>
                      <c:h val="0.146692506301388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46E-49BB-B75E-076FCD8BD3CD}"/>
                </c:ext>
              </c:extLst>
            </c:dLbl>
            <c:dLbl>
              <c:idx val="2"/>
              <c:layout>
                <c:manualLayout>
                  <c:x val="0.17426177999558831"/>
                  <c:y val="0.22806497640611301"/>
                </c:manualLayout>
              </c:layout>
              <c:tx>
                <c:rich>
                  <a:bodyPr/>
                  <a:lstStyle/>
                  <a:p>
                    <a:fld id="{20D7711C-86CC-48C8-9CD0-4FC83D5EFD71}" type="CATEGORYNAME">
                      <a:rPr lang="en-US" sz="1050"/>
                      <a:pPr/>
                      <a:t>[CATEGORY NAME]</a:t>
                    </a:fld>
                    <a:r>
                      <a:rPr lang="en-US" sz="1050" baseline="0" dirty="0"/>
                      <a:t>
</a:t>
                    </a:r>
                    <a:fld id="{41E1CFC4-DE85-442F-BD64-DF870F2B104C}" type="PERCENTAGE">
                      <a:rPr lang="en-US" sz="1050" baseline="0"/>
                      <a:pPr/>
                      <a:t>[PERCENTAGE]</a:t>
                    </a:fld>
                    <a:endParaRPr lang="en-US" sz="105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79037695638507"/>
                      <c:h val="0.185657703287695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6E-49BB-B75E-076FCD8BD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Dropout</c:v>
                </c:pt>
                <c:pt idx="1">
                  <c:v>Graduate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1421</c:v>
                </c:pt>
                <c:pt idx="1">
                  <c:v>2209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6E-49BB-B75E-076FCD8BD3C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b0fc1a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b0fc1a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b0fc1a0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b0fc1a0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b0fc1a0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b0fc1a0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1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4cb33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a4cb33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b0fc1a0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b0fc1a0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a4c0cb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a4c0cb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4cb33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a4cb33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a4cb33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a4cb33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23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400" y="2023500"/>
            <a:ext cx="77172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177175" y="304800"/>
            <a:ext cx="12421925" cy="6694800"/>
            <a:chOff x="-2177175" y="304800"/>
            <a:chExt cx="12421925" cy="669480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l="18492" t="14228" r="12145" b="18272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304789" y="-2388750"/>
            <a:ext cx="10856561" cy="5211130"/>
            <a:chOff x="304789" y="-2388750"/>
            <a:chExt cx="10856561" cy="5211130"/>
          </a:xfrm>
        </p:grpSpPr>
        <p:sp>
          <p:nvSpPr>
            <p:cNvPr id="108" name="Google Shape;108;p13"/>
            <p:cNvSpPr/>
            <p:nvPr/>
          </p:nvSpPr>
          <p:spPr>
            <a:xfrm rot="-5400000" flipH="1">
              <a:off x="7959150" y="-238875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13"/>
            <p:cNvGrpSpPr/>
            <p:nvPr/>
          </p:nvGrpSpPr>
          <p:grpSpPr>
            <a:xfrm rot="5400000">
              <a:off x="106195" y="2519714"/>
              <a:ext cx="501259" cy="104071"/>
              <a:chOff x="6329500" y="-1097725"/>
              <a:chExt cx="744150" cy="1545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4588200" y="1994725"/>
            <a:ext cx="3835800" cy="23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4588200" y="1421975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-2103075" y="-2519652"/>
            <a:ext cx="3317554" cy="8621477"/>
            <a:chOff x="-2103075" y="-2519652"/>
            <a:chExt cx="3317554" cy="8621477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2">
              <a:alphaModFix/>
            </a:blip>
            <a:srcRect l="36545" t="47974" r="26718" b="15167"/>
            <a:stretch/>
          </p:blipFill>
          <p:spPr>
            <a:xfrm>
              <a:off x="-991349" y="4178825"/>
              <a:ext cx="1919100" cy="192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/>
            <p:nvPr/>
          </p:nvSpPr>
          <p:spPr>
            <a:xfrm rot="5400000">
              <a:off x="-2103075" y="-2519652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713220" y="4832612"/>
              <a:ext cx="501259" cy="104071"/>
              <a:chOff x="6329500" y="-1097725"/>
              <a:chExt cx="744150" cy="1545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2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720000" y="1491300"/>
            <a:ext cx="39636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-2243986" y="-895594"/>
            <a:ext cx="3202200" cy="8120707"/>
            <a:chOff x="-2243986" y="-895594"/>
            <a:chExt cx="3202200" cy="8120707"/>
          </a:xfrm>
        </p:grpSpPr>
        <p:sp>
          <p:nvSpPr>
            <p:cNvPr id="130" name="Google Shape;130;p15"/>
            <p:cNvSpPr/>
            <p:nvPr/>
          </p:nvSpPr>
          <p:spPr>
            <a:xfrm>
              <a:off x="-2243986" y="4022913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1" name="Google Shape;131;p15"/>
            <p:cNvPicPr preferRelativeResize="0"/>
            <p:nvPr/>
          </p:nvPicPr>
          <p:blipFill rotWithShape="1">
            <a:blip r:embed="rId2">
              <a:alphaModFix/>
            </a:blip>
            <a:srcRect l="32845" t="16173" r="30417" b="46968"/>
            <a:stretch/>
          </p:blipFill>
          <p:spPr>
            <a:xfrm flipH="1">
              <a:off x="-868122" y="-895594"/>
              <a:ext cx="1748400" cy="17520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4913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713225" y="1386950"/>
            <a:ext cx="4491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713225" y="33189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CREDITS: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Swetha Tandri</a:t>
            </a:r>
            <a:endParaRPr sz="1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-1441825" y="228612"/>
            <a:ext cx="12349675" cy="7156063"/>
            <a:chOff x="-1441825" y="228612"/>
            <a:chExt cx="12349675" cy="7156063"/>
          </a:xfrm>
        </p:grpSpPr>
        <p:pic>
          <p:nvPicPr>
            <p:cNvPr id="138" name="Google Shape;138;p16"/>
            <p:cNvPicPr preferRelativeResize="0"/>
            <p:nvPr/>
          </p:nvPicPr>
          <p:blipFill rotWithShape="1">
            <a:blip r:embed="rId5">
              <a:alphaModFix/>
            </a:blip>
            <a:srcRect l="18492" t="14228" r="12145" b="18272"/>
            <a:stretch/>
          </p:blipFill>
          <p:spPr>
            <a:xfrm>
              <a:off x="-1441825" y="418246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39" name="Google Shape;139;p16"/>
            <p:cNvSpPr/>
            <p:nvPr/>
          </p:nvSpPr>
          <p:spPr>
            <a:xfrm rot="-5400000">
              <a:off x="7705650" y="4182475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228595" y="228612"/>
              <a:ext cx="501259" cy="104071"/>
              <a:chOff x="6329500" y="-1097725"/>
              <a:chExt cx="744150" cy="154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335520" y="487475"/>
            <a:ext cx="11075874" cy="7116083"/>
            <a:chOff x="335520" y="487475"/>
            <a:chExt cx="11075874" cy="7116083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335520" y="487475"/>
              <a:ext cx="501259" cy="104071"/>
              <a:chOff x="6329500" y="-1097725"/>
              <a:chExt cx="744150" cy="154500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50" name="Google Shape;150;p17"/>
            <p:cNvPicPr preferRelativeResize="0"/>
            <p:nvPr/>
          </p:nvPicPr>
          <p:blipFill rotWithShape="1">
            <a:blip r:embed="rId2">
              <a:alphaModFix/>
            </a:blip>
            <a:srcRect l="14215" t="13864" r="14207" b="21440"/>
            <a:stretch/>
          </p:blipFill>
          <p:spPr>
            <a:xfrm>
              <a:off x="7662894" y="3854158"/>
              <a:ext cx="3748500" cy="3749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-1441825" y="-1816250"/>
            <a:ext cx="12673925" cy="8348613"/>
            <a:chOff x="-1441825" y="-1816250"/>
            <a:chExt cx="12673925" cy="8348613"/>
          </a:xfrm>
        </p:grpSpPr>
        <p:pic>
          <p:nvPicPr>
            <p:cNvPr id="153" name="Google Shape;153;p18"/>
            <p:cNvPicPr preferRelativeResize="0"/>
            <p:nvPr/>
          </p:nvPicPr>
          <p:blipFill rotWithShape="1">
            <a:blip r:embed="rId2">
              <a:alphaModFix/>
            </a:blip>
            <a:srcRect l="18492" t="14228" r="12145" b="18272"/>
            <a:stretch/>
          </p:blipFill>
          <p:spPr>
            <a:xfrm>
              <a:off x="-1441825" y="418246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54" name="Google Shape;154;p18"/>
            <p:cNvGrpSpPr/>
            <p:nvPr/>
          </p:nvGrpSpPr>
          <p:grpSpPr>
            <a:xfrm rot="10800000">
              <a:off x="8029900" y="-1816250"/>
              <a:ext cx="3202200" cy="3202200"/>
              <a:chOff x="-2177175" y="3797400"/>
              <a:chExt cx="3202200" cy="3202200"/>
            </a:xfrm>
          </p:grpSpPr>
          <p:sp>
            <p:nvSpPr>
              <p:cNvPr id="155" name="Google Shape;155;p18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388100"/>
            <a:ext cx="43104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12351"/>
            <a:ext cx="1733700" cy="9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20000" y="4125400"/>
            <a:ext cx="431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180145" y="487475"/>
            <a:ext cx="501259" cy="104071"/>
            <a:chOff x="6329500" y="-1097725"/>
            <a:chExt cx="744150" cy="154500"/>
          </a:xfrm>
        </p:grpSpPr>
        <p:sp>
          <p:nvSpPr>
            <p:cNvPr id="25" name="Google Shape;25;p3"/>
            <p:cNvSpPr/>
            <p:nvPr/>
          </p:nvSpPr>
          <p:spPr>
            <a:xfrm>
              <a:off x="6329500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624325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9150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713250" y="3532550"/>
            <a:ext cx="54471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713225" y="1809750"/>
            <a:ext cx="5447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713225" y="3224525"/>
            <a:ext cx="5447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2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713225" y="1501725"/>
            <a:ext cx="5447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2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400" b="1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298839" y="-2388750"/>
            <a:ext cx="10862511" cy="9709000"/>
            <a:chOff x="298839" y="-2388750"/>
            <a:chExt cx="10862511" cy="9709000"/>
          </a:xfrm>
        </p:grpSpPr>
        <p:grpSp>
          <p:nvGrpSpPr>
            <p:cNvPr id="38" name="Google Shape;38;p5"/>
            <p:cNvGrpSpPr/>
            <p:nvPr/>
          </p:nvGrpSpPr>
          <p:grpSpPr>
            <a:xfrm rot="5400000">
              <a:off x="100245" y="2430487"/>
              <a:ext cx="501259" cy="104071"/>
              <a:chOff x="6329500" y="-1097725"/>
              <a:chExt cx="744150" cy="15450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l="37408" t="15218" r="25855" b="47923"/>
            <a:stretch/>
          </p:blipFill>
          <p:spPr>
            <a:xfrm>
              <a:off x="3055200" y="4798450"/>
              <a:ext cx="2516700" cy="25218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3" name="Google Shape;43;p5"/>
            <p:cNvSpPr/>
            <p:nvPr/>
          </p:nvSpPr>
          <p:spPr>
            <a:xfrm rot="-5400000" flipH="1">
              <a:off x="7959150" y="-238875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2177175" y="304800"/>
            <a:ext cx="11016375" cy="6694800"/>
            <a:chOff x="-2177175" y="304800"/>
            <a:chExt cx="11016375" cy="6694800"/>
          </a:xfrm>
        </p:grpSpPr>
        <p:sp>
          <p:nvSpPr>
            <p:cNvPr id="47" name="Google Shape;47;p6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6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49" name="Google Shape;49;p6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-1310500" y="-1460262"/>
            <a:ext cx="10149700" cy="6282146"/>
            <a:chOff x="-1310500" y="-1460262"/>
            <a:chExt cx="10149700" cy="6282146"/>
          </a:xfrm>
        </p:grpSpPr>
        <p:pic>
          <p:nvPicPr>
            <p:cNvPr id="54" name="Google Shape;54;p7"/>
            <p:cNvPicPr preferRelativeResize="0"/>
            <p:nvPr/>
          </p:nvPicPr>
          <p:blipFill rotWithShape="1">
            <a:blip r:embed="rId2">
              <a:alphaModFix/>
            </a:blip>
            <a:srcRect l="18492" t="14228" r="12145" b="18272"/>
            <a:stretch/>
          </p:blipFill>
          <p:spPr>
            <a:xfrm>
              <a:off x="-1310500" y="-1460262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55" name="Google Shape;55;p7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7"/>
            <p:cNvGrpSpPr/>
            <p:nvPr/>
          </p:nvGrpSpPr>
          <p:grpSpPr>
            <a:xfrm>
              <a:off x="4321370" y="4717812"/>
              <a:ext cx="501259" cy="104071"/>
              <a:chOff x="6329500" y="-1097725"/>
              <a:chExt cx="744150" cy="154500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2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102575" y="1339850"/>
            <a:ext cx="6938700" cy="2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1391150" y="-2059450"/>
            <a:ext cx="12809900" cy="8551263"/>
            <a:chOff x="-1391150" y="-2059450"/>
            <a:chExt cx="12809900" cy="8551263"/>
          </a:xfrm>
        </p:grpSpPr>
        <p:pic>
          <p:nvPicPr>
            <p:cNvPr id="67" name="Google Shape;67;p8"/>
            <p:cNvPicPr preferRelativeResize="0"/>
            <p:nvPr/>
          </p:nvPicPr>
          <p:blipFill rotWithShape="1">
            <a:blip r:embed="rId2">
              <a:alphaModFix/>
            </a:blip>
            <a:srcRect l="18492" t="14228" r="12145" b="18272"/>
            <a:stretch/>
          </p:blipFill>
          <p:spPr>
            <a:xfrm>
              <a:off x="-1391150" y="414191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68" name="Google Shape;68;p8"/>
            <p:cNvGrpSpPr/>
            <p:nvPr/>
          </p:nvGrpSpPr>
          <p:grpSpPr>
            <a:xfrm rot="10800000">
              <a:off x="8216550" y="-2059450"/>
              <a:ext cx="3202200" cy="3202200"/>
              <a:chOff x="-2177175" y="3797400"/>
              <a:chExt cx="3202200" cy="3202200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8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8"/>
            <p:cNvGrpSpPr/>
            <p:nvPr/>
          </p:nvGrpSpPr>
          <p:grpSpPr>
            <a:xfrm>
              <a:off x="8208163" y="4551962"/>
              <a:ext cx="501259" cy="104071"/>
              <a:chOff x="6329500" y="-1097725"/>
              <a:chExt cx="744150" cy="154500"/>
            </a:xfrm>
          </p:grpSpPr>
          <p:sp>
            <p:nvSpPr>
              <p:cNvPr id="75" name="Google Shape;75;p8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1126000"/>
            <a:ext cx="5245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228595" y="228612"/>
            <a:ext cx="10279530" cy="6548662"/>
            <a:chOff x="228595" y="228612"/>
            <a:chExt cx="10279530" cy="6548662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228595" y="228612"/>
              <a:ext cx="501259" cy="104071"/>
              <a:chOff x="6329500" y="-1097725"/>
              <a:chExt cx="744150" cy="1545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6" name="Google Shape;86;p9"/>
            <p:cNvPicPr preferRelativeResize="0"/>
            <p:nvPr/>
          </p:nvPicPr>
          <p:blipFill rotWithShape="1">
            <a:blip r:embed="rId2">
              <a:alphaModFix/>
            </a:blip>
            <a:srcRect l="36545" t="47974" r="26718" b="15167"/>
            <a:stretch/>
          </p:blipFill>
          <p:spPr>
            <a:xfrm>
              <a:off x="7991425" y="4255475"/>
              <a:ext cx="2516700" cy="25218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87" name="Google Shape;87;p9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88" name="Google Shape;88;p9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75" y="1621275"/>
            <a:ext cx="65760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26308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243975" y="294475"/>
            <a:ext cx="10859000" cy="6709625"/>
            <a:chOff x="243975" y="294475"/>
            <a:chExt cx="10859000" cy="6709625"/>
          </a:xfrm>
        </p:grpSpPr>
        <p:pic>
          <p:nvPicPr>
            <p:cNvPr id="96" name="Google Shape;96;p11"/>
            <p:cNvPicPr preferRelativeResize="0"/>
            <p:nvPr/>
          </p:nvPicPr>
          <p:blipFill rotWithShape="1">
            <a:blip r:embed="rId2">
              <a:alphaModFix/>
            </a:blip>
            <a:srcRect l="38689" t="23134" r="17809" b="34534"/>
            <a:stretch/>
          </p:blipFill>
          <p:spPr>
            <a:xfrm>
              <a:off x="7032275" y="2940600"/>
              <a:ext cx="4070700" cy="40635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97" name="Google Shape;97;p11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98" name="Google Shape;98;p11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0" name="Google Shape;100;p11"/>
            <p:cNvPicPr preferRelativeResize="0"/>
            <p:nvPr/>
          </p:nvPicPr>
          <p:blipFill rotWithShape="1">
            <a:blip r:embed="rId2">
              <a:alphaModFix/>
            </a:blip>
            <a:srcRect l="18492" t="14228" r="12145" b="18272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01" name="Google Shape;101;p11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ctrTitle"/>
          </p:nvPr>
        </p:nvSpPr>
        <p:spPr>
          <a:xfrm>
            <a:off x="1663473" y="1805879"/>
            <a:ext cx="5817054" cy="153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khả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bỏ</a:t>
            </a:r>
            <a:r>
              <a:rPr lang="en-US" sz="4400" dirty="0"/>
              <a:t> </a:t>
            </a:r>
            <a:r>
              <a:rPr lang="en-US" sz="4400" dirty="0" err="1"/>
              <a:t>học</a:t>
            </a:r>
            <a:endParaRPr sz="4400" dirty="0"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 rot="5400000" flipH="1">
            <a:off x="-1634898" y="-2170967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l="26453" t="18230" r="36809" b="44911"/>
          <a:stretch/>
        </p:blipFill>
        <p:spPr>
          <a:xfrm>
            <a:off x="-322700" y="-860287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567000" y="4285650"/>
            <a:ext cx="260400" cy="26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;p26">
            <a:extLst>
              <a:ext uri="{FF2B5EF4-FFF2-40B4-BE49-F238E27FC236}">
                <a16:creationId xmlns:a16="http://schemas.microsoft.com/office/drawing/2014/main" id="{4E8B8462-C61E-B3CC-8488-B0BF46AC7D3D}"/>
              </a:ext>
            </a:extLst>
          </p:cNvPr>
          <p:cNvSpPr txBox="1">
            <a:spLocks/>
          </p:cNvSpPr>
          <p:nvPr/>
        </p:nvSpPr>
        <p:spPr>
          <a:xfrm>
            <a:off x="1057311" y="4094328"/>
            <a:ext cx="3050665" cy="1037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dk2"/>
                </a:solidFill>
                <a:latin typeface="Public Sans Black" panose="020B0604020202020204" charset="0"/>
              </a:rPr>
              <a:t>Thực</a:t>
            </a:r>
            <a:r>
              <a:rPr lang="en-US" sz="2000" dirty="0">
                <a:solidFill>
                  <a:schemeClr val="dk2"/>
                </a:solidFill>
                <a:latin typeface="Public Sans Black" panose="020B0604020202020204" charset="0"/>
              </a:rPr>
              <a:t> </a:t>
            </a:r>
            <a:r>
              <a:rPr lang="en-US" sz="2000" dirty="0" err="1">
                <a:solidFill>
                  <a:schemeClr val="dk2"/>
                </a:solidFill>
                <a:latin typeface="Public Sans Black" panose="020B0604020202020204" charset="0"/>
              </a:rPr>
              <a:t>hiện</a:t>
            </a:r>
            <a:r>
              <a:rPr lang="en-US" sz="2000" dirty="0">
                <a:solidFill>
                  <a:schemeClr val="dk2"/>
                </a:solidFill>
                <a:latin typeface="Public Sans Black" panose="020B0604020202020204" charset="0"/>
              </a:rPr>
              <a:t> </a:t>
            </a:r>
            <a:r>
              <a:rPr lang="en-US" sz="2000" dirty="0" err="1">
                <a:solidFill>
                  <a:schemeClr val="dk2"/>
                </a:solidFill>
                <a:latin typeface="Public Sans Black" panose="020B0604020202020204" charset="0"/>
              </a:rPr>
              <a:t>và</a:t>
            </a:r>
            <a:r>
              <a:rPr lang="en-US" sz="2000" dirty="0">
                <a:solidFill>
                  <a:schemeClr val="dk2"/>
                </a:solidFill>
                <a:latin typeface="Public Sans Black" panose="020B0604020202020204" charset="0"/>
              </a:rPr>
              <a:t> </a:t>
            </a:r>
            <a:r>
              <a:rPr lang="en-US" sz="2000" dirty="0" err="1">
                <a:solidFill>
                  <a:schemeClr val="dk2"/>
                </a:solidFill>
                <a:latin typeface="Public Sans Black" panose="020B0604020202020204" charset="0"/>
              </a:rPr>
              <a:t>trình</a:t>
            </a:r>
            <a:r>
              <a:rPr lang="en-US" sz="2000" dirty="0">
                <a:solidFill>
                  <a:schemeClr val="dk2"/>
                </a:solidFill>
                <a:latin typeface="Public Sans Black" panose="020B0604020202020204" charset="0"/>
              </a:rPr>
              <a:t> </a:t>
            </a:r>
            <a:r>
              <a:rPr lang="en-US" sz="2000" dirty="0" err="1">
                <a:solidFill>
                  <a:schemeClr val="dk2"/>
                </a:solidFill>
                <a:latin typeface="Public Sans Black" panose="020B0604020202020204" charset="0"/>
              </a:rPr>
              <a:t>bày</a:t>
            </a:r>
            <a:r>
              <a:rPr lang="en-US" sz="2000" dirty="0">
                <a:solidFill>
                  <a:schemeClr val="dk2"/>
                </a:solidFill>
                <a:latin typeface="Public Sans Black" panose="020B0604020202020204" charset="0"/>
              </a:rPr>
              <a:t>:</a:t>
            </a:r>
            <a:r>
              <a:rPr lang="en-US" sz="2000" dirty="0">
                <a:latin typeface="Public Sans Black" panose="020B0604020202020204" charset="0"/>
              </a:rPr>
              <a:t> </a:t>
            </a:r>
            <a:r>
              <a:rPr lang="en-US" sz="2000" dirty="0" err="1">
                <a:latin typeface="Public Sans Black" panose="020B0604020202020204" charset="0"/>
              </a:rPr>
              <a:t>Nguyễn</a:t>
            </a:r>
            <a:r>
              <a:rPr lang="en-US" sz="2000" dirty="0">
                <a:latin typeface="Public Sans Black" panose="020B0604020202020204" charset="0"/>
              </a:rPr>
              <a:t> </a:t>
            </a:r>
            <a:r>
              <a:rPr lang="en-US" sz="2000" dirty="0" err="1">
                <a:latin typeface="Public Sans Black" panose="020B0604020202020204" charset="0"/>
              </a:rPr>
              <a:t>Văn</a:t>
            </a:r>
            <a:r>
              <a:rPr lang="en-US" sz="2000" dirty="0">
                <a:latin typeface="Public Sans Black" panose="020B0604020202020204" charset="0"/>
              </a:rPr>
              <a:t> Phong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Google Shape;186;p2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67301" y="1156236"/>
                <a:ext cx="4965820" cy="340241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Lựa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r>
                  <a:rPr lang="en-US" dirty="0" err="1"/>
                  <a:t>RandomForest</a:t>
                </a:r>
                <a:r>
                  <a:rPr lang="en-US" dirty="0"/>
                  <a:t> – Classifier – Default</a:t>
                </a:r>
              </a:p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err="1"/>
                  <a:t>Mục</a:t>
                </a:r>
                <a:r>
                  <a:rPr lang="en-US" dirty="0"/>
                  <a:t> </a:t>
                </a:r>
                <a:r>
                  <a:rPr lang="en-US" dirty="0" err="1"/>
                  <a:t>tiêu</a:t>
                </a:r>
                <a:r>
                  <a:rPr lang="en-US" dirty="0"/>
                  <a:t>: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báo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viên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(</a:t>
                </a:r>
                <a:r>
                  <a:rPr lang="en" dirty="0">
                    <a:sym typeface="Wingdings" panose="05000000000000000000" pitchFamily="2" charset="2"/>
                  </a:rPr>
                  <a:t>Label:  1) hay tốt nghiệp (Label:  0)</a:t>
                </a:r>
              </a:p>
              <a:p>
                <a:pPr marL="742950" lvl="1" indent="-285750" algn="just">
                  <a:lnSpc>
                    <a:spcPct val="150000"/>
                  </a:lnSpc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Recall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r>
                  <a:rPr lang="en" sz="1400" dirty="0">
                    <a:sym typeface="Wingdings" panose="05000000000000000000" pitchFamily="2" charset="2"/>
                  </a:rPr>
                  <a:t>  </a:t>
                </a:r>
              </a:p>
              <a:p>
                <a:pPr marL="285750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" dirty="0">
                    <a:sym typeface="Wingdings" panose="05000000000000000000" pitchFamily="2" charset="2"/>
                  </a:rPr>
                  <a:t>Kết quả:</a:t>
                </a:r>
              </a:p>
              <a:p>
                <a:pPr marL="742950" lvl="1" indent="-285750" algn="just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400" dirty="0">
                    <a:sym typeface="Wingdings" panose="05000000000000000000" pitchFamily="2" charset="2"/>
                  </a:rPr>
                  <a:t>Recall on model:  0.814</a:t>
                </a:r>
              </a:p>
              <a:p>
                <a:pPr marL="742950" lvl="1" indent="-285750" algn="just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ym typeface="Wingdings" panose="05000000000000000000" pitchFamily="2" charset="2"/>
                  </a:rPr>
                  <a:t>Dự</a:t>
                </a:r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:r>
                  <a:rPr lang="en-US" sz="1400" dirty="0" err="1">
                    <a:sym typeface="Wingdings" panose="05000000000000000000" pitchFamily="2" charset="2"/>
                  </a:rPr>
                  <a:t>báo</a:t>
                </a:r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:r>
                  <a:rPr lang="en-US" sz="1400" dirty="0" err="1">
                    <a:sym typeface="Wingdings" panose="05000000000000000000" pitchFamily="2" charset="2"/>
                  </a:rPr>
                  <a:t>bỏ</a:t>
                </a:r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:r>
                  <a:rPr lang="en-US" sz="1400" dirty="0" err="1">
                    <a:sym typeface="Wingdings" panose="05000000000000000000" pitchFamily="2" charset="2"/>
                  </a:rPr>
                  <a:t>học</a:t>
                </a:r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:r>
                  <a:rPr lang="en-US" sz="1400" dirty="0" err="1">
                    <a:sym typeface="Wingdings" panose="05000000000000000000" pitchFamily="2" charset="2"/>
                  </a:rPr>
                  <a:t>đúng</a:t>
                </a:r>
                <a:r>
                  <a:rPr lang="en-US" sz="1400" dirty="0">
                    <a:sym typeface="Wingdings" panose="05000000000000000000" pitchFamily="2" charset="2"/>
                  </a:rPr>
                  <a:t> (TP):   337 / 414 </a:t>
                </a:r>
              </a:p>
              <a:p>
                <a:pPr marL="742950" lvl="1" indent="-285750" algn="just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en" sz="1400" dirty="0">
                    <a:sym typeface="Wingdings" panose="05000000000000000000" pitchFamily="2" charset="2"/>
                  </a:rPr>
                  <a:t>Dự báo tốt nghiệp đúng (TN):   645 / 675</a:t>
                </a:r>
              </a:p>
              <a:p>
                <a:pPr marL="0" indent="0">
                  <a:buNone/>
                </a:pPr>
                <a:endParaRPr lang="en" dirty="0"/>
              </a:p>
              <a:p>
                <a:pPr marL="0" indent="0"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86" name="Google Shape;186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7301" y="1156236"/>
                <a:ext cx="4965820" cy="3402416"/>
              </a:xfrm>
              <a:prstGeom prst="rect">
                <a:avLst/>
              </a:prstGeom>
              <a:blipFill>
                <a:blip r:embed="rId3"/>
                <a:stretch>
                  <a:fillRect l="-613" r="-2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Google Shape;189;p24"/>
          <p:cNvSpPr txBox="1"/>
          <p:nvPr/>
        </p:nvSpPr>
        <p:spPr>
          <a:xfrm>
            <a:off x="5756891" y="3803587"/>
            <a:ext cx="3064616" cy="6480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ct val="150000"/>
            </a:pPr>
            <a:r>
              <a:rPr lang="en" dirty="0">
                <a:latin typeface="Questrial" pitchFamily="2" charset="0"/>
                <a:ea typeface="Questrial" pitchFamily="2" charset="0"/>
                <a:cs typeface="Questrial" pitchFamily="2" charset="0"/>
                <a:sym typeface="Wingdings" panose="05000000000000000000" pitchFamily="2" charset="2"/>
              </a:rPr>
              <a:t>Mô hình RandomForest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– Classifier </a:t>
            </a:r>
            <a:r>
              <a:rPr lang="en-US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sử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dụng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các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giá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trị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default </a:t>
            </a: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567301" y="583536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1</a:t>
            </a:r>
            <a:r>
              <a:rPr lang="en" dirty="0">
                <a:solidFill>
                  <a:schemeClr val="dk2"/>
                </a:solidFill>
              </a:rPr>
              <a:t>-</a:t>
            </a:r>
            <a:r>
              <a:rPr lang="en" dirty="0"/>
              <a:t> Dựng mô hình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032C0-6102-49C8-BCFF-1EFD718F6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" t="3258" r="5162"/>
          <a:stretch/>
        </p:blipFill>
        <p:spPr>
          <a:xfrm>
            <a:off x="567301" y="1642285"/>
            <a:ext cx="4965820" cy="47351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47DC2FF-8563-07F1-2544-F7DC27A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1" y="1159799"/>
            <a:ext cx="3064616" cy="26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6;p24">
            <a:extLst>
              <a:ext uri="{FF2B5EF4-FFF2-40B4-BE49-F238E27FC236}">
                <a16:creationId xmlns:a16="http://schemas.microsoft.com/office/drawing/2014/main" id="{0D4C7E32-6247-55B2-15AE-BC1215FA69E6}"/>
              </a:ext>
            </a:extLst>
          </p:cNvPr>
          <p:cNvSpPr txBox="1">
            <a:spLocks/>
          </p:cNvSpPr>
          <p:nvPr/>
        </p:nvSpPr>
        <p:spPr>
          <a:xfrm>
            <a:off x="7534291" y="3114608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bg1"/>
                </a:solidFill>
              </a:rPr>
              <a:t>TP</a:t>
            </a: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86;p24">
            <a:extLst>
              <a:ext uri="{FF2B5EF4-FFF2-40B4-BE49-F238E27FC236}">
                <a16:creationId xmlns:a16="http://schemas.microsoft.com/office/drawing/2014/main" id="{1353870D-19B9-4B4F-0D53-B99969798B68}"/>
              </a:ext>
            </a:extLst>
          </p:cNvPr>
          <p:cNvSpPr txBox="1">
            <a:spLocks/>
          </p:cNvSpPr>
          <p:nvPr/>
        </p:nvSpPr>
        <p:spPr>
          <a:xfrm>
            <a:off x="6378495" y="2062848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bg1"/>
                </a:solidFill>
              </a:rPr>
              <a:t>TN</a:t>
            </a: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86;p24">
            <a:extLst>
              <a:ext uri="{FF2B5EF4-FFF2-40B4-BE49-F238E27FC236}">
                <a16:creationId xmlns:a16="http://schemas.microsoft.com/office/drawing/2014/main" id="{C5073441-8D79-1E85-E01C-6394CDB56987}"/>
              </a:ext>
            </a:extLst>
          </p:cNvPr>
          <p:cNvSpPr txBox="1">
            <a:spLocks/>
          </p:cNvSpPr>
          <p:nvPr/>
        </p:nvSpPr>
        <p:spPr>
          <a:xfrm>
            <a:off x="6378495" y="3114608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FN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86;p24">
            <a:extLst>
              <a:ext uri="{FF2B5EF4-FFF2-40B4-BE49-F238E27FC236}">
                <a16:creationId xmlns:a16="http://schemas.microsoft.com/office/drawing/2014/main" id="{6DD08D30-C7A1-953E-F33E-88492E14128D}"/>
              </a:ext>
            </a:extLst>
          </p:cNvPr>
          <p:cNvSpPr txBox="1">
            <a:spLocks/>
          </p:cNvSpPr>
          <p:nvPr/>
        </p:nvSpPr>
        <p:spPr>
          <a:xfrm>
            <a:off x="7534291" y="2062847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FP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411968" y="716367"/>
            <a:ext cx="4308887" cy="4128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nhóm</a:t>
            </a:r>
            <a:r>
              <a:rPr lang="en-US" dirty="0"/>
              <a:t> feature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‘Age at enrollment’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Feature: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    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qua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(approved)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(grade)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endParaRPr lang="en-US" dirty="0"/>
          </a:p>
          <a:p>
            <a:pPr marL="285750" indent="-285750">
              <a:spcBef>
                <a:spcPts val="1000"/>
              </a:spcBef>
            </a:pPr>
            <a:endParaRPr lang="en-US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5474679" y="416387"/>
            <a:ext cx="2932158" cy="6480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latin typeface="Questrial" pitchFamily="2" charset="0"/>
                <a:ea typeface="Questrial" pitchFamily="2" charset="0"/>
                <a:cs typeface="Questrial" pitchFamily="2" charset="0"/>
              </a:rPr>
              <a:t>Feature Importance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  <a:r>
              <a:rPr lang="vi-VN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estrial" pitchFamily="2" charset="0"/>
                <a:ea typeface="Questrial" pitchFamily="2" charset="0"/>
                <a:cs typeface="Questrial" pitchFamily="2" charset="0"/>
                <a:sym typeface="Wingdings" panose="05000000000000000000" pitchFamily="2" charset="2"/>
              </a:rPr>
              <a:t>RandomForest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– Classifier</a:t>
            </a:r>
            <a:endParaRPr dirty="0"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2"/>
          </p:nvPr>
        </p:nvSpPr>
        <p:spPr>
          <a:xfrm>
            <a:off x="411968" y="143668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2-</a:t>
            </a:r>
            <a:r>
              <a:rPr lang="en" dirty="0"/>
              <a:t> Feature Importance</a:t>
            </a:r>
            <a:endParaRPr dirty="0"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>
            <a:off x="-153176" y="4555318"/>
            <a:ext cx="714000" cy="71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A901E2-7561-6AB8-1CF1-0BE95F80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89" y="1112154"/>
            <a:ext cx="4193939" cy="39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3D62BD-28C3-62B1-6C73-0A320562ACEF}"/>
              </a:ext>
            </a:extLst>
          </p:cNvPr>
          <p:cNvSpPr/>
          <p:nvPr/>
        </p:nvSpPr>
        <p:spPr>
          <a:xfrm>
            <a:off x="198101" y="2184750"/>
            <a:ext cx="3048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>
            <a:off x="8269926" y="4338067"/>
            <a:ext cx="714000" cy="71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C3617492-46FD-8473-1660-0DC8ED55D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940" y="593333"/>
            <a:ext cx="3285986" cy="2172269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SzPct val="90000"/>
            </a:pPr>
            <a:r>
              <a:rPr lang="en-US" dirty="0"/>
              <a:t>Trong </a:t>
            </a:r>
            <a:r>
              <a:rPr lang="en-US" dirty="0" err="1"/>
              <a:t>khoảng</a:t>
            </a:r>
            <a:r>
              <a:rPr lang="en-US" dirty="0"/>
              <a:t> 18-20,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có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~30%,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</a:p>
          <a:p>
            <a:pPr marL="139700" indent="0" algn="just">
              <a:buSzPct val="90000"/>
              <a:buNone/>
            </a:pP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dirty="0" err="1">
                <a:sym typeface="Wingdings" panose="05000000000000000000" pitchFamily="2" charset="2"/>
              </a:rPr>
              <a:t>Nên</a:t>
            </a:r>
            <a:r>
              <a:rPr lang="en-US" dirty="0">
                <a:sym typeface="Wingdings" panose="05000000000000000000" pitchFamily="2" charset="2"/>
              </a:rPr>
              <a:t> có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sang </a:t>
            </a:r>
            <a:r>
              <a:rPr lang="en-US" dirty="0" err="1">
                <a:sym typeface="Wingdings" panose="05000000000000000000" pitchFamily="2" charset="2"/>
              </a:rPr>
              <a:t>ngành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bỏ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31AB1-65D2-BD50-7B97-05CDC3AB52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15"/>
          <a:stretch/>
        </p:blipFill>
        <p:spPr>
          <a:xfrm>
            <a:off x="484941" y="529249"/>
            <a:ext cx="4994635" cy="275397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7599E9-978C-475D-3612-0BC3B56CE71B}"/>
              </a:ext>
            </a:extLst>
          </p:cNvPr>
          <p:cNvCxnSpPr>
            <a:cxnSpLocks/>
          </p:cNvCxnSpPr>
          <p:nvPr/>
        </p:nvCxnSpPr>
        <p:spPr>
          <a:xfrm flipH="1" flipV="1">
            <a:off x="1819760" y="3160887"/>
            <a:ext cx="142105" cy="122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3BDB5-2A66-DAD6-E58E-F97036D33B4D}"/>
              </a:ext>
            </a:extLst>
          </p:cNvPr>
          <p:cNvCxnSpPr>
            <a:cxnSpLocks/>
          </p:cNvCxnSpPr>
          <p:nvPr/>
        </p:nvCxnSpPr>
        <p:spPr>
          <a:xfrm>
            <a:off x="1700786" y="3113728"/>
            <a:ext cx="2610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1">
            <a:extLst>
              <a:ext uri="{FF2B5EF4-FFF2-40B4-BE49-F238E27FC236}">
                <a16:creationId xmlns:a16="http://schemas.microsoft.com/office/drawing/2014/main" id="{1B4F4707-FF6D-1137-83C4-0CB163504B61}"/>
              </a:ext>
            </a:extLst>
          </p:cNvPr>
          <p:cNvSpPr txBox="1">
            <a:spLocks/>
          </p:cNvSpPr>
          <p:nvPr/>
        </p:nvSpPr>
        <p:spPr>
          <a:xfrm>
            <a:off x="347816" y="137934"/>
            <a:ext cx="4654087" cy="38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39700" indent="0">
              <a:buSzPct val="90000"/>
              <a:buFont typeface="Questrial"/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2E61017-3210-88BC-F8F3-BBF5961260CD}"/>
              </a:ext>
            </a:extLst>
          </p:cNvPr>
          <p:cNvSpPr txBox="1">
            <a:spLocks/>
          </p:cNvSpPr>
          <p:nvPr/>
        </p:nvSpPr>
        <p:spPr>
          <a:xfrm>
            <a:off x="40571" y="3222053"/>
            <a:ext cx="8823852" cy="171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có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tuồi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&gt; 21 </a:t>
            </a:r>
            <a:r>
              <a:rPr lang="en-US" dirty="0" err="1"/>
              <a:t>tuổi</a:t>
            </a:r>
            <a:r>
              <a:rPr lang="en-US" dirty="0"/>
              <a:t> có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(21 </a:t>
            </a:r>
            <a:r>
              <a:rPr lang="en-US" dirty="0" err="1"/>
              <a:t>tuổi</a:t>
            </a:r>
            <a:r>
              <a:rPr lang="en-US" dirty="0"/>
              <a:t>: ~45%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50% ở </a:t>
            </a:r>
            <a:r>
              <a:rPr lang="en-US" dirty="0" err="1"/>
              <a:t>tuổi</a:t>
            </a:r>
            <a:r>
              <a:rPr lang="en-US" dirty="0"/>
              <a:t> 24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50%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buSzPct val="80000"/>
              <a:buFont typeface="Wingdings" panose="05000000000000000000" pitchFamily="2" charset="2"/>
              <a:buChar char="è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21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có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139700" indent="0">
              <a:spcBef>
                <a:spcPts val="600"/>
              </a:spcBef>
              <a:buSzPct val="80000"/>
              <a:buNone/>
            </a:pPr>
            <a:r>
              <a:rPr lang="en-US" dirty="0"/>
              <a:t>	1.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,…):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,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	</a:t>
            </a:r>
          </a:p>
          <a:p>
            <a:pPr marL="139700" indent="0">
              <a:spcAft>
                <a:spcPts val="600"/>
              </a:spcAft>
              <a:buSzPct val="80000"/>
              <a:buNone/>
            </a:pPr>
            <a:r>
              <a:rPr lang="en-US" dirty="0"/>
              <a:t>	2.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1;p25">
            <a:extLst>
              <a:ext uri="{FF2B5EF4-FFF2-40B4-BE49-F238E27FC236}">
                <a16:creationId xmlns:a16="http://schemas.microsoft.com/office/drawing/2014/main" id="{67F3FAC7-D183-EFA8-D39E-FF47641DBAAA}"/>
              </a:ext>
            </a:extLst>
          </p:cNvPr>
          <p:cNvSpPr txBox="1">
            <a:spLocks noGrp="1"/>
          </p:cNvSpPr>
          <p:nvPr/>
        </p:nvSpPr>
        <p:spPr>
          <a:xfrm>
            <a:off x="4579785" y="142801"/>
            <a:ext cx="383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22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3-</a:t>
            </a:r>
            <a:r>
              <a:rPr lang="en" dirty="0"/>
              <a:t> Tối ưu Feature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2ACA6D-B497-7913-65BF-13569998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6" y="715501"/>
            <a:ext cx="4212807" cy="39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080FC2-B7AC-63D9-D156-69D23B3CB32B}"/>
              </a:ext>
            </a:extLst>
          </p:cNvPr>
          <p:cNvSpPr/>
          <p:nvPr/>
        </p:nvSpPr>
        <p:spPr>
          <a:xfrm>
            <a:off x="491897" y="3159446"/>
            <a:ext cx="1166055" cy="146149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6;p25">
            <a:extLst>
              <a:ext uri="{FF2B5EF4-FFF2-40B4-BE49-F238E27FC236}">
                <a16:creationId xmlns:a16="http://schemas.microsoft.com/office/drawing/2014/main" id="{EFABB215-23F6-D609-6149-E9A9D2EB91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9785" y="503961"/>
            <a:ext cx="4308887" cy="2778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50000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Feature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29  </a:t>
            </a:r>
            <a:r>
              <a:rPr lang="en-US" dirty="0">
                <a:sym typeface="Wingdings" panose="05000000000000000000" pitchFamily="2" charset="2"/>
              </a:rPr>
              <a:t>  9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50000"/>
            </a:pPr>
            <a:r>
              <a:rPr lang="en-US" dirty="0">
                <a:sym typeface="Wingdings" panose="05000000000000000000" pitchFamily="2" charset="2"/>
              </a:rPr>
              <a:t>Importance Threshold :  0.025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50000"/>
            </a:pPr>
            <a:r>
              <a:rPr lang="en-US" dirty="0">
                <a:sym typeface="Wingdings" panose="05000000000000000000" pitchFamily="2" charset="2"/>
              </a:rPr>
              <a:t>Feature:</a:t>
            </a:r>
          </a:p>
          <a:p>
            <a:pPr marL="742950" lvl="1" indent="-285750" algn="l">
              <a:spcBef>
                <a:spcPts val="1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Curricular units 1st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and 2nd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(evaluations/ approved/ grade)</a:t>
            </a:r>
          </a:p>
          <a:p>
            <a:pPr marL="742950" lvl="1" indent="-285750" algn="l">
              <a:spcBef>
                <a:spcPts val="1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Tuition fees up to date</a:t>
            </a:r>
          </a:p>
          <a:p>
            <a:pPr marL="742950" lvl="1" indent="-285750" algn="l">
              <a:spcBef>
                <a:spcPts val="1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Age at enrollment</a:t>
            </a:r>
          </a:p>
          <a:p>
            <a:pPr marL="742950" lvl="1" indent="-285750" algn="l">
              <a:spcBef>
                <a:spcPts val="1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Course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D9E18-5C17-816B-B8E4-38B507CCD381}"/>
              </a:ext>
            </a:extLst>
          </p:cNvPr>
          <p:cNvSpPr txBox="1">
            <a:spLocks/>
          </p:cNvSpPr>
          <p:nvPr/>
        </p:nvSpPr>
        <p:spPr>
          <a:xfrm>
            <a:off x="4495541" y="3248168"/>
            <a:ext cx="4587043" cy="139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ct val="150000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BorderlineSMOTE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oversampling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</a:t>
            </a:r>
          </a:p>
          <a:p>
            <a:pPr marL="0" indent="0">
              <a:spcBef>
                <a:spcPts val="1000"/>
              </a:spcBef>
              <a:buSzPct val="150000"/>
            </a:pPr>
            <a:r>
              <a:rPr lang="en-US" dirty="0">
                <a:sym typeface="Wingdings" panose="05000000000000000000" pitchFamily="2" charset="2"/>
              </a:rPr>
              <a:t> Khi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lệch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nhầm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có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hưởng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bởi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nhầm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sẵn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có ý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nghiệp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8;p25">
            <a:extLst>
              <a:ext uri="{FF2B5EF4-FFF2-40B4-BE49-F238E27FC236}">
                <a16:creationId xmlns:a16="http://schemas.microsoft.com/office/drawing/2014/main" id="{767985C5-4E7E-767B-D0DE-7EB11F6DA407}"/>
              </a:ext>
            </a:extLst>
          </p:cNvPr>
          <p:cNvSpPr txBox="1"/>
          <p:nvPr/>
        </p:nvSpPr>
        <p:spPr>
          <a:xfrm>
            <a:off x="4891557" y="3944203"/>
            <a:ext cx="3835800" cy="653942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estrial" pitchFamily="2" charset="0"/>
                <a:ea typeface="Questrial" pitchFamily="2" charset="0"/>
                <a:cs typeface="Questrial" pitchFamily="2" charset="0"/>
                <a:sym typeface="Wingdings" panose="05000000000000000000" pitchFamily="2" charset="2"/>
              </a:rPr>
              <a:t>Mô hình</a:t>
            </a:r>
            <a:r>
              <a:rPr lang="vi-VN" dirty="0"/>
              <a:t> </a:t>
            </a:r>
            <a:r>
              <a:rPr lang="vi-VN" dirty="0">
                <a:latin typeface="Questrial" pitchFamily="2" charset="0"/>
                <a:ea typeface="Questrial" pitchFamily="2" charset="0"/>
                <a:cs typeface="Questrial" pitchFamily="2" charset="0"/>
              </a:rPr>
              <a:t>GridSearchC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V:</a:t>
            </a:r>
            <a:r>
              <a:rPr lang="vi-VN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estrial" pitchFamily="2" charset="0"/>
                <a:ea typeface="Questrial" pitchFamily="2" charset="0"/>
                <a:cs typeface="Questrial" pitchFamily="2" charset="0"/>
                <a:sym typeface="Wingdings" panose="05000000000000000000" pitchFamily="2" charset="2"/>
              </a:rPr>
              <a:t>RandomForest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– Classifier</a:t>
            </a:r>
            <a:endParaRPr dirty="0"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" name="Google Shape;196;p25">
            <a:extLst>
              <a:ext uri="{FF2B5EF4-FFF2-40B4-BE49-F238E27FC236}">
                <a16:creationId xmlns:a16="http://schemas.microsoft.com/office/drawing/2014/main" id="{C3312CB3-C8B0-B4B4-57C1-6D8DB7E261AC}"/>
              </a:ext>
            </a:extLst>
          </p:cNvPr>
          <p:cNvSpPr txBox="1">
            <a:spLocks noGrp="1"/>
          </p:cNvSpPr>
          <p:nvPr/>
        </p:nvSpPr>
        <p:spPr>
          <a:xfrm>
            <a:off x="169951" y="1171447"/>
            <a:ext cx="4872764" cy="386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-VN" dirty="0"/>
              <a:t>Tối ưu hô 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vi-VN" dirty="0"/>
              <a:t>: GridSearchCV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(scoring) : </a:t>
            </a:r>
            <a:r>
              <a:rPr lang="en-US" dirty="0" err="1"/>
              <a:t>recall_score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742950" lvl="1" indent="-285750" algn="l">
              <a:spcBef>
                <a:spcPts val="1000"/>
              </a:spcBef>
            </a:pPr>
            <a:r>
              <a:rPr lang="en-US" sz="1400" dirty="0">
                <a:sym typeface="Wingdings" panose="05000000000000000000" pitchFamily="2" charset="2"/>
              </a:rPr>
              <a:t>Recall on model:  0.814    0.852</a:t>
            </a:r>
          </a:p>
          <a:p>
            <a:pPr marL="742950" lvl="1" indent="-285750" algn="l">
              <a:spcBef>
                <a:spcPts val="1000"/>
              </a:spcBef>
            </a:pPr>
            <a:r>
              <a:rPr lang="en-US" sz="1400" dirty="0" err="1">
                <a:sym typeface="Wingdings" panose="05000000000000000000" pitchFamily="2" charset="2"/>
              </a:rPr>
              <a:t>Dự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báo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bỏ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học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đúng</a:t>
            </a:r>
            <a:r>
              <a:rPr lang="en-US" sz="1400" dirty="0">
                <a:sym typeface="Wingdings" panose="05000000000000000000" pitchFamily="2" charset="2"/>
              </a:rPr>
              <a:t> (TP):  </a:t>
            </a:r>
            <a:r>
              <a:rPr lang="en-US" sz="1400" dirty="0" err="1">
                <a:sym typeface="Wingdings" panose="05000000000000000000" pitchFamily="2" charset="2"/>
              </a:rPr>
              <a:t>tăng</a:t>
            </a:r>
            <a:r>
              <a:rPr lang="en-US" sz="1400" dirty="0">
                <a:sym typeface="Wingdings" panose="05000000000000000000" pitchFamily="2" charset="2"/>
              </a:rPr>
              <a:t> 337    353</a:t>
            </a:r>
          </a:p>
          <a:p>
            <a:pPr marL="742950" lvl="1" indent="-285750" algn="l">
              <a:spcBef>
                <a:spcPts val="1000"/>
              </a:spcBef>
            </a:pPr>
            <a:r>
              <a:rPr lang="en-US" sz="1400" dirty="0" err="1">
                <a:sym typeface="Wingdings" panose="05000000000000000000" pitchFamily="2" charset="2"/>
              </a:rPr>
              <a:t>Dự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báo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bỏ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học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sai</a:t>
            </a:r>
            <a:r>
              <a:rPr lang="en-US" sz="1400" dirty="0">
                <a:sym typeface="Wingdings" panose="05000000000000000000" pitchFamily="2" charset="2"/>
              </a:rPr>
              <a:t> (FN): </a:t>
            </a:r>
            <a:r>
              <a:rPr lang="en-US" sz="1400" dirty="0" err="1">
                <a:sym typeface="Wingdings" panose="05000000000000000000" pitchFamily="2" charset="2"/>
              </a:rPr>
              <a:t>giảm</a:t>
            </a:r>
            <a:r>
              <a:rPr lang="en-US" sz="1400" dirty="0">
                <a:sym typeface="Wingdings" panose="05000000000000000000" pitchFamily="2" charset="2"/>
              </a:rPr>
              <a:t> 77    61</a:t>
            </a:r>
          </a:p>
          <a:p>
            <a:pPr marL="742950" lvl="1" indent="-285750" algn="l">
              <a:spcBef>
                <a:spcPts val="1000"/>
              </a:spcBef>
            </a:pPr>
            <a:r>
              <a:rPr lang="en-US" sz="1400" dirty="0" err="1">
                <a:sym typeface="Wingdings" panose="05000000000000000000" pitchFamily="2" charset="2"/>
              </a:rPr>
              <a:t>Dự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báo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tốt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nghiệp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sai</a:t>
            </a:r>
            <a:r>
              <a:rPr lang="en-US" sz="1400" dirty="0">
                <a:sym typeface="Wingdings" panose="05000000000000000000" pitchFamily="2" charset="2"/>
              </a:rPr>
              <a:t> (FP): </a:t>
            </a:r>
            <a:r>
              <a:rPr lang="en-US" sz="1400" dirty="0" err="1">
                <a:sym typeface="Wingdings" panose="05000000000000000000" pitchFamily="2" charset="2"/>
              </a:rPr>
              <a:t>tăng</a:t>
            </a:r>
            <a:r>
              <a:rPr lang="en-US" sz="1400" dirty="0">
                <a:sym typeface="Wingdings" panose="05000000000000000000" pitchFamily="2" charset="2"/>
              </a:rPr>
              <a:t> 30  63   </a:t>
            </a:r>
          </a:p>
          <a:p>
            <a:pPr marL="742950" lvl="1" indent="-285750" algn="l">
              <a:spcBef>
                <a:spcPts val="1000"/>
              </a:spcBef>
            </a:pP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5" name="Google Shape;201;p25">
            <a:extLst>
              <a:ext uri="{FF2B5EF4-FFF2-40B4-BE49-F238E27FC236}">
                <a16:creationId xmlns:a16="http://schemas.microsoft.com/office/drawing/2014/main" id="{67F3FAC7-D183-EFA8-D39E-FF47641DBAAA}"/>
              </a:ext>
            </a:extLst>
          </p:cNvPr>
          <p:cNvSpPr txBox="1">
            <a:spLocks noGrp="1"/>
          </p:cNvSpPr>
          <p:nvPr/>
        </p:nvSpPr>
        <p:spPr>
          <a:xfrm>
            <a:off x="169951" y="545355"/>
            <a:ext cx="3835800" cy="6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2200" b="0" i="0" u="none" strike="noStrike" cap="none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4-</a:t>
            </a:r>
            <a:r>
              <a:rPr lang="en" dirty="0"/>
              <a:t> Tối ưu </a:t>
            </a:r>
            <a:r>
              <a:rPr lang="en-US" dirty="0"/>
              <a:t>parameter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8FF8B3-5307-BD00-29C7-5E5AF5FC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3" y="2071715"/>
            <a:ext cx="2107307" cy="9181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EDF228-D046-32CC-AD66-267BD2EC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58" y="635128"/>
            <a:ext cx="3835800" cy="33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86;p24">
            <a:extLst>
              <a:ext uri="{FF2B5EF4-FFF2-40B4-BE49-F238E27FC236}">
                <a16:creationId xmlns:a16="http://schemas.microsoft.com/office/drawing/2014/main" id="{83C641C5-DF5B-D48B-1AB6-C3D5C915F915}"/>
              </a:ext>
            </a:extLst>
          </p:cNvPr>
          <p:cNvSpPr txBox="1">
            <a:spLocks/>
          </p:cNvSpPr>
          <p:nvPr/>
        </p:nvSpPr>
        <p:spPr>
          <a:xfrm>
            <a:off x="7165801" y="3176024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bg1"/>
                </a:solidFill>
              </a:rPr>
              <a:t>TP</a:t>
            </a: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86;p24">
            <a:extLst>
              <a:ext uri="{FF2B5EF4-FFF2-40B4-BE49-F238E27FC236}">
                <a16:creationId xmlns:a16="http://schemas.microsoft.com/office/drawing/2014/main" id="{F2F38F93-B45C-2FC8-EDC9-B8CC5AB2CE32}"/>
              </a:ext>
            </a:extLst>
          </p:cNvPr>
          <p:cNvSpPr txBox="1">
            <a:spLocks/>
          </p:cNvSpPr>
          <p:nvPr/>
        </p:nvSpPr>
        <p:spPr>
          <a:xfrm>
            <a:off x="5728303" y="1853850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bg1"/>
                </a:solidFill>
              </a:rPr>
              <a:t>TN</a:t>
            </a: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186;p24">
            <a:extLst>
              <a:ext uri="{FF2B5EF4-FFF2-40B4-BE49-F238E27FC236}">
                <a16:creationId xmlns:a16="http://schemas.microsoft.com/office/drawing/2014/main" id="{73CE14A9-1F67-492F-3885-4E979E64CFB9}"/>
              </a:ext>
            </a:extLst>
          </p:cNvPr>
          <p:cNvSpPr txBox="1">
            <a:spLocks/>
          </p:cNvSpPr>
          <p:nvPr/>
        </p:nvSpPr>
        <p:spPr>
          <a:xfrm>
            <a:off x="5728303" y="3176023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FN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86;p24">
            <a:extLst>
              <a:ext uri="{FF2B5EF4-FFF2-40B4-BE49-F238E27FC236}">
                <a16:creationId xmlns:a16="http://schemas.microsoft.com/office/drawing/2014/main" id="{851B0EF8-2A55-D646-9552-B716F24E344B}"/>
              </a:ext>
            </a:extLst>
          </p:cNvPr>
          <p:cNvSpPr txBox="1">
            <a:spLocks/>
          </p:cNvSpPr>
          <p:nvPr/>
        </p:nvSpPr>
        <p:spPr>
          <a:xfrm>
            <a:off x="7175937" y="1853850"/>
            <a:ext cx="455030" cy="31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FP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Font typeface="Questrial"/>
              <a:buNone/>
            </a:pPr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 rot="5400000" flipH="1">
            <a:off x="5204852" y="-2170967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l="46423" t="44240" r="16839" b="18900"/>
          <a:stretch/>
        </p:blipFill>
        <p:spPr>
          <a:xfrm>
            <a:off x="6212252" y="-1165067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7" name="Google Shape;267;p29"/>
          <p:cNvSpPr/>
          <p:nvPr/>
        </p:nvSpPr>
        <p:spPr>
          <a:xfrm>
            <a:off x="8693250" y="415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B5E4E2-EA0A-FB2A-9F42-02E031265289}"/>
              </a:ext>
            </a:extLst>
          </p:cNvPr>
          <p:cNvSpPr/>
          <p:nvPr/>
        </p:nvSpPr>
        <p:spPr>
          <a:xfrm>
            <a:off x="495454" y="2808398"/>
            <a:ext cx="4926842" cy="1523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4491300" cy="3472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br>
              <a:rPr lang="en" dirty="0"/>
            </a:br>
            <a:r>
              <a:rPr lang="en" dirty="0"/>
              <a:t>for listening!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0000" y="2306214"/>
            <a:ext cx="43104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2"/>
          </p:nvPr>
        </p:nvSpPr>
        <p:spPr>
          <a:xfrm>
            <a:off x="720000" y="812351"/>
            <a:ext cx="17337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720000" y="4125400"/>
            <a:ext cx="431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 </a:t>
            </a:r>
            <a:r>
              <a:rPr lang="en-US" dirty="0" err="1"/>
              <a:t>trong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>
            <a:off x="7130077" y="2928008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l="29572" t="16925" r="33690" b="46216"/>
          <a:stretch/>
        </p:blipFill>
        <p:spPr>
          <a:xfrm>
            <a:off x="6177575" y="2894488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 rot="5400000">
            <a:off x="2682300" y="-2260500"/>
            <a:ext cx="3202200" cy="3202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135900" y="483965"/>
            <a:ext cx="260400" cy="26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736200" y="1435283"/>
            <a:ext cx="5100893" cy="2672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gồm</a:t>
            </a:r>
            <a:r>
              <a:rPr lang="en-US" dirty="0"/>
              <a:t> 35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4400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" dirty="0"/>
              <a:t>nhân thân, quê quán, bối cảnh kinh tế và tình hình học tập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Feature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Target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Dropout (Bỏ học) – Tỉ 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Graduate (Tốt nghiệp)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Enrolled (Nhập học)</a:t>
            </a:r>
            <a:endParaRPr lang="en" dirty="0">
              <a:sym typeface="Wingdings" panose="05000000000000000000" pitchFamily="2" charset="2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"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6206437" y="3668529"/>
            <a:ext cx="1774898" cy="388488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Feature Target</a:t>
            </a:r>
            <a:endParaRPr dirty="0"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736200" y="590502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1-</a:t>
            </a:r>
            <a:r>
              <a:rPr lang="en" dirty="0"/>
              <a:t> Giới thiệu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759BFE-E0A0-D03E-D07D-1C127B82464B}"/>
              </a:ext>
            </a:extLst>
          </p:cNvPr>
          <p:cNvGrpSpPr/>
          <p:nvPr/>
        </p:nvGrpSpPr>
        <p:grpSpPr>
          <a:xfrm>
            <a:off x="5654529" y="1163202"/>
            <a:ext cx="2878715" cy="2409314"/>
            <a:chOff x="1382134" y="4914557"/>
            <a:chExt cx="2878715" cy="2409314"/>
          </a:xfrm>
        </p:grpSpPr>
        <p:sp>
          <p:nvSpPr>
            <p:cNvPr id="187" name="Google Shape;187;p24"/>
            <p:cNvSpPr/>
            <p:nvPr/>
          </p:nvSpPr>
          <p:spPr>
            <a:xfrm>
              <a:off x="1907092" y="5204814"/>
              <a:ext cx="1828800" cy="182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D60084F0-25D7-441E-0A0C-BE38F5F8D1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1472116"/>
                </p:ext>
              </p:extLst>
            </p:nvPr>
          </p:nvGraphicFramePr>
          <p:xfrm>
            <a:off x="1382134" y="4914557"/>
            <a:ext cx="2878715" cy="24093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8" name="Google Shape;188;p24"/>
            <p:cNvSpPr/>
            <p:nvPr/>
          </p:nvSpPr>
          <p:spPr>
            <a:xfrm>
              <a:off x="2749342" y="6047064"/>
              <a:ext cx="144300" cy="14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25018" y="3470310"/>
            <a:ext cx="2878715" cy="856029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fld id="{336B7693-00CD-4535-8818-CA7140B407D2}" type="CATEGORYNAME">
              <a:rPr lang="en-US" smtClean="0">
                <a:latin typeface="Questrial" pitchFamily="2" charset="0"/>
                <a:ea typeface="Questrial" pitchFamily="2" charset="0"/>
                <a:cs typeface="Questrial" pitchFamily="2" charset="0"/>
              </a:rPr>
              <a:pPr/>
              <a:t>Graduate</a:t>
            </a:fld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2209  (61%)</a:t>
            </a:r>
            <a:b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Dropout: 1421 (39%)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(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Tỉ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lệ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xét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trên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tổng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dữ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liệu</a:t>
            </a:r>
            <a:r>
              <a:rPr lang="en-US" dirty="0">
                <a:solidFill>
                  <a:srgbClr val="0E2A47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target)</a:t>
            </a:r>
            <a:endParaRPr dirty="0">
              <a:solidFill>
                <a:srgbClr val="0E2A47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2"/>
          </p:nvPr>
        </p:nvSpPr>
        <p:spPr>
          <a:xfrm>
            <a:off x="234682" y="186274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2-</a:t>
            </a:r>
            <a:r>
              <a:rPr lang="en" dirty="0"/>
              <a:t> Mục tiêu</a:t>
            </a:r>
            <a:endParaRPr dirty="0"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>
            <a:off x="8676804" y="4604003"/>
            <a:ext cx="714000" cy="71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186;p24">
            <a:extLst>
              <a:ext uri="{FF2B5EF4-FFF2-40B4-BE49-F238E27FC236}">
                <a16:creationId xmlns:a16="http://schemas.microsoft.com/office/drawing/2014/main" id="{8F956586-38D1-E1C7-2324-9401AD8BDE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9969" y="1757556"/>
            <a:ext cx="5029617" cy="321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" dirty="0"/>
              <a:t>Dropout (Bỏ học) hay Graduate (Tốt nghiệp) để nhà trường có định hướng can thiệp kịp thời.</a:t>
            </a:r>
          </a:p>
          <a:p>
            <a:pPr marL="285750" indent="-285750" algn="just">
              <a:spcBef>
                <a:spcPts val="1000"/>
              </a:spcBef>
            </a:pPr>
            <a:r>
              <a:rPr lang="en" dirty="0"/>
              <a:t>Dropout (Bỏ học)		</a:t>
            </a:r>
            <a:r>
              <a:rPr lang="en" dirty="0">
                <a:sym typeface="Wingdings" panose="05000000000000000000" pitchFamily="2" charset="2"/>
              </a:rPr>
              <a:t>   Label:  1</a:t>
            </a:r>
            <a:endParaRPr lang="en" dirty="0"/>
          </a:p>
          <a:p>
            <a:pPr marL="285750" indent="-285750" algn="just">
              <a:spcBef>
                <a:spcPts val="1000"/>
              </a:spcBef>
            </a:pPr>
            <a:r>
              <a:rPr lang="en" dirty="0"/>
              <a:t>Graduate (Tốt nghiệp)	</a:t>
            </a:r>
            <a:r>
              <a:rPr lang="en" dirty="0">
                <a:sym typeface="Wingdings" panose="05000000000000000000" pitchFamily="2" charset="2"/>
              </a:rPr>
              <a:t>   Label:  0</a:t>
            </a:r>
            <a:endParaRPr lang="en" dirty="0"/>
          </a:p>
          <a:p>
            <a:pPr marL="285750" indent="-285750" algn="just">
              <a:spcBef>
                <a:spcPts val="1000"/>
              </a:spcBef>
            </a:pPr>
            <a:r>
              <a:rPr lang="en" dirty="0"/>
              <a:t>Enrolled (Nhập học)	</a:t>
            </a:r>
            <a:r>
              <a:rPr lang="en" dirty="0">
                <a:sym typeface="Wingdings" panose="05000000000000000000" pitchFamily="2" charset="2"/>
              </a:rPr>
              <a:t>   Loại bỏ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" dirty="0"/>
              <a:t>Đánh giá mức ảnh hưởng của các yếu tố về nhân khẩu học, bối cảnh kinh tế và tình hình học tập đến Feature Target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3A2913-DC85-1C4C-AC9C-953F152FC2F4}"/>
              </a:ext>
            </a:extLst>
          </p:cNvPr>
          <p:cNvGrpSpPr/>
          <p:nvPr/>
        </p:nvGrpSpPr>
        <p:grpSpPr>
          <a:xfrm>
            <a:off x="325018" y="1161340"/>
            <a:ext cx="2878715" cy="2409314"/>
            <a:chOff x="1382130" y="4914566"/>
            <a:chExt cx="2878707" cy="2409318"/>
          </a:xfrm>
        </p:grpSpPr>
        <p:sp>
          <p:nvSpPr>
            <p:cNvPr id="9" name="Google Shape;187;p24">
              <a:extLst>
                <a:ext uri="{FF2B5EF4-FFF2-40B4-BE49-F238E27FC236}">
                  <a16:creationId xmlns:a16="http://schemas.microsoft.com/office/drawing/2014/main" id="{C1DE4C12-1EC8-73FC-E5F9-B1B4A7129C2C}"/>
                </a:ext>
              </a:extLst>
            </p:cNvPr>
            <p:cNvSpPr/>
            <p:nvPr/>
          </p:nvSpPr>
          <p:spPr>
            <a:xfrm>
              <a:off x="1907086" y="5204823"/>
              <a:ext cx="1828796" cy="182880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6E07DF0-94EE-1E1A-7C24-651D0947C1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997954"/>
                </p:ext>
              </p:extLst>
            </p:nvPr>
          </p:nvGraphicFramePr>
          <p:xfrm>
            <a:off x="1382130" y="4914566"/>
            <a:ext cx="2878707" cy="2409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Google Shape;188;p24">
              <a:extLst>
                <a:ext uri="{FF2B5EF4-FFF2-40B4-BE49-F238E27FC236}">
                  <a16:creationId xmlns:a16="http://schemas.microsoft.com/office/drawing/2014/main" id="{E38D2525-222B-20C5-415A-D994716FC0A7}"/>
                </a:ext>
              </a:extLst>
            </p:cNvPr>
            <p:cNvSpPr/>
            <p:nvPr/>
          </p:nvSpPr>
          <p:spPr>
            <a:xfrm>
              <a:off x="2749335" y="6047074"/>
              <a:ext cx="144300" cy="14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Google Shape;186;p24">
            <a:extLst>
              <a:ext uri="{FF2B5EF4-FFF2-40B4-BE49-F238E27FC236}">
                <a16:creationId xmlns:a16="http://schemas.microsoft.com/office/drawing/2014/main" id="{A27F7AA1-37EF-D200-DF92-EAAC09CF24D2}"/>
              </a:ext>
            </a:extLst>
          </p:cNvPr>
          <p:cNvSpPr txBox="1">
            <a:spLocks/>
          </p:cNvSpPr>
          <p:nvPr/>
        </p:nvSpPr>
        <p:spPr>
          <a:xfrm>
            <a:off x="3519969" y="379884"/>
            <a:ext cx="4694925" cy="118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just">
              <a:buFont typeface="Questrial"/>
              <a:buNone/>
            </a:pPr>
            <a:r>
              <a:rPr lang="en-US" sz="1200" dirty="0"/>
              <a:t>VÍ DỤ MINH HỌA: </a:t>
            </a:r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trường</a:t>
            </a:r>
            <a:r>
              <a:rPr lang="en-US" sz="1200" dirty="0"/>
              <a:t> </a:t>
            </a:r>
            <a:r>
              <a:rPr lang="en-US" sz="1200" dirty="0" err="1"/>
              <a:t>đai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có 2000sv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văn</a:t>
            </a:r>
            <a:r>
              <a:rPr lang="en-US" sz="1200" dirty="0"/>
              <a:t>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4 </a:t>
            </a:r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trường</a:t>
            </a:r>
            <a:r>
              <a:rPr lang="en-US" sz="1200" dirty="0"/>
              <a:t> có 8000sv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mọi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r>
              <a:rPr lang="en-US" sz="1200" dirty="0"/>
              <a:t>. </a:t>
            </a:r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data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tỉ</a:t>
            </a:r>
            <a:r>
              <a:rPr lang="en-US" sz="1200" dirty="0"/>
              <a:t> </a:t>
            </a:r>
            <a:r>
              <a:rPr lang="en-US" sz="1200" dirty="0" err="1"/>
              <a:t>lệ</a:t>
            </a:r>
            <a:r>
              <a:rPr lang="en-US" sz="1200" dirty="0"/>
              <a:t> Graduate : ~27%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tỉ</a:t>
            </a:r>
            <a:r>
              <a:rPr lang="en-US" sz="1200" dirty="0"/>
              <a:t> </a:t>
            </a:r>
            <a:r>
              <a:rPr lang="en-US" sz="1200" dirty="0" err="1"/>
              <a:t>lệ</a:t>
            </a:r>
            <a:r>
              <a:rPr lang="en-US" sz="1200" dirty="0"/>
              <a:t> Dropout: ~18% (</a:t>
            </a:r>
            <a:r>
              <a:rPr lang="en-US" sz="1200" dirty="0" err="1"/>
              <a:t>mức</a:t>
            </a:r>
            <a:r>
              <a:rPr lang="en-US" sz="1200" dirty="0"/>
              <a:t> </a:t>
            </a:r>
            <a:r>
              <a:rPr lang="en-US" sz="1200" dirty="0" err="1"/>
              <a:t>cao</a:t>
            </a:r>
            <a:r>
              <a:rPr lang="en-US" sz="1200" dirty="0"/>
              <a:t>) . Trong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công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trường</a:t>
            </a:r>
            <a:r>
              <a:rPr lang="en-US" sz="1200" dirty="0"/>
              <a:t> </a:t>
            </a:r>
            <a:r>
              <a:rPr lang="en-US" sz="1200" dirty="0" err="1"/>
              <a:t>đạt</a:t>
            </a:r>
            <a:r>
              <a:rPr lang="en-US" sz="1200" dirty="0"/>
              <a:t>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tỉ</a:t>
            </a:r>
            <a:r>
              <a:rPr lang="en-US" sz="1200" dirty="0"/>
              <a:t> </a:t>
            </a:r>
            <a:r>
              <a:rPr lang="en-US" sz="1200" dirty="0" err="1"/>
              <a:t>lệ</a:t>
            </a:r>
            <a:r>
              <a:rPr lang="en-US" sz="1200" dirty="0"/>
              <a:t> Dropout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10%.</a:t>
            </a:r>
            <a:endParaRPr lang="e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3994356" y="1178100"/>
            <a:ext cx="4419270" cy="671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feature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 rot="6300032">
            <a:off x="7466782" y="-2472312"/>
            <a:ext cx="3748434" cy="374938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>
            <a:spLocks noGrp="1"/>
          </p:cNvSpPr>
          <p:nvPr>
            <p:ph type="subTitle" idx="2"/>
          </p:nvPr>
        </p:nvSpPr>
        <p:spPr>
          <a:xfrm>
            <a:off x="3994356" y="605350"/>
            <a:ext cx="383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3-</a:t>
            </a:r>
            <a:r>
              <a:rPr lang="en" dirty="0"/>
              <a:t> Feature</a:t>
            </a:r>
            <a:endParaRPr dirty="0"/>
          </a:p>
        </p:txBody>
      </p:sp>
      <p:sp>
        <p:nvSpPr>
          <p:cNvPr id="215" name="Google Shape;215;p26"/>
          <p:cNvSpPr/>
          <p:nvPr/>
        </p:nvSpPr>
        <p:spPr>
          <a:xfrm>
            <a:off x="155400" y="344950"/>
            <a:ext cx="260400" cy="260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758CE-2DD5-0E4C-8823-A357F0B21C55}"/>
              </a:ext>
            </a:extLst>
          </p:cNvPr>
          <p:cNvGrpSpPr/>
          <p:nvPr/>
        </p:nvGrpSpPr>
        <p:grpSpPr>
          <a:xfrm>
            <a:off x="370040" y="607573"/>
            <a:ext cx="3040846" cy="2709963"/>
            <a:chOff x="691817" y="3144089"/>
            <a:chExt cx="3040846" cy="1566099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832704B5-AC3E-419A-7F0A-886F730FCF12}"/>
                </a:ext>
              </a:extLst>
            </p:cNvPr>
            <p:cNvSpPr/>
            <p:nvPr/>
          </p:nvSpPr>
          <p:spPr>
            <a:xfrm>
              <a:off x="691817" y="3144089"/>
              <a:ext cx="3040846" cy="1566099"/>
            </a:xfrm>
            <a:prstGeom prst="wedgeRoundRectCallout">
              <a:avLst>
                <a:gd name="adj1" fmla="val 57799"/>
                <a:gd name="adj2" fmla="val -31109"/>
                <a:gd name="adj3" fmla="val 16667"/>
              </a:avLst>
            </a:prstGeom>
            <a:solidFill>
              <a:srgbClr val="E7EC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Google Shape;207;p26">
              <a:extLst>
                <a:ext uri="{FF2B5EF4-FFF2-40B4-BE49-F238E27FC236}">
                  <a16:creationId xmlns:a16="http://schemas.microsoft.com/office/drawing/2014/main" id="{24218EC2-1E0C-665E-7985-60D8AEB3B1B1}"/>
                </a:ext>
              </a:extLst>
            </p:cNvPr>
            <p:cNvSpPr txBox="1">
              <a:spLocks/>
            </p:cNvSpPr>
            <p:nvPr/>
          </p:nvSpPr>
          <p:spPr>
            <a:xfrm>
              <a:off x="691817" y="3144089"/>
              <a:ext cx="3040846" cy="1566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estrial"/>
                <a:buChar char="●"/>
                <a:defRPr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139700" indent="0">
                <a:buNone/>
              </a:pPr>
              <a:r>
                <a:rPr lang="en-US" b="1" dirty="0" err="1"/>
                <a:t>Nhân</a:t>
              </a:r>
              <a:r>
                <a:rPr lang="en-US" b="1" dirty="0"/>
                <a:t> </a:t>
              </a:r>
              <a:r>
                <a:rPr lang="en-US" b="1" dirty="0" err="1"/>
                <a:t>Khẩu</a:t>
              </a:r>
              <a:r>
                <a:rPr lang="en-US" b="1" dirty="0"/>
                <a:t> </a:t>
              </a:r>
              <a:r>
                <a:rPr lang="en-US" b="1" dirty="0" err="1"/>
                <a:t>học</a:t>
              </a:r>
              <a:endParaRPr lang="en-US" b="1" dirty="0"/>
            </a:p>
            <a:p>
              <a:r>
                <a:rPr lang="en-US" dirty="0"/>
                <a:t>Marital status</a:t>
              </a:r>
            </a:p>
            <a:p>
              <a:r>
                <a:rPr lang="en-US" dirty="0"/>
                <a:t>Gender</a:t>
              </a:r>
            </a:p>
            <a:p>
              <a:r>
                <a:rPr lang="en-US" dirty="0"/>
                <a:t>Nationality/International </a:t>
              </a:r>
            </a:p>
            <a:p>
              <a:r>
                <a:rPr lang="en-US" dirty="0"/>
                <a:t>Previous qualification</a:t>
              </a:r>
            </a:p>
            <a:p>
              <a:r>
                <a:rPr lang="en-US" dirty="0"/>
                <a:t>Mother/Father's qualification</a:t>
              </a:r>
            </a:p>
            <a:p>
              <a:r>
                <a:rPr lang="en-US" dirty="0"/>
                <a:t>Mother/Father's occupation</a:t>
              </a:r>
            </a:p>
            <a:p>
              <a:r>
                <a:rPr lang="en-US" dirty="0"/>
                <a:t>Age at enrollment</a:t>
              </a:r>
            </a:p>
            <a:p>
              <a:r>
                <a:rPr lang="en-US" dirty="0"/>
                <a:t>Displaced </a:t>
              </a:r>
            </a:p>
            <a:p>
              <a:r>
                <a:rPr lang="en-US" dirty="0"/>
                <a:t>Debtor </a:t>
              </a:r>
            </a:p>
            <a:p>
              <a:pPr marL="139700" indent="0">
                <a:buNone/>
              </a:pP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marL="139700" indent="0">
                <a:buNone/>
              </a:pPr>
              <a:endParaRPr lang="en-US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93EAD-E0A7-689F-3042-B7F022F7B5A1}"/>
              </a:ext>
            </a:extLst>
          </p:cNvPr>
          <p:cNvGrpSpPr/>
          <p:nvPr/>
        </p:nvGrpSpPr>
        <p:grpSpPr>
          <a:xfrm>
            <a:off x="5383821" y="2464291"/>
            <a:ext cx="3680460" cy="2229993"/>
            <a:chOff x="691817" y="3144088"/>
            <a:chExt cx="3040846" cy="1412541"/>
          </a:xfrm>
        </p:grpSpPr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41D205D1-58E1-2BFC-F0F1-DA7065EEC264}"/>
                </a:ext>
              </a:extLst>
            </p:cNvPr>
            <p:cNvSpPr/>
            <p:nvPr/>
          </p:nvSpPr>
          <p:spPr>
            <a:xfrm>
              <a:off x="691817" y="3144089"/>
              <a:ext cx="3040846" cy="1412540"/>
            </a:xfrm>
            <a:prstGeom prst="wedgeRoundRectCallout">
              <a:avLst>
                <a:gd name="adj1" fmla="val -35419"/>
                <a:gd name="adj2" fmla="val -63142"/>
                <a:gd name="adj3" fmla="val 16667"/>
              </a:avLst>
            </a:prstGeom>
            <a:solidFill>
              <a:srgbClr val="F2D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Google Shape;207;p26">
              <a:extLst>
                <a:ext uri="{FF2B5EF4-FFF2-40B4-BE49-F238E27FC236}">
                  <a16:creationId xmlns:a16="http://schemas.microsoft.com/office/drawing/2014/main" id="{76788185-372D-EE74-B352-B3A22EE35C8B}"/>
                </a:ext>
              </a:extLst>
            </p:cNvPr>
            <p:cNvSpPr txBox="1">
              <a:spLocks/>
            </p:cNvSpPr>
            <p:nvPr/>
          </p:nvSpPr>
          <p:spPr>
            <a:xfrm>
              <a:off x="691817" y="3144088"/>
              <a:ext cx="3040846" cy="1412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estrial"/>
                <a:buChar char="●"/>
                <a:defRPr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139700" indent="0">
                <a:buNone/>
              </a:pPr>
              <a:r>
                <a:rPr lang="en-US" b="1" dirty="0" err="1"/>
                <a:t>Tình</a:t>
              </a:r>
              <a:r>
                <a:rPr lang="en-US" b="1" dirty="0"/>
                <a:t> </a:t>
              </a:r>
              <a:r>
                <a:rPr lang="en-US" b="1" dirty="0" err="1"/>
                <a:t>hình</a:t>
              </a:r>
              <a:r>
                <a:rPr lang="en-US" b="1" dirty="0"/>
                <a:t> </a:t>
              </a:r>
              <a:r>
                <a:rPr lang="en-US" b="1" dirty="0" err="1"/>
                <a:t>học</a:t>
              </a:r>
              <a:r>
                <a:rPr lang="en-US" b="1" dirty="0"/>
                <a:t> </a:t>
              </a:r>
              <a:r>
                <a:rPr lang="en-US" b="1" dirty="0" err="1"/>
                <a:t>tập</a:t>
              </a:r>
              <a:endParaRPr lang="en-US" b="1" dirty="0"/>
            </a:p>
            <a:p>
              <a:r>
                <a:rPr lang="en-US" dirty="0"/>
                <a:t>Daytime/evening attendance</a:t>
              </a:r>
            </a:p>
            <a:p>
              <a:r>
                <a:rPr lang="en-US" dirty="0"/>
                <a:t>Tuition fees up to date</a:t>
              </a:r>
            </a:p>
            <a:p>
              <a:r>
                <a:rPr lang="en-US" dirty="0"/>
                <a:t>Course</a:t>
              </a:r>
            </a:p>
            <a:p>
              <a:r>
                <a:rPr lang="en-US" dirty="0"/>
                <a:t>Scholarship holder</a:t>
              </a:r>
            </a:p>
            <a:p>
              <a:r>
                <a:rPr lang="en-US" dirty="0"/>
                <a:t>Curricular units 1st </a:t>
              </a:r>
              <a:r>
                <a:rPr lang="en-US" dirty="0" err="1"/>
                <a:t>sem</a:t>
              </a:r>
              <a:r>
                <a:rPr lang="en-US" dirty="0"/>
                <a:t> and 2nd </a:t>
              </a:r>
              <a:r>
                <a:rPr lang="en-US" dirty="0" err="1"/>
                <a:t>sem</a:t>
              </a:r>
              <a:r>
                <a:rPr lang="en-US" dirty="0"/>
                <a:t> (credited/enrolled/evaluations/ approved/grade/without evaluations)</a:t>
              </a:r>
            </a:p>
            <a:p>
              <a:endParaRPr lang="en-US" dirty="0"/>
            </a:p>
            <a:p>
              <a:pPr marL="139700" indent="0">
                <a:buNone/>
              </a:pPr>
              <a:endParaRPr lang="en-US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00EB3-B068-99BA-3A0A-84826241B8C7}"/>
              </a:ext>
            </a:extLst>
          </p:cNvPr>
          <p:cNvGrpSpPr/>
          <p:nvPr/>
        </p:nvGrpSpPr>
        <p:grpSpPr>
          <a:xfrm>
            <a:off x="2740291" y="2652303"/>
            <a:ext cx="2508129" cy="1330467"/>
            <a:chOff x="691817" y="3144089"/>
            <a:chExt cx="3040846" cy="1412540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25251B6-A175-FDF3-7EB1-15C0C5E11308}"/>
                </a:ext>
              </a:extLst>
            </p:cNvPr>
            <p:cNvSpPr/>
            <p:nvPr/>
          </p:nvSpPr>
          <p:spPr>
            <a:xfrm>
              <a:off x="691817" y="3144089"/>
              <a:ext cx="3040846" cy="1412540"/>
            </a:xfrm>
            <a:prstGeom prst="wedgeRoundRectCallout">
              <a:avLst>
                <a:gd name="adj1" fmla="val 28031"/>
                <a:gd name="adj2" fmla="val -67142"/>
                <a:gd name="adj3" fmla="val 16667"/>
              </a:avLst>
            </a:prstGeom>
            <a:solidFill>
              <a:srgbClr val="F4E6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Google Shape;207;p26">
              <a:extLst>
                <a:ext uri="{FF2B5EF4-FFF2-40B4-BE49-F238E27FC236}">
                  <a16:creationId xmlns:a16="http://schemas.microsoft.com/office/drawing/2014/main" id="{83A571D7-53A8-8642-5499-08127F8BB558}"/>
                </a:ext>
              </a:extLst>
            </p:cNvPr>
            <p:cNvSpPr txBox="1">
              <a:spLocks/>
            </p:cNvSpPr>
            <p:nvPr/>
          </p:nvSpPr>
          <p:spPr>
            <a:xfrm>
              <a:off x="691817" y="3144089"/>
              <a:ext cx="3040846" cy="1412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estrial"/>
                <a:buChar char="●"/>
                <a:defRPr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139700" indent="0">
                <a:buNone/>
              </a:pPr>
              <a:r>
                <a:rPr lang="en-US" b="1" dirty="0" err="1"/>
                <a:t>Bối</a:t>
              </a:r>
              <a:r>
                <a:rPr lang="en-US" b="1" dirty="0"/>
                <a:t> </a:t>
              </a:r>
              <a:r>
                <a:rPr lang="en-US" b="1" dirty="0" err="1"/>
                <a:t>cảnh</a:t>
              </a:r>
              <a:r>
                <a:rPr lang="en-US" b="1" dirty="0"/>
                <a:t> </a:t>
              </a:r>
              <a:r>
                <a:rPr lang="en-US" b="1" dirty="0" err="1"/>
                <a:t>kinh</a:t>
              </a:r>
              <a:r>
                <a:rPr lang="en-US" b="1" dirty="0"/>
                <a:t> </a:t>
              </a:r>
              <a:r>
                <a:rPr lang="en-US" b="1" dirty="0" err="1"/>
                <a:t>tế</a:t>
              </a:r>
              <a:r>
                <a:rPr lang="en-US" b="1" dirty="0"/>
                <a:t>, </a:t>
              </a:r>
              <a:r>
                <a:rPr lang="en-US" b="1" dirty="0" err="1"/>
                <a:t>xã</a:t>
              </a:r>
              <a:r>
                <a:rPr lang="en-US" b="1" dirty="0"/>
                <a:t> </a:t>
              </a:r>
              <a:r>
                <a:rPr lang="en-US" b="1" dirty="0" err="1"/>
                <a:t>hội</a:t>
              </a:r>
              <a:endParaRPr lang="en-US" b="1" dirty="0"/>
            </a:p>
            <a:p>
              <a:r>
                <a:rPr lang="en-US" dirty="0"/>
                <a:t>Unemployment rate</a:t>
              </a:r>
            </a:p>
            <a:p>
              <a:r>
                <a:rPr lang="en-US" dirty="0"/>
                <a:t>Inflation rate </a:t>
              </a:r>
            </a:p>
            <a:p>
              <a:r>
                <a:rPr lang="en-US" dirty="0"/>
                <a:t>GDP </a:t>
              </a:r>
            </a:p>
            <a:p>
              <a:endParaRPr lang="en-US" dirty="0"/>
            </a:p>
            <a:p>
              <a:endParaRPr lang="en-US" dirty="0"/>
            </a:p>
            <a:p>
              <a:pPr marL="139700" indent="0">
                <a:buNone/>
              </a:pPr>
              <a:endParaRPr lang="en-US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subTitle" idx="1"/>
          </p:nvPr>
        </p:nvSpPr>
        <p:spPr>
          <a:xfrm>
            <a:off x="489169" y="1048402"/>
            <a:ext cx="7559040" cy="105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feature ‘Target’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bỏ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feature có correlation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có ý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có </a:t>
            </a:r>
            <a:r>
              <a:rPr lang="en-US" dirty="0" err="1">
                <a:sym typeface="Wingdings" panose="05000000000000000000" pitchFamily="2" charset="2"/>
              </a:rPr>
              <a:t>cùng</a:t>
            </a:r>
            <a:r>
              <a:rPr lang="en-US" dirty="0">
                <a:sym typeface="Wingdings" panose="05000000000000000000" pitchFamily="2" charset="2"/>
              </a:rPr>
              <a:t> ý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endParaRPr dirty="0"/>
          </a:p>
        </p:txBody>
      </p:sp>
      <p:sp>
        <p:nvSpPr>
          <p:cNvPr id="221" name="Google Shape;221;p27"/>
          <p:cNvSpPr/>
          <p:nvPr/>
        </p:nvSpPr>
        <p:spPr>
          <a:xfrm>
            <a:off x="1983479" y="2183840"/>
            <a:ext cx="1188000" cy="11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419427" y="3708050"/>
            <a:ext cx="2316103" cy="4503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Nhân</a:t>
            </a: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Khẩu</a:t>
            </a: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học</a:t>
            </a:r>
            <a:endParaRPr lang="en-US" dirty="0"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2060212" y="2260573"/>
            <a:ext cx="1034700" cy="103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771588" y="2121775"/>
            <a:ext cx="1312200" cy="131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5269636" y="3708050"/>
            <a:ext cx="2316103" cy="4503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Tình</a:t>
            </a: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hình</a:t>
            </a: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học</a:t>
            </a:r>
            <a:r>
              <a:rPr lang="en-US" dirty="0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dirty="0" err="1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tập</a:t>
            </a:r>
            <a:endParaRPr lang="en-US" dirty="0"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856338" y="2206525"/>
            <a:ext cx="1142700" cy="114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1921414" y="2121775"/>
            <a:ext cx="1312200" cy="1312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5937938" y="2288125"/>
            <a:ext cx="979500" cy="979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5C07-9BAF-B447-B74E-273BEBBF9096}"/>
              </a:ext>
            </a:extLst>
          </p:cNvPr>
          <p:cNvSpPr txBox="1"/>
          <p:nvPr/>
        </p:nvSpPr>
        <p:spPr>
          <a:xfrm>
            <a:off x="2165998" y="2516230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Questrial" pitchFamily="2" charset="0"/>
                <a:ea typeface="Questrial" pitchFamily="2" charset="0"/>
                <a:cs typeface="Questrial" pitchFamily="2" charset="0"/>
              </a:rPr>
              <a:t>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D794C-241B-0FAC-190D-65580818E3A3}"/>
              </a:ext>
            </a:extLst>
          </p:cNvPr>
          <p:cNvSpPr txBox="1"/>
          <p:nvPr/>
        </p:nvSpPr>
        <p:spPr>
          <a:xfrm>
            <a:off x="6016207" y="2516230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Feature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FEEDC1-1FCC-A052-450E-4F2BFFAB11FF}"/>
              </a:ext>
            </a:extLst>
          </p:cNvPr>
          <p:cNvGrpSpPr/>
          <p:nvPr/>
        </p:nvGrpSpPr>
        <p:grpSpPr>
          <a:xfrm>
            <a:off x="5993600" y="1447509"/>
            <a:ext cx="3040846" cy="2709964"/>
            <a:chOff x="691817" y="3144089"/>
            <a:chExt cx="3040846" cy="1566100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4DC8CD73-B89F-32E6-BEFF-5E5DBF949CAA}"/>
                </a:ext>
              </a:extLst>
            </p:cNvPr>
            <p:cNvSpPr/>
            <p:nvPr/>
          </p:nvSpPr>
          <p:spPr>
            <a:xfrm>
              <a:off x="691817" y="3144090"/>
              <a:ext cx="3040846" cy="1566099"/>
            </a:xfrm>
            <a:prstGeom prst="wedgeRoundRectCallout">
              <a:avLst>
                <a:gd name="adj1" fmla="val -60478"/>
                <a:gd name="adj2" fmla="val -35045"/>
                <a:gd name="adj3" fmla="val 16667"/>
              </a:avLst>
            </a:prstGeom>
            <a:solidFill>
              <a:srgbClr val="E7EC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Google Shape;207;p26">
              <a:extLst>
                <a:ext uri="{FF2B5EF4-FFF2-40B4-BE49-F238E27FC236}">
                  <a16:creationId xmlns:a16="http://schemas.microsoft.com/office/drawing/2014/main" id="{25A0BC67-D911-9B8C-5146-7D68276847DA}"/>
                </a:ext>
              </a:extLst>
            </p:cNvPr>
            <p:cNvSpPr txBox="1">
              <a:spLocks/>
            </p:cNvSpPr>
            <p:nvPr/>
          </p:nvSpPr>
          <p:spPr>
            <a:xfrm>
              <a:off x="691817" y="3144089"/>
              <a:ext cx="3040846" cy="1566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estrial"/>
                <a:buChar char="●"/>
                <a:defRPr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139700" indent="0">
                <a:buNone/>
              </a:pPr>
              <a:r>
                <a:rPr lang="en-US" b="1" dirty="0" err="1">
                  <a:latin typeface="Questrial" pitchFamily="2" charset="0"/>
                  <a:ea typeface="Questrial" pitchFamily="2" charset="0"/>
                  <a:cs typeface="Questrial" pitchFamily="2" charset="0"/>
                </a:rPr>
                <a:t>Nhân</a:t>
              </a:r>
              <a:r>
                <a:rPr lang="en-US" b="1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 </a:t>
              </a:r>
              <a:r>
                <a:rPr lang="en-US" b="1" dirty="0" err="1">
                  <a:latin typeface="Questrial" pitchFamily="2" charset="0"/>
                  <a:ea typeface="Questrial" pitchFamily="2" charset="0"/>
                  <a:cs typeface="Questrial" pitchFamily="2" charset="0"/>
                </a:rPr>
                <a:t>Khẩu</a:t>
              </a:r>
              <a:r>
                <a:rPr lang="en-US" b="1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 </a:t>
              </a:r>
              <a:r>
                <a:rPr lang="en-US" b="1" dirty="0" err="1">
                  <a:latin typeface="Questrial" pitchFamily="2" charset="0"/>
                  <a:ea typeface="Questrial" pitchFamily="2" charset="0"/>
                  <a:cs typeface="Questrial" pitchFamily="2" charset="0"/>
                </a:rPr>
                <a:t>học</a:t>
              </a:r>
              <a:endParaRPr lang="en-US" b="1" dirty="0">
                <a:latin typeface="Questrial" pitchFamily="2" charset="0"/>
                <a:ea typeface="Questrial" pitchFamily="2" charset="0"/>
                <a:cs typeface="Questrial" pitchFamily="2" charset="0"/>
              </a:endParaRP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Marital status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Gender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Nationality/</a:t>
              </a:r>
              <a:r>
                <a:rPr lang="en-US" b="1" strike="sngStrike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International 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Previous qualification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Mother/Father's qualification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Mother/Father's occupation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Age at enrollment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Displaced </a:t>
              </a:r>
            </a:p>
            <a:p>
              <a:r>
                <a:rPr lang="en-US" dirty="0">
                  <a:latin typeface="Questrial" pitchFamily="2" charset="0"/>
                  <a:ea typeface="Questrial" pitchFamily="2" charset="0"/>
                  <a:cs typeface="Questrial" pitchFamily="2" charset="0"/>
                </a:rPr>
                <a:t>Debtor </a:t>
              </a:r>
            </a:p>
            <a:p>
              <a:pPr marL="139700" indent="0">
                <a:buNone/>
              </a:pP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marL="139700" indent="0">
                <a:buNone/>
              </a:pPr>
              <a:endParaRPr lang="en-US" b="1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FBC81A-99EA-E444-D5DE-DE33A5E4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9" y="112630"/>
            <a:ext cx="5192129" cy="45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B5748A2-679F-4E87-63E3-5DB79873F6B8}"/>
              </a:ext>
            </a:extLst>
          </p:cNvPr>
          <p:cNvSpPr/>
          <p:nvPr/>
        </p:nvSpPr>
        <p:spPr>
          <a:xfrm>
            <a:off x="2049780" y="784860"/>
            <a:ext cx="22860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300130-05FD-A26C-A8F6-B6DEA633EDF8}"/>
              </a:ext>
            </a:extLst>
          </p:cNvPr>
          <p:cNvSpPr/>
          <p:nvPr/>
        </p:nvSpPr>
        <p:spPr>
          <a:xfrm>
            <a:off x="1751146" y="1078230"/>
            <a:ext cx="22860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60BD3-0301-EE60-14F5-63D261E6A7ED}"/>
              </a:ext>
            </a:extLst>
          </p:cNvPr>
          <p:cNvCxnSpPr/>
          <p:nvPr/>
        </p:nvCxnSpPr>
        <p:spPr>
          <a:xfrm>
            <a:off x="396240" y="640080"/>
            <a:ext cx="335280" cy="220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28FBAA-D630-D538-E49D-6D8C3056EA85}"/>
              </a:ext>
            </a:extLst>
          </p:cNvPr>
          <p:cNvCxnSpPr/>
          <p:nvPr/>
        </p:nvCxnSpPr>
        <p:spPr>
          <a:xfrm>
            <a:off x="350520" y="914400"/>
            <a:ext cx="335280" cy="220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FD3765-C091-718E-C3DD-3798476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7" y="0"/>
            <a:ext cx="5282433" cy="473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05F085-6909-2797-68BA-27DBB04D67C4}"/>
              </a:ext>
            </a:extLst>
          </p:cNvPr>
          <p:cNvSpPr/>
          <p:nvPr/>
        </p:nvSpPr>
        <p:spPr>
          <a:xfrm>
            <a:off x="3882788" y="834444"/>
            <a:ext cx="1221475" cy="1253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2C16-794B-1716-9250-7679B86398B0}"/>
              </a:ext>
            </a:extLst>
          </p:cNvPr>
          <p:cNvSpPr/>
          <p:nvPr/>
        </p:nvSpPr>
        <p:spPr>
          <a:xfrm>
            <a:off x="3882788" y="2088106"/>
            <a:ext cx="1221475" cy="1203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9CBAB-2CE7-4509-0E15-6AC0F081D73F}"/>
              </a:ext>
            </a:extLst>
          </p:cNvPr>
          <p:cNvSpPr/>
          <p:nvPr/>
        </p:nvSpPr>
        <p:spPr>
          <a:xfrm>
            <a:off x="7132065" y="2047163"/>
            <a:ext cx="1221475" cy="120391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BD8AE-0C9C-AC25-7DD3-557E4A88C939}"/>
              </a:ext>
            </a:extLst>
          </p:cNvPr>
          <p:cNvSpPr/>
          <p:nvPr/>
        </p:nvSpPr>
        <p:spPr>
          <a:xfrm>
            <a:off x="197893" y="2220816"/>
            <a:ext cx="307075" cy="56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20;p27">
            <a:extLst>
              <a:ext uri="{FF2B5EF4-FFF2-40B4-BE49-F238E27FC236}">
                <a16:creationId xmlns:a16="http://schemas.microsoft.com/office/drawing/2014/main" id="{D0DEE45E-B59E-795E-B255-ADEE856C4C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439" y="2866724"/>
            <a:ext cx="4285397" cy="1508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Credited: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Enrolled: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Evaluations: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Approved: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Grade: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Without evaluations: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07693-1E29-9342-92A4-28FCA791464D}"/>
              </a:ext>
            </a:extLst>
          </p:cNvPr>
          <p:cNvGrpSpPr/>
          <p:nvPr/>
        </p:nvGrpSpPr>
        <p:grpSpPr>
          <a:xfrm>
            <a:off x="86847" y="145452"/>
            <a:ext cx="3722740" cy="2142572"/>
            <a:chOff x="652506" y="3115150"/>
            <a:chExt cx="3080157" cy="1441479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BA8FA125-A0D2-272B-D00A-386501A19453}"/>
                </a:ext>
              </a:extLst>
            </p:cNvPr>
            <p:cNvSpPr/>
            <p:nvPr/>
          </p:nvSpPr>
          <p:spPr>
            <a:xfrm>
              <a:off x="691817" y="3144089"/>
              <a:ext cx="3040846" cy="1412540"/>
            </a:xfrm>
            <a:prstGeom prst="wedgeRoundRectCallout">
              <a:avLst>
                <a:gd name="adj1" fmla="val 45163"/>
                <a:gd name="adj2" fmla="val 60107"/>
                <a:gd name="adj3" fmla="val 16667"/>
              </a:avLst>
            </a:prstGeom>
            <a:solidFill>
              <a:srgbClr val="F2D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Google Shape;207;p26">
              <a:extLst>
                <a:ext uri="{FF2B5EF4-FFF2-40B4-BE49-F238E27FC236}">
                  <a16:creationId xmlns:a16="http://schemas.microsoft.com/office/drawing/2014/main" id="{28B33B9D-144E-C0B1-BB41-D776648B5F63}"/>
                </a:ext>
              </a:extLst>
            </p:cNvPr>
            <p:cNvSpPr txBox="1">
              <a:spLocks/>
            </p:cNvSpPr>
            <p:nvPr/>
          </p:nvSpPr>
          <p:spPr>
            <a:xfrm>
              <a:off x="652506" y="3115150"/>
              <a:ext cx="3040846" cy="1412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estrial"/>
                <a:buChar char="●"/>
                <a:defRPr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76A28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●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999999"/>
                </a:buClr>
                <a:buSzPts val="1600"/>
                <a:buFont typeface="Questrial"/>
                <a:buChar char="○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999999"/>
                </a:buClr>
                <a:buSzPts val="1600"/>
                <a:buFont typeface="Questrial"/>
                <a:buChar char="■"/>
                <a:defRPr sz="16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139700" indent="0">
                <a:buNone/>
              </a:pPr>
              <a:r>
                <a:rPr lang="en-US" b="1" dirty="0" err="1"/>
                <a:t>Tình</a:t>
              </a:r>
              <a:r>
                <a:rPr lang="en-US" b="1" dirty="0"/>
                <a:t> </a:t>
              </a:r>
              <a:r>
                <a:rPr lang="en-US" b="1" dirty="0" err="1"/>
                <a:t>hình</a:t>
              </a:r>
              <a:r>
                <a:rPr lang="en-US" b="1" dirty="0"/>
                <a:t> </a:t>
              </a:r>
              <a:r>
                <a:rPr lang="en-US" b="1" dirty="0" err="1"/>
                <a:t>học</a:t>
              </a:r>
              <a:r>
                <a:rPr lang="en-US" b="1" dirty="0"/>
                <a:t> </a:t>
              </a:r>
              <a:r>
                <a:rPr lang="en-US" b="1" dirty="0" err="1"/>
                <a:t>tập</a:t>
              </a:r>
              <a:endParaRPr lang="en-US" b="1" dirty="0"/>
            </a:p>
            <a:p>
              <a:r>
                <a:rPr lang="en-US" dirty="0"/>
                <a:t>Daytime/evening attendance</a:t>
              </a:r>
            </a:p>
            <a:p>
              <a:r>
                <a:rPr lang="en-US" dirty="0"/>
                <a:t>Tuition fees up to date</a:t>
              </a:r>
            </a:p>
            <a:p>
              <a:r>
                <a:rPr lang="en-US" dirty="0"/>
                <a:t>Course</a:t>
              </a:r>
            </a:p>
            <a:p>
              <a:r>
                <a:rPr lang="en-US" dirty="0"/>
                <a:t>Scholarship holder</a:t>
              </a:r>
            </a:p>
            <a:p>
              <a:r>
                <a:rPr lang="en-US" dirty="0"/>
                <a:t>Curricular units 1st </a:t>
              </a:r>
              <a:r>
                <a:rPr lang="en-US" dirty="0" err="1"/>
                <a:t>sem</a:t>
              </a:r>
              <a:r>
                <a:rPr lang="en-US" dirty="0"/>
                <a:t> and 2nd </a:t>
              </a:r>
              <a:r>
                <a:rPr lang="en-US" dirty="0" err="1"/>
                <a:t>sem</a:t>
              </a:r>
              <a:r>
                <a:rPr lang="en-US" dirty="0"/>
                <a:t> (</a:t>
              </a:r>
              <a:r>
                <a:rPr lang="en-US" b="1" strike="sngStrike" dirty="0"/>
                <a:t>credited</a:t>
              </a:r>
              <a:r>
                <a:rPr lang="en-US" dirty="0"/>
                <a:t>/enrolled/evaluations/ approved/grade/</a:t>
              </a:r>
              <a:r>
                <a:rPr lang="en-US" b="1" strike="sngStrike" dirty="0"/>
                <a:t>without evaluations</a:t>
              </a:r>
              <a:r>
                <a:rPr lang="en-US" dirty="0"/>
                <a:t>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10633F-68CB-99E9-78D4-5625BF77DFBA}"/>
              </a:ext>
            </a:extLst>
          </p:cNvPr>
          <p:cNvSpPr/>
          <p:nvPr/>
        </p:nvSpPr>
        <p:spPr>
          <a:xfrm>
            <a:off x="5926514" y="837499"/>
            <a:ext cx="1221475" cy="1203912"/>
          </a:xfrm>
          <a:prstGeom prst="rect">
            <a:avLst/>
          </a:prstGeom>
          <a:noFill/>
          <a:ln w="571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5813B-F0DC-4BC6-C697-C3FE487A4576}"/>
              </a:ext>
            </a:extLst>
          </p:cNvPr>
          <p:cNvSpPr/>
          <p:nvPr/>
        </p:nvSpPr>
        <p:spPr>
          <a:xfrm>
            <a:off x="8353540" y="47768"/>
            <a:ext cx="224078" cy="343241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0000" y="1869961"/>
            <a:ext cx="6233534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2"/>
          </p:nvPr>
        </p:nvSpPr>
        <p:spPr>
          <a:xfrm>
            <a:off x="720000" y="845434"/>
            <a:ext cx="17337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720000" y="3047227"/>
            <a:ext cx="3906591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 – Classifier</a:t>
            </a:r>
            <a:endParaRPr dirty="0"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l="14215" t="13864" r="14207" b="21440"/>
          <a:stretch/>
        </p:blipFill>
        <p:spPr>
          <a:xfrm>
            <a:off x="7130077" y="2928008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l="29572" t="16925" r="33690" b="46216"/>
          <a:stretch/>
        </p:blipFill>
        <p:spPr>
          <a:xfrm>
            <a:off x="6177575" y="2894488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 rot="5400000">
            <a:off x="2682300" y="-2260500"/>
            <a:ext cx="3202200" cy="3202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135900" y="483965"/>
            <a:ext cx="260400" cy="26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ts of a Circle by Slidesgo">
  <a:themeElements>
    <a:clrScheme name="Simple Light">
      <a:dk1>
        <a:srgbClr val="1A0E4B"/>
      </a:dk1>
      <a:lt1>
        <a:srgbClr val="FFFFFF"/>
      </a:lt1>
      <a:dk2>
        <a:srgbClr val="FF83AE"/>
      </a:dk2>
      <a:lt2>
        <a:srgbClr val="F1F093"/>
      </a:lt2>
      <a:accent1>
        <a:srgbClr val="C8EE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E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1187</Words>
  <Application>Microsoft Office PowerPoint</Application>
  <PresentationFormat>On-screen Show (16:9)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Public Sans Black</vt:lpstr>
      <vt:lpstr>Wingdings</vt:lpstr>
      <vt:lpstr>Courier New</vt:lpstr>
      <vt:lpstr>Questrial</vt:lpstr>
      <vt:lpstr>Arial</vt:lpstr>
      <vt:lpstr>Public Sans</vt:lpstr>
      <vt:lpstr>Cambria Math</vt:lpstr>
      <vt:lpstr>Parts of a Circle by Slidesgo</vt:lpstr>
      <vt:lpstr>Dự báo khả năng sinh viên bỏ học</vt:lpstr>
      <vt:lpstr>Phân tích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mô hình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báo khả năng sinh viên bỏ học hoặc tốt nghiệp</dc:title>
  <cp:lastModifiedBy>nguyen phong</cp:lastModifiedBy>
  <cp:revision>25</cp:revision>
  <dcterms:modified xsi:type="dcterms:W3CDTF">2024-01-02T15:34:55Z</dcterms:modified>
</cp:coreProperties>
</file>