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1"/>
  </p:notesMasterIdLst>
  <p:sldIdLst>
    <p:sldId id="256" r:id="rId2"/>
    <p:sldId id="258" r:id="rId3"/>
    <p:sldId id="300" r:id="rId4"/>
    <p:sldId id="315" r:id="rId5"/>
    <p:sldId id="264" r:id="rId6"/>
    <p:sldId id="326" r:id="rId7"/>
    <p:sldId id="339" r:id="rId8"/>
    <p:sldId id="346" r:id="rId9"/>
    <p:sldId id="347" r:id="rId10"/>
    <p:sldId id="348" r:id="rId11"/>
    <p:sldId id="349" r:id="rId12"/>
    <p:sldId id="327" r:id="rId13"/>
    <p:sldId id="331" r:id="rId14"/>
    <p:sldId id="337" r:id="rId15"/>
    <p:sldId id="340" r:id="rId16"/>
    <p:sldId id="338" r:id="rId17"/>
    <p:sldId id="332" r:id="rId18"/>
    <p:sldId id="334" r:id="rId19"/>
    <p:sldId id="341" r:id="rId20"/>
    <p:sldId id="342" r:id="rId21"/>
    <p:sldId id="350" r:id="rId22"/>
    <p:sldId id="351" r:id="rId23"/>
    <p:sldId id="345" r:id="rId24"/>
    <p:sldId id="352" r:id="rId25"/>
    <p:sldId id="335" r:id="rId26"/>
    <p:sldId id="336" r:id="rId27"/>
    <p:sldId id="353" r:id="rId28"/>
    <p:sldId id="328" r:id="rId29"/>
    <p:sldId id="329" r:id="rId3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7C7C7C"/>
    <a:srgbClr val="D3D3D3"/>
    <a:srgbClr val="FFFFF0"/>
    <a:srgbClr val="C6D9EC"/>
    <a:srgbClr val="9C8478"/>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660"/>
  </p:normalViewPr>
  <p:slideViewPr>
    <p:cSldViewPr>
      <p:cViewPr varScale="1">
        <p:scale>
          <a:sx n="107" d="100"/>
          <a:sy n="107" d="100"/>
        </p:scale>
        <p:origin x="778" y="72"/>
      </p:cViewPr>
      <p:guideLst>
        <p:guide orient="horz" pos="2160"/>
        <p:guide pos="2880"/>
        <p:guide orient="horz" pos="16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kaj kumar Magar" userId="e2351f0074ead910" providerId="LiveId" clId="{0FC2F96C-9AFA-4899-8F29-7EFCF3338E79}"/>
    <pc:docChg chg="undo redo custSel addSld delSld modSld">
      <pc:chgData name="Pankaj kumar Magar" userId="e2351f0074ead910" providerId="LiveId" clId="{0FC2F96C-9AFA-4899-8F29-7EFCF3338E79}" dt="2023-04-23T15:11:45.083" v="1358" actId="1035"/>
      <pc:docMkLst>
        <pc:docMk/>
      </pc:docMkLst>
      <pc:sldChg chg="del">
        <pc:chgData name="Pankaj kumar Magar" userId="e2351f0074ead910" providerId="LiveId" clId="{0FC2F96C-9AFA-4899-8F29-7EFCF3338E79}" dt="2023-04-23T15:07:34.350" v="1302" actId="47"/>
        <pc:sldMkLst>
          <pc:docMk/>
          <pc:sldMk cId="0" sldId="257"/>
        </pc:sldMkLst>
      </pc:sldChg>
      <pc:sldChg chg="modSp mod">
        <pc:chgData name="Pankaj kumar Magar" userId="e2351f0074ead910" providerId="LiveId" clId="{0FC2F96C-9AFA-4899-8F29-7EFCF3338E79}" dt="2023-04-08T06:11:40.925" v="13" actId="2711"/>
        <pc:sldMkLst>
          <pc:docMk/>
          <pc:sldMk cId="0" sldId="258"/>
        </pc:sldMkLst>
        <pc:spChg chg="mod">
          <ac:chgData name="Pankaj kumar Magar" userId="e2351f0074ead910" providerId="LiveId" clId="{0FC2F96C-9AFA-4899-8F29-7EFCF3338E79}" dt="2023-04-08T06:11:40.925" v="13" actId="2711"/>
          <ac:spMkLst>
            <pc:docMk/>
            <pc:sldMk cId="0" sldId="258"/>
            <ac:spMk id="9" creationId="{00000000-0000-0000-0000-000000000000}"/>
          </ac:spMkLst>
        </pc:spChg>
      </pc:sldChg>
      <pc:sldChg chg="delSp modSp mod">
        <pc:chgData name="Pankaj kumar Magar" userId="e2351f0074ead910" providerId="LiveId" clId="{0FC2F96C-9AFA-4899-8F29-7EFCF3338E79}" dt="2023-04-09T11:45:37.650" v="837" actId="1037"/>
        <pc:sldMkLst>
          <pc:docMk/>
          <pc:sldMk cId="917033385" sldId="326"/>
        </pc:sldMkLst>
        <pc:spChg chg="del">
          <ac:chgData name="Pankaj kumar Magar" userId="e2351f0074ead910" providerId="LiveId" clId="{0FC2F96C-9AFA-4899-8F29-7EFCF3338E79}" dt="2023-04-09T11:45:03.733" v="829" actId="478"/>
          <ac:spMkLst>
            <pc:docMk/>
            <pc:sldMk cId="917033385" sldId="326"/>
            <ac:spMk id="11" creationId="{BB6D2826-221B-11AA-7C76-E0ADF88BAD47}"/>
          </ac:spMkLst>
        </pc:spChg>
        <pc:spChg chg="mod">
          <ac:chgData name="Pankaj kumar Magar" userId="e2351f0074ead910" providerId="LiveId" clId="{0FC2F96C-9AFA-4899-8F29-7EFCF3338E79}" dt="2023-04-09T11:45:37.650" v="837" actId="1037"/>
          <ac:spMkLst>
            <pc:docMk/>
            <pc:sldMk cId="917033385" sldId="326"/>
            <ac:spMk id="12" creationId="{861DF794-1325-1EB2-C1AE-5308FD742C38}"/>
          </ac:spMkLst>
        </pc:spChg>
        <pc:spChg chg="del">
          <ac:chgData name="Pankaj kumar Magar" userId="e2351f0074ead910" providerId="LiveId" clId="{0FC2F96C-9AFA-4899-8F29-7EFCF3338E79}" dt="2023-04-09T11:45:07.716" v="831" actId="478"/>
          <ac:spMkLst>
            <pc:docMk/>
            <pc:sldMk cId="917033385" sldId="326"/>
            <ac:spMk id="22" creationId="{3D3470C4-604B-E8AF-4C39-B4990291C6D4}"/>
          </ac:spMkLst>
        </pc:spChg>
        <pc:cxnChg chg="mod">
          <ac:chgData name="Pankaj kumar Magar" userId="e2351f0074ead910" providerId="LiveId" clId="{0FC2F96C-9AFA-4899-8F29-7EFCF3338E79}" dt="2023-04-09T11:45:28.292" v="833" actId="14100"/>
          <ac:cxnSpMkLst>
            <pc:docMk/>
            <pc:sldMk cId="917033385" sldId="326"/>
            <ac:cxnSpMk id="18" creationId="{C38F2D9A-3BBA-C0AD-6666-C682A3CAD5C8}"/>
          </ac:cxnSpMkLst>
        </pc:cxnChg>
        <pc:cxnChg chg="del mod">
          <ac:chgData name="Pankaj kumar Magar" userId="e2351f0074ead910" providerId="LiveId" clId="{0FC2F96C-9AFA-4899-8F29-7EFCF3338E79}" dt="2023-04-09T11:45:06.342" v="830" actId="478"/>
          <ac:cxnSpMkLst>
            <pc:docMk/>
            <pc:sldMk cId="917033385" sldId="326"/>
            <ac:cxnSpMk id="19" creationId="{5742ACD2-6FB8-27CE-D34D-F1C8C30C56F0}"/>
          </ac:cxnSpMkLst>
        </pc:cxnChg>
      </pc:sldChg>
      <pc:sldChg chg="modSp mod">
        <pc:chgData name="Pankaj kumar Magar" userId="e2351f0074ead910" providerId="LiveId" clId="{0FC2F96C-9AFA-4899-8F29-7EFCF3338E79}" dt="2023-04-08T06:38:37.681" v="333" actId="20577"/>
        <pc:sldMkLst>
          <pc:docMk/>
          <pc:sldMk cId="917033385" sldId="328"/>
        </pc:sldMkLst>
        <pc:spChg chg="mod">
          <ac:chgData name="Pankaj kumar Magar" userId="e2351f0074ead910" providerId="LiveId" clId="{0FC2F96C-9AFA-4899-8F29-7EFCF3338E79}" dt="2023-04-08T06:38:37.681" v="333" actId="20577"/>
          <ac:spMkLst>
            <pc:docMk/>
            <pc:sldMk cId="917033385" sldId="328"/>
            <ac:spMk id="7" creationId="{00000000-0000-0000-0000-000000000000}"/>
          </ac:spMkLst>
        </pc:spChg>
      </pc:sldChg>
      <pc:sldChg chg="modSp mod">
        <pc:chgData name="Pankaj kumar Magar" userId="e2351f0074ead910" providerId="LiveId" clId="{0FC2F96C-9AFA-4899-8F29-7EFCF3338E79}" dt="2023-04-09T04:14:15.856" v="483" actId="20577"/>
        <pc:sldMkLst>
          <pc:docMk/>
          <pc:sldMk cId="917033385" sldId="331"/>
        </pc:sldMkLst>
        <pc:spChg chg="mod">
          <ac:chgData name="Pankaj kumar Magar" userId="e2351f0074ead910" providerId="LiveId" clId="{0FC2F96C-9AFA-4899-8F29-7EFCF3338E79}" dt="2023-04-09T04:14:15.856" v="483" actId="20577"/>
          <ac:spMkLst>
            <pc:docMk/>
            <pc:sldMk cId="917033385" sldId="331"/>
            <ac:spMk id="32" creationId="{00000000-0000-0000-0000-000000000000}"/>
          </ac:spMkLst>
        </pc:spChg>
      </pc:sldChg>
      <pc:sldChg chg="modSp mod">
        <pc:chgData name="Pankaj kumar Magar" userId="e2351f0074ead910" providerId="LiveId" clId="{0FC2F96C-9AFA-4899-8F29-7EFCF3338E79}" dt="2023-04-09T11:49:58.197" v="986" actId="313"/>
        <pc:sldMkLst>
          <pc:docMk/>
          <pc:sldMk cId="917033385" sldId="332"/>
        </pc:sldMkLst>
        <pc:spChg chg="mod">
          <ac:chgData name="Pankaj kumar Magar" userId="e2351f0074ead910" providerId="LiveId" clId="{0FC2F96C-9AFA-4899-8F29-7EFCF3338E79}" dt="2023-04-09T11:49:58.197" v="986" actId="313"/>
          <ac:spMkLst>
            <pc:docMk/>
            <pc:sldMk cId="917033385" sldId="332"/>
            <ac:spMk id="32" creationId="{00000000-0000-0000-0000-000000000000}"/>
          </ac:spMkLst>
        </pc:spChg>
      </pc:sldChg>
      <pc:sldChg chg="addSp modSp mod">
        <pc:chgData name="Pankaj kumar Magar" userId="e2351f0074ead910" providerId="LiveId" clId="{0FC2F96C-9AFA-4899-8F29-7EFCF3338E79}" dt="2023-04-08T06:15:51.669" v="69" actId="14100"/>
        <pc:sldMkLst>
          <pc:docMk/>
          <pc:sldMk cId="917033385" sldId="334"/>
        </pc:sldMkLst>
        <pc:spChg chg="mod">
          <ac:chgData name="Pankaj kumar Magar" userId="e2351f0074ead910" providerId="LiveId" clId="{0FC2F96C-9AFA-4899-8F29-7EFCF3338E79}" dt="2023-04-08T06:15:24.301" v="63" actId="14100"/>
          <ac:spMkLst>
            <pc:docMk/>
            <pc:sldMk cId="917033385" sldId="334"/>
            <ac:spMk id="32" creationId="{00000000-0000-0000-0000-000000000000}"/>
          </ac:spMkLst>
        </pc:spChg>
        <pc:picChg chg="add mod">
          <ac:chgData name="Pankaj kumar Magar" userId="e2351f0074ead910" providerId="LiveId" clId="{0FC2F96C-9AFA-4899-8F29-7EFCF3338E79}" dt="2023-04-08T06:15:51.669" v="69" actId="14100"/>
          <ac:picMkLst>
            <pc:docMk/>
            <pc:sldMk cId="917033385" sldId="334"/>
            <ac:picMk id="6" creationId="{CBBFAA3F-78C6-6B9A-2A99-59902DAD2644}"/>
          </ac:picMkLst>
        </pc:picChg>
      </pc:sldChg>
      <pc:sldChg chg="addSp delSp modSp mod">
        <pc:chgData name="Pankaj kumar Magar" userId="e2351f0074ead910" providerId="LiveId" clId="{0FC2F96C-9AFA-4899-8F29-7EFCF3338E79}" dt="2023-04-09T12:10:37.481" v="1296" actId="20577"/>
        <pc:sldMkLst>
          <pc:docMk/>
          <pc:sldMk cId="917033385" sldId="335"/>
        </pc:sldMkLst>
        <pc:spChg chg="mod">
          <ac:chgData name="Pankaj kumar Magar" userId="e2351f0074ead910" providerId="LiveId" clId="{0FC2F96C-9AFA-4899-8F29-7EFCF3338E79}" dt="2023-04-09T12:10:37.481" v="1296" actId="20577"/>
          <ac:spMkLst>
            <pc:docMk/>
            <pc:sldMk cId="917033385" sldId="335"/>
            <ac:spMk id="2" creationId="{00000000-0000-0000-0000-000000000000}"/>
          </ac:spMkLst>
        </pc:spChg>
        <pc:spChg chg="add del mod">
          <ac:chgData name="Pankaj kumar Magar" userId="e2351f0074ead910" providerId="LiveId" clId="{0FC2F96C-9AFA-4899-8F29-7EFCF3338E79}" dt="2023-04-09T11:52:02.122" v="998"/>
          <ac:spMkLst>
            <pc:docMk/>
            <pc:sldMk cId="917033385" sldId="335"/>
            <ac:spMk id="32" creationId="{00000000-0000-0000-0000-000000000000}"/>
          </ac:spMkLst>
        </pc:spChg>
        <pc:graphicFrameChg chg="add mod modGraphic">
          <ac:chgData name="Pankaj kumar Magar" userId="e2351f0074ead910" providerId="LiveId" clId="{0FC2F96C-9AFA-4899-8F29-7EFCF3338E79}" dt="2023-04-09T12:09:37.588" v="1293" actId="403"/>
          <ac:graphicFrameMkLst>
            <pc:docMk/>
            <pc:sldMk cId="917033385" sldId="335"/>
            <ac:graphicFrameMk id="7" creationId="{3AF16391-040D-45E0-5246-B895055A86DF}"/>
          </ac:graphicFrameMkLst>
        </pc:graphicFrameChg>
        <pc:picChg chg="add del mod ord">
          <ac:chgData name="Pankaj kumar Magar" userId="e2351f0074ead910" providerId="LiveId" clId="{0FC2F96C-9AFA-4899-8F29-7EFCF3338E79}" dt="2023-04-09T11:52:00.716" v="997" actId="22"/>
          <ac:picMkLst>
            <pc:docMk/>
            <pc:sldMk cId="917033385" sldId="335"/>
            <ac:picMk id="6" creationId="{02D6554C-0F99-386A-9173-EBB7EFFBE9F2}"/>
          </ac:picMkLst>
        </pc:picChg>
      </pc:sldChg>
      <pc:sldChg chg="modSp mod">
        <pc:chgData name="Pankaj kumar Magar" userId="e2351f0074ead910" providerId="LiveId" clId="{0FC2F96C-9AFA-4899-8F29-7EFCF3338E79}" dt="2023-04-09T12:16:23.469" v="1299" actId="403"/>
        <pc:sldMkLst>
          <pc:docMk/>
          <pc:sldMk cId="0" sldId="336"/>
        </pc:sldMkLst>
        <pc:spChg chg="mod">
          <ac:chgData name="Pankaj kumar Magar" userId="e2351f0074ead910" providerId="LiveId" clId="{0FC2F96C-9AFA-4899-8F29-7EFCF3338E79}" dt="2023-04-09T12:16:23.469" v="1299" actId="403"/>
          <ac:spMkLst>
            <pc:docMk/>
            <pc:sldMk cId="0" sldId="336"/>
            <ac:spMk id="3" creationId="{00000000-0000-0000-0000-000000000000}"/>
          </ac:spMkLst>
        </pc:spChg>
      </pc:sldChg>
      <pc:sldChg chg="modSp mod">
        <pc:chgData name="Pankaj kumar Magar" userId="e2351f0074ead910" providerId="LiveId" clId="{0FC2F96C-9AFA-4899-8F29-7EFCF3338E79}" dt="2023-04-09T11:48:10.291" v="864" actId="20577"/>
        <pc:sldMkLst>
          <pc:docMk/>
          <pc:sldMk cId="0" sldId="338"/>
        </pc:sldMkLst>
        <pc:spChg chg="mod">
          <ac:chgData name="Pankaj kumar Magar" userId="e2351f0074ead910" providerId="LiveId" clId="{0FC2F96C-9AFA-4899-8F29-7EFCF3338E79}" dt="2023-04-09T11:48:10.291" v="864" actId="20577"/>
          <ac:spMkLst>
            <pc:docMk/>
            <pc:sldMk cId="0" sldId="338"/>
            <ac:spMk id="2" creationId="{00000000-0000-0000-0000-000000000000}"/>
          </ac:spMkLst>
        </pc:spChg>
      </pc:sldChg>
      <pc:sldChg chg="modSp mod">
        <pc:chgData name="Pankaj kumar Magar" userId="e2351f0074ead910" providerId="LiveId" clId="{0FC2F96C-9AFA-4899-8F29-7EFCF3338E79}" dt="2023-04-09T03:54:15.273" v="453" actId="2710"/>
        <pc:sldMkLst>
          <pc:docMk/>
          <pc:sldMk cId="4126311126" sldId="339"/>
        </pc:sldMkLst>
        <pc:spChg chg="mod">
          <ac:chgData name="Pankaj kumar Magar" userId="e2351f0074ead910" providerId="LiveId" clId="{0FC2F96C-9AFA-4899-8F29-7EFCF3338E79}" dt="2023-04-09T03:54:15.273" v="453" actId="2710"/>
          <ac:spMkLst>
            <pc:docMk/>
            <pc:sldMk cId="4126311126" sldId="339"/>
            <ac:spMk id="3" creationId="{6E36C755-2F77-C5C3-57A4-BEBC43A9A742}"/>
          </ac:spMkLst>
        </pc:spChg>
      </pc:sldChg>
      <pc:sldChg chg="addSp delSp modSp new mod">
        <pc:chgData name="Pankaj kumar Magar" userId="e2351f0074ead910" providerId="LiveId" clId="{0FC2F96C-9AFA-4899-8F29-7EFCF3338E79}" dt="2023-04-08T06:13:25.729" v="47" actId="20577"/>
        <pc:sldMkLst>
          <pc:docMk/>
          <pc:sldMk cId="2580073946" sldId="340"/>
        </pc:sldMkLst>
        <pc:spChg chg="mod">
          <ac:chgData name="Pankaj kumar Magar" userId="e2351f0074ead910" providerId="LiveId" clId="{0FC2F96C-9AFA-4899-8F29-7EFCF3338E79}" dt="2023-04-08T06:13:25.729" v="47" actId="20577"/>
          <ac:spMkLst>
            <pc:docMk/>
            <pc:sldMk cId="2580073946" sldId="340"/>
            <ac:spMk id="2" creationId="{77291E34-9F58-4F70-3BAD-D741D3D3EA15}"/>
          </ac:spMkLst>
        </pc:spChg>
        <pc:spChg chg="del">
          <ac:chgData name="Pankaj kumar Magar" userId="e2351f0074ead910" providerId="LiveId" clId="{0FC2F96C-9AFA-4899-8F29-7EFCF3338E79}" dt="2023-04-08T06:12:56.437" v="15" actId="478"/>
          <ac:spMkLst>
            <pc:docMk/>
            <pc:sldMk cId="2580073946" sldId="340"/>
            <ac:spMk id="3" creationId="{F9752451-19D0-FAE2-627A-3216301CCCAE}"/>
          </ac:spMkLst>
        </pc:spChg>
        <pc:picChg chg="add mod">
          <ac:chgData name="Pankaj kumar Magar" userId="e2351f0074ead910" providerId="LiveId" clId="{0FC2F96C-9AFA-4899-8F29-7EFCF3338E79}" dt="2023-04-08T06:13:06.549" v="20" actId="1076"/>
          <ac:picMkLst>
            <pc:docMk/>
            <pc:sldMk cId="2580073946" sldId="340"/>
            <ac:picMk id="5" creationId="{35001DDE-7DD6-2525-E07B-9AC5AACC01D6}"/>
          </ac:picMkLst>
        </pc:picChg>
      </pc:sldChg>
      <pc:sldChg chg="addSp delSp modSp new mod">
        <pc:chgData name="Pankaj kumar Magar" userId="e2351f0074ead910" providerId="LiveId" clId="{0FC2F96C-9AFA-4899-8F29-7EFCF3338E79}" dt="2023-04-23T15:10:11.062" v="1334" actId="20577"/>
        <pc:sldMkLst>
          <pc:docMk/>
          <pc:sldMk cId="2271285819" sldId="341"/>
        </pc:sldMkLst>
        <pc:spChg chg="mod">
          <ac:chgData name="Pankaj kumar Magar" userId="e2351f0074ead910" providerId="LiveId" clId="{0FC2F96C-9AFA-4899-8F29-7EFCF3338E79}" dt="2023-04-08T06:26:57.686" v="225" actId="20577"/>
          <ac:spMkLst>
            <pc:docMk/>
            <pc:sldMk cId="2271285819" sldId="341"/>
            <ac:spMk id="2" creationId="{B23E0A5E-4CEC-1D8B-05E9-18AA152E2922}"/>
          </ac:spMkLst>
        </pc:spChg>
        <pc:spChg chg="mod">
          <ac:chgData name="Pankaj kumar Magar" userId="e2351f0074ead910" providerId="LiveId" clId="{0FC2F96C-9AFA-4899-8F29-7EFCF3338E79}" dt="2023-04-08T06:23:12.580" v="218" actId="14100"/>
          <ac:spMkLst>
            <pc:docMk/>
            <pc:sldMk cId="2271285819" sldId="341"/>
            <ac:spMk id="3" creationId="{6AC49A2C-2345-5CA1-AA0A-725617AD7F35}"/>
          </ac:spMkLst>
        </pc:spChg>
        <pc:graphicFrameChg chg="add del mod">
          <ac:chgData name="Pankaj kumar Magar" userId="e2351f0074ead910" providerId="LiveId" clId="{0FC2F96C-9AFA-4899-8F29-7EFCF3338E79}" dt="2023-04-08T06:17:43.115" v="106" actId="478"/>
          <ac:graphicFrameMkLst>
            <pc:docMk/>
            <pc:sldMk cId="2271285819" sldId="341"/>
            <ac:graphicFrameMk id="4" creationId="{A0D5C033-7142-6C5A-EBB6-FA0871800142}"/>
          </ac:graphicFrameMkLst>
        </pc:graphicFrameChg>
        <pc:graphicFrameChg chg="add del mod modGraphic">
          <ac:chgData name="Pankaj kumar Magar" userId="e2351f0074ead910" providerId="LiveId" clId="{0FC2F96C-9AFA-4899-8F29-7EFCF3338E79}" dt="2023-04-23T15:10:11.062" v="1334" actId="20577"/>
          <ac:graphicFrameMkLst>
            <pc:docMk/>
            <pc:sldMk cId="2271285819" sldId="341"/>
            <ac:graphicFrameMk id="5" creationId="{9DC52061-B360-FD65-A86C-6EC9CA110BAE}"/>
          </ac:graphicFrameMkLst>
        </pc:graphicFrameChg>
      </pc:sldChg>
      <pc:sldChg chg="addSp delSp modSp new mod">
        <pc:chgData name="Pankaj kumar Magar" userId="e2351f0074ead910" providerId="LiveId" clId="{0FC2F96C-9AFA-4899-8F29-7EFCF3338E79}" dt="2023-04-23T15:11:45.083" v="1358" actId="1035"/>
        <pc:sldMkLst>
          <pc:docMk/>
          <pc:sldMk cId="4057020627" sldId="342"/>
        </pc:sldMkLst>
        <pc:spChg chg="mod">
          <ac:chgData name="Pankaj kumar Magar" userId="e2351f0074ead910" providerId="LiveId" clId="{0FC2F96C-9AFA-4899-8F29-7EFCF3338E79}" dt="2023-04-08T06:27:14.038" v="228" actId="20577"/>
          <ac:spMkLst>
            <pc:docMk/>
            <pc:sldMk cId="4057020627" sldId="342"/>
            <ac:spMk id="2" creationId="{ED61FFFB-7B91-E4E9-D40A-11FE2A45A995}"/>
          </ac:spMkLst>
        </pc:spChg>
        <pc:spChg chg="mod">
          <ac:chgData name="Pankaj kumar Magar" userId="e2351f0074ead910" providerId="LiveId" clId="{0FC2F96C-9AFA-4899-8F29-7EFCF3338E79}" dt="2023-04-09T04:32:41.768" v="534" actId="1035"/>
          <ac:spMkLst>
            <pc:docMk/>
            <pc:sldMk cId="4057020627" sldId="342"/>
            <ac:spMk id="3" creationId="{F5999023-E6DE-5486-2566-A5B1D72B0BB0}"/>
          </ac:spMkLst>
        </pc:spChg>
        <pc:spChg chg="add mod">
          <ac:chgData name="Pankaj kumar Magar" userId="e2351f0074ead910" providerId="LiveId" clId="{0FC2F96C-9AFA-4899-8F29-7EFCF3338E79}" dt="2023-04-09T04:41:35.674" v="558" actId="1076"/>
          <ac:spMkLst>
            <pc:docMk/>
            <pc:sldMk cId="4057020627" sldId="342"/>
            <ac:spMk id="5" creationId="{4EB1F21D-E964-69F4-281E-106C1F5CD5BC}"/>
          </ac:spMkLst>
        </pc:spChg>
        <pc:picChg chg="add mod">
          <ac:chgData name="Pankaj kumar Magar" userId="e2351f0074ead910" providerId="LiveId" clId="{0FC2F96C-9AFA-4899-8F29-7EFCF3338E79}" dt="2023-04-09T04:32:41.768" v="534" actId="1035"/>
          <ac:picMkLst>
            <pc:docMk/>
            <pc:sldMk cId="4057020627" sldId="342"/>
            <ac:picMk id="4" creationId="{9467CA95-8A55-B662-0B65-DA3522303369}"/>
          </ac:picMkLst>
        </pc:picChg>
        <pc:picChg chg="add del mod">
          <ac:chgData name="Pankaj kumar Magar" userId="e2351f0074ead910" providerId="LiveId" clId="{0FC2F96C-9AFA-4899-8F29-7EFCF3338E79}" dt="2023-04-09T04:19:20.219" v="508" actId="478"/>
          <ac:picMkLst>
            <pc:docMk/>
            <pc:sldMk cId="4057020627" sldId="342"/>
            <ac:picMk id="6" creationId="{1E965518-3252-AF2F-6657-623701217B96}"/>
          </ac:picMkLst>
        </pc:picChg>
        <pc:picChg chg="add mod modCrop">
          <ac:chgData name="Pankaj kumar Magar" userId="e2351f0074ead910" providerId="LiveId" clId="{0FC2F96C-9AFA-4899-8F29-7EFCF3338E79}" dt="2023-04-23T15:11:45.083" v="1358" actId="1035"/>
          <ac:picMkLst>
            <pc:docMk/>
            <pc:sldMk cId="4057020627" sldId="342"/>
            <ac:picMk id="7" creationId="{09CB1700-A12B-3519-45F9-C799284EF969}"/>
          </ac:picMkLst>
        </pc:picChg>
        <pc:picChg chg="add del mod">
          <ac:chgData name="Pankaj kumar Magar" userId="e2351f0074ead910" providerId="LiveId" clId="{0FC2F96C-9AFA-4899-8F29-7EFCF3338E79}" dt="2023-04-23T15:10:32.258" v="1335" actId="478"/>
          <ac:picMkLst>
            <pc:docMk/>
            <pc:sldMk cId="4057020627" sldId="342"/>
            <ac:picMk id="8" creationId="{58CF07DE-8500-4133-B80F-BF47C33DD4B3}"/>
          </ac:picMkLst>
        </pc:picChg>
      </pc:sldChg>
      <pc:sldChg chg="modSp new del mod">
        <pc:chgData name="Pankaj kumar Magar" userId="e2351f0074ead910" providerId="LiveId" clId="{0FC2F96C-9AFA-4899-8F29-7EFCF3338E79}" dt="2023-04-09T04:20:17.042" v="517" actId="47"/>
        <pc:sldMkLst>
          <pc:docMk/>
          <pc:sldMk cId="990445449" sldId="343"/>
        </pc:sldMkLst>
        <pc:spChg chg="mod">
          <ac:chgData name="Pankaj kumar Magar" userId="e2351f0074ead910" providerId="LiveId" clId="{0FC2F96C-9AFA-4899-8F29-7EFCF3338E79}" dt="2023-04-08T06:28:06.564" v="239" actId="14100"/>
          <ac:spMkLst>
            <pc:docMk/>
            <pc:sldMk cId="990445449" sldId="343"/>
            <ac:spMk id="2" creationId="{BDEE5927-986D-E856-7BAD-BC66073D021F}"/>
          </ac:spMkLst>
        </pc:spChg>
        <pc:spChg chg="mod">
          <ac:chgData name="Pankaj kumar Magar" userId="e2351f0074ead910" providerId="LiveId" clId="{0FC2F96C-9AFA-4899-8F29-7EFCF3338E79}" dt="2023-04-08T06:28:21.749" v="243" actId="5793"/>
          <ac:spMkLst>
            <pc:docMk/>
            <pc:sldMk cId="990445449" sldId="343"/>
            <ac:spMk id="3" creationId="{F76787A4-7456-34AB-7FDA-EF785E93697B}"/>
          </ac:spMkLst>
        </pc:spChg>
      </pc:sldChg>
      <pc:sldChg chg="addSp delSp modSp new mod">
        <pc:chgData name="Pankaj kumar Magar" userId="e2351f0074ead910" providerId="LiveId" clId="{0FC2F96C-9AFA-4899-8F29-7EFCF3338E79}" dt="2023-04-08T06:45:12.162" v="366" actId="14100"/>
        <pc:sldMkLst>
          <pc:docMk/>
          <pc:sldMk cId="1719792981" sldId="344"/>
        </pc:sldMkLst>
        <pc:spChg chg="mod">
          <ac:chgData name="Pankaj kumar Magar" userId="e2351f0074ead910" providerId="LiveId" clId="{0FC2F96C-9AFA-4899-8F29-7EFCF3338E79}" dt="2023-04-08T06:28:46.116" v="248" actId="14100"/>
          <ac:spMkLst>
            <pc:docMk/>
            <pc:sldMk cId="1719792981" sldId="344"/>
            <ac:spMk id="2" creationId="{D829E2AC-A2F1-C24B-EC94-D239FC05FFBF}"/>
          </ac:spMkLst>
        </pc:spChg>
        <pc:spChg chg="mod">
          <ac:chgData name="Pankaj kumar Magar" userId="e2351f0074ead910" providerId="LiveId" clId="{0FC2F96C-9AFA-4899-8F29-7EFCF3338E79}" dt="2023-04-08T06:45:12.162" v="366" actId="14100"/>
          <ac:spMkLst>
            <pc:docMk/>
            <pc:sldMk cId="1719792981" sldId="344"/>
            <ac:spMk id="3" creationId="{251AC3B4-FB74-7862-DB62-996DBD47BE40}"/>
          </ac:spMkLst>
        </pc:spChg>
        <pc:picChg chg="add del mod">
          <ac:chgData name="Pankaj kumar Magar" userId="e2351f0074ead910" providerId="LiveId" clId="{0FC2F96C-9AFA-4899-8F29-7EFCF3338E79}" dt="2023-04-08T06:44:24.608" v="349" actId="478"/>
          <ac:picMkLst>
            <pc:docMk/>
            <pc:sldMk cId="1719792981" sldId="344"/>
            <ac:picMk id="5" creationId="{1C69DD19-2F37-2AC3-32A4-A6DEF1BDBA9C}"/>
          </ac:picMkLst>
        </pc:picChg>
        <pc:picChg chg="add mod">
          <ac:chgData name="Pankaj kumar Magar" userId="e2351f0074ead910" providerId="LiveId" clId="{0FC2F96C-9AFA-4899-8F29-7EFCF3338E79}" dt="2023-04-08T06:45:06.145" v="365" actId="1076"/>
          <ac:picMkLst>
            <pc:docMk/>
            <pc:sldMk cId="1719792981" sldId="344"/>
            <ac:picMk id="7" creationId="{765AD6BF-8CFF-A796-536C-42912864C518}"/>
          </ac:picMkLst>
        </pc:picChg>
      </pc:sldChg>
      <pc:sldChg chg="addSp modSp new mod">
        <pc:chgData name="Pankaj kumar Magar" userId="e2351f0074ead910" providerId="LiveId" clId="{0FC2F96C-9AFA-4899-8F29-7EFCF3338E79}" dt="2023-04-08T06:46:15.240" v="374" actId="20577"/>
        <pc:sldMkLst>
          <pc:docMk/>
          <pc:sldMk cId="1957925921" sldId="345"/>
        </pc:sldMkLst>
        <pc:spChg chg="mod">
          <ac:chgData name="Pankaj kumar Magar" userId="e2351f0074ead910" providerId="LiveId" clId="{0FC2F96C-9AFA-4899-8F29-7EFCF3338E79}" dt="2023-04-08T06:30:27.191" v="268" actId="20577"/>
          <ac:spMkLst>
            <pc:docMk/>
            <pc:sldMk cId="1957925921" sldId="345"/>
            <ac:spMk id="2" creationId="{4FCFF002-997C-3DA9-3081-4FBA97486079}"/>
          </ac:spMkLst>
        </pc:spChg>
        <pc:spChg chg="mod">
          <ac:chgData name="Pankaj kumar Magar" userId="e2351f0074ead910" providerId="LiveId" clId="{0FC2F96C-9AFA-4899-8F29-7EFCF3338E79}" dt="2023-04-08T06:46:15.240" v="374" actId="20577"/>
          <ac:spMkLst>
            <pc:docMk/>
            <pc:sldMk cId="1957925921" sldId="345"/>
            <ac:spMk id="3" creationId="{C67EBBB9-A103-B6D6-F4BF-601B16F42DE4}"/>
          </ac:spMkLst>
        </pc:spChg>
        <pc:picChg chg="add mod">
          <ac:chgData name="Pankaj kumar Magar" userId="e2351f0074ead910" providerId="LiveId" clId="{0FC2F96C-9AFA-4899-8F29-7EFCF3338E79}" dt="2023-04-08T06:31:53.379" v="295" actId="1076"/>
          <ac:picMkLst>
            <pc:docMk/>
            <pc:sldMk cId="1957925921" sldId="345"/>
            <ac:picMk id="5" creationId="{01E428B5-53E0-444C-1C23-B9EA7994FED4}"/>
          </ac:picMkLst>
        </pc:picChg>
      </pc:sldChg>
      <pc:sldChg chg="modSp new mod">
        <pc:chgData name="Pankaj kumar Magar" userId="e2351f0074ead910" providerId="LiveId" clId="{0FC2F96C-9AFA-4899-8F29-7EFCF3338E79}" dt="2023-04-09T03:50:39.231" v="417" actId="404"/>
        <pc:sldMkLst>
          <pc:docMk/>
          <pc:sldMk cId="2594540258" sldId="346"/>
        </pc:sldMkLst>
        <pc:spChg chg="mod">
          <ac:chgData name="Pankaj kumar Magar" userId="e2351f0074ead910" providerId="LiveId" clId="{0FC2F96C-9AFA-4899-8F29-7EFCF3338E79}" dt="2023-04-09T03:49:30.417" v="406" actId="14100"/>
          <ac:spMkLst>
            <pc:docMk/>
            <pc:sldMk cId="2594540258" sldId="346"/>
            <ac:spMk id="2" creationId="{9865DDCB-B819-46AE-E341-981854589375}"/>
          </ac:spMkLst>
        </pc:spChg>
        <pc:spChg chg="mod">
          <ac:chgData name="Pankaj kumar Magar" userId="e2351f0074ead910" providerId="LiveId" clId="{0FC2F96C-9AFA-4899-8F29-7EFCF3338E79}" dt="2023-04-09T03:50:39.231" v="417" actId="404"/>
          <ac:spMkLst>
            <pc:docMk/>
            <pc:sldMk cId="2594540258" sldId="346"/>
            <ac:spMk id="3" creationId="{1558DFC9-96AC-E6DA-EEBD-EBB8FAC30D8D}"/>
          </ac:spMkLst>
        </pc:spChg>
      </pc:sldChg>
      <pc:sldChg chg="modSp new mod">
        <pc:chgData name="Pankaj kumar Magar" userId="e2351f0074ead910" providerId="LiveId" clId="{0FC2F96C-9AFA-4899-8F29-7EFCF3338E79}" dt="2023-04-09T03:55:39.034" v="457" actId="403"/>
        <pc:sldMkLst>
          <pc:docMk/>
          <pc:sldMk cId="4256335548" sldId="347"/>
        </pc:sldMkLst>
        <pc:spChg chg="mod">
          <ac:chgData name="Pankaj kumar Magar" userId="e2351f0074ead910" providerId="LiveId" clId="{0FC2F96C-9AFA-4899-8F29-7EFCF3338E79}" dt="2023-04-09T03:51:08.288" v="424" actId="14100"/>
          <ac:spMkLst>
            <pc:docMk/>
            <pc:sldMk cId="4256335548" sldId="347"/>
            <ac:spMk id="2" creationId="{5AA4276F-4E41-4B34-3BDB-9D686F65A4AB}"/>
          </ac:spMkLst>
        </pc:spChg>
        <pc:spChg chg="mod">
          <ac:chgData name="Pankaj kumar Magar" userId="e2351f0074ead910" providerId="LiveId" clId="{0FC2F96C-9AFA-4899-8F29-7EFCF3338E79}" dt="2023-04-09T03:55:39.034" v="457" actId="403"/>
          <ac:spMkLst>
            <pc:docMk/>
            <pc:sldMk cId="4256335548" sldId="347"/>
            <ac:spMk id="3" creationId="{61A02465-DEA4-83FF-D4D9-57E6B5811CC9}"/>
          </ac:spMkLst>
        </pc:spChg>
      </pc:sldChg>
      <pc:sldChg chg="modSp new mod">
        <pc:chgData name="Pankaj kumar Magar" userId="e2351f0074ead910" providerId="LiveId" clId="{0FC2F96C-9AFA-4899-8F29-7EFCF3338E79}" dt="2023-04-09T03:55:17.256" v="456" actId="403"/>
        <pc:sldMkLst>
          <pc:docMk/>
          <pc:sldMk cId="2581855331" sldId="348"/>
        </pc:sldMkLst>
        <pc:spChg chg="mod">
          <ac:chgData name="Pankaj kumar Magar" userId="e2351f0074ead910" providerId="LiveId" clId="{0FC2F96C-9AFA-4899-8F29-7EFCF3338E79}" dt="2023-04-09T03:52:25.968" v="436" actId="14100"/>
          <ac:spMkLst>
            <pc:docMk/>
            <pc:sldMk cId="2581855331" sldId="348"/>
            <ac:spMk id="2" creationId="{F0D0D6BC-8300-69C5-31F0-F94C14006F44}"/>
          </ac:spMkLst>
        </pc:spChg>
        <pc:spChg chg="mod">
          <ac:chgData name="Pankaj kumar Magar" userId="e2351f0074ead910" providerId="LiveId" clId="{0FC2F96C-9AFA-4899-8F29-7EFCF3338E79}" dt="2023-04-09T03:55:17.256" v="456" actId="403"/>
          <ac:spMkLst>
            <pc:docMk/>
            <pc:sldMk cId="2581855331" sldId="348"/>
            <ac:spMk id="3" creationId="{501394CC-64BC-9AFF-9272-72E57825CD5F}"/>
          </ac:spMkLst>
        </pc:spChg>
      </pc:sldChg>
      <pc:sldChg chg="addSp delSp modSp new mod">
        <pc:chgData name="Pankaj kumar Magar" userId="e2351f0074ead910" providerId="LiveId" clId="{0FC2F96C-9AFA-4899-8F29-7EFCF3338E79}" dt="2023-04-09T12:22:18.189" v="1301" actId="404"/>
        <pc:sldMkLst>
          <pc:docMk/>
          <pc:sldMk cId="3560002762" sldId="349"/>
        </pc:sldMkLst>
        <pc:spChg chg="mod">
          <ac:chgData name="Pankaj kumar Magar" userId="e2351f0074ead910" providerId="LiveId" clId="{0FC2F96C-9AFA-4899-8F29-7EFCF3338E79}" dt="2023-04-09T03:53:00.759" v="449" actId="14100"/>
          <ac:spMkLst>
            <pc:docMk/>
            <pc:sldMk cId="3560002762" sldId="349"/>
            <ac:spMk id="2" creationId="{32831D0F-CE58-070A-E657-255888625446}"/>
          </ac:spMkLst>
        </pc:spChg>
        <pc:spChg chg="mod">
          <ac:chgData name="Pankaj kumar Magar" userId="e2351f0074ead910" providerId="LiveId" clId="{0FC2F96C-9AFA-4899-8F29-7EFCF3338E79}" dt="2023-04-09T12:22:18.189" v="1301" actId="404"/>
          <ac:spMkLst>
            <pc:docMk/>
            <pc:sldMk cId="3560002762" sldId="349"/>
            <ac:spMk id="3" creationId="{431C09F5-401B-1CC1-279B-9F55304E3530}"/>
          </ac:spMkLst>
        </pc:spChg>
        <pc:picChg chg="add del mod">
          <ac:chgData name="Pankaj kumar Magar" userId="e2351f0074ead910" providerId="LiveId" clId="{0FC2F96C-9AFA-4899-8F29-7EFCF3338E79}" dt="2023-04-09T04:17:59.360" v="485" actId="21"/>
          <ac:picMkLst>
            <pc:docMk/>
            <pc:sldMk cId="3560002762" sldId="349"/>
            <ac:picMk id="5" creationId="{C5160339-C71D-CB96-6870-931A60DA6476}"/>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Number of Tweets</c:v>
                </c:pt>
              </c:strCache>
            </c:strRef>
          </c:tx>
          <c:spPr>
            <a:solidFill>
              <a:srgbClr val="C6D9EC"/>
            </a:solidFill>
            <a:ln>
              <a:noFill/>
            </a:ln>
            <a:effectLst/>
          </c:spPr>
          <c:invertIfNegative val="0"/>
          <c:dPt>
            <c:idx val="2"/>
            <c:invertIfNegative val="0"/>
            <c:bubble3D val="0"/>
            <c:spPr>
              <a:solidFill>
                <a:srgbClr val="C6D9EC"/>
              </a:solidFill>
              <a:ln>
                <a:noFill/>
              </a:ln>
              <a:effectLst/>
            </c:spPr>
            <c:extLst>
              <c:ext xmlns:c16="http://schemas.microsoft.com/office/drawing/2014/chart" uri="{C3380CC4-5D6E-409C-BE32-E72D297353CC}">
                <c16:uniqueId val="{00000001-18A0-48D3-8463-D79D0D34C27E}"/>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Diabetes</c:v>
                </c:pt>
                <c:pt idx="1">
                  <c:v>Diet</c:v>
                </c:pt>
                <c:pt idx="2">
                  <c:v>Exercise</c:v>
                </c:pt>
                <c:pt idx="3">
                  <c:v>Obesity</c:v>
                </c:pt>
              </c:strCache>
            </c:strRef>
          </c:cat>
          <c:val>
            <c:numRef>
              <c:f>Sheet1!$B$2:$B$5</c:f>
              <c:numCache>
                <c:formatCode>General</c:formatCode>
                <c:ptCount val="4"/>
                <c:pt idx="0">
                  <c:v>23000</c:v>
                </c:pt>
                <c:pt idx="1">
                  <c:v>23000</c:v>
                </c:pt>
                <c:pt idx="2">
                  <c:v>23000</c:v>
                </c:pt>
                <c:pt idx="3">
                  <c:v>23000</c:v>
                </c:pt>
              </c:numCache>
            </c:numRef>
          </c:val>
          <c:extLst>
            <c:ext xmlns:c16="http://schemas.microsoft.com/office/drawing/2014/chart" uri="{C3380CC4-5D6E-409C-BE32-E72D297353CC}">
              <c16:uniqueId val="{00000002-18A0-48D3-8463-D79D0D34C27E}"/>
            </c:ext>
          </c:extLst>
        </c:ser>
        <c:dLbls>
          <c:dLblPos val="outEnd"/>
          <c:showLegendKey val="0"/>
          <c:showVal val="1"/>
          <c:showCatName val="0"/>
          <c:showSerName val="0"/>
          <c:showPercent val="0"/>
          <c:showBubbleSize val="0"/>
        </c:dLbls>
        <c:gapWidth val="219"/>
        <c:overlap val="-27"/>
        <c:axId val="562828512"/>
        <c:axId val="562828872"/>
      </c:barChart>
      <c:catAx>
        <c:axId val="562828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562828872"/>
        <c:crosses val="autoZero"/>
        <c:auto val="1"/>
        <c:lblAlgn val="ctr"/>
        <c:lblOffset val="100"/>
        <c:noMultiLvlLbl val="0"/>
      </c:catAx>
      <c:valAx>
        <c:axId val="562828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5628285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7E31E1-E674-4965-BF14-75B4A47FCCE7}" type="datetimeFigureOut">
              <a:rPr lang="en-US" smtClean="0"/>
              <a:pPr/>
              <a:t>4/23/2023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7BD40A-0B13-4FDE-9701-6DBC408B0E2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7BD40A-0B13-4FDE-9701-6DBC408B0E2D}" type="slidenum">
              <a:rPr lang="en-US" smtClean="0"/>
              <a:pPr/>
              <a:t>16</a:t>
            </a:fld>
            <a:endParaRPr lang="en-US"/>
          </a:p>
        </p:txBody>
      </p:sp>
    </p:spTree>
    <p:extLst>
      <p:ext uri="{BB962C8B-B14F-4D97-AF65-F5344CB8AC3E}">
        <p14:creationId xmlns:p14="http://schemas.microsoft.com/office/powerpoint/2010/main" val="1296119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rPr lang="en-US"/>
              <a:t>Click to edit Master title style</a:t>
            </a:r>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cxnSp>
        <p:nvCxnSpPr>
          <p:cNvPr id="4" name="Straight Connector 3"/>
          <p:cNvCxnSpPr/>
          <p:nvPr/>
        </p:nvCxnSpPr>
        <p:spPr>
          <a:xfrm rot="5400000">
            <a:off x="-2286824" y="2571750"/>
            <a:ext cx="51435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6285736" y="2570938"/>
            <a:ext cx="51435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dirty="0"/>
          </a:p>
        </p:txBody>
      </p:sp>
      <p:sp>
        <p:nvSpPr>
          <p:cNvPr id="8" name="Content Placeholder 7"/>
          <p:cNvSpPr>
            <a:spLocks noGrp="1"/>
          </p:cNvSpPr>
          <p:nvPr>
            <p:ph sz="quarter" idx="1"/>
          </p:nvPr>
        </p:nvSpPr>
        <p:spPr>
          <a:xfrm>
            <a:off x="457200" y="914400"/>
            <a:ext cx="8229600" cy="3703320"/>
          </a:xfrm>
        </p:spPr>
        <p:txBody>
          <a:bodyPr/>
          <a:lstStyle>
            <a:lvl1pPr>
              <a:defRPr baseline="0">
                <a:latin typeface="Perpetua" pitchFamily="18" charset="0"/>
              </a:defRPr>
            </a:lvl1pPr>
            <a:lvl2pPr>
              <a:defRPr baseline="0">
                <a:solidFill>
                  <a:srgbClr val="0070C0"/>
                </a:solidFill>
                <a:latin typeface="Perpetua" pitchFamily="18" charset="0"/>
              </a:defRPr>
            </a:lvl2pPr>
            <a:lvl3pPr>
              <a:defRPr baseline="0">
                <a:latin typeface="Perpetua" pitchFamily="18" charset="0"/>
              </a:defRPr>
            </a:lvl3pPr>
            <a:lvl4pPr>
              <a:defRPr baseline="0">
                <a:latin typeface="Perpetua" pitchFamily="18" charset="0"/>
              </a:defRPr>
            </a:lvl4pPr>
            <a:lvl5pPr>
              <a:defRPr baseline="0">
                <a:latin typeface="Perpetua" pitchFamily="18" charset="0"/>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cxnSp>
        <p:nvCxnSpPr>
          <p:cNvPr id="4" name="Straight Connector 3"/>
          <p:cNvCxnSpPr/>
          <p:nvPr userDrawn="1"/>
        </p:nvCxnSpPr>
        <p:spPr>
          <a:xfrm>
            <a:off x="533400" y="857250"/>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14296"/>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071552"/>
            <a:ext cx="8520600" cy="3416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286776" y="4786329"/>
            <a:ext cx="548700" cy="250724"/>
          </a:xfrm>
          <a:prstGeom prst="rect">
            <a:avLst/>
          </a:prstGeom>
        </p:spPr>
        <p:txBody>
          <a:bodyPr vert="horz" lIns="91440" tIns="45720" rIns="91440" bIns="45720" rtlCol="0" anchor="ctr"/>
          <a:lstStyle>
            <a:lvl1pPr marR="0" lvl="0" algn="ctr" rtl="0">
              <a:lnSpc>
                <a:spcPct val="100000"/>
              </a:lnSpc>
              <a:spcBef>
                <a:spcPts val="0"/>
              </a:spcBef>
              <a:spcAft>
                <a:spcPts val="0"/>
              </a:spcAft>
              <a:buClr>
                <a:srgbClr val="000000"/>
              </a:buClr>
              <a:buFont typeface="Arial"/>
              <a:buNone/>
              <a:defRPr lang="en" sz="1000" b="0" i="0" u="none" strike="noStrike" cap="none" baseline="0" smtClean="0">
                <a:solidFill>
                  <a:schemeClr val="tx1">
                    <a:tint val="75000"/>
                  </a:schemeClr>
                </a:solidFill>
                <a:latin typeface="Calibri Light" pitchFamily="34" charset="0"/>
                <a:ea typeface="Arial"/>
                <a:cs typeface="Arial"/>
                <a:sym typeface="Aria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fld id="{00000000-1234-1234-1234-123412341234}" type="slidenum">
              <a:rPr lang="en-US" smtClean="0"/>
              <a:pPr/>
              <a:t>‹#›</a:t>
            </a:fld>
            <a:endParaRPr lang="en-US" dirty="0"/>
          </a:p>
        </p:txBody>
      </p:sp>
      <p:sp>
        <p:nvSpPr>
          <p:cNvPr id="10" name="Date Placeholder 3"/>
          <p:cNvSpPr>
            <a:spLocks noGrp="1"/>
          </p:cNvSpPr>
          <p:nvPr>
            <p:ph type="dt" sz="half" idx="2"/>
          </p:nvPr>
        </p:nvSpPr>
        <p:spPr>
          <a:xfrm>
            <a:off x="5919790" y="4797444"/>
            <a:ext cx="1776410" cy="274637"/>
          </a:xfrm>
          <a:prstGeom prst="rect">
            <a:avLst/>
          </a:prstGeom>
        </p:spPr>
        <p:txBody>
          <a:bodyPr vert="horz" lIns="91440" tIns="45720" rIns="91440" bIns="45720" rtlCol="0" anchor="ctr"/>
          <a:lstStyle>
            <a:lvl1pPr marR="0" algn="ctr" rtl="0">
              <a:lnSpc>
                <a:spcPct val="100000"/>
              </a:lnSpc>
              <a:spcBef>
                <a:spcPts val="0"/>
              </a:spcBef>
              <a:spcAft>
                <a:spcPts val="0"/>
              </a:spcAft>
              <a:buClr>
                <a:srgbClr val="000000"/>
              </a:buClr>
              <a:buFont typeface="Arial"/>
              <a:defRPr lang="en-US" sz="1400" b="0" i="0" u="none" strike="noStrike" cap="none" baseline="0" dirty="0">
                <a:solidFill>
                  <a:schemeClr val="tx1">
                    <a:tint val="75000"/>
                  </a:schemeClr>
                </a:solidFill>
                <a:latin typeface="Calibri Light" pitchFamily="34" charset="0"/>
                <a:ea typeface="Arial"/>
                <a:cs typeface="Arial"/>
                <a:sym typeface="Arial"/>
              </a:defRPr>
            </a:lvl1pPr>
          </a:lstStyle>
          <a:p>
            <a:fld id="{F098DF1E-6033-47A9-B189-82A383AD71FF}" type="datetime5">
              <a:rPr lang="en-US" smtClean="0"/>
              <a:pPr/>
              <a:t>23-Apr-23</a:t>
            </a:fld>
            <a:endParaRPr lang="en-US"/>
          </a:p>
        </p:txBody>
      </p:sp>
      <p:sp>
        <p:nvSpPr>
          <p:cNvPr id="12" name="Footer Placeholder 4"/>
          <p:cNvSpPr>
            <a:spLocks noGrp="1"/>
          </p:cNvSpPr>
          <p:nvPr>
            <p:ph type="ftr" sz="quarter" idx="3"/>
          </p:nvPr>
        </p:nvSpPr>
        <p:spPr>
          <a:xfrm>
            <a:off x="285720" y="4797444"/>
            <a:ext cx="5353080" cy="274637"/>
          </a:xfrm>
          <a:prstGeom prst="rect">
            <a:avLst/>
          </a:prstGeom>
        </p:spPr>
        <p:txBody>
          <a:bodyPr vert="horz" lIns="91440" tIns="45720" rIns="91440" bIns="45720" rtlCol="0" anchor="ctr"/>
          <a:lstStyle>
            <a:lvl1pPr algn="l">
              <a:defRPr sz="1400" baseline="0">
                <a:solidFill>
                  <a:schemeClr val="tx1">
                    <a:tint val="75000"/>
                  </a:schemeClr>
                </a:solidFill>
                <a:latin typeface="Calibri Light" pitchFamily="34" charset="0"/>
              </a:defRPr>
            </a:lvl1pPr>
          </a:lstStyle>
          <a:p>
            <a:r>
              <a:rPr lang="en-US"/>
              <a:t>IT752 WSC - Mini-project Progress Evaluation [Jan-May 2023]</a:t>
            </a:r>
            <a:endParaRPr lang="en-US" dirty="0"/>
          </a:p>
        </p:txBody>
      </p:sp>
    </p:spTree>
  </p:cSld>
  <p:clrMap bg1="lt1" tx1="dk1" bg2="dk2" tx2="lt2" accent1="accent1" accent2="accent2" accent3="accent3" accent4="accent4" accent5="accent5" accent6="accent6" hlink="hlink" folHlink="folHlink"/>
  <p:sldLayoutIdLst>
    <p:sldLayoutId id="2147483691" r:id="rId1"/>
    <p:sldLayoutId id="2147483692" r:id="rId2"/>
    <p:sldLayoutId id="2147483696" r:id="rId3"/>
  </p:sldLayoutIdLst>
  <p:hf sldNum="0" hdr="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2700" b="0" i="0" u="none" strike="noStrike" cap="none" baseline="0">
          <a:solidFill>
            <a:srgbClr val="C00000"/>
          </a:solidFill>
          <a:latin typeface="Libre Baskerville" charset="0"/>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baseline="0">
          <a:solidFill>
            <a:srgbClr val="000000"/>
          </a:solidFill>
          <a:latin typeface="EB Garamond" charset="0"/>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sciencedirect.com/science/article/abs/pii/S0268401217306126"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311700" y="911262"/>
            <a:ext cx="8520600" cy="1674775"/>
          </a:xfrm>
        </p:spPr>
        <p:txBody>
          <a:bodyPr/>
          <a:lstStyle/>
          <a:p>
            <a:r>
              <a:rPr lang="en-US" sz="3200" dirty="0"/>
              <a:t>CHARACTERIZING DIABETES, DIET, OBESITY &amp; EXERCISE COMMENTS ON TWITTER</a:t>
            </a:r>
          </a:p>
        </p:txBody>
      </p:sp>
      <p:sp>
        <p:nvSpPr>
          <p:cNvPr id="3" name="Subtitle 2"/>
          <p:cNvSpPr>
            <a:spLocks noGrp="1"/>
          </p:cNvSpPr>
          <p:nvPr>
            <p:ph type="subTitle" idx="1"/>
          </p:nvPr>
        </p:nvSpPr>
        <p:spPr>
          <a:xfrm>
            <a:off x="540544" y="2952750"/>
            <a:ext cx="8062912" cy="2133600"/>
          </a:xfrm>
        </p:spPr>
        <p:txBody>
          <a:bodyPr/>
          <a:lstStyle/>
          <a:p>
            <a:pPr algn="l"/>
            <a:r>
              <a:rPr lang="en-US" sz="2000" dirty="0"/>
              <a:t>222IT018-Pankaj Kumar Magar</a:t>
            </a:r>
          </a:p>
          <a:p>
            <a:pPr algn="l"/>
            <a:r>
              <a:rPr lang="en-US" sz="2000" dirty="0"/>
              <a:t>222IT034-Vedant </a:t>
            </a:r>
            <a:r>
              <a:rPr lang="en-US" sz="2000" dirty="0" err="1"/>
              <a:t>Parwal</a:t>
            </a:r>
            <a:endParaRPr lang="en-US" sz="2000" dirty="0"/>
          </a:p>
          <a:p>
            <a:pPr algn="l"/>
            <a:endParaRPr lang="en-US" sz="2000" dirty="0"/>
          </a:p>
          <a:p>
            <a:pPr algn="l"/>
            <a:endParaRPr lang="en-US" sz="2000" dirty="0"/>
          </a:p>
          <a:p>
            <a:pPr algn="l"/>
            <a:r>
              <a:rPr lang="en-US" sz="1600" dirty="0"/>
              <a:t>Title of base paper: Characterizing diabetes, diet, obesity &amp; exercise comments on twitter</a:t>
            </a:r>
            <a:endParaRPr lang="en-US" sz="1400" dirty="0"/>
          </a:p>
          <a:p>
            <a:pPr algn="l"/>
            <a:r>
              <a:rPr lang="en-US" sz="1600" dirty="0"/>
              <a:t>Link: </a:t>
            </a:r>
            <a:r>
              <a:rPr lang="en-US" sz="1600" dirty="0">
                <a:hlinkClick r:id="rId2"/>
              </a:rPr>
              <a:t>https://www.sciencedirect.com/science/article/abs/pii/S0268401217306126</a:t>
            </a:r>
            <a:endParaRPr lang="en-US" sz="1600" dirty="0"/>
          </a:p>
          <a:p>
            <a:pPr algn="l"/>
            <a:endParaRPr lang="en-US" sz="1600" dirty="0"/>
          </a:p>
        </p:txBody>
      </p:sp>
      <p:sp>
        <p:nvSpPr>
          <p:cNvPr id="5" name="Footer Placeholder 4"/>
          <p:cNvSpPr>
            <a:spLocks noGrp="1"/>
          </p:cNvSpPr>
          <p:nvPr>
            <p:ph type="ftr" sz="quarter" idx="4294967295"/>
          </p:nvPr>
        </p:nvSpPr>
        <p:spPr>
          <a:xfrm>
            <a:off x="457200" y="133350"/>
            <a:ext cx="8382000" cy="514350"/>
          </a:xfrm>
        </p:spPr>
        <p:txBody>
          <a:bodyPr/>
          <a:lstStyle/>
          <a:p>
            <a:pPr algn="ctr"/>
            <a:r>
              <a:rPr lang="en-US" sz="1800" b="1" dirty="0"/>
              <a:t>IT752 WSC - Mini-project </a:t>
            </a:r>
            <a:r>
              <a:rPr lang="en-US" sz="1800" b="1" dirty="0" err="1"/>
              <a:t>Endsem</a:t>
            </a:r>
            <a:r>
              <a:rPr lang="en-US" sz="1800" b="1" dirty="0"/>
              <a:t> Evaluation [Jan-Apr 2023]</a:t>
            </a:r>
          </a:p>
        </p:txBody>
      </p:sp>
    </p:spTree>
  </p:cSld>
  <p:clrMapOvr>
    <a:overrideClrMapping bg1="lt1" tx1="dk1" bg2="lt2" tx2="dk2" accent1="accent1" accent2="accent2" accent3="accent3" accent4="accent4" accent5="accent5" accent6="accent6" hlink="hlink" folHlink="folHlink"/>
  </p:clrMapOvr>
  <p:transition>
    <p:zoom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0D6BC-8300-69C5-31F0-F94C14006F44}"/>
              </a:ext>
            </a:extLst>
          </p:cNvPr>
          <p:cNvSpPr>
            <a:spLocks noGrp="1"/>
          </p:cNvSpPr>
          <p:nvPr>
            <p:ph type="title"/>
          </p:nvPr>
        </p:nvSpPr>
        <p:spPr>
          <a:xfrm>
            <a:off x="533400" y="214296"/>
            <a:ext cx="8298900" cy="572700"/>
          </a:xfrm>
        </p:spPr>
        <p:txBody>
          <a:bodyPr/>
          <a:lstStyle/>
          <a:p>
            <a:r>
              <a:rPr lang="en-IN" dirty="0"/>
              <a:t>Latent Dirichlet Allocation </a:t>
            </a:r>
          </a:p>
        </p:txBody>
      </p:sp>
      <p:sp>
        <p:nvSpPr>
          <p:cNvPr id="3" name="Content Placeholder 2">
            <a:extLst>
              <a:ext uri="{FF2B5EF4-FFF2-40B4-BE49-F238E27FC236}">
                <a16:creationId xmlns:a16="http://schemas.microsoft.com/office/drawing/2014/main" id="{501394CC-64BC-9AFF-9272-72E57825CD5F}"/>
              </a:ext>
            </a:extLst>
          </p:cNvPr>
          <p:cNvSpPr>
            <a:spLocks noGrp="1"/>
          </p:cNvSpPr>
          <p:nvPr>
            <p:ph sz="quarter" idx="1"/>
          </p:nvPr>
        </p:nvSpPr>
        <p:spPr>
          <a:xfrm>
            <a:off x="533400" y="921543"/>
            <a:ext cx="8153400" cy="3703320"/>
          </a:xfrm>
        </p:spPr>
        <p:txBody>
          <a:bodyPr/>
          <a:lstStyle/>
          <a:p>
            <a:r>
              <a:rPr lang="en-US" sz="2000" dirty="0"/>
              <a:t>Latent Dirichlet Allocation(LDA) uses Dirichlet priors for the document-topic and word-topic distributions, lending itself to better generalization.</a:t>
            </a:r>
          </a:p>
          <a:p>
            <a:r>
              <a:rPr lang="en-US" sz="2000" dirty="0"/>
              <a:t>Aim of LDA is to find topics a document belongs to, based on the words in it.</a:t>
            </a:r>
          </a:p>
          <a:p>
            <a:r>
              <a:rPr lang="en-US" sz="2000" dirty="0"/>
              <a:t>LDA considers corpus is made up of multiple topics, those topics which then generate words based on the probability distribution.</a:t>
            </a:r>
          </a:p>
          <a:p>
            <a:r>
              <a:rPr lang="en-US" sz="2000" dirty="0"/>
              <a:t>LDA is an effective computational linguistics model for discovering topics in a corpus.</a:t>
            </a:r>
          </a:p>
          <a:p>
            <a:r>
              <a:rPr lang="en-US" sz="2000" dirty="0"/>
              <a:t>Used the mallet implementation of LDA.</a:t>
            </a:r>
          </a:p>
          <a:p>
            <a:endParaRPr lang="en-IN" dirty="0"/>
          </a:p>
        </p:txBody>
      </p:sp>
    </p:spTree>
    <p:extLst>
      <p:ext uri="{BB962C8B-B14F-4D97-AF65-F5344CB8AC3E}">
        <p14:creationId xmlns:p14="http://schemas.microsoft.com/office/powerpoint/2010/main" val="2581855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1D0F-CE58-070A-E657-255888625446}"/>
              </a:ext>
            </a:extLst>
          </p:cNvPr>
          <p:cNvSpPr>
            <a:spLocks noGrp="1"/>
          </p:cNvSpPr>
          <p:nvPr>
            <p:ph type="title"/>
          </p:nvPr>
        </p:nvSpPr>
        <p:spPr>
          <a:xfrm>
            <a:off x="533400" y="214296"/>
            <a:ext cx="8298900" cy="572700"/>
          </a:xfrm>
        </p:spPr>
        <p:txBody>
          <a:bodyPr/>
          <a:lstStyle/>
          <a:p>
            <a:r>
              <a:rPr lang="en-IN" dirty="0"/>
              <a:t>Latent Dirichlet Allocation (2)</a:t>
            </a:r>
          </a:p>
        </p:txBody>
      </p:sp>
      <p:sp>
        <p:nvSpPr>
          <p:cNvPr id="3" name="Content Placeholder 2">
            <a:extLst>
              <a:ext uri="{FF2B5EF4-FFF2-40B4-BE49-F238E27FC236}">
                <a16:creationId xmlns:a16="http://schemas.microsoft.com/office/drawing/2014/main" id="{431C09F5-401B-1CC1-279B-9F55304E3530}"/>
              </a:ext>
            </a:extLst>
          </p:cNvPr>
          <p:cNvSpPr>
            <a:spLocks noGrp="1"/>
          </p:cNvSpPr>
          <p:nvPr>
            <p:ph sz="quarter" idx="1"/>
          </p:nvPr>
        </p:nvSpPr>
        <p:spPr>
          <a:xfrm>
            <a:off x="533400" y="921544"/>
            <a:ext cx="8153400" cy="3703320"/>
          </a:xfrm>
        </p:spPr>
        <p:txBody>
          <a:bodyPr/>
          <a:lstStyle/>
          <a:p>
            <a:pPr marL="114300" indent="0" algn="just">
              <a:buNone/>
            </a:pPr>
            <a:r>
              <a:rPr lang="en-US" sz="1800" b="1" u="sng" dirty="0">
                <a:ea typeface="+mn-lt"/>
                <a:cs typeface="+mn-lt"/>
              </a:rPr>
              <a:t>Steps for LDA:</a:t>
            </a:r>
            <a:endParaRPr lang="en-US" dirty="0"/>
          </a:p>
          <a:p>
            <a:pPr algn="just"/>
            <a:r>
              <a:rPr lang="en-US" sz="2000" dirty="0">
                <a:ea typeface="+mn-lt"/>
                <a:cs typeface="+mn-lt"/>
              </a:rPr>
              <a:t>The processed data is lemmatized keeping only noun, adjective, verb using spacy.</a:t>
            </a:r>
          </a:p>
          <a:p>
            <a:pPr algn="just"/>
            <a:r>
              <a:rPr lang="en-US" sz="2000" dirty="0">
                <a:ea typeface="+mn-lt"/>
                <a:cs typeface="+mn-lt"/>
              </a:rPr>
              <a:t>Using this lemmatized tokens, we form a dictionary and document term matrix.</a:t>
            </a:r>
          </a:p>
          <a:p>
            <a:pPr algn="just"/>
            <a:r>
              <a:rPr lang="en-US" sz="2000" dirty="0">
                <a:ea typeface="+mn-lt"/>
                <a:cs typeface="+mn-lt"/>
              </a:rPr>
              <a:t>This dictionary and document term matrix is inserted into the mallet LDA model.</a:t>
            </a:r>
            <a:endParaRPr lang="en-US" sz="2000" dirty="0">
              <a:cs typeface="Calibri"/>
            </a:endParaRPr>
          </a:p>
          <a:p>
            <a:pPr algn="just"/>
            <a:r>
              <a:rPr lang="en-US" sz="2000" dirty="0">
                <a:ea typeface="+mn-lt"/>
                <a:cs typeface="+mn-lt"/>
              </a:rPr>
              <a:t>Initially, no. of topics provided to the model is 20 which gives us a coherence score of 0.3475. </a:t>
            </a:r>
            <a:endParaRPr lang="en-US" sz="2000" dirty="0">
              <a:cs typeface="Calibri"/>
            </a:endParaRPr>
          </a:p>
          <a:p>
            <a:pPr algn="just"/>
            <a:r>
              <a:rPr lang="en-US" sz="2000" dirty="0">
                <a:cs typeface="Calibri"/>
              </a:rPr>
              <a:t>Optimal no. of topics for the LDA is 222 with coherence score of 0.7674.</a:t>
            </a:r>
          </a:p>
          <a:p>
            <a:pPr algn="just"/>
            <a:endParaRPr lang="en-US" sz="2000" dirty="0">
              <a:cs typeface="Times New Roman"/>
            </a:endParaRPr>
          </a:p>
          <a:p>
            <a:pPr algn="just"/>
            <a:endParaRPr lang="en-US" sz="1800" dirty="0">
              <a:latin typeface="Times New Roman"/>
              <a:cs typeface="Calibri"/>
            </a:endParaRPr>
          </a:p>
          <a:p>
            <a:endParaRPr lang="en-IN" dirty="0"/>
          </a:p>
        </p:txBody>
      </p:sp>
    </p:spTree>
    <p:extLst>
      <p:ext uri="{BB962C8B-B14F-4D97-AF65-F5344CB8AC3E}">
        <p14:creationId xmlns:p14="http://schemas.microsoft.com/office/powerpoint/2010/main" val="3560002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214296"/>
            <a:ext cx="8298900" cy="572700"/>
          </a:xfrm>
        </p:spPr>
        <p:txBody>
          <a:bodyPr/>
          <a:lstStyle/>
          <a:p>
            <a:r>
              <a:rPr lang="en-IN" dirty="0"/>
              <a:t>Proposed enhancements/novelty</a:t>
            </a:r>
            <a:endParaRPr lang="en-US" dirty="0"/>
          </a:p>
        </p:txBody>
      </p:sp>
      <p:sp>
        <p:nvSpPr>
          <p:cNvPr id="32" name="Content Placeholder 31"/>
          <p:cNvSpPr>
            <a:spLocks noGrp="1"/>
          </p:cNvSpPr>
          <p:nvPr>
            <p:ph sz="quarter" idx="1"/>
          </p:nvPr>
        </p:nvSpPr>
        <p:spPr>
          <a:xfrm>
            <a:off x="533400" y="914400"/>
            <a:ext cx="8153400" cy="3703320"/>
          </a:xfrm>
        </p:spPr>
        <p:txBody>
          <a:bodyPr/>
          <a:lstStyle/>
          <a:p>
            <a:r>
              <a:rPr lang="en-US" sz="2000" dirty="0"/>
              <a:t>LSA, which is also used for Topic Modelling is a technique in NLP, especially in distributional semantics. It analyses the relationship between a set of documents and the terms these documents contain.</a:t>
            </a:r>
          </a:p>
          <a:p>
            <a:r>
              <a:rPr lang="en-US" sz="2000" dirty="0"/>
              <a:t>LSA (Latent Semantic Analysis) uses bag of word(</a:t>
            </a:r>
            <a:r>
              <a:rPr lang="en-US" sz="2000" dirty="0" err="1"/>
              <a:t>BoW</a:t>
            </a:r>
            <a:r>
              <a:rPr lang="en-US" sz="2000" dirty="0"/>
              <a:t>) model, which results in a term-document matrix(occurrence of terms in a document). Rows represent terms and columns represent documents. </a:t>
            </a:r>
          </a:p>
          <a:p>
            <a:r>
              <a:rPr lang="en-US" sz="2000" dirty="0"/>
              <a:t>LSA learns latent topics by performing a matrix decomposition on the document-term matrix using Singular value decomposition. LSA is typically used as a dimension reduction or noise reducing technique.</a:t>
            </a:r>
          </a:p>
          <a:p>
            <a:endParaRPr lang="en-US" sz="2000" dirty="0"/>
          </a:p>
        </p:txBody>
      </p:sp>
      <p:sp>
        <p:nvSpPr>
          <p:cNvPr id="4" name="Date Placeholder 3"/>
          <p:cNvSpPr>
            <a:spLocks noGrp="1"/>
          </p:cNvSpPr>
          <p:nvPr>
            <p:ph type="dt" sz="half" idx="4294967295"/>
          </p:nvPr>
        </p:nvSpPr>
        <p:spPr>
          <a:xfrm>
            <a:off x="7010400" y="4860132"/>
            <a:ext cx="2133600" cy="226219"/>
          </a:xfrm>
        </p:spPr>
        <p:txBody>
          <a:bodyPr/>
          <a:lstStyle/>
          <a:p>
            <a:fld id="{705BD1A4-9B97-4D1C-B109-081EAFF20DB4}" type="datetime5">
              <a:rPr lang="en-US" smtClean="0"/>
              <a:pPr/>
              <a:t>23-Apr-23</a:t>
            </a:fld>
            <a:endParaRPr lang="en-US"/>
          </a:p>
        </p:txBody>
      </p:sp>
      <p:sp>
        <p:nvSpPr>
          <p:cNvPr id="5" name="Footer Placeholder 4"/>
          <p:cNvSpPr>
            <a:spLocks noGrp="1"/>
          </p:cNvSpPr>
          <p:nvPr>
            <p:ph type="ftr" sz="quarter" idx="4294967295"/>
          </p:nvPr>
        </p:nvSpPr>
        <p:spPr>
          <a:xfrm>
            <a:off x="0" y="4861323"/>
            <a:ext cx="5867400" cy="282178"/>
          </a:xfrm>
        </p:spPr>
        <p:txBody>
          <a:bodyPr/>
          <a:lstStyle/>
          <a:p>
            <a:r>
              <a:rPr lang="en-US"/>
              <a:t>IT752 WSC - Mini-project Progress Evaluation [Jan-May 2023]</a:t>
            </a:r>
            <a:endParaRPr lang="en-US" dirty="0"/>
          </a:p>
        </p:txBody>
      </p:sp>
    </p:spTree>
    <p:extLst>
      <p:ext uri="{BB962C8B-B14F-4D97-AF65-F5344CB8AC3E}">
        <p14:creationId xmlns:p14="http://schemas.microsoft.com/office/powerpoint/2010/main" val="917033385"/>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214296"/>
            <a:ext cx="8298900" cy="572700"/>
          </a:xfrm>
        </p:spPr>
        <p:txBody>
          <a:bodyPr/>
          <a:lstStyle/>
          <a:p>
            <a:r>
              <a:rPr lang="en-IN" dirty="0"/>
              <a:t>Proposed enhancements/novelty</a:t>
            </a:r>
            <a:endParaRPr lang="en-US" dirty="0"/>
          </a:p>
        </p:txBody>
      </p:sp>
      <p:sp>
        <p:nvSpPr>
          <p:cNvPr id="32" name="Content Placeholder 31"/>
          <p:cNvSpPr>
            <a:spLocks noGrp="1"/>
          </p:cNvSpPr>
          <p:nvPr>
            <p:ph sz="quarter" idx="1"/>
          </p:nvPr>
        </p:nvSpPr>
        <p:spPr>
          <a:xfrm>
            <a:off x="533400" y="914400"/>
            <a:ext cx="8153400" cy="3703320"/>
          </a:xfrm>
        </p:spPr>
        <p:txBody>
          <a:bodyPr/>
          <a:lstStyle/>
          <a:p>
            <a:r>
              <a:rPr lang="en-US" sz="2000" dirty="0"/>
              <a:t>The main challenge is that the matrix is very sparse (or high dimension) and noisy (or include lots of low frequency word). So truncated SVD is adopted to reduce dimension.</a:t>
            </a:r>
          </a:p>
          <a:p>
            <a:r>
              <a:rPr lang="en-US" sz="2000" dirty="0"/>
              <a:t>The idea of SVD is finding the most valuable information and using lower dimension t to represent same thing.</a:t>
            </a:r>
          </a:p>
          <a:p>
            <a:r>
              <a:rPr lang="en-US" sz="2000" dirty="0"/>
              <a:t>This dictionary and document term matrix is inserted into the LSA model.</a:t>
            </a:r>
          </a:p>
          <a:p>
            <a:r>
              <a:rPr lang="en-US" sz="2000" dirty="0"/>
              <a:t>Initially, no. of topics provided to the model is 20 which gives us a coherence score of 0.3495. </a:t>
            </a:r>
          </a:p>
          <a:p>
            <a:r>
              <a:rPr lang="en-US" sz="2000" dirty="0"/>
              <a:t>Optimal no. of topics for the LSA is 222 with coherence score of 0.4132.</a:t>
            </a:r>
          </a:p>
        </p:txBody>
      </p:sp>
      <p:sp>
        <p:nvSpPr>
          <p:cNvPr id="4" name="Date Placeholder 3"/>
          <p:cNvSpPr>
            <a:spLocks noGrp="1"/>
          </p:cNvSpPr>
          <p:nvPr>
            <p:ph type="dt" sz="half" idx="4294967295"/>
          </p:nvPr>
        </p:nvSpPr>
        <p:spPr>
          <a:xfrm>
            <a:off x="7010400" y="4860132"/>
            <a:ext cx="2133600" cy="226219"/>
          </a:xfrm>
        </p:spPr>
        <p:txBody>
          <a:bodyPr/>
          <a:lstStyle/>
          <a:p>
            <a:fld id="{D69EBD1D-BFCC-4F66-844C-6371C54C1863}" type="datetime5">
              <a:rPr lang="en-US" smtClean="0"/>
              <a:pPr/>
              <a:t>23-Apr-23</a:t>
            </a:fld>
            <a:endParaRPr lang="en-US"/>
          </a:p>
        </p:txBody>
      </p:sp>
      <p:sp>
        <p:nvSpPr>
          <p:cNvPr id="5" name="Footer Placeholder 4"/>
          <p:cNvSpPr>
            <a:spLocks noGrp="1"/>
          </p:cNvSpPr>
          <p:nvPr>
            <p:ph type="ftr" sz="quarter" idx="4294967295"/>
          </p:nvPr>
        </p:nvSpPr>
        <p:spPr>
          <a:xfrm>
            <a:off x="0" y="4861323"/>
            <a:ext cx="5867400" cy="282178"/>
          </a:xfrm>
        </p:spPr>
        <p:txBody>
          <a:bodyPr/>
          <a:lstStyle/>
          <a:p>
            <a:r>
              <a:rPr lang="en-US"/>
              <a:t>IT752 WSC - Mini-project Progress Evaluation [Jan-May 2023]</a:t>
            </a:r>
            <a:endParaRPr lang="en-US" dirty="0"/>
          </a:p>
        </p:txBody>
      </p:sp>
    </p:spTree>
    <p:extLst>
      <p:ext uri="{BB962C8B-B14F-4D97-AF65-F5344CB8AC3E}">
        <p14:creationId xmlns:p14="http://schemas.microsoft.com/office/powerpoint/2010/main" val="91703338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14296"/>
            <a:ext cx="8298900" cy="572700"/>
          </a:xfrm>
        </p:spPr>
        <p:txBody>
          <a:bodyPr/>
          <a:lstStyle/>
          <a:p>
            <a:r>
              <a:rPr lang="en-US" dirty="0"/>
              <a:t>Dataset statistics</a:t>
            </a:r>
          </a:p>
        </p:txBody>
      </p:sp>
      <p:sp>
        <p:nvSpPr>
          <p:cNvPr id="3" name="Content Placeholder 2"/>
          <p:cNvSpPr>
            <a:spLocks noGrp="1"/>
          </p:cNvSpPr>
          <p:nvPr>
            <p:ph sz="quarter" idx="1"/>
          </p:nvPr>
        </p:nvSpPr>
        <p:spPr>
          <a:xfrm>
            <a:off x="533400" y="914400"/>
            <a:ext cx="8153400" cy="3703320"/>
          </a:xfrm>
        </p:spPr>
        <p:txBody>
          <a:bodyPr/>
          <a:lstStyle/>
          <a:p>
            <a:r>
              <a:rPr lang="en-US" sz="2000" dirty="0"/>
              <a:t>Used Twitter API for scraping of tweets</a:t>
            </a:r>
          </a:p>
          <a:p>
            <a:r>
              <a:rPr lang="en-US" sz="2000" dirty="0"/>
              <a:t>Obtain a total of 92,000 tweets for the pilot task, with each category contains 23000 tweets.</a:t>
            </a:r>
          </a:p>
          <a:p>
            <a:r>
              <a:rPr lang="en-US" sz="2000" dirty="0"/>
              <a:t>Tweets related to Diabetes, Diet, Obesity and Exercise have been scraped based on these four queries:</a:t>
            </a:r>
          </a:p>
          <a:p>
            <a:pPr lvl="1" indent="-342000">
              <a:spcBef>
                <a:spcPts val="0"/>
              </a:spcBef>
            </a:pPr>
            <a:r>
              <a:rPr lang="en-US" sz="1800" dirty="0">
                <a:solidFill>
                  <a:srgbClr val="595959"/>
                </a:solidFill>
              </a:rPr>
              <a:t>Diabetes: diabetes OR #diabetes</a:t>
            </a:r>
          </a:p>
          <a:p>
            <a:pPr lvl="1" indent="-342000">
              <a:spcBef>
                <a:spcPts val="0"/>
              </a:spcBef>
            </a:pPr>
            <a:r>
              <a:rPr lang="en-US" sz="1800" dirty="0">
                <a:solidFill>
                  <a:srgbClr val="595959"/>
                </a:solidFill>
              </a:rPr>
              <a:t>Diet: diet OR #diet OR dieting</a:t>
            </a:r>
          </a:p>
          <a:p>
            <a:pPr lvl="1" indent="-342000">
              <a:spcBef>
                <a:spcPts val="0"/>
              </a:spcBef>
            </a:pPr>
            <a:r>
              <a:rPr lang="en-US" sz="1800" dirty="0">
                <a:solidFill>
                  <a:srgbClr val="595959"/>
                </a:solidFill>
              </a:rPr>
              <a:t>Exercise: exercise OR #exercise OR exercising</a:t>
            </a:r>
          </a:p>
          <a:p>
            <a:pPr lvl="1" indent="-342000">
              <a:spcBef>
                <a:spcPts val="0"/>
              </a:spcBef>
            </a:pPr>
            <a:r>
              <a:rPr lang="en-US" sz="1800" dirty="0">
                <a:solidFill>
                  <a:srgbClr val="595959"/>
                </a:solidFill>
              </a:rPr>
              <a:t>Obesity: obesity OR #obesity OR fat</a:t>
            </a:r>
          </a:p>
          <a:p>
            <a:endParaRPr lang="en-US" dirty="0"/>
          </a:p>
        </p:txBody>
      </p:sp>
      <p:graphicFrame>
        <p:nvGraphicFramePr>
          <p:cNvPr id="4" name="Content Placeholder 10">
            <a:extLst>
              <a:ext uri="{FF2B5EF4-FFF2-40B4-BE49-F238E27FC236}">
                <a16:creationId xmlns:a16="http://schemas.microsoft.com/office/drawing/2014/main" id="{E1C115A7-C74D-E5A4-3D1B-464775943D87}"/>
              </a:ext>
            </a:extLst>
          </p:cNvPr>
          <p:cNvGraphicFramePr>
            <a:graphicFrameLocks/>
          </p:cNvGraphicFramePr>
          <p:nvPr>
            <p:extLst>
              <p:ext uri="{D42A27DB-BD31-4B8C-83A1-F6EECF244321}">
                <p14:modId xmlns:p14="http://schemas.microsoft.com/office/powerpoint/2010/main" val="1665687296"/>
              </p:ext>
            </p:extLst>
          </p:nvPr>
        </p:nvGraphicFramePr>
        <p:xfrm>
          <a:off x="5562601" y="2495550"/>
          <a:ext cx="3124199" cy="1905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91E34-9F58-4F70-3BAD-D741D3D3EA15}"/>
              </a:ext>
            </a:extLst>
          </p:cNvPr>
          <p:cNvSpPr>
            <a:spLocks noGrp="1"/>
          </p:cNvSpPr>
          <p:nvPr>
            <p:ph type="title"/>
          </p:nvPr>
        </p:nvSpPr>
        <p:spPr>
          <a:xfrm>
            <a:off x="533400" y="214296"/>
            <a:ext cx="8298900" cy="572700"/>
          </a:xfrm>
        </p:spPr>
        <p:txBody>
          <a:bodyPr/>
          <a:lstStyle/>
          <a:p>
            <a:r>
              <a:rPr lang="en-US" dirty="0"/>
              <a:t>Dataset Analysis</a:t>
            </a:r>
            <a:endParaRPr lang="en-IN" dirty="0"/>
          </a:p>
        </p:txBody>
      </p:sp>
      <p:pic>
        <p:nvPicPr>
          <p:cNvPr id="5" name="Picture 4">
            <a:extLst>
              <a:ext uri="{FF2B5EF4-FFF2-40B4-BE49-F238E27FC236}">
                <a16:creationId xmlns:a16="http://schemas.microsoft.com/office/drawing/2014/main" id="{35001DDE-7DD6-2525-E07B-9AC5AACC01D6}"/>
              </a:ext>
            </a:extLst>
          </p:cNvPr>
          <p:cNvPicPr>
            <a:picLocks noChangeAspect="1"/>
          </p:cNvPicPr>
          <p:nvPr/>
        </p:nvPicPr>
        <p:blipFill>
          <a:blip r:embed="rId2"/>
          <a:stretch>
            <a:fillRect/>
          </a:stretch>
        </p:blipFill>
        <p:spPr>
          <a:xfrm>
            <a:off x="1066800" y="1047750"/>
            <a:ext cx="6629400" cy="3705103"/>
          </a:xfrm>
          <a:prstGeom prst="rect">
            <a:avLst/>
          </a:prstGeom>
        </p:spPr>
      </p:pic>
    </p:spTree>
    <p:extLst>
      <p:ext uri="{BB962C8B-B14F-4D97-AF65-F5344CB8AC3E}">
        <p14:creationId xmlns:p14="http://schemas.microsoft.com/office/powerpoint/2010/main" val="2580073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14296"/>
            <a:ext cx="8298900" cy="572700"/>
          </a:xfrm>
        </p:spPr>
        <p:txBody>
          <a:bodyPr/>
          <a:lstStyle/>
          <a:p>
            <a:r>
              <a:rPr lang="en-US" dirty="0"/>
              <a:t>Data Pre-Processing</a:t>
            </a:r>
          </a:p>
        </p:txBody>
      </p:sp>
      <p:sp>
        <p:nvSpPr>
          <p:cNvPr id="3" name="Content Placeholder 2"/>
          <p:cNvSpPr>
            <a:spLocks noGrp="1"/>
          </p:cNvSpPr>
          <p:nvPr>
            <p:ph sz="quarter" idx="1"/>
          </p:nvPr>
        </p:nvSpPr>
        <p:spPr>
          <a:xfrm>
            <a:off x="533400" y="914400"/>
            <a:ext cx="8153400" cy="3703320"/>
          </a:xfrm>
        </p:spPr>
        <p:txBody>
          <a:bodyPr/>
          <a:lstStyle/>
          <a:p>
            <a:r>
              <a:rPr lang="en-US" dirty="0"/>
              <a:t>Add details of studies done as part of lab assignments and report insights into the dataset. </a:t>
            </a:r>
          </a:p>
          <a:p>
            <a:r>
              <a:rPr lang="en-US" dirty="0"/>
              <a:t>For pre-processing the tweets, the following steps are performed:</a:t>
            </a:r>
          </a:p>
          <a:p>
            <a:pPr lvl="1">
              <a:spcBef>
                <a:spcPts val="0"/>
              </a:spcBef>
            </a:pPr>
            <a:r>
              <a:rPr lang="en-US" sz="1800" dirty="0">
                <a:solidFill>
                  <a:srgbClr val="595959"/>
                </a:solidFill>
              </a:rPr>
              <a:t>Removing irrelevant characters and links</a:t>
            </a:r>
          </a:p>
          <a:p>
            <a:pPr lvl="1">
              <a:spcBef>
                <a:spcPts val="0"/>
              </a:spcBef>
            </a:pPr>
            <a:r>
              <a:rPr lang="en-US" sz="1800" dirty="0">
                <a:solidFill>
                  <a:srgbClr val="595959"/>
                </a:solidFill>
              </a:rPr>
              <a:t>Converting all the characters to lowercase</a:t>
            </a:r>
          </a:p>
          <a:p>
            <a:pPr lvl="1">
              <a:spcBef>
                <a:spcPts val="0"/>
              </a:spcBef>
            </a:pPr>
            <a:r>
              <a:rPr lang="en-US" sz="1800" dirty="0">
                <a:solidFill>
                  <a:srgbClr val="595959"/>
                </a:solidFill>
              </a:rPr>
              <a:t>Removing contractions</a:t>
            </a:r>
          </a:p>
          <a:p>
            <a:pPr lvl="1">
              <a:spcBef>
                <a:spcPts val="0"/>
              </a:spcBef>
            </a:pPr>
            <a:r>
              <a:rPr lang="en-US" sz="1800" dirty="0">
                <a:solidFill>
                  <a:srgbClr val="595959"/>
                </a:solidFill>
              </a:rPr>
              <a:t>Removing punctuations</a:t>
            </a:r>
          </a:p>
          <a:p>
            <a:pPr lvl="1">
              <a:spcBef>
                <a:spcPts val="0"/>
              </a:spcBef>
            </a:pPr>
            <a:r>
              <a:rPr lang="en-US" sz="1800" dirty="0">
                <a:solidFill>
                  <a:srgbClr val="595959"/>
                </a:solidFill>
              </a:rPr>
              <a:t>Removing extra whitespaces</a:t>
            </a:r>
          </a:p>
          <a:p>
            <a:pPr lvl="1">
              <a:spcBef>
                <a:spcPts val="0"/>
              </a:spcBef>
            </a:pPr>
            <a:r>
              <a:rPr lang="en-US" sz="1800" dirty="0">
                <a:solidFill>
                  <a:srgbClr val="595959"/>
                </a:solidFill>
              </a:rPr>
              <a:t>Removing empty tweets</a:t>
            </a:r>
          </a:p>
          <a:p>
            <a:pPr lvl="1">
              <a:spcBef>
                <a:spcPts val="0"/>
              </a:spcBef>
            </a:pPr>
            <a:r>
              <a:rPr lang="en-US" sz="1800" dirty="0">
                <a:solidFill>
                  <a:srgbClr val="595959"/>
                </a:solidFill>
              </a:rPr>
              <a:t>Removing non-English words</a:t>
            </a:r>
          </a:p>
          <a:p>
            <a:pPr lvl="1">
              <a:spcBef>
                <a:spcPts val="0"/>
              </a:spcBef>
            </a:pPr>
            <a:r>
              <a:rPr lang="en-US" sz="1800" dirty="0">
                <a:solidFill>
                  <a:srgbClr val="595959"/>
                </a:solidFill>
              </a:rPr>
              <a:t>Removing stop words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214296"/>
            <a:ext cx="8298900" cy="572700"/>
          </a:xfrm>
        </p:spPr>
        <p:txBody>
          <a:bodyPr/>
          <a:lstStyle/>
          <a:p>
            <a:r>
              <a:rPr lang="en-IN" dirty="0"/>
              <a:t>Work done </a:t>
            </a:r>
            <a:endParaRPr lang="en-US" dirty="0"/>
          </a:p>
        </p:txBody>
      </p:sp>
      <p:sp>
        <p:nvSpPr>
          <p:cNvPr id="32" name="Content Placeholder 31"/>
          <p:cNvSpPr>
            <a:spLocks noGrp="1"/>
          </p:cNvSpPr>
          <p:nvPr>
            <p:ph sz="quarter" idx="1"/>
          </p:nvPr>
        </p:nvSpPr>
        <p:spPr>
          <a:xfrm>
            <a:off x="422550" y="914400"/>
            <a:ext cx="8298899" cy="3945732"/>
          </a:xfrm>
        </p:spPr>
        <p:txBody>
          <a:bodyPr/>
          <a:lstStyle/>
          <a:p>
            <a:r>
              <a:rPr lang="en-IN" sz="2000" dirty="0"/>
              <a:t>Dataset collection – 92000 tweets scrapped using Twitter API by using twitter id’s</a:t>
            </a:r>
          </a:p>
          <a:p>
            <a:r>
              <a:rPr lang="en-IN" sz="2000" dirty="0"/>
              <a:t>Data Pre-processing – Removed  stop words , whitespaces , empty tweets etc.</a:t>
            </a:r>
          </a:p>
          <a:p>
            <a:r>
              <a:rPr lang="en-IN" sz="2000" dirty="0"/>
              <a:t>LDA Topic Modelling – Topic </a:t>
            </a:r>
            <a:r>
              <a:rPr lang="en-IN" sz="2000" dirty="0" err="1"/>
              <a:t>modeling</a:t>
            </a:r>
            <a:r>
              <a:rPr lang="en-IN" sz="2000" dirty="0"/>
              <a:t> technique </a:t>
            </a:r>
            <a:r>
              <a:rPr lang="en-US" sz="2000" dirty="0"/>
              <a:t>for discovering topics in a corpus.</a:t>
            </a:r>
            <a:endParaRPr lang="en-IN" sz="2000" dirty="0"/>
          </a:p>
          <a:p>
            <a:r>
              <a:rPr lang="en-IN" sz="2000" dirty="0"/>
              <a:t>LSA Topic Modelling – Another topic </a:t>
            </a:r>
            <a:r>
              <a:rPr lang="en-IN" sz="2000" dirty="0" err="1"/>
              <a:t>modeling</a:t>
            </a:r>
            <a:r>
              <a:rPr lang="en-IN" sz="2000" dirty="0"/>
              <a:t> technique used for dimensionality reduction. </a:t>
            </a:r>
          </a:p>
          <a:p>
            <a:r>
              <a:rPr lang="en-IN" sz="2000" dirty="0"/>
              <a:t>Finding the correlation –  Gives the outcome how two terms in DDEO are related.</a:t>
            </a:r>
          </a:p>
          <a:p>
            <a:endParaRPr lang="en-IN" sz="2000" dirty="0"/>
          </a:p>
          <a:p>
            <a:endParaRPr lang="en-US" sz="2000" dirty="0"/>
          </a:p>
        </p:txBody>
      </p:sp>
      <p:sp>
        <p:nvSpPr>
          <p:cNvPr id="4" name="Date Placeholder 3"/>
          <p:cNvSpPr>
            <a:spLocks noGrp="1"/>
          </p:cNvSpPr>
          <p:nvPr>
            <p:ph type="dt" sz="half" idx="4294967295"/>
          </p:nvPr>
        </p:nvSpPr>
        <p:spPr>
          <a:xfrm>
            <a:off x="7010400" y="4860132"/>
            <a:ext cx="2133600" cy="226219"/>
          </a:xfrm>
        </p:spPr>
        <p:txBody>
          <a:bodyPr/>
          <a:lstStyle/>
          <a:p>
            <a:fld id="{5CD97EB3-9086-4E87-B0D3-4CB9C1EAEDAE}" type="datetime5">
              <a:rPr lang="en-US" smtClean="0"/>
              <a:pPr/>
              <a:t>23-Apr-23</a:t>
            </a:fld>
            <a:endParaRPr lang="en-US"/>
          </a:p>
        </p:txBody>
      </p:sp>
      <p:sp>
        <p:nvSpPr>
          <p:cNvPr id="5" name="Footer Placeholder 4"/>
          <p:cNvSpPr>
            <a:spLocks noGrp="1"/>
          </p:cNvSpPr>
          <p:nvPr>
            <p:ph type="ftr" sz="quarter" idx="4294967295"/>
          </p:nvPr>
        </p:nvSpPr>
        <p:spPr>
          <a:xfrm>
            <a:off x="0" y="4861323"/>
            <a:ext cx="5867400" cy="282178"/>
          </a:xfrm>
        </p:spPr>
        <p:txBody>
          <a:bodyPr/>
          <a:lstStyle/>
          <a:p>
            <a:r>
              <a:rPr lang="en-US"/>
              <a:t>IT752 WSC - Mini-project Progress Evaluation [Jan-May 2023]</a:t>
            </a:r>
            <a:endParaRPr lang="en-US" dirty="0"/>
          </a:p>
        </p:txBody>
      </p:sp>
    </p:spTree>
    <p:extLst>
      <p:ext uri="{BB962C8B-B14F-4D97-AF65-F5344CB8AC3E}">
        <p14:creationId xmlns:p14="http://schemas.microsoft.com/office/powerpoint/2010/main" val="917033385"/>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214296"/>
            <a:ext cx="8298900" cy="572700"/>
          </a:xfrm>
        </p:spPr>
        <p:txBody>
          <a:bodyPr/>
          <a:lstStyle/>
          <a:p>
            <a:r>
              <a:rPr lang="en-IN" dirty="0"/>
              <a:t>Experiments and Results</a:t>
            </a:r>
            <a:endParaRPr lang="en-US" dirty="0"/>
          </a:p>
        </p:txBody>
      </p:sp>
      <p:sp>
        <p:nvSpPr>
          <p:cNvPr id="32" name="Content Placeholder 31"/>
          <p:cNvSpPr>
            <a:spLocks noGrp="1"/>
          </p:cNvSpPr>
          <p:nvPr>
            <p:ph sz="quarter" idx="1"/>
          </p:nvPr>
        </p:nvSpPr>
        <p:spPr>
          <a:xfrm>
            <a:off x="533400" y="914400"/>
            <a:ext cx="3810001" cy="3703320"/>
          </a:xfrm>
        </p:spPr>
        <p:txBody>
          <a:bodyPr/>
          <a:lstStyle/>
          <a:p>
            <a:r>
              <a:rPr lang="en-US" sz="2000" u="sng" dirty="0"/>
              <a:t>Snippet of topics from the topic modelling</a:t>
            </a:r>
            <a:r>
              <a:rPr lang="en-US" sz="2000" dirty="0"/>
              <a:t>: The optimal topics obtained from the Topic modelling techniques which can also be used to calculate the correlation between the topics.</a:t>
            </a:r>
          </a:p>
          <a:p>
            <a:endParaRPr lang="en-IN" sz="2000" dirty="0"/>
          </a:p>
          <a:p>
            <a:endParaRPr lang="en-US" sz="2000" dirty="0"/>
          </a:p>
        </p:txBody>
      </p:sp>
      <p:sp>
        <p:nvSpPr>
          <p:cNvPr id="4" name="Date Placeholder 3"/>
          <p:cNvSpPr>
            <a:spLocks noGrp="1"/>
          </p:cNvSpPr>
          <p:nvPr>
            <p:ph type="dt" sz="half" idx="4294967295"/>
          </p:nvPr>
        </p:nvSpPr>
        <p:spPr>
          <a:xfrm>
            <a:off x="7086600" y="4936331"/>
            <a:ext cx="2133600" cy="226219"/>
          </a:xfrm>
        </p:spPr>
        <p:txBody>
          <a:bodyPr/>
          <a:lstStyle/>
          <a:p>
            <a:fld id="{E87F78DA-EE5B-4E79-88CA-E66204854B7E}" type="datetime5">
              <a:rPr lang="en-US" smtClean="0"/>
              <a:pPr/>
              <a:t>23-Apr-23</a:t>
            </a:fld>
            <a:endParaRPr lang="en-US"/>
          </a:p>
        </p:txBody>
      </p:sp>
      <p:sp>
        <p:nvSpPr>
          <p:cNvPr id="5" name="Footer Placeholder 4"/>
          <p:cNvSpPr>
            <a:spLocks noGrp="1"/>
          </p:cNvSpPr>
          <p:nvPr>
            <p:ph type="ftr" sz="quarter" idx="4294967295"/>
          </p:nvPr>
        </p:nvSpPr>
        <p:spPr>
          <a:xfrm>
            <a:off x="0" y="4861323"/>
            <a:ext cx="5867400" cy="282178"/>
          </a:xfrm>
        </p:spPr>
        <p:txBody>
          <a:bodyPr/>
          <a:lstStyle/>
          <a:p>
            <a:r>
              <a:rPr lang="en-US"/>
              <a:t>IT752 WSC - Mini-project Progress Evaluation [Jan-May 2023]</a:t>
            </a:r>
            <a:endParaRPr lang="en-US" dirty="0"/>
          </a:p>
        </p:txBody>
      </p:sp>
      <p:pic>
        <p:nvPicPr>
          <p:cNvPr id="6" name="Picture 5">
            <a:extLst>
              <a:ext uri="{FF2B5EF4-FFF2-40B4-BE49-F238E27FC236}">
                <a16:creationId xmlns:a16="http://schemas.microsoft.com/office/drawing/2014/main" id="{CBBFAA3F-78C6-6B9A-2A99-59902DAD2644}"/>
              </a:ext>
            </a:extLst>
          </p:cNvPr>
          <p:cNvPicPr>
            <a:picLocks noChangeAspect="1"/>
          </p:cNvPicPr>
          <p:nvPr/>
        </p:nvPicPr>
        <p:blipFill>
          <a:blip r:embed="rId2"/>
          <a:stretch>
            <a:fillRect/>
          </a:stretch>
        </p:blipFill>
        <p:spPr>
          <a:xfrm>
            <a:off x="4495800" y="914400"/>
            <a:ext cx="3581400" cy="3699628"/>
          </a:xfrm>
          <a:prstGeom prst="rect">
            <a:avLst/>
          </a:prstGeom>
        </p:spPr>
      </p:pic>
    </p:spTree>
    <p:extLst>
      <p:ext uri="{BB962C8B-B14F-4D97-AF65-F5344CB8AC3E}">
        <p14:creationId xmlns:p14="http://schemas.microsoft.com/office/powerpoint/2010/main" val="917033385"/>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E0A5E-4CEC-1D8B-05E9-18AA152E2922}"/>
              </a:ext>
            </a:extLst>
          </p:cNvPr>
          <p:cNvSpPr>
            <a:spLocks noGrp="1"/>
          </p:cNvSpPr>
          <p:nvPr>
            <p:ph type="title"/>
          </p:nvPr>
        </p:nvSpPr>
        <p:spPr>
          <a:xfrm>
            <a:off x="533400" y="214296"/>
            <a:ext cx="8298900" cy="572700"/>
          </a:xfrm>
        </p:spPr>
        <p:txBody>
          <a:bodyPr/>
          <a:lstStyle/>
          <a:p>
            <a:r>
              <a:rPr lang="en-IN" dirty="0"/>
              <a:t>Experiments and Results (2)</a:t>
            </a:r>
          </a:p>
        </p:txBody>
      </p:sp>
      <p:sp>
        <p:nvSpPr>
          <p:cNvPr id="3" name="Content Placeholder 2">
            <a:extLst>
              <a:ext uri="{FF2B5EF4-FFF2-40B4-BE49-F238E27FC236}">
                <a16:creationId xmlns:a16="http://schemas.microsoft.com/office/drawing/2014/main" id="{6AC49A2C-2345-5CA1-AA0A-725617AD7F35}"/>
              </a:ext>
            </a:extLst>
          </p:cNvPr>
          <p:cNvSpPr>
            <a:spLocks noGrp="1"/>
          </p:cNvSpPr>
          <p:nvPr>
            <p:ph sz="quarter" idx="1"/>
          </p:nvPr>
        </p:nvSpPr>
        <p:spPr>
          <a:xfrm>
            <a:off x="533400" y="914400"/>
            <a:ext cx="8001000" cy="3703320"/>
          </a:xfrm>
        </p:spPr>
        <p:txBody>
          <a:bodyPr/>
          <a:lstStyle/>
          <a:p>
            <a:r>
              <a:rPr lang="en-US" b="1" dirty="0"/>
              <a:t>Coherence Score:</a:t>
            </a:r>
            <a:r>
              <a:rPr lang="en-US" dirty="0"/>
              <a:t> Topic Coherence measures score a single topic by measuring the degree of semantic similarity between high scoring words in the topic. These measurements help distinguish between topics that are semantically interpretable topics and topics that are artifacts of statistical inference.</a:t>
            </a:r>
          </a:p>
          <a:p>
            <a:endParaRPr lang="en-IN" dirty="0"/>
          </a:p>
        </p:txBody>
      </p:sp>
      <p:graphicFrame>
        <p:nvGraphicFramePr>
          <p:cNvPr id="5" name="Content Placeholder 3">
            <a:extLst>
              <a:ext uri="{FF2B5EF4-FFF2-40B4-BE49-F238E27FC236}">
                <a16:creationId xmlns:a16="http://schemas.microsoft.com/office/drawing/2014/main" id="{9DC52061-B360-FD65-A86C-6EC9CA110BAE}"/>
              </a:ext>
            </a:extLst>
          </p:cNvPr>
          <p:cNvGraphicFramePr>
            <a:graphicFrameLocks/>
          </p:cNvGraphicFramePr>
          <p:nvPr>
            <p:extLst>
              <p:ext uri="{D42A27DB-BD31-4B8C-83A1-F6EECF244321}">
                <p14:modId xmlns:p14="http://schemas.microsoft.com/office/powerpoint/2010/main" val="1725260847"/>
              </p:ext>
            </p:extLst>
          </p:nvPr>
        </p:nvGraphicFramePr>
        <p:xfrm>
          <a:off x="1066801" y="2571750"/>
          <a:ext cx="7162801" cy="2314929"/>
        </p:xfrm>
        <a:graphic>
          <a:graphicData uri="http://schemas.openxmlformats.org/drawingml/2006/table">
            <a:tbl>
              <a:tblPr>
                <a:tableStyleId>{BC89EF96-8CEA-46FF-86C4-4CE0E7609802}</a:tableStyleId>
              </a:tblPr>
              <a:tblGrid>
                <a:gridCol w="2163763">
                  <a:extLst>
                    <a:ext uri="{9D8B030D-6E8A-4147-A177-3AD203B41FA5}">
                      <a16:colId xmlns:a16="http://schemas.microsoft.com/office/drawing/2014/main" val="20000"/>
                    </a:ext>
                  </a:extLst>
                </a:gridCol>
                <a:gridCol w="2536825">
                  <a:extLst>
                    <a:ext uri="{9D8B030D-6E8A-4147-A177-3AD203B41FA5}">
                      <a16:colId xmlns:a16="http://schemas.microsoft.com/office/drawing/2014/main" val="20001"/>
                    </a:ext>
                  </a:extLst>
                </a:gridCol>
                <a:gridCol w="2462213">
                  <a:extLst>
                    <a:ext uri="{9D8B030D-6E8A-4147-A177-3AD203B41FA5}">
                      <a16:colId xmlns:a16="http://schemas.microsoft.com/office/drawing/2014/main" val="20002"/>
                    </a:ext>
                  </a:extLst>
                </a:gridCol>
              </a:tblGrid>
              <a:tr h="468137">
                <a:tc>
                  <a:txBody>
                    <a:bodyPr/>
                    <a:lstStyle/>
                    <a:p>
                      <a:pPr algn="ctr">
                        <a:lnSpc>
                          <a:spcPct val="115000"/>
                        </a:lnSpc>
                        <a:spcAft>
                          <a:spcPts val="0"/>
                        </a:spcAft>
                      </a:pPr>
                      <a:r>
                        <a:rPr kumimoji="0" lang="en-US" sz="1600" b="1" i="0" u="none" strike="noStrike" kern="1200" dirty="0">
                          <a:solidFill>
                            <a:srgbClr val="000000"/>
                          </a:solidFill>
                          <a:effectLst/>
                          <a:latin typeface="Calibri" panose="020F0502020204030204" pitchFamily="34" charset="0"/>
                          <a:ea typeface="+mn-ea"/>
                          <a:cs typeface="+mn-cs"/>
                        </a:rPr>
                        <a:t>Modelling Technique</a:t>
                      </a:r>
                    </a:p>
                    <a:p>
                      <a:pPr algn="ctr">
                        <a:lnSpc>
                          <a:spcPct val="115000"/>
                        </a:lnSpc>
                        <a:spcAft>
                          <a:spcPts val="0"/>
                        </a:spcAft>
                      </a:pPr>
                      <a:endParaRPr kumimoji="0" lang="en-US" sz="900" b="0" i="0" u="none" strike="noStrike" kern="1200" dirty="0">
                        <a:solidFill>
                          <a:srgbClr val="000000"/>
                        </a:solidFill>
                        <a:effectLst/>
                        <a:latin typeface="Calibri" panose="020F0502020204030204" pitchFamily="34" charset="0"/>
                        <a:ea typeface="+mn-ea"/>
                        <a:cs typeface="+mn-cs"/>
                      </a:endParaRPr>
                    </a:p>
                  </a:txBody>
                  <a:tcPr marL="9525" marR="9525" marT="7144" marB="0" anchor="ctr"/>
                </a:tc>
                <a:tc>
                  <a:txBody>
                    <a:bodyPr/>
                    <a:lstStyle/>
                    <a:p>
                      <a:pPr algn="ctr" fontAlgn="ctr"/>
                      <a:r>
                        <a:rPr lang="en-IN" sz="1600" b="1" i="0" u="none" strike="noStrike" dirty="0">
                          <a:solidFill>
                            <a:srgbClr val="000000"/>
                          </a:solidFill>
                          <a:effectLst/>
                          <a:latin typeface="Calibri" panose="020F0502020204030204" pitchFamily="34" charset="0"/>
                        </a:rPr>
                        <a:t>Optimal no of topics</a:t>
                      </a:r>
                    </a:p>
                    <a:p>
                      <a:pPr algn="ctr" fontAlgn="ctr"/>
                      <a:endParaRPr lang="en-IN" sz="900" b="0" i="0" u="none" strike="noStrike" dirty="0">
                        <a:solidFill>
                          <a:srgbClr val="000000"/>
                        </a:solidFill>
                        <a:effectLst/>
                        <a:latin typeface="Calibri" panose="020F0502020204030204" pitchFamily="34" charset="0"/>
                      </a:endParaRPr>
                    </a:p>
                  </a:txBody>
                  <a:tcPr marL="9525" marR="9525" marT="7144" marB="0" anchor="ctr"/>
                </a:tc>
                <a:tc>
                  <a:txBody>
                    <a:bodyPr/>
                    <a:lstStyle/>
                    <a:p>
                      <a:pPr algn="ctr" fontAlgn="ctr"/>
                      <a:r>
                        <a:rPr lang="en-IN" sz="1600" b="1" i="0" u="none" strike="noStrike" dirty="0">
                          <a:solidFill>
                            <a:srgbClr val="000000"/>
                          </a:solidFill>
                          <a:effectLst/>
                          <a:latin typeface="Calibri" panose="020F0502020204030204" pitchFamily="34" charset="0"/>
                        </a:rPr>
                        <a:t>Coherence score</a:t>
                      </a:r>
                    </a:p>
                    <a:p>
                      <a:pPr algn="ctr" fontAlgn="ctr"/>
                      <a:endParaRPr lang="en-IN" sz="900" b="0" i="0" u="none" strike="noStrike" dirty="0">
                        <a:solidFill>
                          <a:srgbClr val="000000"/>
                        </a:solidFill>
                        <a:effectLst/>
                        <a:latin typeface="Calibri" panose="020F0502020204030204" pitchFamily="34" charset="0"/>
                      </a:endParaRPr>
                    </a:p>
                  </a:txBody>
                  <a:tcPr marL="9525" marR="9525" marT="7144" marB="0" anchor="ctr"/>
                </a:tc>
                <a:extLst>
                  <a:ext uri="{0D108BD9-81ED-4DB2-BD59-A6C34878D82A}">
                    <a16:rowId xmlns:a16="http://schemas.microsoft.com/office/drawing/2014/main" val="10002"/>
                  </a:ext>
                </a:extLst>
              </a:tr>
              <a:tr h="431797">
                <a:tc>
                  <a:txBody>
                    <a:bodyPr/>
                    <a:lstStyle/>
                    <a:p>
                      <a:pPr algn="ctr">
                        <a:lnSpc>
                          <a:spcPct val="115000"/>
                        </a:lnSpc>
                        <a:spcAft>
                          <a:spcPts val="0"/>
                        </a:spcAft>
                      </a:pPr>
                      <a:r>
                        <a:rPr kumimoji="0" lang="en-US" sz="1600" b="0" i="0" u="none" strike="noStrike" kern="1200" dirty="0">
                          <a:solidFill>
                            <a:srgbClr val="000000"/>
                          </a:solidFill>
                          <a:effectLst/>
                          <a:latin typeface="Calibri" panose="020F0502020204030204" pitchFamily="34" charset="0"/>
                          <a:ea typeface="+mn-ea"/>
                          <a:cs typeface="+mn-cs"/>
                        </a:rPr>
                        <a:t>LDA</a:t>
                      </a:r>
                    </a:p>
                  </a:txBody>
                  <a:tcPr marL="9525" marR="9525" marT="7144" marB="0" anchor="ctr"/>
                </a:tc>
                <a:tc>
                  <a:txBody>
                    <a:bodyPr/>
                    <a:lstStyle/>
                    <a:p>
                      <a:pPr algn="ctr" fontAlgn="ctr"/>
                      <a:r>
                        <a:rPr lang="en-US" sz="1600" b="0" i="0" u="none" strike="noStrike" dirty="0">
                          <a:solidFill>
                            <a:srgbClr val="000000"/>
                          </a:solidFill>
                          <a:effectLst/>
                          <a:latin typeface="Calibri" panose="020F0502020204030204" pitchFamily="34" charset="0"/>
                        </a:rPr>
                        <a:t>222</a:t>
                      </a:r>
                      <a:endParaRPr lang="en-IN" sz="1600" b="0" i="0" u="none" strike="noStrike" dirty="0">
                        <a:solidFill>
                          <a:srgbClr val="000000"/>
                        </a:solidFill>
                        <a:effectLst/>
                        <a:latin typeface="Calibri" panose="020F0502020204030204" pitchFamily="34" charset="0"/>
                      </a:endParaRPr>
                    </a:p>
                  </a:txBody>
                  <a:tcPr marL="9525" marR="9525" marT="7144" marB="0" anchor="ctr"/>
                </a:tc>
                <a:tc>
                  <a:txBody>
                    <a:bodyPr/>
                    <a:lstStyle/>
                    <a:p>
                      <a:pPr algn="ctr" fontAlgn="ctr"/>
                      <a:r>
                        <a:rPr lang="en-IN" sz="1600" b="0" i="0" u="none" strike="noStrike" dirty="0">
                          <a:solidFill>
                            <a:srgbClr val="000000"/>
                          </a:solidFill>
                          <a:effectLst/>
                          <a:latin typeface="Calibri" panose="020F0502020204030204" pitchFamily="34" charset="0"/>
                        </a:rPr>
                        <a:t>0.5473</a:t>
                      </a:r>
                    </a:p>
                    <a:p>
                      <a:pPr algn="ctr" fontAlgn="ctr"/>
                      <a:endParaRPr lang="en-IN" sz="900" b="0" i="0" u="none" strike="noStrike" dirty="0">
                        <a:solidFill>
                          <a:srgbClr val="000000"/>
                        </a:solidFill>
                        <a:effectLst/>
                        <a:latin typeface="Calibri" panose="020F0502020204030204" pitchFamily="34" charset="0"/>
                      </a:endParaRPr>
                    </a:p>
                  </a:txBody>
                  <a:tcPr marL="9525" marR="9525" marT="7144" marB="0" anchor="ctr"/>
                </a:tc>
                <a:extLst>
                  <a:ext uri="{0D108BD9-81ED-4DB2-BD59-A6C34878D82A}">
                    <a16:rowId xmlns:a16="http://schemas.microsoft.com/office/drawing/2014/main" val="10003"/>
                  </a:ext>
                </a:extLst>
              </a:tr>
              <a:tr h="471665">
                <a:tc>
                  <a:txBody>
                    <a:bodyPr/>
                    <a:lstStyle/>
                    <a:p>
                      <a:pPr algn="ctr">
                        <a:lnSpc>
                          <a:spcPct val="115000"/>
                        </a:lnSpc>
                        <a:spcAft>
                          <a:spcPts val="0"/>
                        </a:spcAft>
                      </a:pPr>
                      <a:r>
                        <a:rPr kumimoji="0" lang="en-US" sz="1600" b="0" i="0" u="none" strike="noStrike" kern="1200" dirty="0">
                          <a:solidFill>
                            <a:srgbClr val="000000"/>
                          </a:solidFill>
                          <a:effectLst/>
                          <a:latin typeface="Calibri" panose="020F0502020204030204" pitchFamily="34" charset="0"/>
                          <a:ea typeface="+mn-ea"/>
                          <a:cs typeface="+mn-cs"/>
                        </a:rPr>
                        <a:t>LSA</a:t>
                      </a:r>
                    </a:p>
                  </a:txBody>
                  <a:tcPr marL="9525" marR="9525" marT="7144" marB="0" anchor="ctr"/>
                </a:tc>
                <a:tc>
                  <a:txBody>
                    <a:bodyPr/>
                    <a:lstStyle/>
                    <a:p>
                      <a:pPr algn="ctr" fontAlgn="ctr"/>
                      <a:r>
                        <a:rPr lang="en-US" sz="1600" b="0" i="0" u="none" strike="noStrike" dirty="0">
                          <a:solidFill>
                            <a:srgbClr val="000000"/>
                          </a:solidFill>
                          <a:effectLst/>
                          <a:latin typeface="Calibri" panose="020F0502020204030204" pitchFamily="34" charset="0"/>
                        </a:rPr>
                        <a:t>222</a:t>
                      </a:r>
                      <a:endParaRPr lang="en-IN" sz="1600" b="0" i="0" u="none" strike="noStrike" dirty="0">
                        <a:solidFill>
                          <a:srgbClr val="000000"/>
                        </a:solidFill>
                        <a:effectLst/>
                        <a:latin typeface="Calibri" panose="020F0502020204030204" pitchFamily="34" charset="0"/>
                      </a:endParaRPr>
                    </a:p>
                  </a:txBody>
                  <a:tcPr marL="9525" marR="9525" marT="7144" marB="0" anchor="ctr"/>
                </a:tc>
                <a:tc>
                  <a:txBody>
                    <a:bodyPr/>
                    <a:lstStyle/>
                    <a:p>
                      <a:pPr algn="ctr" fontAlgn="ctr"/>
                      <a:r>
                        <a:rPr lang="en-IN" sz="1600" b="0" i="0" u="none" strike="noStrike" dirty="0">
                          <a:solidFill>
                            <a:srgbClr val="000000"/>
                          </a:solidFill>
                          <a:effectLst/>
                          <a:latin typeface="Calibri" panose="020F0502020204030204" pitchFamily="34" charset="0"/>
                        </a:rPr>
                        <a:t>0.4132</a:t>
                      </a:r>
                    </a:p>
                    <a:p>
                      <a:pPr algn="ctr" fontAlgn="ctr"/>
                      <a:endParaRPr lang="en-IN" sz="900" b="0" i="0" u="none" strike="noStrike" dirty="0">
                        <a:solidFill>
                          <a:srgbClr val="000000"/>
                        </a:solidFill>
                        <a:effectLst/>
                        <a:latin typeface="Calibri" panose="020F0502020204030204" pitchFamily="34" charset="0"/>
                      </a:endParaRPr>
                    </a:p>
                  </a:txBody>
                  <a:tcPr marL="9525" marR="9525" marT="7144" marB="0" anchor="ctr"/>
                </a:tc>
                <a:extLst>
                  <a:ext uri="{0D108BD9-81ED-4DB2-BD59-A6C34878D82A}">
                    <a16:rowId xmlns:a16="http://schemas.microsoft.com/office/drawing/2014/main" val="10004"/>
                  </a:ext>
                </a:extLst>
              </a:tr>
              <a:tr h="471665">
                <a:tc>
                  <a:txBody>
                    <a:bodyPr/>
                    <a:lstStyle/>
                    <a:p>
                      <a:pPr algn="ctr">
                        <a:lnSpc>
                          <a:spcPct val="115000"/>
                        </a:lnSpc>
                        <a:spcAft>
                          <a:spcPts val="0"/>
                        </a:spcAft>
                      </a:pPr>
                      <a:r>
                        <a:rPr kumimoji="0" lang="en-US" sz="1600" b="0" i="0" u="none" strike="noStrike" kern="1200" dirty="0">
                          <a:solidFill>
                            <a:srgbClr val="000000"/>
                          </a:solidFill>
                          <a:effectLst/>
                          <a:latin typeface="Calibri" panose="020F0502020204030204" pitchFamily="34" charset="0"/>
                          <a:ea typeface="+mn-ea"/>
                          <a:cs typeface="+mn-cs"/>
                        </a:rPr>
                        <a:t>LSA TF-IDF</a:t>
                      </a:r>
                    </a:p>
                  </a:txBody>
                  <a:tcPr marL="9525" marR="9525" marT="7144" marB="0" anchor="ctr"/>
                </a:tc>
                <a:tc>
                  <a:txBody>
                    <a:bodyPr/>
                    <a:lstStyle/>
                    <a:p>
                      <a:pPr algn="ctr" fontAlgn="ctr"/>
                      <a:r>
                        <a:rPr lang="en-IN" sz="1600" b="0" i="0" u="none" strike="noStrike" dirty="0">
                          <a:solidFill>
                            <a:srgbClr val="000000"/>
                          </a:solidFill>
                          <a:effectLst/>
                          <a:latin typeface="Calibri" panose="020F0502020204030204" pitchFamily="34" charset="0"/>
                        </a:rPr>
                        <a:t>222</a:t>
                      </a:r>
                    </a:p>
                  </a:txBody>
                  <a:tcPr marL="9525" marR="9525" marT="7144" marB="0" anchor="ctr"/>
                </a:tc>
                <a:tc>
                  <a:txBody>
                    <a:bodyPr/>
                    <a:lstStyle/>
                    <a:p>
                      <a:pPr algn="ctr" fontAlgn="ctr"/>
                      <a:r>
                        <a:rPr lang="en-IN" sz="1600" b="0" i="0" u="none" strike="noStrike" dirty="0">
                          <a:solidFill>
                            <a:srgbClr val="000000"/>
                          </a:solidFill>
                          <a:effectLst/>
                          <a:latin typeface="Calibri" panose="020F0502020204030204" pitchFamily="34" charset="0"/>
                        </a:rPr>
                        <a:t>0.457</a:t>
                      </a:r>
                    </a:p>
                  </a:txBody>
                  <a:tcPr marL="9525" marR="9525" marT="7144" marB="0" anchor="ctr"/>
                </a:tc>
                <a:extLst>
                  <a:ext uri="{0D108BD9-81ED-4DB2-BD59-A6C34878D82A}">
                    <a16:rowId xmlns:a16="http://schemas.microsoft.com/office/drawing/2014/main" val="667850364"/>
                  </a:ext>
                </a:extLst>
              </a:tr>
              <a:tr h="471665">
                <a:tc>
                  <a:txBody>
                    <a:bodyPr/>
                    <a:lstStyle/>
                    <a:p>
                      <a:pPr algn="ctr">
                        <a:lnSpc>
                          <a:spcPct val="115000"/>
                        </a:lnSpc>
                        <a:spcAft>
                          <a:spcPts val="0"/>
                        </a:spcAft>
                      </a:pPr>
                      <a:r>
                        <a:rPr kumimoji="0" lang="en-US" sz="1600" b="0" i="0" u="none" strike="noStrike" kern="1200" dirty="0">
                          <a:solidFill>
                            <a:srgbClr val="000000"/>
                          </a:solidFill>
                          <a:effectLst/>
                          <a:latin typeface="Calibri" panose="020F0502020204030204" pitchFamily="34" charset="0"/>
                          <a:ea typeface="+mn-ea"/>
                          <a:cs typeface="+mn-cs"/>
                        </a:rPr>
                        <a:t>LDA TF-IDF</a:t>
                      </a:r>
                    </a:p>
                  </a:txBody>
                  <a:tcPr marL="9525" marR="9525" marT="7144" marB="0" anchor="ctr"/>
                </a:tc>
                <a:tc>
                  <a:txBody>
                    <a:bodyPr/>
                    <a:lstStyle/>
                    <a:p>
                      <a:pPr algn="ctr" fontAlgn="ctr"/>
                      <a:r>
                        <a:rPr lang="en-US" sz="1600" b="0" i="0" u="none" strike="noStrike" dirty="0">
                          <a:solidFill>
                            <a:srgbClr val="000000"/>
                          </a:solidFill>
                          <a:effectLst/>
                          <a:latin typeface="Calibri" panose="020F0502020204030204" pitchFamily="34" charset="0"/>
                        </a:rPr>
                        <a:t>222</a:t>
                      </a:r>
                      <a:endParaRPr lang="en-IN" sz="1600" b="0" i="0" u="none" strike="noStrike" dirty="0">
                        <a:solidFill>
                          <a:srgbClr val="000000"/>
                        </a:solidFill>
                        <a:effectLst/>
                        <a:latin typeface="Calibri" panose="020F0502020204030204" pitchFamily="34" charset="0"/>
                      </a:endParaRPr>
                    </a:p>
                  </a:txBody>
                  <a:tcPr marL="9525" marR="9525" marT="7144" marB="0" anchor="ctr"/>
                </a:tc>
                <a:tc>
                  <a:txBody>
                    <a:bodyPr/>
                    <a:lstStyle/>
                    <a:p>
                      <a:pPr algn="ctr" fontAlgn="ctr"/>
                      <a:r>
                        <a:rPr lang="en-US" sz="1600" b="0" i="0" u="none" strike="noStrike" dirty="0">
                          <a:solidFill>
                            <a:srgbClr val="000000"/>
                          </a:solidFill>
                          <a:effectLst/>
                          <a:latin typeface="Calibri" panose="020F0502020204030204" pitchFamily="34" charset="0"/>
                        </a:rPr>
                        <a:t>0.5224</a:t>
                      </a:r>
                      <a:endParaRPr lang="en-IN" sz="1600" b="0" i="0" u="none" strike="noStrike" dirty="0">
                        <a:solidFill>
                          <a:srgbClr val="000000"/>
                        </a:solidFill>
                        <a:effectLst/>
                        <a:latin typeface="Calibri" panose="020F0502020204030204" pitchFamily="34" charset="0"/>
                      </a:endParaRPr>
                    </a:p>
                  </a:txBody>
                  <a:tcPr marL="9525" marR="9525" marT="7144" marB="0" anchor="ctr"/>
                </a:tc>
                <a:extLst>
                  <a:ext uri="{0D108BD9-81ED-4DB2-BD59-A6C34878D82A}">
                    <a16:rowId xmlns:a16="http://schemas.microsoft.com/office/drawing/2014/main" val="2924774647"/>
                  </a:ext>
                </a:extLst>
              </a:tr>
            </a:tbl>
          </a:graphicData>
        </a:graphic>
      </p:graphicFrame>
    </p:spTree>
    <p:extLst>
      <p:ext uri="{BB962C8B-B14F-4D97-AF65-F5344CB8AC3E}">
        <p14:creationId xmlns:p14="http://schemas.microsoft.com/office/powerpoint/2010/main" val="2271285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214296"/>
            <a:ext cx="8298900" cy="572700"/>
          </a:xfrm>
        </p:spPr>
        <p:txBody>
          <a:bodyPr/>
          <a:lstStyle/>
          <a:p>
            <a:r>
              <a:rPr lang="en-US" dirty="0"/>
              <a:t>Introduction</a:t>
            </a:r>
          </a:p>
        </p:txBody>
      </p:sp>
      <p:sp>
        <p:nvSpPr>
          <p:cNvPr id="9" name="Content Placeholder 8"/>
          <p:cNvSpPr>
            <a:spLocks noGrp="1"/>
          </p:cNvSpPr>
          <p:nvPr>
            <p:ph sz="quarter" idx="1"/>
          </p:nvPr>
        </p:nvSpPr>
        <p:spPr>
          <a:xfrm>
            <a:off x="533400" y="914400"/>
            <a:ext cx="7924800" cy="3703320"/>
          </a:xfrm>
        </p:spPr>
        <p:txBody>
          <a:bodyPr/>
          <a:lstStyle/>
          <a:p>
            <a:r>
              <a:rPr lang="en-US" sz="2000" dirty="0">
                <a:ea typeface="+mn-lt"/>
                <a:cs typeface="Calibri"/>
              </a:rPr>
              <a:t>Analyze the characteristics of the general public's opinions regarding diabetes, diet, exercise and obesity (DDEO) as expressed on Twitter </a:t>
            </a:r>
            <a:r>
              <a:rPr lang="en-IN" sz="2000" dirty="0">
                <a:ea typeface="+mn-lt"/>
                <a:cs typeface="Times New Roman"/>
              </a:rPr>
              <a:t>to find correlations among the DDEO topics.</a:t>
            </a:r>
          </a:p>
          <a:p>
            <a:r>
              <a:rPr lang="en-US" sz="2000" dirty="0">
                <a:ea typeface="+mn-lt"/>
                <a:cs typeface="Times New Roman"/>
              </a:rPr>
              <a:t>According to WHO, The global prevalence of obesity has tripled between 1975 and 2016, with more than 1.9 billion adults considered as overweight and over 650 million adults considered as obese. </a:t>
            </a:r>
          </a:p>
          <a:p>
            <a:r>
              <a:rPr lang="en-US" sz="2000" dirty="0">
                <a:ea typeface="+mn-lt"/>
                <a:cs typeface="Times New Roman"/>
              </a:rPr>
              <a:t>Overweight and obesity are the fifth leading risk for global deaths according to the European Association for the </a:t>
            </a:r>
            <a:r>
              <a:rPr lang="en-IN" sz="2000" dirty="0">
                <a:ea typeface="+mn-lt"/>
                <a:cs typeface="Times New Roman"/>
              </a:rPr>
              <a:t>study of Obesity.</a:t>
            </a:r>
            <a:endParaRPr lang="en-US" sz="2000" dirty="0">
              <a:ea typeface="+mn-lt"/>
              <a:cs typeface="+mn-lt"/>
            </a:endParaRPr>
          </a:p>
          <a:p>
            <a:r>
              <a:rPr lang="en-US" sz="2000" dirty="0">
                <a:ea typeface="+mn-lt"/>
                <a:cs typeface="Times New Roman"/>
              </a:rPr>
              <a:t>Studies show that there are strong relations among diabetes, diet, exercise, and obesity (DDEO).</a:t>
            </a:r>
            <a:endParaRPr lang="en-US" sz="3200" dirty="0">
              <a:cs typeface="Times New Roman"/>
            </a:endParaRPr>
          </a:p>
          <a:p>
            <a:endParaRPr lang="en-US" sz="2100" dirty="0"/>
          </a:p>
        </p:txBody>
      </p:sp>
      <p:sp>
        <p:nvSpPr>
          <p:cNvPr id="4" name="Date Placeholder 3"/>
          <p:cNvSpPr>
            <a:spLocks noGrp="1"/>
          </p:cNvSpPr>
          <p:nvPr>
            <p:ph type="dt" sz="half" idx="4294967295"/>
          </p:nvPr>
        </p:nvSpPr>
        <p:spPr>
          <a:xfrm>
            <a:off x="7010400" y="4860132"/>
            <a:ext cx="2133600" cy="226219"/>
          </a:xfrm>
        </p:spPr>
        <p:txBody>
          <a:bodyPr/>
          <a:lstStyle/>
          <a:p>
            <a:fld id="{F73C4D21-9571-4AB0-96BC-AF48059FEDB5}" type="datetime5">
              <a:rPr lang="en-US" smtClean="0"/>
              <a:pPr/>
              <a:t>23-Apr-23</a:t>
            </a:fld>
            <a:endParaRPr lang="en-US"/>
          </a:p>
        </p:txBody>
      </p:sp>
      <p:sp>
        <p:nvSpPr>
          <p:cNvPr id="5" name="Footer Placeholder 4"/>
          <p:cNvSpPr>
            <a:spLocks noGrp="1"/>
          </p:cNvSpPr>
          <p:nvPr>
            <p:ph type="ftr" sz="quarter" idx="4294967295"/>
          </p:nvPr>
        </p:nvSpPr>
        <p:spPr>
          <a:xfrm>
            <a:off x="0" y="4861323"/>
            <a:ext cx="4953000" cy="282178"/>
          </a:xfrm>
        </p:spPr>
        <p:txBody>
          <a:bodyPr/>
          <a:lstStyle/>
          <a:p>
            <a:r>
              <a:rPr lang="en-US"/>
              <a:t>IT752 WSC - Mini-project Progress Evaluation [Jan-May 2023]</a:t>
            </a: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1FFFB-7B91-E4E9-D40A-11FE2A45A995}"/>
              </a:ext>
            </a:extLst>
          </p:cNvPr>
          <p:cNvSpPr>
            <a:spLocks noGrp="1"/>
          </p:cNvSpPr>
          <p:nvPr>
            <p:ph type="title"/>
          </p:nvPr>
        </p:nvSpPr>
        <p:spPr>
          <a:xfrm>
            <a:off x="533400" y="214296"/>
            <a:ext cx="8298900" cy="572700"/>
          </a:xfrm>
        </p:spPr>
        <p:txBody>
          <a:bodyPr/>
          <a:lstStyle/>
          <a:p>
            <a:r>
              <a:rPr lang="en-IN" dirty="0"/>
              <a:t>Experiments and Results (3)</a:t>
            </a:r>
          </a:p>
        </p:txBody>
      </p:sp>
      <p:sp>
        <p:nvSpPr>
          <p:cNvPr id="3" name="Content Placeholder 2">
            <a:extLst>
              <a:ext uri="{FF2B5EF4-FFF2-40B4-BE49-F238E27FC236}">
                <a16:creationId xmlns:a16="http://schemas.microsoft.com/office/drawing/2014/main" id="{F5999023-E6DE-5486-2566-A5B1D72B0BB0}"/>
              </a:ext>
            </a:extLst>
          </p:cNvPr>
          <p:cNvSpPr>
            <a:spLocks noGrp="1"/>
          </p:cNvSpPr>
          <p:nvPr>
            <p:ph sz="quarter" idx="1"/>
          </p:nvPr>
        </p:nvSpPr>
        <p:spPr>
          <a:xfrm>
            <a:off x="4343400" y="971550"/>
            <a:ext cx="4419600" cy="3703320"/>
          </a:xfrm>
        </p:spPr>
        <p:txBody>
          <a:bodyPr/>
          <a:lstStyle/>
          <a:p>
            <a:pPr marL="114300" indent="0">
              <a:buNone/>
            </a:pPr>
            <a:r>
              <a:rPr lang="en-US" sz="1600" b="1" u="sng" dirty="0">
                <a:cs typeface="Calibri"/>
              </a:rPr>
              <a:t>Coherence score Vs Number of topics in LSA</a:t>
            </a:r>
          </a:p>
          <a:p>
            <a:endParaRPr lang="en-IN" dirty="0"/>
          </a:p>
        </p:txBody>
      </p:sp>
      <p:pic>
        <p:nvPicPr>
          <p:cNvPr id="4" name="Picture 3">
            <a:extLst>
              <a:ext uri="{FF2B5EF4-FFF2-40B4-BE49-F238E27FC236}">
                <a16:creationId xmlns:a16="http://schemas.microsoft.com/office/drawing/2014/main" id="{9467CA95-8A55-B662-0B65-DA35223033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1504950"/>
            <a:ext cx="3962400" cy="2926080"/>
          </a:xfrm>
          <a:prstGeom prst="rect">
            <a:avLst/>
          </a:prstGeom>
        </p:spPr>
      </p:pic>
      <p:sp>
        <p:nvSpPr>
          <p:cNvPr id="5" name="Content Placeholder 2">
            <a:extLst>
              <a:ext uri="{FF2B5EF4-FFF2-40B4-BE49-F238E27FC236}">
                <a16:creationId xmlns:a16="http://schemas.microsoft.com/office/drawing/2014/main" id="{4EB1F21D-E964-69F4-281E-106C1F5CD5BC}"/>
              </a:ext>
            </a:extLst>
          </p:cNvPr>
          <p:cNvSpPr txBox="1">
            <a:spLocks/>
          </p:cNvSpPr>
          <p:nvPr/>
        </p:nvSpPr>
        <p:spPr>
          <a:xfrm>
            <a:off x="304800" y="971550"/>
            <a:ext cx="4419600" cy="370332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1800"/>
              <a:buFont typeface="Arial"/>
              <a:buChar char="●"/>
              <a:defRPr sz="1800" b="0" i="0" u="none" strike="noStrike" cap="none" baseline="0">
                <a:solidFill>
                  <a:schemeClr val="dk2"/>
                </a:solidFill>
                <a:latin typeface="Perpetua" pitchFamily="18" charset="0"/>
                <a:ea typeface="Arial"/>
                <a:cs typeface="Arial"/>
                <a:sym typeface="Arial"/>
              </a:defRPr>
            </a:lvl1pPr>
            <a:lvl2pPr marL="914400" marR="0" lvl="1" indent="-317500" algn="l" rtl="0" eaLnBrk="1" hangingPunct="1">
              <a:lnSpc>
                <a:spcPct val="115000"/>
              </a:lnSpc>
              <a:spcBef>
                <a:spcPts val="1600"/>
              </a:spcBef>
              <a:spcAft>
                <a:spcPts val="0"/>
              </a:spcAft>
              <a:buClr>
                <a:schemeClr val="dk2"/>
              </a:buClr>
              <a:buSzPts val="1400"/>
              <a:buFont typeface="Arial"/>
              <a:buChar char="○"/>
              <a:defRPr sz="1400" b="0" i="0" u="none" strike="noStrike" cap="none" baseline="0">
                <a:solidFill>
                  <a:srgbClr val="0070C0"/>
                </a:solidFill>
                <a:latin typeface="Perpetua" pitchFamily="18" charset="0"/>
                <a:ea typeface="Arial"/>
                <a:cs typeface="Arial"/>
                <a:sym typeface="Arial"/>
              </a:defRPr>
            </a:lvl2pPr>
            <a:lvl3pPr marL="1371600" marR="0" lvl="2" indent="-317500" algn="l" rtl="0" eaLnBrk="1" hangingPunct="1">
              <a:lnSpc>
                <a:spcPct val="115000"/>
              </a:lnSpc>
              <a:spcBef>
                <a:spcPts val="1600"/>
              </a:spcBef>
              <a:spcAft>
                <a:spcPts val="0"/>
              </a:spcAft>
              <a:buClr>
                <a:schemeClr val="dk2"/>
              </a:buClr>
              <a:buSzPts val="1400"/>
              <a:buFont typeface="Arial"/>
              <a:buChar char="■"/>
              <a:defRPr sz="1400" b="0" i="0" u="none" strike="noStrike" cap="none" baseline="0">
                <a:solidFill>
                  <a:schemeClr val="dk2"/>
                </a:solidFill>
                <a:latin typeface="Perpetua" pitchFamily="18" charset="0"/>
                <a:ea typeface="Arial"/>
                <a:cs typeface="Arial"/>
                <a:sym typeface="Arial"/>
              </a:defRPr>
            </a:lvl3pPr>
            <a:lvl4pPr marL="1828800" marR="0" lvl="3" indent="-317500" algn="l" rtl="0" eaLnBrk="1" hangingPunct="1">
              <a:lnSpc>
                <a:spcPct val="115000"/>
              </a:lnSpc>
              <a:spcBef>
                <a:spcPts val="1600"/>
              </a:spcBef>
              <a:spcAft>
                <a:spcPts val="0"/>
              </a:spcAft>
              <a:buClr>
                <a:schemeClr val="dk2"/>
              </a:buClr>
              <a:buSzPts val="1400"/>
              <a:buFont typeface="Arial"/>
              <a:buChar char="●"/>
              <a:defRPr sz="1400" b="0" i="0" u="none" strike="noStrike" cap="none" baseline="0">
                <a:solidFill>
                  <a:schemeClr val="dk2"/>
                </a:solidFill>
                <a:latin typeface="Perpetua" pitchFamily="18" charset="0"/>
                <a:ea typeface="Arial"/>
                <a:cs typeface="Arial"/>
                <a:sym typeface="Arial"/>
              </a:defRPr>
            </a:lvl4pPr>
            <a:lvl5pPr marL="2286000" marR="0" lvl="4" indent="-317500" algn="l" rtl="0" eaLnBrk="1" hangingPunct="1">
              <a:lnSpc>
                <a:spcPct val="115000"/>
              </a:lnSpc>
              <a:spcBef>
                <a:spcPts val="1600"/>
              </a:spcBef>
              <a:spcAft>
                <a:spcPts val="0"/>
              </a:spcAft>
              <a:buClr>
                <a:schemeClr val="dk2"/>
              </a:buClr>
              <a:buSzPts val="1400"/>
              <a:buFont typeface="Arial"/>
              <a:buChar char="○"/>
              <a:defRPr sz="1400" b="0" i="0" u="none" strike="noStrike" cap="none" baseline="0">
                <a:solidFill>
                  <a:schemeClr val="dk2"/>
                </a:solidFill>
                <a:latin typeface="Perpetua" pitchFamily="18" charset="0"/>
                <a:ea typeface="Arial"/>
                <a:cs typeface="Arial"/>
                <a:sym typeface="Arial"/>
              </a:defRPr>
            </a:lvl5pPr>
            <a:lvl6pPr marL="2743200" marR="0" lvl="5"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eaLnBrk="1" hangingPunct="1">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Font typeface="Arial"/>
              <a:buNone/>
            </a:pPr>
            <a:r>
              <a:rPr lang="en-US" sz="1600" b="1" u="sng" kern="0" dirty="0">
                <a:cs typeface="Calibri"/>
              </a:rPr>
              <a:t>Coherence score Vs Number of topics in LDA</a:t>
            </a:r>
          </a:p>
          <a:p>
            <a:endParaRPr lang="en-IN" kern="0" dirty="0"/>
          </a:p>
        </p:txBody>
      </p:sp>
      <p:pic>
        <p:nvPicPr>
          <p:cNvPr id="7" name="Picture 6">
            <a:extLst>
              <a:ext uri="{FF2B5EF4-FFF2-40B4-BE49-F238E27FC236}">
                <a16:creationId xmlns:a16="http://schemas.microsoft.com/office/drawing/2014/main" id="{09CB1700-A12B-3519-45F9-C799284EF969}"/>
              </a:ext>
            </a:extLst>
          </p:cNvPr>
          <p:cNvPicPr>
            <a:picLocks noChangeAspect="1"/>
          </p:cNvPicPr>
          <p:nvPr/>
        </p:nvPicPr>
        <p:blipFill rotWithShape="1">
          <a:blip r:embed="rId3">
            <a:extLst>
              <a:ext uri="{28A0092B-C50C-407E-A947-70E740481C1C}">
                <a14:useLocalDpi xmlns:a14="http://schemas.microsoft.com/office/drawing/2010/main" val="0"/>
              </a:ext>
            </a:extLst>
          </a:blip>
          <a:srcRect l="4171" t="2856" r="9179" b="5714"/>
          <a:stretch/>
        </p:blipFill>
        <p:spPr>
          <a:xfrm>
            <a:off x="357188" y="1657350"/>
            <a:ext cx="3986212" cy="2720340"/>
          </a:xfrm>
          <a:prstGeom prst="rect">
            <a:avLst/>
          </a:prstGeom>
        </p:spPr>
      </p:pic>
    </p:spTree>
    <p:extLst>
      <p:ext uri="{BB962C8B-B14F-4D97-AF65-F5344CB8AC3E}">
        <p14:creationId xmlns:p14="http://schemas.microsoft.com/office/powerpoint/2010/main" val="4057020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96433-CD01-2B11-F658-DBC6E456515D}"/>
              </a:ext>
            </a:extLst>
          </p:cNvPr>
          <p:cNvSpPr>
            <a:spLocks noGrp="1"/>
          </p:cNvSpPr>
          <p:nvPr>
            <p:ph type="title"/>
          </p:nvPr>
        </p:nvSpPr>
        <p:spPr>
          <a:xfrm>
            <a:off x="311700" y="214296"/>
            <a:ext cx="8520600" cy="528654"/>
          </a:xfrm>
        </p:spPr>
        <p:txBody>
          <a:bodyPr/>
          <a:lstStyle/>
          <a:p>
            <a:r>
              <a:rPr lang="en-IN" dirty="0"/>
              <a:t>LSA_TF-IDF</a:t>
            </a:r>
          </a:p>
        </p:txBody>
      </p:sp>
      <p:pic>
        <p:nvPicPr>
          <p:cNvPr id="5" name="Content Placeholder 4">
            <a:extLst>
              <a:ext uri="{FF2B5EF4-FFF2-40B4-BE49-F238E27FC236}">
                <a16:creationId xmlns:a16="http://schemas.microsoft.com/office/drawing/2014/main" id="{5ADD512C-D04B-5C5E-1906-F198313D1A72}"/>
              </a:ext>
            </a:extLst>
          </p:cNvPr>
          <p:cNvPicPr>
            <a:picLocks noGrp="1" noChangeAspect="1"/>
          </p:cNvPicPr>
          <p:nvPr>
            <p:ph sz="quarter" idx="1"/>
          </p:nvPr>
        </p:nvPicPr>
        <p:blipFill>
          <a:blip r:embed="rId2"/>
          <a:stretch>
            <a:fillRect/>
          </a:stretch>
        </p:blipFill>
        <p:spPr>
          <a:xfrm>
            <a:off x="311701" y="1470152"/>
            <a:ext cx="3823200" cy="2828120"/>
          </a:xfrm>
        </p:spPr>
      </p:pic>
      <p:pic>
        <p:nvPicPr>
          <p:cNvPr id="10" name="Picture 9">
            <a:extLst>
              <a:ext uri="{FF2B5EF4-FFF2-40B4-BE49-F238E27FC236}">
                <a16:creationId xmlns:a16="http://schemas.microsoft.com/office/drawing/2014/main" id="{876EF3A9-96F4-8727-D4A6-31F65807222E}"/>
              </a:ext>
            </a:extLst>
          </p:cNvPr>
          <p:cNvPicPr>
            <a:picLocks noChangeAspect="1"/>
          </p:cNvPicPr>
          <p:nvPr/>
        </p:nvPicPr>
        <p:blipFill>
          <a:blip r:embed="rId3"/>
          <a:stretch>
            <a:fillRect/>
          </a:stretch>
        </p:blipFill>
        <p:spPr>
          <a:xfrm>
            <a:off x="5257800" y="1097931"/>
            <a:ext cx="2819400" cy="3787535"/>
          </a:xfrm>
          <a:prstGeom prst="rect">
            <a:avLst/>
          </a:prstGeom>
        </p:spPr>
      </p:pic>
      <p:sp>
        <p:nvSpPr>
          <p:cNvPr id="6" name="TextBox 5">
            <a:extLst>
              <a:ext uri="{FF2B5EF4-FFF2-40B4-BE49-F238E27FC236}">
                <a16:creationId xmlns:a16="http://schemas.microsoft.com/office/drawing/2014/main" id="{0D857CD8-BCB7-C91A-5C57-C08F31784592}"/>
              </a:ext>
            </a:extLst>
          </p:cNvPr>
          <p:cNvSpPr txBox="1"/>
          <p:nvPr/>
        </p:nvSpPr>
        <p:spPr>
          <a:xfrm>
            <a:off x="775500" y="4480299"/>
            <a:ext cx="2895601" cy="369332"/>
          </a:xfrm>
          <a:prstGeom prst="rect">
            <a:avLst/>
          </a:prstGeom>
          <a:noFill/>
        </p:spPr>
        <p:txBody>
          <a:bodyPr wrap="square" rtlCol="0">
            <a:spAutoFit/>
          </a:bodyPr>
          <a:lstStyle/>
          <a:p>
            <a:r>
              <a:rPr lang="en-IN" dirty="0"/>
              <a:t>Coherence Score : 0.457</a:t>
            </a:r>
          </a:p>
        </p:txBody>
      </p:sp>
    </p:spTree>
    <p:extLst>
      <p:ext uri="{BB962C8B-B14F-4D97-AF65-F5344CB8AC3E}">
        <p14:creationId xmlns:p14="http://schemas.microsoft.com/office/powerpoint/2010/main" val="2285766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96433-CD01-2B11-F658-DBC6E456515D}"/>
              </a:ext>
            </a:extLst>
          </p:cNvPr>
          <p:cNvSpPr>
            <a:spLocks noGrp="1"/>
          </p:cNvSpPr>
          <p:nvPr>
            <p:ph type="title"/>
          </p:nvPr>
        </p:nvSpPr>
        <p:spPr>
          <a:xfrm>
            <a:off x="311700" y="214296"/>
            <a:ext cx="8520600" cy="528654"/>
          </a:xfrm>
        </p:spPr>
        <p:txBody>
          <a:bodyPr/>
          <a:lstStyle/>
          <a:p>
            <a:r>
              <a:rPr lang="en-IN" dirty="0"/>
              <a:t>LDA_TF-IDF</a:t>
            </a:r>
          </a:p>
        </p:txBody>
      </p:sp>
      <p:pic>
        <p:nvPicPr>
          <p:cNvPr id="9" name="Content Placeholder 8">
            <a:extLst>
              <a:ext uri="{FF2B5EF4-FFF2-40B4-BE49-F238E27FC236}">
                <a16:creationId xmlns:a16="http://schemas.microsoft.com/office/drawing/2014/main" id="{2FFE95FB-AAB7-7DDF-774F-C53BA2EFE8F7}"/>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786161" y="1162050"/>
            <a:ext cx="3810000" cy="2819400"/>
          </a:xfrm>
        </p:spPr>
      </p:pic>
      <p:pic>
        <p:nvPicPr>
          <p:cNvPr id="12" name="Picture 11">
            <a:extLst>
              <a:ext uri="{FF2B5EF4-FFF2-40B4-BE49-F238E27FC236}">
                <a16:creationId xmlns:a16="http://schemas.microsoft.com/office/drawing/2014/main" id="{BCE8856B-0E2B-B115-E9FB-1824B40248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600" y="971550"/>
            <a:ext cx="2333625" cy="3590925"/>
          </a:xfrm>
          <a:prstGeom prst="rect">
            <a:avLst/>
          </a:prstGeom>
        </p:spPr>
      </p:pic>
      <p:sp>
        <p:nvSpPr>
          <p:cNvPr id="13" name="TextBox 12">
            <a:extLst>
              <a:ext uri="{FF2B5EF4-FFF2-40B4-BE49-F238E27FC236}">
                <a16:creationId xmlns:a16="http://schemas.microsoft.com/office/drawing/2014/main" id="{AB0F7744-88E1-BA14-AB5D-65FC9D92C995}"/>
              </a:ext>
            </a:extLst>
          </p:cNvPr>
          <p:cNvSpPr txBox="1"/>
          <p:nvPr/>
        </p:nvSpPr>
        <p:spPr>
          <a:xfrm>
            <a:off x="1143000" y="4324350"/>
            <a:ext cx="2895601" cy="369332"/>
          </a:xfrm>
          <a:prstGeom prst="rect">
            <a:avLst/>
          </a:prstGeom>
          <a:noFill/>
        </p:spPr>
        <p:txBody>
          <a:bodyPr wrap="square" rtlCol="0">
            <a:spAutoFit/>
          </a:bodyPr>
          <a:lstStyle/>
          <a:p>
            <a:r>
              <a:rPr lang="en-IN" dirty="0"/>
              <a:t>Coherence Score : 0.5224</a:t>
            </a:r>
          </a:p>
        </p:txBody>
      </p:sp>
    </p:spTree>
    <p:extLst>
      <p:ext uri="{BB962C8B-B14F-4D97-AF65-F5344CB8AC3E}">
        <p14:creationId xmlns:p14="http://schemas.microsoft.com/office/powerpoint/2010/main" val="2881131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FF002-997C-3DA9-3081-4FBA97486079}"/>
              </a:ext>
            </a:extLst>
          </p:cNvPr>
          <p:cNvSpPr>
            <a:spLocks noGrp="1"/>
          </p:cNvSpPr>
          <p:nvPr>
            <p:ph type="title"/>
          </p:nvPr>
        </p:nvSpPr>
        <p:spPr>
          <a:xfrm>
            <a:off x="533400" y="214296"/>
            <a:ext cx="8298900" cy="572700"/>
          </a:xfrm>
        </p:spPr>
        <p:txBody>
          <a:bodyPr/>
          <a:lstStyle/>
          <a:p>
            <a:r>
              <a:rPr lang="en-IN" dirty="0"/>
              <a:t>Experiments and Results (6)</a:t>
            </a:r>
          </a:p>
        </p:txBody>
      </p:sp>
      <p:sp>
        <p:nvSpPr>
          <p:cNvPr id="3" name="Content Placeholder 2">
            <a:extLst>
              <a:ext uri="{FF2B5EF4-FFF2-40B4-BE49-F238E27FC236}">
                <a16:creationId xmlns:a16="http://schemas.microsoft.com/office/drawing/2014/main" id="{C67EBBB9-A103-B6D6-F4BF-601B16F42DE4}"/>
              </a:ext>
            </a:extLst>
          </p:cNvPr>
          <p:cNvSpPr>
            <a:spLocks noGrp="1"/>
          </p:cNvSpPr>
          <p:nvPr>
            <p:ph sz="quarter" idx="1"/>
          </p:nvPr>
        </p:nvSpPr>
        <p:spPr>
          <a:xfrm>
            <a:off x="533400" y="914400"/>
            <a:ext cx="3962400" cy="3703320"/>
          </a:xfrm>
        </p:spPr>
        <p:txBody>
          <a:bodyPr/>
          <a:lstStyle/>
          <a:p>
            <a:pPr marL="114300" indent="0">
              <a:buNone/>
            </a:pPr>
            <a:r>
              <a:rPr lang="en-US" sz="1800" b="1" u="sng" dirty="0">
                <a:cs typeface="Calibri"/>
              </a:rPr>
              <a:t>Correlation plot between the topics:</a:t>
            </a:r>
          </a:p>
          <a:p>
            <a:pPr marL="114300" indent="0">
              <a:buNone/>
            </a:pPr>
            <a:r>
              <a:rPr lang="en-US" sz="1800" dirty="0">
                <a:cs typeface="Calibri"/>
              </a:rPr>
              <a:t>The strongest correlation was found between topics Diet and Obesity (-0.23) and lowest correlation between Diabetes and Exercise(-0.0081).</a:t>
            </a:r>
            <a:endParaRPr lang="en-US" sz="1800" b="1" u="sng" dirty="0">
              <a:cs typeface="Calibri"/>
            </a:endParaRPr>
          </a:p>
          <a:p>
            <a:pPr marL="114300" indent="0">
              <a:buNone/>
            </a:pPr>
            <a:endParaRPr lang="en-US" sz="1800" b="1" u="sng" dirty="0">
              <a:cs typeface="Calibri"/>
            </a:endParaRPr>
          </a:p>
          <a:p>
            <a:pPr marL="114300" indent="0">
              <a:buNone/>
            </a:pPr>
            <a:endParaRPr lang="en-IN" dirty="0"/>
          </a:p>
        </p:txBody>
      </p:sp>
      <p:pic>
        <p:nvPicPr>
          <p:cNvPr id="5" name="Picture 4">
            <a:extLst>
              <a:ext uri="{FF2B5EF4-FFF2-40B4-BE49-F238E27FC236}">
                <a16:creationId xmlns:a16="http://schemas.microsoft.com/office/drawing/2014/main" id="{01E428B5-53E0-444C-1C23-B9EA7994FED4}"/>
              </a:ext>
            </a:extLst>
          </p:cNvPr>
          <p:cNvPicPr>
            <a:picLocks noChangeAspect="1"/>
          </p:cNvPicPr>
          <p:nvPr/>
        </p:nvPicPr>
        <p:blipFill>
          <a:blip r:embed="rId2"/>
          <a:stretch>
            <a:fillRect/>
          </a:stretch>
        </p:blipFill>
        <p:spPr>
          <a:xfrm>
            <a:off x="4495800" y="958691"/>
            <a:ext cx="4034953" cy="3200400"/>
          </a:xfrm>
          <a:prstGeom prst="rect">
            <a:avLst/>
          </a:prstGeom>
        </p:spPr>
      </p:pic>
    </p:spTree>
    <p:extLst>
      <p:ext uri="{BB962C8B-B14F-4D97-AF65-F5344CB8AC3E}">
        <p14:creationId xmlns:p14="http://schemas.microsoft.com/office/powerpoint/2010/main" val="1957925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E0AA577-4E6A-9A2B-E97D-03CC543A280A}"/>
              </a:ext>
            </a:extLst>
          </p:cNvPr>
          <p:cNvPicPr>
            <a:picLocks noGrp="1" noChangeAspect="1"/>
          </p:cNvPicPr>
          <p:nvPr>
            <p:ph sz="quarter" idx="1"/>
          </p:nvPr>
        </p:nvPicPr>
        <p:blipFill>
          <a:blip r:embed="rId2"/>
          <a:stretch>
            <a:fillRect/>
          </a:stretch>
        </p:blipFill>
        <p:spPr>
          <a:xfrm>
            <a:off x="533400" y="2300075"/>
            <a:ext cx="2516400" cy="986824"/>
          </a:xfrm>
        </p:spPr>
      </p:pic>
      <p:pic>
        <p:nvPicPr>
          <p:cNvPr id="7" name="Picture 6">
            <a:extLst>
              <a:ext uri="{FF2B5EF4-FFF2-40B4-BE49-F238E27FC236}">
                <a16:creationId xmlns:a16="http://schemas.microsoft.com/office/drawing/2014/main" id="{7099316E-5A1B-B5F6-A48F-811F8930F919}"/>
              </a:ext>
            </a:extLst>
          </p:cNvPr>
          <p:cNvPicPr>
            <a:picLocks noChangeAspect="1"/>
          </p:cNvPicPr>
          <p:nvPr/>
        </p:nvPicPr>
        <p:blipFill>
          <a:blip r:embed="rId3"/>
          <a:stretch>
            <a:fillRect/>
          </a:stretch>
        </p:blipFill>
        <p:spPr>
          <a:xfrm>
            <a:off x="533400" y="3286899"/>
            <a:ext cx="2516400" cy="740838"/>
          </a:xfrm>
          <a:prstGeom prst="rect">
            <a:avLst/>
          </a:prstGeom>
        </p:spPr>
      </p:pic>
      <p:pic>
        <p:nvPicPr>
          <p:cNvPr id="9" name="Picture 8">
            <a:extLst>
              <a:ext uri="{FF2B5EF4-FFF2-40B4-BE49-F238E27FC236}">
                <a16:creationId xmlns:a16="http://schemas.microsoft.com/office/drawing/2014/main" id="{A9845422-1319-0E01-2CEB-64882E1B648A}"/>
              </a:ext>
            </a:extLst>
          </p:cNvPr>
          <p:cNvPicPr>
            <a:picLocks noChangeAspect="1"/>
          </p:cNvPicPr>
          <p:nvPr/>
        </p:nvPicPr>
        <p:blipFill>
          <a:blip r:embed="rId4"/>
          <a:stretch>
            <a:fillRect/>
          </a:stretch>
        </p:blipFill>
        <p:spPr>
          <a:xfrm>
            <a:off x="533400" y="1161480"/>
            <a:ext cx="2516129" cy="1170000"/>
          </a:xfrm>
          <a:prstGeom prst="rect">
            <a:avLst/>
          </a:prstGeom>
        </p:spPr>
      </p:pic>
      <p:pic>
        <p:nvPicPr>
          <p:cNvPr id="11" name="Picture 10">
            <a:extLst>
              <a:ext uri="{FF2B5EF4-FFF2-40B4-BE49-F238E27FC236}">
                <a16:creationId xmlns:a16="http://schemas.microsoft.com/office/drawing/2014/main" id="{FA6D3DA7-5E18-FEA6-7B10-0EC57F6C7279}"/>
              </a:ext>
            </a:extLst>
          </p:cNvPr>
          <p:cNvPicPr>
            <a:picLocks noChangeAspect="1"/>
          </p:cNvPicPr>
          <p:nvPr/>
        </p:nvPicPr>
        <p:blipFill>
          <a:blip r:embed="rId5"/>
          <a:stretch>
            <a:fillRect/>
          </a:stretch>
        </p:blipFill>
        <p:spPr>
          <a:xfrm>
            <a:off x="533400" y="4027737"/>
            <a:ext cx="2516400" cy="1102423"/>
          </a:xfrm>
          <a:prstGeom prst="rect">
            <a:avLst/>
          </a:prstGeom>
        </p:spPr>
      </p:pic>
      <p:pic>
        <p:nvPicPr>
          <p:cNvPr id="3" name="Picture 2">
            <a:extLst>
              <a:ext uri="{FF2B5EF4-FFF2-40B4-BE49-F238E27FC236}">
                <a16:creationId xmlns:a16="http://schemas.microsoft.com/office/drawing/2014/main" id="{7F469FAE-E267-5B79-667B-D3A69D5F2D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3400" y="1047750"/>
            <a:ext cx="4724400" cy="3709592"/>
          </a:xfrm>
          <a:prstGeom prst="rect">
            <a:avLst/>
          </a:prstGeom>
        </p:spPr>
      </p:pic>
      <p:sp>
        <p:nvSpPr>
          <p:cNvPr id="4" name="TextBox 3">
            <a:extLst>
              <a:ext uri="{FF2B5EF4-FFF2-40B4-BE49-F238E27FC236}">
                <a16:creationId xmlns:a16="http://schemas.microsoft.com/office/drawing/2014/main" id="{4F4DF6AE-9818-D5FC-9D88-36DBB7B72A9F}"/>
              </a:ext>
            </a:extLst>
          </p:cNvPr>
          <p:cNvSpPr txBox="1"/>
          <p:nvPr/>
        </p:nvSpPr>
        <p:spPr>
          <a:xfrm>
            <a:off x="533400" y="895350"/>
            <a:ext cx="2466278" cy="307777"/>
          </a:xfrm>
          <a:prstGeom prst="rect">
            <a:avLst/>
          </a:prstGeom>
          <a:noFill/>
        </p:spPr>
        <p:txBody>
          <a:bodyPr wrap="square" rtlCol="0">
            <a:spAutoFit/>
          </a:bodyPr>
          <a:lstStyle/>
          <a:p>
            <a:r>
              <a:rPr lang="en-IN" sz="1400" dirty="0"/>
              <a:t>Bert Embedding Topics</a:t>
            </a:r>
          </a:p>
        </p:txBody>
      </p:sp>
      <p:sp>
        <p:nvSpPr>
          <p:cNvPr id="6" name="Title 1">
            <a:extLst>
              <a:ext uri="{FF2B5EF4-FFF2-40B4-BE49-F238E27FC236}">
                <a16:creationId xmlns:a16="http://schemas.microsoft.com/office/drawing/2014/main" id="{0375643D-A702-4A1C-D886-C5244258190B}"/>
              </a:ext>
            </a:extLst>
          </p:cNvPr>
          <p:cNvSpPr>
            <a:spLocks noGrp="1"/>
          </p:cNvSpPr>
          <p:nvPr>
            <p:ph type="title"/>
          </p:nvPr>
        </p:nvSpPr>
        <p:spPr>
          <a:xfrm>
            <a:off x="533400" y="214296"/>
            <a:ext cx="8298900" cy="572700"/>
          </a:xfrm>
        </p:spPr>
        <p:txBody>
          <a:bodyPr/>
          <a:lstStyle/>
          <a:p>
            <a:r>
              <a:rPr lang="en-US" dirty="0"/>
              <a:t>Bert Embedding</a:t>
            </a:r>
          </a:p>
        </p:txBody>
      </p:sp>
    </p:spTree>
    <p:extLst>
      <p:ext uri="{BB962C8B-B14F-4D97-AF65-F5344CB8AC3E}">
        <p14:creationId xmlns:p14="http://schemas.microsoft.com/office/powerpoint/2010/main" val="37783167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214296"/>
            <a:ext cx="7467599" cy="572700"/>
          </a:xfrm>
        </p:spPr>
        <p:txBody>
          <a:bodyPr/>
          <a:lstStyle/>
          <a:p>
            <a:r>
              <a:rPr lang="en-IN" dirty="0"/>
              <a:t>Comparative Results (w.r.t Base paper)</a:t>
            </a:r>
            <a:endParaRPr lang="en-US" dirty="0"/>
          </a:p>
        </p:txBody>
      </p:sp>
      <p:sp>
        <p:nvSpPr>
          <p:cNvPr id="4" name="Date Placeholder 3"/>
          <p:cNvSpPr>
            <a:spLocks noGrp="1"/>
          </p:cNvSpPr>
          <p:nvPr>
            <p:ph type="dt" sz="half" idx="4294967295"/>
          </p:nvPr>
        </p:nvSpPr>
        <p:spPr>
          <a:xfrm>
            <a:off x="7086600" y="4936331"/>
            <a:ext cx="2133600" cy="226219"/>
          </a:xfrm>
        </p:spPr>
        <p:txBody>
          <a:bodyPr/>
          <a:lstStyle/>
          <a:p>
            <a:fld id="{E87F78DA-EE5B-4E79-88CA-E66204854B7E}" type="datetime5">
              <a:rPr lang="en-US" smtClean="0"/>
              <a:pPr/>
              <a:t>23-Apr-23</a:t>
            </a:fld>
            <a:endParaRPr lang="en-US"/>
          </a:p>
        </p:txBody>
      </p:sp>
      <p:sp>
        <p:nvSpPr>
          <p:cNvPr id="5" name="Footer Placeholder 4"/>
          <p:cNvSpPr>
            <a:spLocks noGrp="1"/>
          </p:cNvSpPr>
          <p:nvPr>
            <p:ph type="ftr" sz="quarter" idx="4294967295"/>
          </p:nvPr>
        </p:nvSpPr>
        <p:spPr>
          <a:xfrm>
            <a:off x="0" y="4861323"/>
            <a:ext cx="5867400" cy="282178"/>
          </a:xfrm>
        </p:spPr>
        <p:txBody>
          <a:bodyPr/>
          <a:lstStyle/>
          <a:p>
            <a:r>
              <a:rPr lang="en-US"/>
              <a:t>IT752 WSC - Mini-project Progress Evaluation [Jan-May 2023]</a:t>
            </a:r>
            <a:endParaRPr lang="en-US" dirty="0"/>
          </a:p>
        </p:txBody>
      </p:sp>
      <p:graphicFrame>
        <p:nvGraphicFramePr>
          <p:cNvPr id="7" name="Content Placeholder 3">
            <a:extLst>
              <a:ext uri="{FF2B5EF4-FFF2-40B4-BE49-F238E27FC236}">
                <a16:creationId xmlns:a16="http://schemas.microsoft.com/office/drawing/2014/main" id="{3AF16391-040D-45E0-5246-B895055A86DF}"/>
              </a:ext>
            </a:extLst>
          </p:cNvPr>
          <p:cNvGraphicFramePr>
            <a:graphicFrameLocks noGrp="1"/>
          </p:cNvGraphicFramePr>
          <p:nvPr>
            <p:ph sz="quarter" idx="1"/>
            <p:extLst>
              <p:ext uri="{D42A27DB-BD31-4B8C-83A1-F6EECF244321}">
                <p14:modId xmlns:p14="http://schemas.microsoft.com/office/powerpoint/2010/main" val="1425980677"/>
              </p:ext>
            </p:extLst>
          </p:nvPr>
        </p:nvGraphicFramePr>
        <p:xfrm>
          <a:off x="609600" y="1200150"/>
          <a:ext cx="7391399" cy="1989549"/>
        </p:xfrm>
        <a:graphic>
          <a:graphicData uri="http://schemas.openxmlformats.org/drawingml/2006/table">
            <a:tbl>
              <a:tblPr>
                <a:tableStyleId>{BC89EF96-8CEA-46FF-86C4-4CE0E7609802}</a:tableStyleId>
              </a:tblPr>
              <a:tblGrid>
                <a:gridCol w="26670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285999">
                  <a:extLst>
                    <a:ext uri="{9D8B030D-6E8A-4147-A177-3AD203B41FA5}">
                      <a16:colId xmlns:a16="http://schemas.microsoft.com/office/drawing/2014/main" val="20002"/>
                    </a:ext>
                  </a:extLst>
                </a:gridCol>
              </a:tblGrid>
              <a:tr h="400052">
                <a:tc>
                  <a:txBody>
                    <a:bodyPr/>
                    <a:lstStyle/>
                    <a:p>
                      <a:pPr algn="ctr" fontAlgn="ctr"/>
                      <a:endParaRPr lang="en-IN" sz="1500" b="1" i="0" u="none" strike="noStrike" dirty="0">
                        <a:solidFill>
                          <a:srgbClr val="000000"/>
                        </a:solidFill>
                        <a:effectLst/>
                        <a:latin typeface="Calibri" panose="020F0502020204030204" pitchFamily="34" charset="0"/>
                      </a:endParaRPr>
                    </a:p>
                  </a:txBody>
                  <a:tcPr marL="9525" marR="9525" marT="7144" marB="0" anchor="ct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IN" sz="1600" b="1" u="none" strike="noStrike" dirty="0">
                          <a:effectLst/>
                        </a:rPr>
                        <a:t>Base Paper</a:t>
                      </a:r>
                      <a:endParaRPr lang="en-IN" sz="1600" b="1" i="0" u="none" strike="noStrike" dirty="0">
                        <a:solidFill>
                          <a:srgbClr val="000000"/>
                        </a:solidFill>
                        <a:effectLst/>
                        <a:latin typeface="Calibri" panose="020F0502020204030204" pitchFamily="34" charset="0"/>
                      </a:endParaRPr>
                    </a:p>
                  </a:txBody>
                  <a:tcPr marL="9525" marR="9525" marT="7144" marB="0" anchor="ctr"/>
                </a:tc>
                <a:tc>
                  <a:txBody>
                    <a:bodyPr/>
                    <a:lstStyle/>
                    <a:p>
                      <a:pPr algn="ctr" fontAlgn="ctr"/>
                      <a:r>
                        <a:rPr lang="en-IN" sz="1600" b="1" u="none" strike="noStrike" dirty="0">
                          <a:effectLst/>
                        </a:rPr>
                        <a:t>Our Results</a:t>
                      </a:r>
                      <a:endParaRPr lang="en-IN" sz="1600" b="1" i="0" u="none" strike="noStrike" dirty="0">
                        <a:solidFill>
                          <a:srgbClr val="000000"/>
                        </a:solidFill>
                        <a:effectLst/>
                        <a:latin typeface="Calibri" panose="020F0502020204030204" pitchFamily="34" charset="0"/>
                      </a:endParaRPr>
                    </a:p>
                  </a:txBody>
                  <a:tcPr marL="9525" marR="9525" marT="7144" marB="0" anchor="ctr"/>
                </a:tc>
                <a:extLst>
                  <a:ext uri="{0D108BD9-81ED-4DB2-BD59-A6C34878D82A}">
                    <a16:rowId xmlns:a16="http://schemas.microsoft.com/office/drawing/2014/main" val="10000"/>
                  </a:ext>
                </a:extLst>
              </a:tr>
              <a:tr h="357861">
                <a:tc>
                  <a:txBody>
                    <a:bodyPr/>
                    <a:lstStyle/>
                    <a:p>
                      <a:pPr algn="ctr">
                        <a:lnSpc>
                          <a:spcPct val="115000"/>
                        </a:lnSpc>
                        <a:spcAft>
                          <a:spcPts val="0"/>
                        </a:spcAft>
                      </a:pPr>
                      <a:r>
                        <a:rPr kumimoji="0" lang="en-US" sz="1600" b="1" i="0" u="none" strike="noStrike" kern="1200" dirty="0">
                          <a:solidFill>
                            <a:srgbClr val="000000"/>
                          </a:solidFill>
                          <a:effectLst/>
                          <a:latin typeface="Calibri" panose="020F0502020204030204" pitchFamily="34" charset="0"/>
                          <a:ea typeface="+mn-ea"/>
                          <a:cs typeface="+mn-cs"/>
                        </a:rPr>
                        <a:t>No. of Tweets</a:t>
                      </a:r>
                    </a:p>
                  </a:txBody>
                  <a:tcPr marL="9525" marR="9525" marT="7144" marB="0" anchor="ctr"/>
                </a:tc>
                <a:tc>
                  <a:txBody>
                    <a:bodyPr/>
                    <a:lstStyle/>
                    <a:p>
                      <a:pPr algn="ctr" fontAlgn="ctr"/>
                      <a:r>
                        <a:rPr lang="en-US" sz="1600" b="0" i="0" u="none" strike="noStrike" dirty="0">
                          <a:solidFill>
                            <a:srgbClr val="000000"/>
                          </a:solidFill>
                          <a:effectLst/>
                          <a:latin typeface="Calibri" panose="020F0502020204030204" pitchFamily="34" charset="0"/>
                        </a:rPr>
                        <a:t>4.5 million</a:t>
                      </a:r>
                      <a:endParaRPr lang="en-IN" sz="1600" b="0" i="0" u="none" strike="noStrike" dirty="0">
                        <a:solidFill>
                          <a:srgbClr val="000000"/>
                        </a:solidFill>
                        <a:effectLst/>
                        <a:latin typeface="Calibri" panose="020F0502020204030204" pitchFamily="34" charset="0"/>
                      </a:endParaRPr>
                    </a:p>
                  </a:txBody>
                  <a:tcPr marL="9525" marR="9525" marT="7144" marB="0" anchor="ctr"/>
                </a:tc>
                <a:tc>
                  <a:txBody>
                    <a:bodyPr/>
                    <a:lstStyle/>
                    <a:p>
                      <a:pPr algn="ctr" fontAlgn="ctr"/>
                      <a:r>
                        <a:rPr lang="en-IN" sz="1600" b="0" i="0" u="none" strike="noStrike" dirty="0">
                          <a:solidFill>
                            <a:srgbClr val="000000"/>
                          </a:solidFill>
                          <a:effectLst/>
                          <a:latin typeface="Calibri" panose="020F0502020204030204" pitchFamily="34" charset="0"/>
                        </a:rPr>
                        <a:t>0.092 million</a:t>
                      </a:r>
                    </a:p>
                  </a:txBody>
                  <a:tcPr marL="9525" marR="9525" marT="7144" marB="0" anchor="ctr"/>
                </a:tc>
                <a:extLst>
                  <a:ext uri="{0D108BD9-81ED-4DB2-BD59-A6C34878D82A}">
                    <a16:rowId xmlns:a16="http://schemas.microsoft.com/office/drawing/2014/main" val="10001"/>
                  </a:ext>
                </a:extLst>
              </a:tr>
              <a:tr h="357861">
                <a:tc>
                  <a:txBody>
                    <a:bodyPr/>
                    <a:lstStyle/>
                    <a:p>
                      <a:pPr algn="ctr">
                        <a:lnSpc>
                          <a:spcPct val="115000"/>
                        </a:lnSpc>
                        <a:spcAft>
                          <a:spcPts val="0"/>
                        </a:spcAft>
                      </a:pPr>
                      <a:r>
                        <a:rPr kumimoji="0" lang="en-US" sz="1600" b="1" i="0" u="none" strike="noStrike" kern="1200" dirty="0">
                          <a:solidFill>
                            <a:srgbClr val="000000"/>
                          </a:solidFill>
                          <a:effectLst/>
                          <a:latin typeface="Calibri" panose="020F0502020204030204" pitchFamily="34" charset="0"/>
                          <a:ea typeface="+mn-ea"/>
                          <a:cs typeface="+mn-cs"/>
                        </a:rPr>
                        <a:t>Dataset balanced</a:t>
                      </a:r>
                    </a:p>
                  </a:txBody>
                  <a:tcPr marL="9525" marR="9525" marT="7144" marB="0" anchor="ctr"/>
                </a:tc>
                <a:tc>
                  <a:txBody>
                    <a:bodyPr/>
                    <a:lstStyle/>
                    <a:p>
                      <a:pPr algn="ctr" fontAlgn="ctr"/>
                      <a:r>
                        <a:rPr lang="en-US" sz="1600" b="0" i="0" u="none" strike="noStrike" dirty="0">
                          <a:solidFill>
                            <a:srgbClr val="000000"/>
                          </a:solidFill>
                          <a:effectLst/>
                          <a:latin typeface="Calibri" panose="020F0502020204030204" pitchFamily="34" charset="0"/>
                        </a:rPr>
                        <a:t>No</a:t>
                      </a:r>
                      <a:endParaRPr lang="en-IN" sz="1600" b="0" i="0" u="none" strike="noStrike" dirty="0">
                        <a:solidFill>
                          <a:srgbClr val="000000"/>
                        </a:solidFill>
                        <a:effectLst/>
                        <a:latin typeface="Calibri" panose="020F0502020204030204" pitchFamily="34" charset="0"/>
                      </a:endParaRPr>
                    </a:p>
                  </a:txBody>
                  <a:tcPr marL="9525" marR="9525" marT="7144" marB="0" anchor="ctr"/>
                </a:tc>
                <a:tc>
                  <a:txBody>
                    <a:bodyPr/>
                    <a:lstStyle/>
                    <a:p>
                      <a:pPr algn="ctr" fontAlgn="ctr"/>
                      <a:r>
                        <a:rPr lang="en-US" sz="1600" b="0" i="0" u="none" strike="noStrike" dirty="0">
                          <a:solidFill>
                            <a:srgbClr val="000000"/>
                          </a:solidFill>
                          <a:effectLst/>
                          <a:latin typeface="Calibri" panose="020F0502020204030204" pitchFamily="34" charset="0"/>
                        </a:rPr>
                        <a:t>Yes</a:t>
                      </a:r>
                      <a:endParaRPr lang="en-IN" sz="1600" b="0" i="0" u="none" strike="noStrike" dirty="0">
                        <a:solidFill>
                          <a:srgbClr val="000000"/>
                        </a:solidFill>
                        <a:effectLst/>
                        <a:latin typeface="Calibri" panose="020F0502020204030204" pitchFamily="34" charset="0"/>
                      </a:endParaRPr>
                    </a:p>
                  </a:txBody>
                  <a:tcPr marL="9525" marR="9525" marT="7144" marB="0" anchor="ctr"/>
                </a:tc>
                <a:extLst>
                  <a:ext uri="{0D108BD9-81ED-4DB2-BD59-A6C34878D82A}">
                    <a16:rowId xmlns:a16="http://schemas.microsoft.com/office/drawing/2014/main" val="10002"/>
                  </a:ext>
                </a:extLst>
              </a:tr>
              <a:tr h="475112">
                <a:tc>
                  <a:txBody>
                    <a:bodyPr/>
                    <a:lstStyle/>
                    <a:p>
                      <a:pPr algn="ctr">
                        <a:lnSpc>
                          <a:spcPct val="115000"/>
                        </a:lnSpc>
                        <a:spcAft>
                          <a:spcPts val="0"/>
                        </a:spcAft>
                      </a:pPr>
                      <a:r>
                        <a:rPr kumimoji="0" lang="en-US" sz="1600" b="1" i="0" u="none" strike="noStrike" kern="1200" dirty="0">
                          <a:solidFill>
                            <a:srgbClr val="000000"/>
                          </a:solidFill>
                          <a:effectLst/>
                          <a:latin typeface="Calibri" panose="020F0502020204030204" pitchFamily="34" charset="0"/>
                          <a:ea typeface="+mn-ea"/>
                          <a:cs typeface="+mn-cs"/>
                        </a:rPr>
                        <a:t>Strongest Correlation</a:t>
                      </a:r>
                    </a:p>
                  </a:txBody>
                  <a:tcPr marL="9525" marR="9525" marT="7144" marB="0" anchor="ctr"/>
                </a:tc>
                <a:tc>
                  <a:txBody>
                    <a:bodyPr/>
                    <a:lstStyle/>
                    <a:p>
                      <a:pPr algn="ctr" fontAlgn="ctr"/>
                      <a:r>
                        <a:rPr lang="en-IN" sz="1600" b="0" i="0" u="none" strike="noStrike" dirty="0">
                          <a:solidFill>
                            <a:srgbClr val="000000"/>
                          </a:solidFill>
                          <a:effectLst/>
                          <a:latin typeface="Calibri" panose="020F0502020204030204" pitchFamily="34" charset="0"/>
                        </a:rPr>
                        <a:t> Exercise and Obesity</a:t>
                      </a:r>
                    </a:p>
                  </a:txBody>
                  <a:tcPr marL="9525" marR="9525" marT="7144" marB="0" anchor="ctr"/>
                </a:tc>
                <a:tc>
                  <a:txBody>
                    <a:bodyPr/>
                    <a:lstStyle/>
                    <a:p>
                      <a:pPr algn="ctr" fontAlgn="ctr"/>
                      <a:r>
                        <a:rPr lang="en-IN" sz="1600" b="0" i="0" u="none" strike="noStrike" dirty="0">
                          <a:solidFill>
                            <a:srgbClr val="000000"/>
                          </a:solidFill>
                          <a:effectLst/>
                          <a:latin typeface="Calibri" panose="020F0502020204030204" pitchFamily="34" charset="0"/>
                        </a:rPr>
                        <a:t>Diet and Obesity</a:t>
                      </a:r>
                    </a:p>
                  </a:txBody>
                  <a:tcPr marL="9525" marR="9525" marT="7144" marB="0" anchor="ctr"/>
                </a:tc>
                <a:extLst>
                  <a:ext uri="{0D108BD9-81ED-4DB2-BD59-A6C34878D82A}">
                    <a16:rowId xmlns:a16="http://schemas.microsoft.com/office/drawing/2014/main" val="10003"/>
                  </a:ext>
                </a:extLst>
              </a:tr>
              <a:tr h="398663">
                <a:tc>
                  <a:txBody>
                    <a:bodyPr/>
                    <a:lstStyle/>
                    <a:p>
                      <a:pPr algn="ctr">
                        <a:lnSpc>
                          <a:spcPct val="115000"/>
                        </a:lnSpc>
                        <a:spcAft>
                          <a:spcPts val="0"/>
                        </a:spcAft>
                      </a:pPr>
                      <a:r>
                        <a:rPr kumimoji="0" lang="en-US" sz="1600" b="1" i="0" u="none" strike="noStrike" kern="1200" dirty="0">
                          <a:solidFill>
                            <a:srgbClr val="000000"/>
                          </a:solidFill>
                          <a:effectLst/>
                          <a:latin typeface="Calibri" panose="020F0502020204030204" pitchFamily="34" charset="0"/>
                          <a:ea typeface="+mn-ea"/>
                          <a:cs typeface="+mn-cs"/>
                        </a:rPr>
                        <a:t>Weakest Correlation</a:t>
                      </a:r>
                    </a:p>
                  </a:txBody>
                  <a:tcPr marL="9525" marR="9525" marT="7144" marB="0" anchor="ctr"/>
                </a:tc>
                <a:tc>
                  <a:txBody>
                    <a:bodyPr/>
                    <a:lstStyle/>
                    <a:p>
                      <a:pPr algn="ctr" fontAlgn="ctr"/>
                      <a:r>
                        <a:rPr lang="en-US" sz="1600" b="0" i="0" u="none" strike="noStrike" dirty="0">
                          <a:solidFill>
                            <a:srgbClr val="000000"/>
                          </a:solidFill>
                          <a:effectLst/>
                          <a:latin typeface="Calibri" panose="020F0502020204030204" pitchFamily="34" charset="0"/>
                        </a:rPr>
                        <a:t>Exercise and Diabetes</a:t>
                      </a:r>
                      <a:endParaRPr lang="en-IN" sz="1600" b="0" i="0" u="none" strike="noStrike" dirty="0">
                        <a:solidFill>
                          <a:srgbClr val="000000"/>
                        </a:solidFill>
                        <a:effectLst/>
                        <a:latin typeface="Calibri" panose="020F0502020204030204" pitchFamily="34" charset="0"/>
                      </a:endParaRPr>
                    </a:p>
                  </a:txBody>
                  <a:tcPr marL="9525" marR="9525" marT="7144" marB="0" anchor="ctr"/>
                </a:tc>
                <a:tc>
                  <a:txBody>
                    <a:bodyPr/>
                    <a:lstStyle/>
                    <a:p>
                      <a:pPr algn="ctr" fontAlgn="ctr"/>
                      <a:r>
                        <a:rPr lang="en-IN" sz="1600" b="0" i="0" u="none" strike="noStrike" dirty="0">
                          <a:solidFill>
                            <a:srgbClr val="000000"/>
                          </a:solidFill>
                          <a:effectLst/>
                          <a:latin typeface="Calibri" panose="020F0502020204030204" pitchFamily="34" charset="0"/>
                        </a:rPr>
                        <a:t>Exercise and Diabetes</a:t>
                      </a:r>
                    </a:p>
                  </a:txBody>
                  <a:tcPr marL="9525" marR="9525" marT="7144"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17033385"/>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14296"/>
            <a:ext cx="8298900" cy="572700"/>
          </a:xfrm>
        </p:spPr>
        <p:txBody>
          <a:bodyPr/>
          <a:lstStyle/>
          <a:p>
            <a:r>
              <a:rPr lang="en-US" dirty="0"/>
              <a:t>Conclusion and Future work</a:t>
            </a:r>
          </a:p>
        </p:txBody>
      </p:sp>
      <p:sp>
        <p:nvSpPr>
          <p:cNvPr id="3" name="Content Placeholder 2"/>
          <p:cNvSpPr>
            <a:spLocks noGrp="1"/>
          </p:cNvSpPr>
          <p:nvPr>
            <p:ph sz="quarter" idx="1"/>
          </p:nvPr>
        </p:nvSpPr>
        <p:spPr>
          <a:xfrm>
            <a:off x="533400" y="914400"/>
            <a:ext cx="8153400" cy="3703320"/>
          </a:xfrm>
        </p:spPr>
        <p:txBody>
          <a:bodyPr/>
          <a:lstStyle/>
          <a:p>
            <a:r>
              <a:rPr lang="en-US" sz="2000" dirty="0"/>
              <a:t>LDA gave a better coherence score for the same number of optimal topics then LDA-TF-IDF, LSA and LSA-TF-IDF because LSA was mostly concentrated on the dimensionality reduction and LDA-TF-IDF only considers frequency of words within documents.</a:t>
            </a:r>
          </a:p>
          <a:p>
            <a:r>
              <a:rPr lang="en-US" sz="2000" dirty="0"/>
              <a:t>The </a:t>
            </a:r>
            <a:r>
              <a:rPr lang="en-US" sz="2000" dirty="0" err="1"/>
              <a:t>bert</a:t>
            </a:r>
            <a:r>
              <a:rPr lang="en-US" sz="2000" dirty="0"/>
              <a:t> embedding model generates topics that are much more interpretable and can visualized in better way.</a:t>
            </a:r>
          </a:p>
          <a:p>
            <a:r>
              <a:rPr lang="en-US" sz="2000" dirty="0"/>
              <a:t>The diabetes had the most common sub-topic as type 2 diabetes and other non-health related topics such as yoga.</a:t>
            </a:r>
          </a:p>
          <a:p>
            <a:r>
              <a:rPr lang="en-US" sz="2000" dirty="0"/>
              <a:t>Similarly for diet, the most common sub-topic was fat and weight loss.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4909D-031C-27C1-9E1B-8F1C0BD9CB45}"/>
              </a:ext>
            </a:extLst>
          </p:cNvPr>
          <p:cNvSpPr>
            <a:spLocks noGrp="1"/>
          </p:cNvSpPr>
          <p:nvPr>
            <p:ph type="title"/>
          </p:nvPr>
        </p:nvSpPr>
        <p:spPr/>
        <p:txBody>
          <a:bodyPr/>
          <a:lstStyle/>
          <a:p>
            <a:r>
              <a:rPr lang="en-US" dirty="0"/>
              <a:t>Conclusion and Future work(2)</a:t>
            </a:r>
            <a:endParaRPr lang="en-IN" dirty="0"/>
          </a:p>
        </p:txBody>
      </p:sp>
      <p:sp>
        <p:nvSpPr>
          <p:cNvPr id="3" name="Content Placeholder 2">
            <a:extLst>
              <a:ext uri="{FF2B5EF4-FFF2-40B4-BE49-F238E27FC236}">
                <a16:creationId xmlns:a16="http://schemas.microsoft.com/office/drawing/2014/main" id="{F9FAB6D0-8E2A-1C46-0B00-0247C6357912}"/>
              </a:ext>
            </a:extLst>
          </p:cNvPr>
          <p:cNvSpPr>
            <a:spLocks noGrp="1"/>
          </p:cNvSpPr>
          <p:nvPr>
            <p:ph sz="quarter" idx="1"/>
          </p:nvPr>
        </p:nvSpPr>
        <p:spPr/>
        <p:txBody>
          <a:bodyPr/>
          <a:lstStyle/>
          <a:p>
            <a:r>
              <a:rPr lang="en-US" sz="2000" dirty="0"/>
              <a:t>The correlation between these topics show the strongest correlation between the topics diet and obesity. The lowest correlation was found between topics diabetes and exercise.</a:t>
            </a:r>
          </a:p>
          <a:p>
            <a:r>
              <a:rPr lang="en-US" sz="2000" dirty="0"/>
              <a:t>The work can be extended by considering larger dataset and using other health related techniques for better understanding of public opinions on social media.</a:t>
            </a:r>
          </a:p>
          <a:p>
            <a:pPr marL="114300" indent="0">
              <a:buNone/>
            </a:pPr>
            <a:endParaRPr lang="en-IN" dirty="0"/>
          </a:p>
        </p:txBody>
      </p:sp>
    </p:spTree>
    <p:extLst>
      <p:ext uri="{BB962C8B-B14F-4D97-AF65-F5344CB8AC3E}">
        <p14:creationId xmlns:p14="http://schemas.microsoft.com/office/powerpoint/2010/main" val="2583720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214296"/>
            <a:ext cx="8298900" cy="572700"/>
          </a:xfrm>
        </p:spPr>
        <p:txBody>
          <a:bodyPr/>
          <a:lstStyle/>
          <a:p>
            <a:r>
              <a:rPr lang="en-US" dirty="0"/>
              <a:t>Individual Contribution</a:t>
            </a:r>
          </a:p>
        </p:txBody>
      </p:sp>
      <p:sp>
        <p:nvSpPr>
          <p:cNvPr id="7" name="Content Placeholder 6"/>
          <p:cNvSpPr>
            <a:spLocks noGrp="1"/>
          </p:cNvSpPr>
          <p:nvPr>
            <p:ph sz="quarter" idx="1"/>
          </p:nvPr>
        </p:nvSpPr>
        <p:spPr>
          <a:xfrm>
            <a:off x="533400" y="914400"/>
            <a:ext cx="8153400" cy="3703320"/>
          </a:xfrm>
        </p:spPr>
        <p:txBody>
          <a:bodyPr/>
          <a:lstStyle/>
          <a:p>
            <a:r>
              <a:rPr lang="en-US" sz="2000" dirty="0"/>
              <a:t>Dataset collection – Pankaj, Vedant</a:t>
            </a:r>
          </a:p>
          <a:p>
            <a:r>
              <a:rPr lang="en-US" sz="2000" dirty="0"/>
              <a:t>Pre-processing –  Pankaj, Vedant</a:t>
            </a:r>
          </a:p>
          <a:p>
            <a:r>
              <a:rPr lang="en-US" sz="2000" dirty="0"/>
              <a:t>LDA Topic Modelling - Vedant</a:t>
            </a:r>
          </a:p>
          <a:p>
            <a:r>
              <a:rPr lang="en-US" sz="2000" dirty="0"/>
              <a:t>LSA Topic Modelling - Pankaj</a:t>
            </a:r>
          </a:p>
          <a:p>
            <a:r>
              <a:rPr lang="en-US" sz="2000" dirty="0"/>
              <a:t>Topic analysis and finding the correlation-  Pankaj, Vedant</a:t>
            </a:r>
          </a:p>
        </p:txBody>
      </p:sp>
      <p:sp>
        <p:nvSpPr>
          <p:cNvPr id="4" name="Date Placeholder 3"/>
          <p:cNvSpPr>
            <a:spLocks noGrp="1"/>
          </p:cNvSpPr>
          <p:nvPr>
            <p:ph type="dt" sz="half" idx="4294967295"/>
          </p:nvPr>
        </p:nvSpPr>
        <p:spPr>
          <a:xfrm>
            <a:off x="7010400" y="4860132"/>
            <a:ext cx="2133600" cy="226219"/>
          </a:xfrm>
        </p:spPr>
        <p:txBody>
          <a:bodyPr/>
          <a:lstStyle/>
          <a:p>
            <a:fld id="{B298F1E8-C19A-46DD-A65A-36CCF26DE8CF}" type="datetime5">
              <a:rPr lang="en-US" smtClean="0"/>
              <a:pPr/>
              <a:t>23-Apr-23</a:t>
            </a:fld>
            <a:endParaRPr lang="en-US"/>
          </a:p>
        </p:txBody>
      </p:sp>
      <p:sp>
        <p:nvSpPr>
          <p:cNvPr id="5" name="Footer Placeholder 4"/>
          <p:cNvSpPr>
            <a:spLocks noGrp="1"/>
          </p:cNvSpPr>
          <p:nvPr>
            <p:ph type="ftr" sz="quarter" idx="4294967295"/>
          </p:nvPr>
        </p:nvSpPr>
        <p:spPr>
          <a:xfrm>
            <a:off x="0" y="4861323"/>
            <a:ext cx="4800600" cy="282178"/>
          </a:xfrm>
        </p:spPr>
        <p:txBody>
          <a:bodyPr/>
          <a:lstStyle/>
          <a:p>
            <a:r>
              <a:rPr lang="en-US"/>
              <a:t>IT752 WSC - Mini-project Progress Evaluation [Jan-May 2023]</a:t>
            </a:r>
            <a:endParaRPr lang="en-US" dirty="0"/>
          </a:p>
        </p:txBody>
      </p:sp>
    </p:spTree>
    <p:extLst>
      <p:ext uri="{BB962C8B-B14F-4D97-AF65-F5344CB8AC3E}">
        <p14:creationId xmlns:p14="http://schemas.microsoft.com/office/powerpoint/2010/main" val="917033385"/>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14296"/>
            <a:ext cx="8298900" cy="572700"/>
          </a:xfrm>
        </p:spPr>
        <p:txBody>
          <a:bodyPr/>
          <a:lstStyle/>
          <a:p>
            <a:r>
              <a:rPr lang="en-IN" dirty="0"/>
              <a:t>References</a:t>
            </a:r>
            <a:endParaRPr lang="en-US" dirty="0"/>
          </a:p>
        </p:txBody>
      </p:sp>
      <p:sp>
        <p:nvSpPr>
          <p:cNvPr id="3" name="Content Placeholder 2"/>
          <p:cNvSpPr>
            <a:spLocks noGrp="1"/>
          </p:cNvSpPr>
          <p:nvPr>
            <p:ph sz="quarter" idx="1"/>
          </p:nvPr>
        </p:nvSpPr>
        <p:spPr>
          <a:xfrm>
            <a:off x="533400" y="914400"/>
            <a:ext cx="8153400" cy="3703320"/>
          </a:xfrm>
        </p:spPr>
        <p:txBody>
          <a:bodyPr/>
          <a:lstStyle/>
          <a:p>
            <a:r>
              <a:rPr lang="en-US" sz="2000" dirty="0">
                <a:latin typeface="Times New Roman"/>
                <a:ea typeface="+mn-lt"/>
                <a:cs typeface="+mn-lt"/>
              </a:rPr>
              <a:t>Hong, L., &amp; Davison, B. D. (2010). Empirical study of topic modeling in Twitter. Proceedings of the first workshop on social media analytics. ACM80–88.</a:t>
            </a:r>
            <a:endParaRPr lang="en-US" sz="2000" dirty="0">
              <a:latin typeface="Times New Roman"/>
              <a:cs typeface="Calibri" panose="020F0502020204030204"/>
            </a:endParaRPr>
          </a:p>
          <a:p>
            <a:r>
              <a:rPr lang="en-US" sz="2000" dirty="0">
                <a:latin typeface="Times New Roman"/>
                <a:ea typeface="+mn-lt"/>
                <a:cs typeface="+mn-lt"/>
              </a:rPr>
              <a:t>Arnold, C., &amp; Speier, W. (2012). A topic model of clinical reports. Proceedings of the 35th international ACM SIGIR conference on research and development in information retrieval. ACM1031–1032.</a:t>
            </a:r>
          </a:p>
          <a:p>
            <a:r>
              <a:rPr lang="en-US" sz="2000" b="0" i="0" dirty="0" err="1">
                <a:solidFill>
                  <a:srgbClr val="222222"/>
                </a:solidFill>
                <a:effectLst/>
                <a:latin typeface="Times New Roman" panose="02020603050405020304" pitchFamily="18" charset="0"/>
                <a:cs typeface="Times New Roman" panose="02020603050405020304" pitchFamily="18" charset="0"/>
              </a:rPr>
              <a:t>Dahal</a:t>
            </a:r>
            <a:r>
              <a:rPr lang="en-US" sz="2000" b="0" i="0" dirty="0">
                <a:solidFill>
                  <a:srgbClr val="222222"/>
                </a:solidFill>
                <a:effectLst/>
                <a:latin typeface="Times New Roman" panose="02020603050405020304" pitchFamily="18" charset="0"/>
                <a:cs typeface="Times New Roman" panose="02020603050405020304" pitchFamily="18" charset="0"/>
              </a:rPr>
              <a:t>, B., Kumar, S. A., &amp; Li, Z. (2019). Topic modeling and sentiment analysis of global climate change tweets. </a:t>
            </a:r>
            <a:r>
              <a:rPr lang="en-US" sz="2000" b="0" i="1" dirty="0">
                <a:solidFill>
                  <a:srgbClr val="222222"/>
                </a:solidFill>
                <a:effectLst/>
                <a:latin typeface="Times New Roman" panose="02020603050405020304" pitchFamily="18" charset="0"/>
                <a:cs typeface="Times New Roman" panose="02020603050405020304" pitchFamily="18" charset="0"/>
              </a:rPr>
              <a:t>Social network analysis and mining</a:t>
            </a:r>
            <a:r>
              <a:rPr lang="en-US" sz="2000" b="0" i="0" dirty="0">
                <a:solidFill>
                  <a:srgbClr val="222222"/>
                </a:solidFill>
                <a:effectLst/>
                <a:latin typeface="Times New Roman" panose="02020603050405020304" pitchFamily="18" charset="0"/>
                <a:cs typeface="Times New Roman" panose="02020603050405020304" pitchFamily="18" charset="0"/>
              </a:rPr>
              <a:t>, </a:t>
            </a:r>
            <a:r>
              <a:rPr lang="en-US" sz="2000" b="0" i="1" dirty="0">
                <a:solidFill>
                  <a:srgbClr val="222222"/>
                </a:solidFill>
                <a:effectLst/>
                <a:latin typeface="Times New Roman" panose="02020603050405020304" pitchFamily="18" charset="0"/>
                <a:cs typeface="Times New Roman" panose="02020603050405020304" pitchFamily="18" charset="0"/>
              </a:rPr>
              <a:t>9</a:t>
            </a:r>
            <a:r>
              <a:rPr lang="en-US" sz="2000" b="0" i="0" dirty="0">
                <a:solidFill>
                  <a:srgbClr val="222222"/>
                </a:solidFill>
                <a:effectLst/>
                <a:latin typeface="Times New Roman" panose="02020603050405020304" pitchFamily="18" charset="0"/>
                <a:cs typeface="Times New Roman" panose="02020603050405020304" pitchFamily="18" charset="0"/>
              </a:rPr>
              <a:t>, 1-20</a:t>
            </a:r>
            <a:r>
              <a:rPr lang="en-US" sz="3200" b="0" i="0" dirty="0">
                <a:solidFill>
                  <a:srgbClr val="222222"/>
                </a:solidFill>
                <a:effectLst/>
                <a:latin typeface="Arial" panose="020B0604020202020204" pitchFamily="34" charset="0"/>
              </a:rPr>
              <a:t>.</a:t>
            </a:r>
            <a:endParaRPr lang="en-US" sz="3200" dirty="0"/>
          </a:p>
          <a:p>
            <a:pPr marL="114300" indent="0">
              <a:buNone/>
            </a:pPr>
            <a:endParaRPr lang="en-US" sz="2000" dirty="0"/>
          </a:p>
        </p:txBody>
      </p:sp>
      <p:sp>
        <p:nvSpPr>
          <p:cNvPr id="4" name="Date Placeholder 3"/>
          <p:cNvSpPr>
            <a:spLocks noGrp="1"/>
          </p:cNvSpPr>
          <p:nvPr>
            <p:ph type="dt" sz="half" idx="4294967295"/>
          </p:nvPr>
        </p:nvSpPr>
        <p:spPr>
          <a:xfrm>
            <a:off x="7315200" y="4860131"/>
            <a:ext cx="2133600" cy="226219"/>
          </a:xfrm>
        </p:spPr>
        <p:txBody>
          <a:bodyPr/>
          <a:lstStyle/>
          <a:p>
            <a:fld id="{95B99899-A450-417F-BAE3-6FDE50DC2063}" type="datetime5">
              <a:rPr lang="en-US" smtClean="0"/>
              <a:pPr/>
              <a:t>23-Apr-23</a:t>
            </a:fld>
            <a:endParaRPr lang="en-US" dirty="0"/>
          </a:p>
        </p:txBody>
      </p:sp>
      <p:sp>
        <p:nvSpPr>
          <p:cNvPr id="5" name="Footer Placeholder 4"/>
          <p:cNvSpPr>
            <a:spLocks noGrp="1"/>
          </p:cNvSpPr>
          <p:nvPr>
            <p:ph type="ftr" sz="quarter" idx="4294967295"/>
          </p:nvPr>
        </p:nvSpPr>
        <p:spPr>
          <a:xfrm>
            <a:off x="1" y="4781550"/>
            <a:ext cx="4800599" cy="282177"/>
          </a:xfrm>
        </p:spPr>
        <p:txBody>
          <a:bodyPr/>
          <a:lstStyle/>
          <a:p>
            <a:r>
              <a:rPr lang="en-US" dirty="0"/>
              <a:t>IT752 WSC - Mini-project Progress Evaluation [Jan-May 2023]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214296"/>
            <a:ext cx="8298900" cy="572700"/>
          </a:xfrm>
        </p:spPr>
        <p:txBody>
          <a:bodyPr/>
          <a:lstStyle/>
          <a:p>
            <a:r>
              <a:rPr lang="en-US" dirty="0"/>
              <a:t>Literature Review (only one slide)</a:t>
            </a:r>
          </a:p>
        </p:txBody>
      </p:sp>
      <p:sp>
        <p:nvSpPr>
          <p:cNvPr id="5" name="Date Placeholder 4"/>
          <p:cNvSpPr>
            <a:spLocks noGrp="1"/>
          </p:cNvSpPr>
          <p:nvPr>
            <p:ph type="dt" sz="half" idx="4294967295"/>
          </p:nvPr>
        </p:nvSpPr>
        <p:spPr>
          <a:xfrm>
            <a:off x="7010400" y="4860132"/>
            <a:ext cx="2133600" cy="226219"/>
          </a:xfrm>
        </p:spPr>
        <p:txBody>
          <a:bodyPr/>
          <a:lstStyle/>
          <a:p>
            <a:fld id="{01E37BBF-6192-4F63-885A-3ACAB4535F02}" type="datetime5">
              <a:rPr lang="en-US" smtClean="0"/>
              <a:pPr/>
              <a:t>23-Apr-23</a:t>
            </a:fld>
            <a:endParaRPr lang="en-US"/>
          </a:p>
        </p:txBody>
      </p:sp>
      <p:sp>
        <p:nvSpPr>
          <p:cNvPr id="6" name="Footer Placeholder 5"/>
          <p:cNvSpPr>
            <a:spLocks noGrp="1"/>
          </p:cNvSpPr>
          <p:nvPr>
            <p:ph type="ftr" sz="quarter" idx="4294967295"/>
          </p:nvPr>
        </p:nvSpPr>
        <p:spPr>
          <a:xfrm>
            <a:off x="0" y="4861323"/>
            <a:ext cx="5410200" cy="282178"/>
          </a:xfrm>
        </p:spPr>
        <p:txBody>
          <a:bodyPr/>
          <a:lstStyle/>
          <a:p>
            <a:r>
              <a:rPr lang="en-US"/>
              <a:t>IT752 WSC - Mini-project Progress Evaluation [Jan-May 2023]</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2797358192"/>
              </p:ext>
            </p:extLst>
          </p:nvPr>
        </p:nvGraphicFramePr>
        <p:xfrm>
          <a:off x="838201" y="1143001"/>
          <a:ext cx="7467599" cy="3277820"/>
        </p:xfrm>
        <a:graphic>
          <a:graphicData uri="http://schemas.openxmlformats.org/drawingml/2006/table">
            <a:tbl>
              <a:tblPr>
                <a:tableStyleId>{BC89EF96-8CEA-46FF-86C4-4CE0E7609802}</a:tableStyleId>
              </a:tblPr>
              <a:tblGrid>
                <a:gridCol w="1341181">
                  <a:extLst>
                    <a:ext uri="{9D8B030D-6E8A-4147-A177-3AD203B41FA5}">
                      <a16:colId xmlns:a16="http://schemas.microsoft.com/office/drawing/2014/main" val="20000"/>
                    </a:ext>
                  </a:extLst>
                </a:gridCol>
                <a:gridCol w="2099236">
                  <a:extLst>
                    <a:ext uri="{9D8B030D-6E8A-4147-A177-3AD203B41FA5}">
                      <a16:colId xmlns:a16="http://schemas.microsoft.com/office/drawing/2014/main" val="20001"/>
                    </a:ext>
                  </a:extLst>
                </a:gridCol>
                <a:gridCol w="1869633">
                  <a:extLst>
                    <a:ext uri="{9D8B030D-6E8A-4147-A177-3AD203B41FA5}">
                      <a16:colId xmlns:a16="http://schemas.microsoft.com/office/drawing/2014/main" val="20002"/>
                    </a:ext>
                  </a:extLst>
                </a:gridCol>
                <a:gridCol w="2157549">
                  <a:extLst>
                    <a:ext uri="{9D8B030D-6E8A-4147-A177-3AD203B41FA5}">
                      <a16:colId xmlns:a16="http://schemas.microsoft.com/office/drawing/2014/main" val="20003"/>
                    </a:ext>
                  </a:extLst>
                </a:gridCol>
              </a:tblGrid>
              <a:tr h="361986">
                <a:tc>
                  <a:txBody>
                    <a:bodyPr/>
                    <a:lstStyle/>
                    <a:p>
                      <a:pPr algn="ctr" fontAlgn="ctr"/>
                      <a:r>
                        <a:rPr lang="en-IN" sz="1500" u="none" strike="noStrike" dirty="0">
                          <a:effectLst/>
                        </a:rPr>
                        <a:t>Author/year</a:t>
                      </a:r>
                      <a:endParaRPr lang="en-IN" sz="1500" b="1" i="0" u="none" strike="noStrike" dirty="0">
                        <a:solidFill>
                          <a:srgbClr val="000000"/>
                        </a:solidFill>
                        <a:effectLst/>
                        <a:latin typeface="Calibri" panose="020F0502020204030204" pitchFamily="34" charset="0"/>
                      </a:endParaRPr>
                    </a:p>
                  </a:txBody>
                  <a:tcPr marL="9525" marR="9525" marT="7144" marB="0" anchor="ctr"/>
                </a:tc>
                <a:tc>
                  <a:txBody>
                    <a:bodyPr/>
                    <a:lstStyle/>
                    <a:p>
                      <a:pPr algn="ctr" fontAlgn="ctr"/>
                      <a:r>
                        <a:rPr lang="en-IN" sz="1500" u="none" strike="noStrike" dirty="0">
                          <a:effectLst/>
                        </a:rPr>
                        <a:t>Methodology</a:t>
                      </a:r>
                      <a:endParaRPr lang="en-IN" sz="1500" b="1" i="0" u="none" strike="noStrike" dirty="0">
                        <a:solidFill>
                          <a:srgbClr val="000000"/>
                        </a:solidFill>
                        <a:effectLst/>
                        <a:latin typeface="Calibri" panose="020F0502020204030204" pitchFamily="34" charset="0"/>
                      </a:endParaRPr>
                    </a:p>
                  </a:txBody>
                  <a:tcPr marL="9525" marR="9525" marT="7144" marB="0" anchor="ctr"/>
                </a:tc>
                <a:tc>
                  <a:txBody>
                    <a:bodyPr/>
                    <a:lstStyle/>
                    <a:p>
                      <a:pPr algn="ctr" fontAlgn="ctr"/>
                      <a:r>
                        <a:rPr lang="en-IN" sz="1500" u="none" strike="noStrike" dirty="0">
                          <a:effectLst/>
                        </a:rPr>
                        <a:t>Advantages</a:t>
                      </a:r>
                      <a:endParaRPr lang="en-IN" sz="1500" b="1" i="0" u="none" strike="noStrike" dirty="0">
                        <a:solidFill>
                          <a:srgbClr val="000000"/>
                        </a:solidFill>
                        <a:effectLst/>
                        <a:latin typeface="Calibri" panose="020F0502020204030204" pitchFamily="34" charset="0"/>
                      </a:endParaRPr>
                    </a:p>
                  </a:txBody>
                  <a:tcPr marL="9525" marR="9525" marT="7144" marB="0" anchor="ctr"/>
                </a:tc>
                <a:tc>
                  <a:txBody>
                    <a:bodyPr/>
                    <a:lstStyle/>
                    <a:p>
                      <a:pPr algn="ctr" fontAlgn="ctr"/>
                      <a:r>
                        <a:rPr lang="en-IN" sz="1500" u="none" strike="noStrike" dirty="0">
                          <a:effectLst/>
                        </a:rPr>
                        <a:t>Limitations</a:t>
                      </a:r>
                      <a:endParaRPr lang="en-IN" sz="1500" b="1" i="0" u="none" strike="noStrike" dirty="0">
                        <a:solidFill>
                          <a:srgbClr val="000000"/>
                        </a:solidFill>
                        <a:effectLst/>
                        <a:latin typeface="Calibri" panose="020F0502020204030204" pitchFamily="34" charset="0"/>
                      </a:endParaRPr>
                    </a:p>
                  </a:txBody>
                  <a:tcPr marL="9525" marR="9525" marT="7144" marB="0" anchor="ctr"/>
                </a:tc>
                <a:extLst>
                  <a:ext uri="{0D108BD9-81ED-4DB2-BD59-A6C34878D82A}">
                    <a16:rowId xmlns:a16="http://schemas.microsoft.com/office/drawing/2014/main" val="10000"/>
                  </a:ext>
                </a:extLst>
              </a:tr>
              <a:tr h="868546">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err="1">
                          <a:latin typeface="+mj-lt"/>
                        </a:rPr>
                        <a:t>Liangjie</a:t>
                      </a:r>
                      <a:r>
                        <a:rPr lang="en-US" sz="1000" dirty="0">
                          <a:latin typeface="+mj-lt"/>
                        </a:rPr>
                        <a:t> Hong and Brian D. Davison / 2010</a:t>
                      </a:r>
                      <a:endParaRPr kumimoji="0" lang="en-US" sz="1000" b="0" i="0" u="none" strike="noStrike" kern="1200" dirty="0">
                        <a:solidFill>
                          <a:srgbClr val="000000"/>
                        </a:solidFill>
                        <a:effectLst/>
                        <a:latin typeface="+mj-lt"/>
                        <a:ea typeface="+mn-ea"/>
                        <a:cs typeface="+mn-cs"/>
                      </a:endParaRPr>
                    </a:p>
                  </a:txBody>
                  <a:tcPr/>
                </a:tc>
                <a:tc>
                  <a:txBody>
                    <a:bodyPr/>
                    <a:lstStyle/>
                    <a:p>
                      <a:pPr marL="171450" indent="-171450" algn="just">
                        <a:buFont typeface="Arial" panose="020B0604020202020204" pitchFamily="34" charset="0"/>
                        <a:buChar char="•"/>
                      </a:pPr>
                      <a:r>
                        <a:rPr lang="en-IN" sz="1000" dirty="0">
                          <a:latin typeface="+mj-lt"/>
                        </a:rPr>
                        <a:t>Two models LDA and Author Topic Model is used.</a:t>
                      </a:r>
                    </a:p>
                  </a:txBody>
                  <a:tcPr/>
                </a:tc>
                <a:tc>
                  <a:txBody>
                    <a:bodyPr/>
                    <a:lstStyle/>
                    <a:p>
                      <a:pPr marL="285750" indent="-285750" algn="just">
                        <a:buFont typeface="Arial" panose="020B0604020202020204" pitchFamily="34" charset="0"/>
                        <a:buChar char="•"/>
                      </a:pPr>
                      <a:r>
                        <a:rPr lang="en-IN" sz="1000" dirty="0"/>
                        <a:t>Topic models can be used for short text scenarios(microblogging environment).</a:t>
                      </a:r>
                    </a:p>
                  </a:txBody>
                  <a:tcPr/>
                </a:tc>
                <a:tc>
                  <a:txBody>
                    <a:bodyPr/>
                    <a:lstStyle/>
                    <a:p>
                      <a:pPr marL="285750" indent="-285750" algn="just">
                        <a:buFont typeface="Arial" panose="020B0604020202020204" pitchFamily="34" charset="0"/>
                        <a:buChar char="•"/>
                      </a:pPr>
                      <a:r>
                        <a:rPr lang="en-IN" sz="1000" dirty="0"/>
                        <a:t>Dataset contains 52,606 distinct terms and 50,447 messages in total.</a:t>
                      </a:r>
                    </a:p>
                    <a:p>
                      <a:pPr marL="285750" indent="-285750" algn="just">
                        <a:buFont typeface="Arial" panose="020B0604020202020204" pitchFamily="34" charset="0"/>
                        <a:buChar char="•"/>
                      </a:pPr>
                      <a:r>
                        <a:rPr lang="en-IN" sz="1000" dirty="0"/>
                        <a:t>It is good for short text scenarios.</a:t>
                      </a:r>
                    </a:p>
                  </a:txBody>
                  <a:tcPr/>
                </a:tc>
                <a:extLst>
                  <a:ext uri="{0D108BD9-81ED-4DB2-BD59-A6C34878D82A}">
                    <a16:rowId xmlns:a16="http://schemas.microsoft.com/office/drawing/2014/main" val="10001"/>
                  </a:ext>
                </a:extLst>
              </a:tr>
              <a:tr h="1023644">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latin typeface="+mj-lt"/>
                        </a:rPr>
                        <a:t>Corey Arnold and William Speier / 2012</a:t>
                      </a:r>
                      <a:endParaRPr kumimoji="0" lang="en-US" sz="1000" b="0" i="0" u="none" strike="noStrike" kern="1200" dirty="0">
                        <a:solidFill>
                          <a:srgbClr val="000000"/>
                        </a:solidFill>
                        <a:effectLst/>
                        <a:latin typeface="+mj-lt"/>
                        <a:ea typeface="+mn-ea"/>
                        <a:cs typeface="+mn-cs"/>
                      </a:endParaRPr>
                    </a:p>
                  </a:txBody>
                  <a:tcPr/>
                </a:tc>
                <a:tc>
                  <a:txBody>
                    <a:bodyPr/>
                    <a:lstStyle/>
                    <a:p>
                      <a:pPr marL="171450" indent="-171450" algn="just">
                        <a:buFont typeface="Arial" panose="020B0604020202020204" pitchFamily="34" charset="0"/>
                        <a:buChar char="•"/>
                      </a:pPr>
                      <a:r>
                        <a:rPr lang="en-IN" sz="1000" dirty="0">
                          <a:latin typeface="+mj-lt"/>
                        </a:rPr>
                        <a:t>Presented  a model that links topics to time within a corpus by observing a time stamp for each document.</a:t>
                      </a:r>
                    </a:p>
                  </a:txBody>
                  <a:tcPr/>
                </a:tc>
                <a:tc>
                  <a:txBody>
                    <a:bodyPr/>
                    <a:lstStyle/>
                    <a:p>
                      <a:pPr marL="285750" indent="-285750" algn="just">
                        <a:buFont typeface="Arial" panose="020B0604020202020204" pitchFamily="34" charset="0"/>
                        <a:buChar char="•"/>
                      </a:pPr>
                      <a:r>
                        <a:rPr lang="en-IN" sz="1000" dirty="0">
                          <a:latin typeface="+mj-lt"/>
                        </a:rPr>
                        <a:t>Proposed model was able to learn temporal trends between topics in patient records.</a:t>
                      </a:r>
                    </a:p>
                  </a:txBody>
                  <a:tcPr/>
                </a:tc>
                <a:tc>
                  <a:txBody>
                    <a:bodyPr/>
                    <a:lstStyle/>
                    <a:p>
                      <a:pPr marL="285750" marR="0" lvl="0" indent="-2857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000" dirty="0">
                          <a:latin typeface="+mj-lt"/>
                        </a:rPr>
                        <a:t>In a general context these medical stop words may prove useful, but limited to the domain of clinical reporting they offer little semantic meaning.</a:t>
                      </a:r>
                      <a:endParaRPr lang="en-IN" sz="1000" b="0" i="0" u="none" strike="noStrike" dirty="0">
                        <a:solidFill>
                          <a:srgbClr val="FF0000"/>
                        </a:solidFill>
                        <a:effectLst/>
                        <a:latin typeface="+mj-lt"/>
                      </a:endParaRPr>
                    </a:p>
                  </a:txBody>
                  <a:tcPr/>
                </a:tc>
                <a:extLst>
                  <a:ext uri="{0D108BD9-81ED-4DB2-BD59-A6C34878D82A}">
                    <a16:rowId xmlns:a16="http://schemas.microsoft.com/office/drawing/2014/main" val="10002"/>
                  </a:ext>
                </a:extLst>
              </a:tr>
              <a:tr h="1023644">
                <a:tc>
                  <a:txBody>
                    <a:bodyPr/>
                    <a:lstStyle/>
                    <a:p>
                      <a:pPr algn="just"/>
                      <a:r>
                        <a:rPr lang="en-IN" sz="1000" dirty="0">
                          <a:latin typeface="+mj-lt"/>
                        </a:rPr>
                        <a:t>Biraj </a:t>
                      </a:r>
                      <a:r>
                        <a:rPr lang="en-IN" sz="1000" dirty="0" err="1">
                          <a:latin typeface="+mj-lt"/>
                        </a:rPr>
                        <a:t>Dahal</a:t>
                      </a:r>
                      <a:r>
                        <a:rPr lang="en-IN" sz="1000" dirty="0">
                          <a:latin typeface="+mj-lt"/>
                        </a:rPr>
                        <a:t> , Sathish A.P. Kumar , </a:t>
                      </a:r>
                      <a:r>
                        <a:rPr lang="en-IN" sz="1000" dirty="0" err="1">
                          <a:latin typeface="+mj-lt"/>
                        </a:rPr>
                        <a:t>Zhenlong</a:t>
                      </a:r>
                      <a:r>
                        <a:rPr lang="en-IN" sz="1000" dirty="0">
                          <a:latin typeface="+mj-lt"/>
                        </a:rPr>
                        <a:t> LI / 2019</a:t>
                      </a:r>
                    </a:p>
                  </a:txBody>
                  <a:tcPr/>
                </a:tc>
                <a:tc>
                  <a:txBody>
                    <a:bodyPr/>
                    <a:lstStyle/>
                    <a:p>
                      <a:pPr marL="285750" indent="-285750" algn="just">
                        <a:buFont typeface="Arial" panose="020B0604020202020204" pitchFamily="34" charset="0"/>
                        <a:buChar char="•"/>
                      </a:pPr>
                      <a:r>
                        <a:rPr lang="en-US" sz="1000" dirty="0">
                          <a:latin typeface="+mj-lt"/>
                        </a:rPr>
                        <a:t>The goal of this study is to perform volume analysis, sentiment analysis, and topic modeling to a collection of tweets and compare these results over space and time.</a:t>
                      </a:r>
                      <a:endParaRPr lang="en-IN" sz="1000" dirty="0">
                        <a:latin typeface="+mj-lt"/>
                      </a:endParaRPr>
                    </a:p>
                  </a:txBody>
                  <a:tcPr/>
                </a:tc>
                <a:tc>
                  <a:txBody>
                    <a:bodyPr/>
                    <a:lstStyle/>
                    <a:p>
                      <a:pPr marL="285750" indent="-285750">
                        <a:buFont typeface="Arial" panose="020B0604020202020204" pitchFamily="34" charset="0"/>
                        <a:buChar char="•"/>
                      </a:pPr>
                      <a:r>
                        <a:rPr lang="en-IN" sz="1000" dirty="0"/>
                        <a:t>Highlights on topic modelling along with sentiment analysis and volume analysis.</a:t>
                      </a:r>
                    </a:p>
                  </a:txBody>
                  <a:tcPr/>
                </a:tc>
                <a:tc>
                  <a:txBody>
                    <a:bodyPr/>
                    <a:lstStyle/>
                    <a:p>
                      <a:pPr marL="285750" indent="-285750">
                        <a:buFont typeface="Arial" panose="020B0604020202020204" pitchFamily="34" charset="0"/>
                        <a:buChar char="•"/>
                      </a:pPr>
                      <a:r>
                        <a:rPr lang="en-US" sz="1000" dirty="0"/>
                        <a:t>Major limitation of this study is that many tweets in the dataset are indecipherable, making both topic modeling and sentiment analysis ineffective on those tweets</a:t>
                      </a:r>
                      <a:endParaRPr lang="en-IN" sz="10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7326795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214296"/>
            <a:ext cx="8298900" cy="572700"/>
          </a:xfrm>
        </p:spPr>
        <p:txBody>
          <a:bodyPr>
            <a:normAutofit fontScale="90000"/>
          </a:bodyPr>
          <a:lstStyle/>
          <a:p>
            <a:r>
              <a:rPr lang="en-US" dirty="0"/>
              <a:t>Outcome of Literature Review (only one slide)</a:t>
            </a:r>
          </a:p>
        </p:txBody>
      </p:sp>
      <p:sp>
        <p:nvSpPr>
          <p:cNvPr id="10" name="Content Placeholder 9"/>
          <p:cNvSpPr>
            <a:spLocks noGrp="1"/>
          </p:cNvSpPr>
          <p:nvPr>
            <p:ph sz="quarter" idx="1"/>
          </p:nvPr>
        </p:nvSpPr>
        <p:spPr>
          <a:xfrm>
            <a:off x="533400" y="914400"/>
            <a:ext cx="8153400" cy="3703320"/>
          </a:xfrm>
        </p:spPr>
        <p:txBody>
          <a:bodyPr/>
          <a:lstStyle/>
          <a:p>
            <a:r>
              <a:rPr lang="en-US" sz="2000" dirty="0"/>
              <a:t>Literature review of the above papers gave the idea on how to perform LDA on short text with reference to paper [1] .</a:t>
            </a:r>
          </a:p>
          <a:p>
            <a:r>
              <a:rPr lang="en-US" sz="2000" dirty="0"/>
              <a:t>Also to get the temporal trends between the topics with reference to paper [2].</a:t>
            </a:r>
          </a:p>
          <a:p>
            <a:r>
              <a:rPr lang="en-US" sz="2000" dirty="0"/>
              <a:t>Overview of sentiment analysis along with topic modelling with reference to paper[3].</a:t>
            </a:r>
          </a:p>
          <a:p>
            <a:endParaRPr lang="en-US" sz="2000" dirty="0"/>
          </a:p>
        </p:txBody>
      </p:sp>
      <p:sp>
        <p:nvSpPr>
          <p:cNvPr id="5" name="Date Placeholder 4"/>
          <p:cNvSpPr>
            <a:spLocks noGrp="1"/>
          </p:cNvSpPr>
          <p:nvPr>
            <p:ph type="dt" sz="half" idx="4294967295"/>
          </p:nvPr>
        </p:nvSpPr>
        <p:spPr>
          <a:xfrm>
            <a:off x="7010400" y="4860132"/>
            <a:ext cx="2133600" cy="226219"/>
          </a:xfrm>
        </p:spPr>
        <p:txBody>
          <a:bodyPr/>
          <a:lstStyle/>
          <a:p>
            <a:fld id="{F49DAFC5-2F2C-48FB-BA0A-00C0A5418D9A}" type="datetime5">
              <a:rPr lang="en-US" smtClean="0"/>
              <a:pPr/>
              <a:t>23-Apr-23</a:t>
            </a:fld>
            <a:endParaRPr lang="en-US"/>
          </a:p>
        </p:txBody>
      </p:sp>
      <p:sp>
        <p:nvSpPr>
          <p:cNvPr id="6" name="Footer Placeholder 5"/>
          <p:cNvSpPr>
            <a:spLocks noGrp="1"/>
          </p:cNvSpPr>
          <p:nvPr>
            <p:ph type="ftr" sz="quarter" idx="4294967295"/>
          </p:nvPr>
        </p:nvSpPr>
        <p:spPr>
          <a:xfrm>
            <a:off x="0" y="4743450"/>
            <a:ext cx="5715000" cy="453628"/>
          </a:xfrm>
        </p:spPr>
        <p:txBody>
          <a:bodyPr/>
          <a:lstStyle/>
          <a:p>
            <a:r>
              <a:rPr lang="en-US"/>
              <a:t>IT752 WSC - Mini-project Progress Evaluation [Jan-May 2023]</a:t>
            </a:r>
            <a:endParaRPr lang="en-US" dirty="0"/>
          </a:p>
        </p:txBody>
      </p:sp>
    </p:spTree>
    <p:extLst>
      <p:ext uri="{BB962C8B-B14F-4D97-AF65-F5344CB8AC3E}">
        <p14:creationId xmlns:p14="http://schemas.microsoft.com/office/powerpoint/2010/main" val="207326795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214296"/>
            <a:ext cx="8298900" cy="572700"/>
          </a:xfrm>
        </p:spPr>
        <p:txBody>
          <a:bodyPr/>
          <a:lstStyle/>
          <a:p>
            <a:r>
              <a:rPr lang="en-US" dirty="0"/>
              <a:t>Problem Statement</a:t>
            </a:r>
          </a:p>
        </p:txBody>
      </p:sp>
      <p:sp>
        <p:nvSpPr>
          <p:cNvPr id="3" name="Content Placeholder 2"/>
          <p:cNvSpPr>
            <a:spLocks noGrp="1"/>
          </p:cNvSpPr>
          <p:nvPr>
            <p:ph sz="quarter" idx="1"/>
          </p:nvPr>
        </p:nvSpPr>
        <p:spPr>
          <a:xfrm>
            <a:off x="533400" y="914400"/>
            <a:ext cx="8153400" cy="3703320"/>
          </a:xfrm>
        </p:spPr>
        <p:txBody>
          <a:bodyPr/>
          <a:lstStyle/>
          <a:p>
            <a:pPr marL="342900" indent="-342900" algn="just"/>
            <a:r>
              <a:rPr lang="en-IN" sz="2000" dirty="0">
                <a:ea typeface="+mn-lt"/>
                <a:cs typeface="Times New Roman"/>
              </a:rPr>
              <a:t>Understanding public health opinions on social media to characterise common health issues such as Diabetes, Diet, Exercise and Obesity(DDEO).</a:t>
            </a:r>
            <a:endParaRPr lang="en-US" sz="2000" dirty="0">
              <a:ea typeface="+mn-lt"/>
              <a:cs typeface="+mn-lt"/>
            </a:endParaRPr>
          </a:p>
          <a:p>
            <a:pPr>
              <a:buNone/>
            </a:pPr>
            <a:endParaRPr lang="en-US" sz="2000" dirty="0"/>
          </a:p>
          <a:p>
            <a:endParaRPr lang="en-US" sz="2000" dirty="0"/>
          </a:p>
        </p:txBody>
      </p:sp>
      <p:sp>
        <p:nvSpPr>
          <p:cNvPr id="4" name="Date Placeholder 3"/>
          <p:cNvSpPr>
            <a:spLocks noGrp="1"/>
          </p:cNvSpPr>
          <p:nvPr>
            <p:ph type="dt" sz="half" idx="4294967295"/>
          </p:nvPr>
        </p:nvSpPr>
        <p:spPr>
          <a:xfrm>
            <a:off x="7010400" y="4860132"/>
            <a:ext cx="2133600" cy="226219"/>
          </a:xfrm>
        </p:spPr>
        <p:txBody>
          <a:bodyPr/>
          <a:lstStyle/>
          <a:p>
            <a:fld id="{BA553B4E-271E-4424-9B3B-FA2E8F8C7C2F}" type="datetime5">
              <a:rPr lang="en-US" smtClean="0"/>
              <a:pPr/>
              <a:t>23-Apr-23</a:t>
            </a:fld>
            <a:endParaRPr lang="en-US"/>
          </a:p>
        </p:txBody>
      </p:sp>
      <p:sp>
        <p:nvSpPr>
          <p:cNvPr id="5" name="Footer Placeholder 4"/>
          <p:cNvSpPr>
            <a:spLocks noGrp="1"/>
          </p:cNvSpPr>
          <p:nvPr>
            <p:ph type="ftr" sz="quarter" idx="4294967295"/>
          </p:nvPr>
        </p:nvSpPr>
        <p:spPr>
          <a:xfrm>
            <a:off x="0" y="4861323"/>
            <a:ext cx="6248400" cy="282178"/>
          </a:xfrm>
        </p:spPr>
        <p:txBody>
          <a:bodyPr/>
          <a:lstStyle/>
          <a:p>
            <a:r>
              <a:rPr lang="en-US"/>
              <a:t>IT752 WSC - Mini-project Progress Evaluation [Jan-May 2023]</a:t>
            </a:r>
            <a:endParaRPr lang="en-US" dirty="0"/>
          </a:p>
        </p:txBody>
      </p:sp>
      <p:sp>
        <p:nvSpPr>
          <p:cNvPr id="6" name="Title 1"/>
          <p:cNvSpPr txBox="1">
            <a:spLocks/>
          </p:cNvSpPr>
          <p:nvPr/>
        </p:nvSpPr>
        <p:spPr>
          <a:xfrm>
            <a:off x="533400" y="1884750"/>
            <a:ext cx="8451300" cy="572700"/>
          </a:xfrm>
          <a:prstGeom prst="rect">
            <a:avLst/>
          </a:prstGeom>
          <a:noFill/>
          <a:ln>
            <a:noFill/>
          </a:ln>
        </p:spPr>
        <p:txBody>
          <a:bodyPr spcFirstLastPara="1" wrap="square" lIns="91425" tIns="91425" rIns="91425" bIns="91425" anchor="t" anchorCtr="0"/>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kumimoji="0" lang="en-US" sz="2800" b="0" i="0" u="none" strike="noStrike" kern="0" cap="none" spc="0" normalizeH="0" baseline="0" noProof="0" dirty="0">
                <a:ln>
                  <a:noFill/>
                </a:ln>
                <a:solidFill>
                  <a:schemeClr val="dk1"/>
                </a:solidFill>
                <a:effectLst/>
                <a:uLnTx/>
                <a:uFillTx/>
                <a:latin typeface="Libre Baskerville" charset="0"/>
                <a:ea typeface="Arial"/>
                <a:cs typeface="Arial"/>
                <a:sym typeface="Arial"/>
              </a:rPr>
              <a:t>Research Objectives</a:t>
            </a:r>
          </a:p>
        </p:txBody>
      </p:sp>
      <p:sp>
        <p:nvSpPr>
          <p:cNvPr id="7" name="Content Placeholder 2"/>
          <p:cNvSpPr txBox="1">
            <a:spLocks/>
          </p:cNvSpPr>
          <p:nvPr/>
        </p:nvSpPr>
        <p:spPr>
          <a:xfrm>
            <a:off x="609600" y="2457450"/>
            <a:ext cx="8229600" cy="2274570"/>
          </a:xfrm>
          <a:prstGeom prst="rect">
            <a:avLst/>
          </a:prstGeom>
          <a:noFill/>
          <a:ln>
            <a:noFill/>
          </a:ln>
        </p:spPr>
        <p:txBody>
          <a:bodyPr spcFirstLastPara="1" wrap="square" lIns="91425" tIns="91425" rIns="91425" bIns="91425" anchor="t" anchorCtr="0"/>
          <a:lstStyle/>
          <a:p>
            <a:pPr marL="571500" indent="-457200">
              <a:lnSpc>
                <a:spcPct val="115000"/>
              </a:lnSpc>
              <a:buClr>
                <a:schemeClr val="dk2"/>
              </a:buClr>
              <a:buSzPts val="1800"/>
              <a:buFont typeface="+mj-lt"/>
              <a:buAutoNum type="arabicPeriod"/>
              <a:defRPr/>
            </a:pPr>
            <a:r>
              <a:rPr kumimoji="0" lang="en-IN" sz="2000" b="0" i="0" u="none" strike="noStrike" kern="0" cap="none" spc="0" normalizeH="0" baseline="0" noProof="0" dirty="0">
                <a:ln>
                  <a:noFill/>
                </a:ln>
                <a:solidFill>
                  <a:schemeClr val="dk2"/>
                </a:solidFill>
                <a:effectLst/>
                <a:uLnTx/>
                <a:uFillTx/>
                <a:latin typeface="Perpetua" pitchFamily="18" charset="0"/>
                <a:ea typeface="Arial"/>
                <a:cs typeface="Arial"/>
                <a:sym typeface="Arial"/>
              </a:rPr>
              <a:t>Analyse the characteristics of the general public’s opinions regarding diabetes, diet, exercise and obesity (DDEO) as expressed on Twitter.</a:t>
            </a:r>
            <a:r>
              <a:rPr kumimoji="0" lang="en-IN" sz="2000" b="0" i="0" u="none" strike="noStrike" kern="0" cap="none" spc="0" normalizeH="0" noProof="0" dirty="0">
                <a:ln>
                  <a:noFill/>
                </a:ln>
                <a:solidFill>
                  <a:schemeClr val="dk2"/>
                </a:solidFill>
                <a:effectLst/>
                <a:uLnTx/>
                <a:uFillTx/>
                <a:latin typeface="Perpetua" pitchFamily="18" charset="0"/>
                <a:ea typeface="Arial"/>
                <a:cs typeface="Arial"/>
                <a:sym typeface="Arial"/>
              </a:rPr>
              <a:t> </a:t>
            </a:r>
          </a:p>
          <a:p>
            <a:pPr marL="571500" marR="0" lvl="0" indent="-457200" algn="l" defTabSz="914400" rtl="0" eaLnBrk="1" fontAlgn="auto" latinLnBrk="0" hangingPunct="1">
              <a:lnSpc>
                <a:spcPct val="115000"/>
              </a:lnSpc>
              <a:spcBef>
                <a:spcPts val="0"/>
              </a:spcBef>
              <a:spcAft>
                <a:spcPts val="0"/>
              </a:spcAft>
              <a:buClr>
                <a:schemeClr val="dk2"/>
              </a:buClr>
              <a:buSzPts val="1800"/>
              <a:buFont typeface="+mj-lt"/>
              <a:buAutoNum type="arabicPeriod"/>
              <a:tabLst/>
              <a:defRPr/>
            </a:pPr>
            <a:r>
              <a:rPr lang="en-IN" sz="2000" kern="0" dirty="0">
                <a:solidFill>
                  <a:schemeClr val="dk2"/>
                </a:solidFill>
                <a:latin typeface="Perpetua" pitchFamily="18" charset="0"/>
                <a:ea typeface="Arial"/>
                <a:cs typeface="Arial"/>
                <a:sym typeface="Arial"/>
              </a:rPr>
              <a:t>Find notable correlation among the DDEO topics.</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214296"/>
            <a:ext cx="8298900" cy="572700"/>
          </a:xfrm>
        </p:spPr>
        <p:txBody>
          <a:bodyPr/>
          <a:lstStyle/>
          <a:p>
            <a:r>
              <a:rPr lang="en-IN" dirty="0"/>
              <a:t>Existing Methodology</a:t>
            </a:r>
          </a:p>
        </p:txBody>
      </p:sp>
      <p:sp>
        <p:nvSpPr>
          <p:cNvPr id="4" name="Date Placeholder 3"/>
          <p:cNvSpPr>
            <a:spLocks noGrp="1"/>
          </p:cNvSpPr>
          <p:nvPr>
            <p:ph type="dt" sz="half" idx="4294967295"/>
          </p:nvPr>
        </p:nvSpPr>
        <p:spPr>
          <a:xfrm>
            <a:off x="7010400" y="4860132"/>
            <a:ext cx="2133600" cy="226219"/>
          </a:xfrm>
        </p:spPr>
        <p:txBody>
          <a:bodyPr/>
          <a:lstStyle/>
          <a:p>
            <a:fld id="{886B1208-64C0-449F-8358-8BD20C3F7E68}" type="datetime5">
              <a:rPr lang="en-US" smtClean="0"/>
              <a:pPr/>
              <a:t>23-Apr-23</a:t>
            </a:fld>
            <a:endParaRPr lang="en-US"/>
          </a:p>
        </p:txBody>
      </p:sp>
      <p:sp>
        <p:nvSpPr>
          <p:cNvPr id="5" name="Footer Placeholder 4"/>
          <p:cNvSpPr>
            <a:spLocks noGrp="1"/>
          </p:cNvSpPr>
          <p:nvPr>
            <p:ph type="ftr" sz="quarter" idx="4294967295"/>
          </p:nvPr>
        </p:nvSpPr>
        <p:spPr>
          <a:xfrm>
            <a:off x="0" y="4861323"/>
            <a:ext cx="5715000" cy="282178"/>
          </a:xfrm>
        </p:spPr>
        <p:txBody>
          <a:bodyPr/>
          <a:lstStyle/>
          <a:p>
            <a:r>
              <a:rPr lang="en-US" dirty="0"/>
              <a:t>IT752 WSC - Mini-project Progress Evaluation [Jan-May 2023]</a:t>
            </a:r>
          </a:p>
        </p:txBody>
      </p:sp>
      <p:grpSp>
        <p:nvGrpSpPr>
          <p:cNvPr id="3" name="Group 2">
            <a:extLst>
              <a:ext uri="{FF2B5EF4-FFF2-40B4-BE49-F238E27FC236}">
                <a16:creationId xmlns:a16="http://schemas.microsoft.com/office/drawing/2014/main" id="{D279A363-F9CD-2A55-877A-028E0F1B7F16}"/>
              </a:ext>
            </a:extLst>
          </p:cNvPr>
          <p:cNvGrpSpPr/>
          <p:nvPr/>
        </p:nvGrpSpPr>
        <p:grpSpPr>
          <a:xfrm>
            <a:off x="381000" y="1227744"/>
            <a:ext cx="8373373" cy="2547298"/>
            <a:chOff x="457200" y="1351366"/>
            <a:chExt cx="8373373" cy="2547298"/>
          </a:xfrm>
        </p:grpSpPr>
        <p:sp>
          <p:nvSpPr>
            <p:cNvPr id="6" name="Rectangle 5">
              <a:extLst>
                <a:ext uri="{FF2B5EF4-FFF2-40B4-BE49-F238E27FC236}">
                  <a16:creationId xmlns:a16="http://schemas.microsoft.com/office/drawing/2014/main" id="{A2CD3BBD-7FAB-539B-D87D-63BA0411A100}"/>
                </a:ext>
              </a:extLst>
            </p:cNvPr>
            <p:cNvSpPr/>
            <p:nvPr/>
          </p:nvSpPr>
          <p:spPr>
            <a:xfrm>
              <a:off x="457200" y="2227412"/>
              <a:ext cx="1288339" cy="688675"/>
            </a:xfrm>
            <a:prstGeom prst="rect">
              <a:avLst/>
            </a:prstGeom>
            <a:solidFill>
              <a:srgbClr val="D3D3D3"/>
            </a:solidFill>
            <a:ln>
              <a:solidFill>
                <a:srgbClr val="D3D3D3"/>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solidFill>
                    <a:srgbClr val="595959"/>
                  </a:solidFill>
                  <a:latin typeface="Times New Roman"/>
                  <a:cs typeface="Times New Roman"/>
                </a:rPr>
                <a:t>Data Collection</a:t>
              </a:r>
            </a:p>
          </p:txBody>
        </p:sp>
        <p:sp>
          <p:nvSpPr>
            <p:cNvPr id="7" name="Rectangle 6">
              <a:extLst>
                <a:ext uri="{FF2B5EF4-FFF2-40B4-BE49-F238E27FC236}">
                  <a16:creationId xmlns:a16="http://schemas.microsoft.com/office/drawing/2014/main" id="{6963EE26-B7D5-F168-862D-7E1F105FF8D4}"/>
                </a:ext>
              </a:extLst>
            </p:cNvPr>
            <p:cNvSpPr/>
            <p:nvPr/>
          </p:nvSpPr>
          <p:spPr>
            <a:xfrm>
              <a:off x="2236804" y="2233348"/>
              <a:ext cx="1290589" cy="682739"/>
            </a:xfrm>
            <a:prstGeom prst="rect">
              <a:avLst/>
            </a:prstGeom>
            <a:solidFill>
              <a:srgbClr val="D3D3D3"/>
            </a:solidFill>
            <a:ln>
              <a:solidFill>
                <a:srgbClr val="D3D3D3"/>
              </a:solidFill>
            </a:ln>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pPr algn="ctr"/>
              <a:r>
                <a:rPr lang="en-US" dirty="0">
                  <a:solidFill>
                    <a:srgbClr val="595959"/>
                  </a:solidFill>
                  <a:latin typeface="Times New Roman"/>
                  <a:cs typeface="Times New Roman"/>
                </a:rPr>
                <a:t>Data Cleaning</a:t>
              </a:r>
            </a:p>
          </p:txBody>
        </p:sp>
        <p:sp>
          <p:nvSpPr>
            <p:cNvPr id="8" name="Rectangle 7">
              <a:extLst>
                <a:ext uri="{FF2B5EF4-FFF2-40B4-BE49-F238E27FC236}">
                  <a16:creationId xmlns:a16="http://schemas.microsoft.com/office/drawing/2014/main" id="{4A03DD97-854F-CD1C-3ADD-7734BF4AD282}"/>
                </a:ext>
              </a:extLst>
            </p:cNvPr>
            <p:cNvSpPr/>
            <p:nvPr/>
          </p:nvSpPr>
          <p:spPr>
            <a:xfrm>
              <a:off x="4049238" y="2945745"/>
              <a:ext cx="784824" cy="507162"/>
            </a:xfrm>
            <a:prstGeom prst="rect">
              <a:avLst/>
            </a:prstGeom>
            <a:solidFill>
              <a:srgbClr val="D3D3D3"/>
            </a:solidFill>
            <a:ln>
              <a:solidFill>
                <a:srgbClr val="D3D3D3"/>
              </a:solidFill>
            </a:ln>
          </p:spPr>
          <p:style>
            <a:lnRef idx="2">
              <a:schemeClr val="accent3">
                <a:shade val="50000"/>
              </a:schemeClr>
            </a:lnRef>
            <a:fillRef idx="1">
              <a:schemeClr val="accent3"/>
            </a:fillRef>
            <a:effectRef idx="0">
              <a:schemeClr val="accent3"/>
            </a:effectRef>
            <a:fontRef idx="minor">
              <a:schemeClr val="lt1"/>
            </a:fontRef>
          </p:style>
          <p:txBody>
            <a:bodyPr lIns="91440" tIns="45720" rIns="91440" bIns="45720" rtlCol="0" anchor="ctr"/>
            <a:lstStyle/>
            <a:p>
              <a:pPr algn="ctr"/>
              <a:r>
                <a:rPr lang="en-US" dirty="0">
                  <a:solidFill>
                    <a:srgbClr val="595959"/>
                  </a:solidFill>
                  <a:latin typeface="Times New Roman"/>
                  <a:cs typeface="Times New Roman"/>
                </a:rPr>
                <a:t>LSA</a:t>
              </a:r>
            </a:p>
          </p:txBody>
        </p:sp>
        <p:sp>
          <p:nvSpPr>
            <p:cNvPr id="9" name="Rectangle 8">
              <a:extLst>
                <a:ext uri="{FF2B5EF4-FFF2-40B4-BE49-F238E27FC236}">
                  <a16:creationId xmlns:a16="http://schemas.microsoft.com/office/drawing/2014/main" id="{B001D5A1-CE7A-DC80-FDE3-A3A8B94EFA38}"/>
                </a:ext>
              </a:extLst>
            </p:cNvPr>
            <p:cNvSpPr/>
            <p:nvPr/>
          </p:nvSpPr>
          <p:spPr>
            <a:xfrm>
              <a:off x="4032032" y="1780932"/>
              <a:ext cx="784824" cy="507162"/>
            </a:xfrm>
            <a:prstGeom prst="rect">
              <a:avLst/>
            </a:prstGeom>
            <a:solidFill>
              <a:srgbClr val="D3D3D3"/>
            </a:solidFill>
            <a:ln>
              <a:solidFill>
                <a:srgbClr val="D3D3D3"/>
              </a:solidFill>
            </a:ln>
          </p:spPr>
          <p:style>
            <a:lnRef idx="2">
              <a:schemeClr val="accent3">
                <a:shade val="50000"/>
              </a:schemeClr>
            </a:lnRef>
            <a:fillRef idx="1">
              <a:schemeClr val="accent3"/>
            </a:fillRef>
            <a:effectRef idx="0">
              <a:schemeClr val="accent3"/>
            </a:effectRef>
            <a:fontRef idx="minor">
              <a:schemeClr val="lt1"/>
            </a:fontRef>
          </p:style>
          <p:txBody>
            <a:bodyPr lIns="91440" tIns="45720" rIns="91440" bIns="45720" rtlCol="0" anchor="ctr"/>
            <a:lstStyle/>
            <a:p>
              <a:pPr algn="ctr"/>
              <a:r>
                <a:rPr lang="en-US" dirty="0">
                  <a:solidFill>
                    <a:srgbClr val="595959"/>
                  </a:solidFill>
                  <a:latin typeface="Times New Roman"/>
                  <a:cs typeface="Times New Roman"/>
                </a:rPr>
                <a:t>LDA</a:t>
              </a:r>
            </a:p>
          </p:txBody>
        </p:sp>
        <p:sp>
          <p:nvSpPr>
            <p:cNvPr id="10" name="Rectangle 9">
              <a:extLst>
                <a:ext uri="{FF2B5EF4-FFF2-40B4-BE49-F238E27FC236}">
                  <a16:creationId xmlns:a16="http://schemas.microsoft.com/office/drawing/2014/main" id="{C30848A8-11E7-AC2D-33F6-DC2317DB5D9B}"/>
                </a:ext>
              </a:extLst>
            </p:cNvPr>
            <p:cNvSpPr/>
            <p:nvPr/>
          </p:nvSpPr>
          <p:spPr>
            <a:xfrm>
              <a:off x="5306997" y="2227412"/>
              <a:ext cx="1600199" cy="762000"/>
            </a:xfrm>
            <a:prstGeom prst="rect">
              <a:avLst/>
            </a:prstGeom>
            <a:solidFill>
              <a:srgbClr val="D3D3D3"/>
            </a:solidFill>
            <a:ln>
              <a:solidFill>
                <a:srgbClr val="D3D3D3"/>
              </a:solidFill>
            </a:ln>
          </p:spPr>
          <p:style>
            <a:lnRef idx="2">
              <a:schemeClr val="accent3">
                <a:shade val="50000"/>
              </a:schemeClr>
            </a:lnRef>
            <a:fillRef idx="1">
              <a:schemeClr val="accent3"/>
            </a:fillRef>
            <a:effectRef idx="0">
              <a:schemeClr val="accent3"/>
            </a:effectRef>
            <a:fontRef idx="minor">
              <a:schemeClr val="lt1"/>
            </a:fontRef>
          </p:style>
          <p:txBody>
            <a:bodyPr lIns="91440" tIns="45720" rIns="91440" bIns="45720" rtlCol="0" anchor="ctr"/>
            <a:lstStyle/>
            <a:p>
              <a:pPr algn="ctr"/>
              <a:r>
                <a:rPr lang="en-US" dirty="0">
                  <a:solidFill>
                    <a:srgbClr val="595959"/>
                  </a:solidFill>
                  <a:latin typeface="Times New Roman"/>
                  <a:cs typeface="Times New Roman"/>
                </a:rPr>
                <a:t>Find Optimal Topics</a:t>
              </a:r>
            </a:p>
          </p:txBody>
        </p:sp>
        <p:sp>
          <p:nvSpPr>
            <p:cNvPr id="12" name="Rectangle 11">
              <a:extLst>
                <a:ext uri="{FF2B5EF4-FFF2-40B4-BE49-F238E27FC236}">
                  <a16:creationId xmlns:a16="http://schemas.microsoft.com/office/drawing/2014/main" id="{861DF794-1325-1EB2-C1AE-5308FD742C38}"/>
                </a:ext>
              </a:extLst>
            </p:cNvPr>
            <p:cNvSpPr/>
            <p:nvPr/>
          </p:nvSpPr>
          <p:spPr>
            <a:xfrm>
              <a:off x="7467600" y="2311852"/>
              <a:ext cx="1362973" cy="575576"/>
            </a:xfrm>
            <a:prstGeom prst="rect">
              <a:avLst/>
            </a:prstGeom>
            <a:solidFill>
              <a:srgbClr val="D3D3D3"/>
            </a:solidFill>
            <a:ln>
              <a:solidFill>
                <a:srgbClr val="D3D3D3"/>
              </a:solidFill>
            </a:ln>
          </p:spPr>
          <p:style>
            <a:lnRef idx="2">
              <a:schemeClr val="accent3">
                <a:shade val="50000"/>
              </a:schemeClr>
            </a:lnRef>
            <a:fillRef idx="1">
              <a:schemeClr val="accent3"/>
            </a:fillRef>
            <a:effectRef idx="0">
              <a:schemeClr val="accent3"/>
            </a:effectRef>
            <a:fontRef idx="minor">
              <a:schemeClr val="lt1"/>
            </a:fontRef>
          </p:style>
          <p:txBody>
            <a:bodyPr lIns="91440" tIns="45720" rIns="91440" bIns="45720" rtlCol="0" anchor="ctr"/>
            <a:lstStyle/>
            <a:p>
              <a:pPr algn="ctr"/>
              <a:r>
                <a:rPr lang="en-US" dirty="0">
                  <a:solidFill>
                    <a:srgbClr val="595959"/>
                  </a:solidFill>
                  <a:latin typeface="Times New Roman"/>
                  <a:cs typeface="Times New Roman"/>
                </a:rPr>
                <a:t>Correlation</a:t>
              </a:r>
            </a:p>
          </p:txBody>
        </p:sp>
        <p:cxnSp>
          <p:nvCxnSpPr>
            <p:cNvPr id="13" name="Straight Arrow Connector 12">
              <a:extLst>
                <a:ext uri="{FF2B5EF4-FFF2-40B4-BE49-F238E27FC236}">
                  <a16:creationId xmlns:a16="http://schemas.microsoft.com/office/drawing/2014/main" id="{553D35DA-FFA8-8268-9D47-E3B2552B7C03}"/>
                </a:ext>
              </a:extLst>
            </p:cNvPr>
            <p:cNvCxnSpPr>
              <a:stCxn id="6" idx="3"/>
              <a:endCxn id="7" idx="1"/>
            </p:cNvCxnSpPr>
            <p:nvPr/>
          </p:nvCxnSpPr>
          <p:spPr>
            <a:xfrm>
              <a:off x="1745539" y="2571750"/>
              <a:ext cx="491265" cy="2968"/>
            </a:xfrm>
            <a:prstGeom prst="straightConnector1">
              <a:avLst/>
            </a:prstGeom>
            <a:ln>
              <a:solidFill>
                <a:srgbClr val="7C7C7C"/>
              </a:solidFill>
              <a:tailEnd type="triangle"/>
            </a:ln>
          </p:spPr>
          <p:style>
            <a:lnRef idx="1">
              <a:schemeClr val="accent3"/>
            </a:lnRef>
            <a:fillRef idx="0">
              <a:schemeClr val="accent3"/>
            </a:fillRef>
            <a:effectRef idx="0">
              <a:schemeClr val="accent3"/>
            </a:effectRef>
            <a:fontRef idx="minor">
              <a:schemeClr val="tx1"/>
            </a:fontRef>
          </p:style>
        </p:cxnSp>
        <p:cxnSp>
          <p:nvCxnSpPr>
            <p:cNvPr id="14" name="Connector: Elbow 13">
              <a:extLst>
                <a:ext uri="{FF2B5EF4-FFF2-40B4-BE49-F238E27FC236}">
                  <a16:creationId xmlns:a16="http://schemas.microsoft.com/office/drawing/2014/main" id="{56E294A3-A998-2F9D-6D3B-A2BB78460C48}"/>
                </a:ext>
              </a:extLst>
            </p:cNvPr>
            <p:cNvCxnSpPr>
              <a:cxnSpLocks/>
            </p:cNvCxnSpPr>
            <p:nvPr/>
          </p:nvCxnSpPr>
          <p:spPr>
            <a:xfrm flipV="1">
              <a:off x="3540767" y="2034513"/>
              <a:ext cx="491265" cy="428566"/>
            </a:xfrm>
            <a:prstGeom prst="bentConnector3">
              <a:avLst/>
            </a:prstGeom>
            <a:ln>
              <a:solidFill>
                <a:srgbClr val="7C7C7C"/>
              </a:solidFill>
              <a:tailEnd type="triangle"/>
            </a:ln>
          </p:spPr>
          <p:style>
            <a:lnRef idx="1">
              <a:schemeClr val="accent3"/>
            </a:lnRef>
            <a:fillRef idx="0">
              <a:schemeClr val="accent3"/>
            </a:fillRef>
            <a:effectRef idx="0">
              <a:schemeClr val="accent3"/>
            </a:effectRef>
            <a:fontRef idx="minor">
              <a:schemeClr val="tx1"/>
            </a:fontRef>
          </p:style>
        </p:cxnSp>
        <p:cxnSp>
          <p:nvCxnSpPr>
            <p:cNvPr id="15" name="Connector: Elbow 14">
              <a:extLst>
                <a:ext uri="{FF2B5EF4-FFF2-40B4-BE49-F238E27FC236}">
                  <a16:creationId xmlns:a16="http://schemas.microsoft.com/office/drawing/2014/main" id="{99C9CE88-7C81-B1C3-DA58-8DD7C7884801}"/>
                </a:ext>
              </a:extLst>
            </p:cNvPr>
            <p:cNvCxnSpPr>
              <a:cxnSpLocks/>
            </p:cNvCxnSpPr>
            <p:nvPr/>
          </p:nvCxnSpPr>
          <p:spPr>
            <a:xfrm>
              <a:off x="3527392" y="2766060"/>
              <a:ext cx="489016" cy="421860"/>
            </a:xfrm>
            <a:prstGeom prst="bentConnector3">
              <a:avLst/>
            </a:prstGeom>
            <a:ln>
              <a:solidFill>
                <a:srgbClr val="7C7C7C"/>
              </a:solidFill>
              <a:tailEnd type="triangle"/>
            </a:ln>
          </p:spPr>
          <p:style>
            <a:lnRef idx="1">
              <a:schemeClr val="accent3"/>
            </a:lnRef>
            <a:fillRef idx="0">
              <a:schemeClr val="accent3"/>
            </a:fillRef>
            <a:effectRef idx="0">
              <a:schemeClr val="accent3"/>
            </a:effectRef>
            <a:fontRef idx="minor">
              <a:schemeClr val="tx1"/>
            </a:fontRef>
          </p:style>
        </p:cxnSp>
        <p:cxnSp>
          <p:nvCxnSpPr>
            <p:cNvPr id="16" name="Connector: Elbow 15">
              <a:extLst>
                <a:ext uri="{FF2B5EF4-FFF2-40B4-BE49-F238E27FC236}">
                  <a16:creationId xmlns:a16="http://schemas.microsoft.com/office/drawing/2014/main" id="{4B37A101-8530-C658-1FD6-F40CC687EBE4}"/>
                </a:ext>
              </a:extLst>
            </p:cNvPr>
            <p:cNvCxnSpPr>
              <a:stCxn id="9" idx="3"/>
            </p:cNvCxnSpPr>
            <p:nvPr/>
          </p:nvCxnSpPr>
          <p:spPr>
            <a:xfrm>
              <a:off x="4816856" y="2034513"/>
              <a:ext cx="490141" cy="428566"/>
            </a:xfrm>
            <a:prstGeom prst="bentConnector3">
              <a:avLst/>
            </a:prstGeom>
            <a:ln>
              <a:solidFill>
                <a:srgbClr val="7C7C7C"/>
              </a:solidFill>
              <a:tailEnd type="triangle"/>
            </a:ln>
          </p:spPr>
          <p:style>
            <a:lnRef idx="1">
              <a:schemeClr val="accent3"/>
            </a:lnRef>
            <a:fillRef idx="0">
              <a:schemeClr val="accent3"/>
            </a:fillRef>
            <a:effectRef idx="0">
              <a:schemeClr val="accent3"/>
            </a:effectRef>
            <a:fontRef idx="minor">
              <a:schemeClr val="tx1"/>
            </a:fontRef>
          </p:style>
        </p:cxnSp>
        <p:cxnSp>
          <p:nvCxnSpPr>
            <p:cNvPr id="17" name="Connector: Elbow 16">
              <a:extLst>
                <a:ext uri="{FF2B5EF4-FFF2-40B4-BE49-F238E27FC236}">
                  <a16:creationId xmlns:a16="http://schemas.microsoft.com/office/drawing/2014/main" id="{EE8AC623-840E-D3D1-00F7-D1874E100D82}"/>
                </a:ext>
              </a:extLst>
            </p:cNvPr>
            <p:cNvCxnSpPr>
              <a:stCxn id="8" idx="3"/>
            </p:cNvCxnSpPr>
            <p:nvPr/>
          </p:nvCxnSpPr>
          <p:spPr>
            <a:xfrm flipV="1">
              <a:off x="4834062" y="2818341"/>
              <a:ext cx="472935" cy="380985"/>
            </a:xfrm>
            <a:prstGeom prst="bentConnector3">
              <a:avLst/>
            </a:prstGeom>
            <a:ln>
              <a:solidFill>
                <a:srgbClr val="7C7C7C"/>
              </a:solidFill>
              <a:tailEnd type="triangle"/>
            </a:ln>
          </p:spPr>
          <p:style>
            <a:lnRef idx="1">
              <a:schemeClr val="accent3"/>
            </a:lnRef>
            <a:fillRef idx="0">
              <a:schemeClr val="accent3"/>
            </a:fillRef>
            <a:effectRef idx="0">
              <a:schemeClr val="accent3"/>
            </a:effectRef>
            <a:fontRef idx="minor">
              <a:schemeClr val="tx1"/>
            </a:fontRef>
          </p:style>
        </p:cxnSp>
        <p:cxnSp>
          <p:nvCxnSpPr>
            <p:cNvPr id="18" name="Straight Arrow Connector 17">
              <a:extLst>
                <a:ext uri="{FF2B5EF4-FFF2-40B4-BE49-F238E27FC236}">
                  <a16:creationId xmlns:a16="http://schemas.microsoft.com/office/drawing/2014/main" id="{C38F2D9A-3BBA-C0AD-6666-C682A3CAD5C8}"/>
                </a:ext>
              </a:extLst>
            </p:cNvPr>
            <p:cNvCxnSpPr>
              <a:cxnSpLocks/>
              <a:stCxn id="10" idx="3"/>
            </p:cNvCxnSpPr>
            <p:nvPr/>
          </p:nvCxnSpPr>
          <p:spPr>
            <a:xfrm>
              <a:off x="6907196" y="2608412"/>
              <a:ext cx="560404" cy="0"/>
            </a:xfrm>
            <a:prstGeom prst="straightConnector1">
              <a:avLst/>
            </a:prstGeom>
            <a:ln>
              <a:solidFill>
                <a:srgbClr val="7C7C7C"/>
              </a:solidFill>
              <a:tailEnd type="triangle"/>
            </a:ln>
          </p:spPr>
          <p:style>
            <a:lnRef idx="1">
              <a:schemeClr val="accent3"/>
            </a:lnRef>
            <a:fillRef idx="0">
              <a:schemeClr val="accent3"/>
            </a:fillRef>
            <a:effectRef idx="0">
              <a:schemeClr val="accent3"/>
            </a:effectRef>
            <a:fontRef idx="minor">
              <a:schemeClr val="tx1"/>
            </a:fontRef>
          </p:style>
        </p:cxnSp>
        <p:sp>
          <p:nvSpPr>
            <p:cNvPr id="20" name="TextBox 19">
              <a:extLst>
                <a:ext uri="{FF2B5EF4-FFF2-40B4-BE49-F238E27FC236}">
                  <a16:creationId xmlns:a16="http://schemas.microsoft.com/office/drawing/2014/main" id="{48D5F3AC-C605-8A41-BCE4-C29A64FD7670}"/>
                </a:ext>
              </a:extLst>
            </p:cNvPr>
            <p:cNvSpPr txBox="1"/>
            <p:nvPr/>
          </p:nvSpPr>
          <p:spPr>
            <a:xfrm>
              <a:off x="3243451" y="1351366"/>
              <a:ext cx="2657098" cy="400110"/>
            </a:xfrm>
            <a:prstGeom prst="rect">
              <a:avLst/>
            </a:prstGeom>
            <a:noFill/>
            <a:ln>
              <a:noFill/>
            </a:ln>
          </p:spPr>
          <p:txBody>
            <a:bodyPr wrap="square">
              <a:spAutoFit/>
            </a:bodyPr>
            <a:lstStyle/>
            <a:p>
              <a:r>
                <a:rPr kumimoji="0" lang="en-US" sz="2000" b="0" i="0" u="none" strike="noStrike" kern="0" cap="none" spc="0" normalizeH="0" baseline="0" noProof="0" dirty="0">
                  <a:ln>
                    <a:noFill/>
                  </a:ln>
                  <a:solidFill>
                    <a:srgbClr val="595959"/>
                  </a:solidFill>
                  <a:effectLst/>
                  <a:uLnTx/>
                  <a:uFillTx/>
                  <a:latin typeface="Perpetua" pitchFamily="18" charset="0"/>
                  <a:cs typeface="Arial"/>
                  <a:sym typeface="Arial"/>
                </a:rPr>
                <a:t>Latent Dirichlet Allocation</a:t>
              </a:r>
              <a:endParaRPr lang="en-IN" dirty="0"/>
            </a:p>
          </p:txBody>
        </p:sp>
        <p:sp>
          <p:nvSpPr>
            <p:cNvPr id="21" name="TextBox 20">
              <a:extLst>
                <a:ext uri="{FF2B5EF4-FFF2-40B4-BE49-F238E27FC236}">
                  <a16:creationId xmlns:a16="http://schemas.microsoft.com/office/drawing/2014/main" id="{FB72DF73-4921-2880-A47F-C87243214F3B}"/>
                </a:ext>
              </a:extLst>
            </p:cNvPr>
            <p:cNvSpPr txBox="1"/>
            <p:nvPr/>
          </p:nvSpPr>
          <p:spPr>
            <a:xfrm>
              <a:off x="3243451" y="3498554"/>
              <a:ext cx="2471548" cy="400110"/>
            </a:xfrm>
            <a:prstGeom prst="rect">
              <a:avLst/>
            </a:prstGeom>
            <a:noFill/>
            <a:ln>
              <a:noFill/>
            </a:ln>
          </p:spPr>
          <p:txBody>
            <a:bodyPr wrap="square">
              <a:spAutoFit/>
            </a:bodyPr>
            <a:lstStyle/>
            <a:p>
              <a:r>
                <a:rPr kumimoji="0" lang="en-US" sz="2000" b="0" i="0" u="none" strike="noStrike" kern="0" cap="none" spc="0" normalizeH="0" baseline="0" noProof="0" dirty="0">
                  <a:ln>
                    <a:noFill/>
                  </a:ln>
                  <a:solidFill>
                    <a:srgbClr val="595959"/>
                  </a:solidFill>
                  <a:effectLst/>
                  <a:uLnTx/>
                  <a:uFillTx/>
                  <a:latin typeface="Perpetua" pitchFamily="18" charset="0"/>
                  <a:cs typeface="Arial"/>
                  <a:sym typeface="Arial"/>
                </a:rPr>
                <a:t>Latent Semantic Analysis</a:t>
              </a:r>
              <a:endParaRPr lang="en-IN" dirty="0"/>
            </a:p>
          </p:txBody>
        </p:sp>
      </p:grpSp>
    </p:spTree>
    <p:extLst>
      <p:ext uri="{BB962C8B-B14F-4D97-AF65-F5344CB8AC3E}">
        <p14:creationId xmlns:p14="http://schemas.microsoft.com/office/powerpoint/2010/main" val="91703338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6870B-0EA8-470F-9A64-96203B3DFB2C}"/>
              </a:ext>
            </a:extLst>
          </p:cNvPr>
          <p:cNvSpPr>
            <a:spLocks noGrp="1"/>
          </p:cNvSpPr>
          <p:nvPr>
            <p:ph type="title"/>
          </p:nvPr>
        </p:nvSpPr>
        <p:spPr>
          <a:xfrm>
            <a:off x="533400" y="214296"/>
            <a:ext cx="8298900" cy="572700"/>
          </a:xfrm>
        </p:spPr>
        <p:txBody>
          <a:bodyPr/>
          <a:lstStyle/>
          <a:p>
            <a:r>
              <a:rPr lang="en-IN" dirty="0"/>
              <a:t>Existing Methodology(2)</a:t>
            </a:r>
          </a:p>
        </p:txBody>
      </p:sp>
      <p:sp>
        <p:nvSpPr>
          <p:cNvPr id="3" name="Content Placeholder 2">
            <a:extLst>
              <a:ext uri="{FF2B5EF4-FFF2-40B4-BE49-F238E27FC236}">
                <a16:creationId xmlns:a16="http://schemas.microsoft.com/office/drawing/2014/main" id="{6E36C755-2F77-C5C3-57A4-BEBC43A9A742}"/>
              </a:ext>
            </a:extLst>
          </p:cNvPr>
          <p:cNvSpPr>
            <a:spLocks noGrp="1"/>
          </p:cNvSpPr>
          <p:nvPr>
            <p:ph sz="quarter" idx="1"/>
          </p:nvPr>
        </p:nvSpPr>
        <p:spPr>
          <a:xfrm>
            <a:off x="533400" y="914400"/>
            <a:ext cx="8153400" cy="3703320"/>
          </a:xfrm>
        </p:spPr>
        <p:txBody>
          <a:bodyPr/>
          <a:lstStyle/>
          <a:p>
            <a:pPr>
              <a:lnSpc>
                <a:spcPct val="150000"/>
              </a:lnSpc>
            </a:pPr>
            <a:r>
              <a:rPr lang="en-US" sz="2000" dirty="0"/>
              <a:t>Data Collection: Collect user’s opinions on twitter using Twitter API.</a:t>
            </a:r>
          </a:p>
          <a:p>
            <a:pPr>
              <a:lnSpc>
                <a:spcPct val="150000"/>
              </a:lnSpc>
            </a:pPr>
            <a:r>
              <a:rPr lang="en-US" sz="2000" dirty="0"/>
              <a:t>Data Cleaning: Pre-process the data obtained.</a:t>
            </a:r>
          </a:p>
          <a:p>
            <a:pPr>
              <a:lnSpc>
                <a:spcPct val="150000"/>
              </a:lnSpc>
            </a:pPr>
            <a:r>
              <a:rPr lang="en-US" sz="2000" dirty="0"/>
              <a:t>Topic Discovery: Apply Topic Modelling techniques to discover the topics.</a:t>
            </a:r>
          </a:p>
          <a:p>
            <a:pPr>
              <a:lnSpc>
                <a:spcPct val="150000"/>
              </a:lnSpc>
            </a:pPr>
            <a:r>
              <a:rPr lang="en-US" sz="2000" dirty="0"/>
              <a:t>Topic Content Analysis: Making observations about how topics are related.</a:t>
            </a:r>
            <a:endParaRPr lang="en-IN" sz="2000" dirty="0"/>
          </a:p>
        </p:txBody>
      </p:sp>
    </p:spTree>
    <p:extLst>
      <p:ext uri="{BB962C8B-B14F-4D97-AF65-F5344CB8AC3E}">
        <p14:creationId xmlns:p14="http://schemas.microsoft.com/office/powerpoint/2010/main" val="4126311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5DDCB-B819-46AE-E341-981854589375}"/>
              </a:ext>
            </a:extLst>
          </p:cNvPr>
          <p:cNvSpPr>
            <a:spLocks noGrp="1"/>
          </p:cNvSpPr>
          <p:nvPr>
            <p:ph type="title"/>
          </p:nvPr>
        </p:nvSpPr>
        <p:spPr>
          <a:xfrm>
            <a:off x="533400" y="214296"/>
            <a:ext cx="8298900" cy="572700"/>
          </a:xfrm>
        </p:spPr>
        <p:txBody>
          <a:bodyPr/>
          <a:lstStyle/>
          <a:p>
            <a:r>
              <a:rPr lang="en-IN" dirty="0"/>
              <a:t>Topic Discovery</a:t>
            </a:r>
          </a:p>
        </p:txBody>
      </p:sp>
      <p:sp>
        <p:nvSpPr>
          <p:cNvPr id="3" name="Content Placeholder 2">
            <a:extLst>
              <a:ext uri="{FF2B5EF4-FFF2-40B4-BE49-F238E27FC236}">
                <a16:creationId xmlns:a16="http://schemas.microsoft.com/office/drawing/2014/main" id="{1558DFC9-96AC-E6DA-EEBD-EBB8FAC30D8D}"/>
              </a:ext>
            </a:extLst>
          </p:cNvPr>
          <p:cNvSpPr>
            <a:spLocks noGrp="1"/>
          </p:cNvSpPr>
          <p:nvPr>
            <p:ph sz="quarter" idx="1"/>
          </p:nvPr>
        </p:nvSpPr>
        <p:spPr>
          <a:xfrm>
            <a:off x="533400" y="921543"/>
            <a:ext cx="8153400" cy="3703320"/>
          </a:xfrm>
        </p:spPr>
        <p:txBody>
          <a:bodyPr/>
          <a:lstStyle/>
          <a:p>
            <a:r>
              <a:rPr lang="en-US" sz="2000" dirty="0"/>
              <a:t>Topic Discovery or modelling is a type of statistical model for discovering the abstract "topics" that occur in a collection of documents.</a:t>
            </a:r>
          </a:p>
          <a:p>
            <a:r>
              <a:rPr lang="en-US" sz="2000" dirty="0"/>
              <a:t>Topic modelling is a method for unsupervised classification of documents, similar to clustering on numeric data, which finds some natural groups of items or topics.</a:t>
            </a:r>
          </a:p>
          <a:p>
            <a:r>
              <a:rPr lang="en-US" sz="2000" dirty="0"/>
              <a:t>Topic Modelling can help with:</a:t>
            </a:r>
          </a:p>
          <a:p>
            <a:pPr lvl="1">
              <a:spcBef>
                <a:spcPts val="0"/>
              </a:spcBef>
            </a:pPr>
            <a:r>
              <a:rPr lang="en-US" sz="1600" dirty="0">
                <a:solidFill>
                  <a:srgbClr val="595959"/>
                </a:solidFill>
              </a:rPr>
              <a:t>Discovering the hidden themes or topics in a document or corpus.</a:t>
            </a:r>
          </a:p>
          <a:p>
            <a:pPr lvl="1">
              <a:spcBef>
                <a:spcPts val="0"/>
              </a:spcBef>
            </a:pPr>
            <a:r>
              <a:rPr lang="en-US" sz="1600" dirty="0">
                <a:solidFill>
                  <a:srgbClr val="595959"/>
                </a:solidFill>
              </a:rPr>
              <a:t>Classifying the document into discovered themes or topics.</a:t>
            </a:r>
          </a:p>
          <a:p>
            <a:r>
              <a:rPr lang="en-US" sz="2000" dirty="0"/>
              <a:t>Here we are using two types of topic modelling namely Latent Semantic Analysis (LSA), Latent Dirichlet Allocation (LDA)</a:t>
            </a:r>
          </a:p>
          <a:p>
            <a:endParaRPr lang="en-IN" dirty="0"/>
          </a:p>
        </p:txBody>
      </p:sp>
    </p:spTree>
    <p:extLst>
      <p:ext uri="{BB962C8B-B14F-4D97-AF65-F5344CB8AC3E}">
        <p14:creationId xmlns:p14="http://schemas.microsoft.com/office/powerpoint/2010/main" val="2594540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4276F-4E41-4B34-3BDB-9D686F65A4AB}"/>
              </a:ext>
            </a:extLst>
          </p:cNvPr>
          <p:cNvSpPr>
            <a:spLocks noGrp="1"/>
          </p:cNvSpPr>
          <p:nvPr>
            <p:ph type="title"/>
          </p:nvPr>
        </p:nvSpPr>
        <p:spPr>
          <a:xfrm>
            <a:off x="533400" y="214296"/>
            <a:ext cx="8298900" cy="572700"/>
          </a:xfrm>
        </p:spPr>
        <p:txBody>
          <a:bodyPr/>
          <a:lstStyle/>
          <a:p>
            <a:r>
              <a:rPr lang="en-IN" dirty="0"/>
              <a:t>Steps for Topic Discovery</a:t>
            </a:r>
          </a:p>
        </p:txBody>
      </p:sp>
      <p:sp>
        <p:nvSpPr>
          <p:cNvPr id="3" name="Content Placeholder 2">
            <a:extLst>
              <a:ext uri="{FF2B5EF4-FFF2-40B4-BE49-F238E27FC236}">
                <a16:creationId xmlns:a16="http://schemas.microsoft.com/office/drawing/2014/main" id="{61A02465-DEA4-83FF-D4D9-57E6B5811CC9}"/>
              </a:ext>
            </a:extLst>
          </p:cNvPr>
          <p:cNvSpPr>
            <a:spLocks noGrp="1"/>
          </p:cNvSpPr>
          <p:nvPr>
            <p:ph sz="quarter" idx="1"/>
          </p:nvPr>
        </p:nvSpPr>
        <p:spPr>
          <a:xfrm>
            <a:off x="533400" y="921544"/>
            <a:ext cx="8153400" cy="3703320"/>
          </a:xfrm>
        </p:spPr>
        <p:txBody>
          <a:bodyPr/>
          <a:lstStyle/>
          <a:p>
            <a:r>
              <a:rPr lang="en-US" sz="2000" dirty="0"/>
              <a:t>Each document is just a collection of words or a “bag of words”. Thus, the order of the words and the grammatical role of the words are not considered in the model.</a:t>
            </a:r>
          </a:p>
          <a:p>
            <a:r>
              <a:rPr lang="en-US" sz="2000" dirty="0"/>
              <a:t>Number of topics k is pre-decided.</a:t>
            </a:r>
          </a:p>
          <a:p>
            <a:r>
              <a:rPr lang="en-US" sz="2000" dirty="0"/>
              <a:t>We can sort the words with respect to their probability score.</a:t>
            </a:r>
            <a:br>
              <a:rPr lang="en-US" sz="2000" dirty="0"/>
            </a:br>
            <a:r>
              <a:rPr lang="en-US" sz="2000" dirty="0"/>
              <a:t>The top x words are chosen from each topic to represent the topic. If x = 10, we’ll sort all the words in topic1 based on their score and take the top 10 words to represent the topic.</a:t>
            </a:r>
          </a:p>
          <a:p>
            <a:endParaRPr lang="en-IN" dirty="0"/>
          </a:p>
        </p:txBody>
      </p:sp>
    </p:spTree>
    <p:extLst>
      <p:ext uri="{BB962C8B-B14F-4D97-AF65-F5344CB8AC3E}">
        <p14:creationId xmlns:p14="http://schemas.microsoft.com/office/powerpoint/2010/main" val="4256335548"/>
      </p:ext>
    </p:extLst>
  </p:cSld>
  <p:clrMapOvr>
    <a:masterClrMapping/>
  </p:clrMapOvr>
</p:sld>
</file>

<file path=ppt/theme/theme1.xml><?xml version="1.0" encoding="utf-8"?>
<a:theme xmlns:a="http://schemas.openxmlformats.org/drawingml/2006/main" name="workshop_ppt_them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workshop_ppt_theme</Template>
  <TotalTime>21829</TotalTime>
  <Words>2036</Words>
  <Application>Microsoft Office PowerPoint</Application>
  <PresentationFormat>On-screen Show (16:9)</PresentationFormat>
  <Paragraphs>205</Paragraphs>
  <Slides>29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EB Garamond</vt:lpstr>
      <vt:lpstr>Libre Baskerville</vt:lpstr>
      <vt:lpstr>Perpetua</vt:lpstr>
      <vt:lpstr>Times New Roman</vt:lpstr>
      <vt:lpstr>workshop_ppt_theme</vt:lpstr>
      <vt:lpstr>CHARACTERIZING DIABETES, DIET, OBESITY &amp; EXERCISE COMMENTS ON TWITTER</vt:lpstr>
      <vt:lpstr>Introduction</vt:lpstr>
      <vt:lpstr>Literature Review (only one slide)</vt:lpstr>
      <vt:lpstr>Outcome of Literature Review (only one slide)</vt:lpstr>
      <vt:lpstr>Problem Statement</vt:lpstr>
      <vt:lpstr>Existing Methodology</vt:lpstr>
      <vt:lpstr>Existing Methodology(2)</vt:lpstr>
      <vt:lpstr>Topic Discovery</vt:lpstr>
      <vt:lpstr>Steps for Topic Discovery</vt:lpstr>
      <vt:lpstr>Latent Dirichlet Allocation </vt:lpstr>
      <vt:lpstr>Latent Dirichlet Allocation (2)</vt:lpstr>
      <vt:lpstr>Proposed enhancements/novelty</vt:lpstr>
      <vt:lpstr>Proposed enhancements/novelty</vt:lpstr>
      <vt:lpstr>Dataset statistics</vt:lpstr>
      <vt:lpstr>Dataset Analysis</vt:lpstr>
      <vt:lpstr>Data Pre-Processing</vt:lpstr>
      <vt:lpstr>Work done </vt:lpstr>
      <vt:lpstr>Experiments and Results</vt:lpstr>
      <vt:lpstr>Experiments and Results (2)</vt:lpstr>
      <vt:lpstr>Experiments and Results (3)</vt:lpstr>
      <vt:lpstr>LSA_TF-IDF</vt:lpstr>
      <vt:lpstr>LDA_TF-IDF</vt:lpstr>
      <vt:lpstr>Experiments and Results (6)</vt:lpstr>
      <vt:lpstr>Bert Embedding</vt:lpstr>
      <vt:lpstr>Comparative Results (w.r.t Base paper)</vt:lpstr>
      <vt:lpstr>Conclusion and Future work</vt:lpstr>
      <vt:lpstr>Conclusion and Future work(2)</vt:lpstr>
      <vt:lpstr>Individual Contribution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Affective HCI based efficient e-learning environment using IoT</dc:title>
  <dc:creator>asd</dc:creator>
  <cp:lastModifiedBy>Pankaj kumar Magar</cp:lastModifiedBy>
  <cp:revision>713</cp:revision>
  <dcterms:created xsi:type="dcterms:W3CDTF">2016-03-14T14:21:24Z</dcterms:created>
  <dcterms:modified xsi:type="dcterms:W3CDTF">2023-04-23T15:12:06Z</dcterms:modified>
</cp:coreProperties>
</file>